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277" r:id="rId2"/>
    <p:sldId id="302" r:id="rId3"/>
    <p:sldId id="298" r:id="rId4"/>
    <p:sldId id="311" r:id="rId5"/>
    <p:sldId id="310" r:id="rId6"/>
    <p:sldId id="283" r:id="rId7"/>
    <p:sldId id="285" r:id="rId8"/>
    <p:sldId id="286" r:id="rId9"/>
    <p:sldId id="287" r:id="rId10"/>
    <p:sldId id="288" r:id="rId11"/>
    <p:sldId id="290" r:id="rId12"/>
    <p:sldId id="289" r:id="rId13"/>
    <p:sldId id="300" r:id="rId14"/>
    <p:sldId id="305" r:id="rId15"/>
    <p:sldId id="306" r:id="rId16"/>
    <p:sldId id="307" r:id="rId17"/>
    <p:sldId id="291" r:id="rId18"/>
    <p:sldId id="292" r:id="rId19"/>
    <p:sldId id="293" r:id="rId20"/>
    <p:sldId id="294" r:id="rId21"/>
    <p:sldId id="295" r:id="rId22"/>
    <p:sldId id="296" r:id="rId23"/>
    <p:sldId id="297" r:id="rId24"/>
    <p:sldId id="258" r:id="rId25"/>
    <p:sldId id="262" r:id="rId26"/>
    <p:sldId id="263" r:id="rId27"/>
    <p:sldId id="264" r:id="rId28"/>
    <p:sldId id="313" r:id="rId29"/>
    <p:sldId id="314" r:id="rId30"/>
    <p:sldId id="309" r:id="rId31"/>
    <p:sldId id="315" r:id="rId32"/>
    <p:sldId id="312" r:id="rId33"/>
  </p:sldIdLst>
  <p:sldSz cx="9144000" cy="6858000" type="screen4x3"/>
  <p:notesSz cx="6792913" cy="992505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3" d="100"/>
          <a:sy n="103" d="100"/>
        </p:scale>
        <p:origin x="172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6"/>
        <p:guide pos="214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6786" y="1"/>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7506"/>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6786" y="9427506"/>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48401"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4400" y="742950"/>
            <a:ext cx="4964113"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5506" y="4713753"/>
            <a:ext cx="4981901" cy="4468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48401"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01/03/2026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01/03/2026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01/03/2026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01/03/2026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01/03/2026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strategicmanagementinsight.com/topics/competitive-advantage.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LCMB7026</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 Principles and Practices</a:t>
            </a:r>
          </a:p>
          <a:p>
            <a:pPr eaLnBrk="1" hangingPunct="1"/>
            <a:r>
              <a:rPr lang="en-GB" altLang="en-US" dirty="0">
                <a:solidFill>
                  <a:schemeClr val="accent2"/>
                </a:solidFill>
              </a:rPr>
              <a:t>Week 4</a:t>
            </a:r>
          </a:p>
          <a:p>
            <a:pPr eaLnBrk="1" hangingPunct="1"/>
            <a:r>
              <a:rPr lang="en-GB" altLang="en-US" dirty="0">
                <a:solidFill>
                  <a:schemeClr val="accent2"/>
                </a:solidFill>
              </a:rPr>
              <a:t>Directional </a:t>
            </a:r>
            <a:r>
              <a:rPr lang="en-GB" altLang="en-US">
                <a:solidFill>
                  <a:schemeClr val="accent2"/>
                </a:solidFill>
              </a:rPr>
              <a:t>Development Strategies</a:t>
            </a:r>
            <a:endParaRPr lang="en-GB" altLang="en-US" dirty="0">
              <a:solidFill>
                <a:schemeClr val="accent2"/>
              </a:solidFill>
            </a:endParaRP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E902E-23B4-1A5F-D5AD-44E21D30C8B7}"/>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Learning Objectives</a:t>
            </a:r>
          </a:p>
        </p:txBody>
      </p:sp>
      <p:sp>
        <p:nvSpPr>
          <p:cNvPr id="3" name="Content Placeholder 2">
            <a:extLst>
              <a:ext uri="{FF2B5EF4-FFF2-40B4-BE49-F238E27FC236}">
                <a16:creationId xmlns:a16="http://schemas.microsoft.com/office/drawing/2014/main" id="{CAA44021-B9D2-B745-78B8-77A293665892}"/>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To determine what is a directional development strategy</a:t>
            </a:r>
          </a:p>
          <a:p>
            <a:r>
              <a:rPr lang="en-GB" sz="2400" dirty="0">
                <a:latin typeface="Arial" panose="020B0604020202020204" pitchFamily="34" charset="0"/>
                <a:cs typeface="Arial" panose="020B0604020202020204" pitchFamily="34" charset="0"/>
              </a:rPr>
              <a:t>To understand the main advantages of companies implementing directional development strategies</a:t>
            </a:r>
          </a:p>
          <a:p>
            <a:r>
              <a:rPr lang="en-GB" sz="2400" dirty="0">
                <a:latin typeface="Arial" panose="020B0604020202020204" pitchFamily="34" charset="0"/>
                <a:cs typeface="Arial" panose="020B0604020202020204" pitchFamily="34" charset="0"/>
              </a:rPr>
              <a:t>To comprehend the main strategies of the Ansoff matrix</a:t>
            </a:r>
          </a:p>
          <a:p>
            <a:r>
              <a:rPr lang="en-GB" sz="2400" dirty="0">
                <a:latin typeface="Arial" panose="020B0604020202020204" pitchFamily="34" charset="0"/>
                <a:cs typeface="Arial" panose="020B0604020202020204" pitchFamily="34" charset="0"/>
              </a:rPr>
              <a:t>To understand the main strategies of the BCG matrix</a:t>
            </a:r>
          </a:p>
          <a:p>
            <a:r>
              <a:rPr lang="en-GB" sz="2400" dirty="0">
                <a:latin typeface="Arial" panose="020B0604020202020204" pitchFamily="34" charset="0"/>
                <a:cs typeface="Arial" panose="020B0604020202020204" pitchFamily="34" charset="0"/>
              </a:rPr>
              <a:t>To comprehend the Porter’s generic strategy model.</a:t>
            </a:r>
          </a:p>
        </p:txBody>
      </p:sp>
      <p:sp>
        <p:nvSpPr>
          <p:cNvPr id="4" name="Date Placeholder 3">
            <a:extLst>
              <a:ext uri="{FF2B5EF4-FFF2-40B4-BE49-F238E27FC236}">
                <a16:creationId xmlns:a16="http://schemas.microsoft.com/office/drawing/2014/main" id="{4FD050C1-5FC7-5E86-9AA0-9E36A1E22835}"/>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2883B3D8-C8AC-C24C-499B-DB73EF28136F}"/>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508975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77FD-E3E9-49B6-8DBA-9FDC886715F8}"/>
              </a:ext>
            </a:extLst>
          </p:cNvPr>
          <p:cNvSpPr>
            <a:spLocks noGrp="1"/>
          </p:cNvSpPr>
          <p:nvPr>
            <p:ph type="title"/>
          </p:nvPr>
        </p:nvSpPr>
        <p:spPr/>
        <p:txBody>
          <a:bodyPr/>
          <a:lstStyle/>
          <a:p>
            <a:r>
              <a:rPr lang="en-GB" sz="3200" dirty="0"/>
              <a:t>Directional Development Strategy</a:t>
            </a:r>
          </a:p>
        </p:txBody>
      </p:sp>
      <p:sp>
        <p:nvSpPr>
          <p:cNvPr id="3" name="Content Placeholder 2">
            <a:extLst>
              <a:ext uri="{FF2B5EF4-FFF2-40B4-BE49-F238E27FC236}">
                <a16:creationId xmlns:a16="http://schemas.microsoft.com/office/drawing/2014/main" id="{BD310694-8410-4962-926F-15BC01A4B1C1}"/>
              </a:ext>
            </a:extLst>
          </p:cNvPr>
          <p:cNvSpPr>
            <a:spLocks noGrp="1"/>
          </p:cNvSpPr>
          <p:nvPr>
            <p:ph idx="1"/>
          </p:nvPr>
        </p:nvSpPr>
        <p:spPr/>
        <p:txBody>
          <a:bodyPr/>
          <a:lstStyle/>
          <a:p>
            <a:pPr algn="just"/>
            <a:r>
              <a:rPr lang="en-GB" sz="2400" dirty="0"/>
              <a:t>Directional strategy is the game plan a company decides on and implements to grow business, increase profits, and accomplish goals and objectives. Small businesses to large corporations can create their own types of directional strategies that work for the focus and scope of each individual business.</a:t>
            </a:r>
          </a:p>
        </p:txBody>
      </p:sp>
      <p:sp>
        <p:nvSpPr>
          <p:cNvPr id="4" name="Date Placeholder 3">
            <a:extLst>
              <a:ext uri="{FF2B5EF4-FFF2-40B4-BE49-F238E27FC236}">
                <a16:creationId xmlns:a16="http://schemas.microsoft.com/office/drawing/2014/main" id="{E8481D7B-66BD-4E4C-B083-5C7C182062ED}"/>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1C1E98AA-91CA-47BD-ABB3-626203A0B6A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28985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EE832-7B63-0740-C377-C9F869029D6E}"/>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Advantages of Directional Development Strategies</a:t>
            </a:r>
          </a:p>
        </p:txBody>
      </p:sp>
      <p:sp>
        <p:nvSpPr>
          <p:cNvPr id="3" name="Content Placeholder 2">
            <a:extLst>
              <a:ext uri="{FF2B5EF4-FFF2-40B4-BE49-F238E27FC236}">
                <a16:creationId xmlns:a16="http://schemas.microsoft.com/office/drawing/2014/main" id="{0C6F6FDF-882E-AC72-7086-F89B7FDC3D83}"/>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It acts as a “road map” and helps to point the company in the right direction.</a:t>
            </a:r>
          </a:p>
          <a:p>
            <a:r>
              <a:rPr lang="en-GB" sz="2800" dirty="0">
                <a:latin typeface="Arial" panose="020B0604020202020204" pitchFamily="34" charset="0"/>
                <a:cs typeface="Arial" panose="020B0604020202020204" pitchFamily="34" charset="0"/>
              </a:rPr>
              <a:t>It helps the company to achieve its objectives and mission</a:t>
            </a:r>
          </a:p>
          <a:p>
            <a:r>
              <a:rPr lang="en-GB" sz="2800" dirty="0">
                <a:latin typeface="Arial" panose="020B0604020202020204" pitchFamily="34" charset="0"/>
                <a:cs typeface="Arial" panose="020B0604020202020204" pitchFamily="34" charset="0"/>
              </a:rPr>
              <a:t>It improves operational efficiency.</a:t>
            </a:r>
          </a:p>
        </p:txBody>
      </p:sp>
      <p:sp>
        <p:nvSpPr>
          <p:cNvPr id="4" name="Date Placeholder 3">
            <a:extLst>
              <a:ext uri="{FF2B5EF4-FFF2-40B4-BE49-F238E27FC236}">
                <a16:creationId xmlns:a16="http://schemas.microsoft.com/office/drawing/2014/main" id="{3A2A4010-5D2F-9720-3C66-A5E6CAB5D06C}"/>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B92E8663-2835-CDE6-8C1D-A72DA3936B8B}"/>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790052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3F36-A300-B055-EE8F-6D7D4E20F414}"/>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The Ansoff Matrix</a:t>
            </a:r>
          </a:p>
        </p:txBody>
      </p:sp>
      <p:sp>
        <p:nvSpPr>
          <p:cNvPr id="3" name="Content Placeholder 2">
            <a:extLst>
              <a:ext uri="{FF2B5EF4-FFF2-40B4-BE49-F238E27FC236}">
                <a16:creationId xmlns:a16="http://schemas.microsoft.com/office/drawing/2014/main" id="{D35D8D1F-DF0D-7D4B-B75D-2EE4278D8C4B}"/>
              </a:ext>
            </a:extLst>
          </p:cNvPr>
          <p:cNvSpPr>
            <a:spLocks noGrp="1"/>
          </p:cNvSpPr>
          <p:nvPr>
            <p:ph idx="1"/>
          </p:nvPr>
        </p:nvSpPr>
        <p:spPr/>
        <p:txBody>
          <a:bodyPr/>
          <a:lstStyle/>
          <a:p>
            <a:pPr algn="just"/>
            <a:r>
              <a:rPr lang="en-GB" sz="2000" b="0" i="0" dirty="0">
                <a:effectLst/>
                <a:latin typeface="Arial" panose="020B0604020202020204" pitchFamily="34" charset="0"/>
                <a:cs typeface="Arial" panose="020B0604020202020204" pitchFamily="34" charset="0"/>
              </a:rPr>
              <a:t>Developed by applied mathematician and business manager H. Igor Ansoff in 1957, the Ansoff Matrix (also known as the Product/Market Expansion Grid) provides a structured approach for evaluating different growth strategies based on whether they involve new or existing products and markets. </a:t>
            </a:r>
          </a:p>
          <a:p>
            <a:pPr marL="0" indent="0">
              <a:buNone/>
            </a:pPr>
            <a:endParaRPr lang="en-GB" sz="2000" b="0" i="0" dirty="0">
              <a:effectLst/>
              <a:latin typeface="Arial" panose="020B0604020202020204" pitchFamily="34" charset="0"/>
              <a:cs typeface="Arial" panose="020B0604020202020204" pitchFamily="34" charset="0"/>
            </a:endParaRPr>
          </a:p>
          <a:p>
            <a:pPr algn="just"/>
            <a:r>
              <a:rPr lang="en-GB" sz="2000" b="0" i="0" dirty="0">
                <a:effectLst/>
                <a:latin typeface="Arial" panose="020B0604020202020204" pitchFamily="34" charset="0"/>
                <a:cs typeface="Arial" panose="020B0604020202020204" pitchFamily="34" charset="0"/>
              </a:rPr>
              <a:t>By examining the four distinct quadrants of the matrix - Market Penetration, Market Development, Product Development, and Diversification - decision makers can gain valuable insights into the potential risks and rewards associated with each option, enabling them to make more informed choices and allocate resources effectively.</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6A5B5DD3-0B15-D44C-5306-769C605120B9}"/>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74EED8B3-23C7-4D2F-E934-EC010A478C7E}"/>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505741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B5A4-5FF9-4AA9-B61B-6A8615F87AA2}"/>
              </a:ext>
            </a:extLst>
          </p:cNvPr>
          <p:cNvSpPr>
            <a:spLocks noGrp="1"/>
          </p:cNvSpPr>
          <p:nvPr>
            <p:ph type="title"/>
          </p:nvPr>
        </p:nvSpPr>
        <p:spPr/>
        <p:txBody>
          <a:bodyPr/>
          <a:lstStyle/>
          <a:p>
            <a:r>
              <a:rPr lang="en-GB" dirty="0"/>
              <a:t>The Ansoff Matrix</a:t>
            </a:r>
          </a:p>
        </p:txBody>
      </p:sp>
      <p:sp>
        <p:nvSpPr>
          <p:cNvPr id="4" name="Date Placeholder 3">
            <a:extLst>
              <a:ext uri="{FF2B5EF4-FFF2-40B4-BE49-F238E27FC236}">
                <a16:creationId xmlns:a16="http://schemas.microsoft.com/office/drawing/2014/main" id="{148A5607-D1ED-4B42-9976-41688E21DDB2}"/>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2B76FDF0-73EC-4DF4-81CD-2B53ED5941B2}"/>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Content Placeholder 5">
            <a:extLst>
              <a:ext uri="{FF2B5EF4-FFF2-40B4-BE49-F238E27FC236}">
                <a16:creationId xmlns:a16="http://schemas.microsoft.com/office/drawing/2014/main" id="{E3829039-FE12-4000-8B09-D34E07292C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587256"/>
            <a:ext cx="5392440" cy="3683487"/>
          </a:xfrm>
        </p:spPr>
      </p:pic>
    </p:spTree>
    <p:extLst>
      <p:ext uri="{BB962C8B-B14F-4D97-AF65-F5344CB8AC3E}">
        <p14:creationId xmlns:p14="http://schemas.microsoft.com/office/powerpoint/2010/main" val="585643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33688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18839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38083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708207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p:txBody>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idx="1"/>
          </p:nvPr>
        </p:nvSpPr>
        <p:spPr/>
        <p:txBody>
          <a:bodyPr/>
          <a:lstStyle/>
          <a:p>
            <a:pPr lvl="0" algn="just"/>
            <a:r>
              <a:rPr lang="en-GB" sz="1800" b="1" i="1" dirty="0">
                <a:latin typeface="Arial" panose="020B0604020202020204" pitchFamily="34" charset="0"/>
                <a:cs typeface="Arial" panose="020B0604020202020204" pitchFamily="34" charset="0"/>
              </a:rPr>
              <a:t>Related (or concentric) diversification</a:t>
            </a:r>
            <a:r>
              <a:rPr lang="en-GB" sz="1800" dirty="0">
                <a:latin typeface="Arial" panose="020B0604020202020204" pitchFamily="34" charset="0"/>
                <a:cs typeface="Arial" panose="020B0604020202020204" pitchFamily="34" charset="0"/>
              </a:rPr>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pPr marL="0" indent="0">
              <a:buNone/>
            </a:pPr>
            <a:r>
              <a:rPr lang="en-GB" sz="1800" b="1" dirty="0"/>
              <a:t> </a:t>
            </a:r>
            <a:endParaRPr lang="en-GB" sz="1800" dirty="0"/>
          </a:p>
          <a:p>
            <a:pPr lvl="0" algn="just"/>
            <a:r>
              <a:rPr lang="en-GB" sz="1800" dirty="0">
                <a:latin typeface="Arial" panose="020B0604020202020204" pitchFamily="34" charset="0"/>
                <a:cs typeface="Arial" panose="020B0604020202020204" pitchFamily="34" charset="0"/>
              </a:rPr>
              <a:t>An </a:t>
            </a:r>
            <a:r>
              <a:rPr lang="en-GB" sz="1800" b="1" dirty="0">
                <a:latin typeface="Arial" panose="020B0604020202020204" pitchFamily="34" charset="0"/>
                <a:cs typeface="Arial" panose="020B0604020202020204" pitchFamily="34" charset="0"/>
              </a:rPr>
              <a:t>unrelated diversification</a:t>
            </a:r>
            <a:r>
              <a:rPr lang="en-GB" sz="1800" dirty="0">
                <a:latin typeface="Arial" panose="020B0604020202020204" pitchFamily="34" charset="0"/>
                <a:cs typeface="Arial" panose="020B0604020202020204" pitchFamily="34" charset="0"/>
              </a:rPr>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endParaRPr lang="en-GB" dirty="0"/>
          </a:p>
        </p:txBody>
      </p:sp>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1413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latin typeface="Arial" panose="020B0604020202020204" pitchFamily="34" charset="0"/>
                <a:cs typeface="Arial" panose="020B0604020202020204" pitchFamily="34" charset="0"/>
              </a:rPr>
              <a:t>Vertical integration</a:t>
            </a:r>
            <a:r>
              <a:rPr lang="en-GB" sz="2000" dirty="0">
                <a:latin typeface="Arial" panose="020B0604020202020204" pitchFamily="34" charset="0"/>
                <a:cs typeface="Arial" panose="020B0604020202020204" pitchFamily="34" charset="0"/>
              </a:rPr>
              <a:t> is one way for companies to diversify. </a:t>
            </a:r>
          </a:p>
          <a:p>
            <a:pPr lvl="0"/>
            <a:endParaRPr lang="en-GB" sz="2000" dirty="0">
              <a:latin typeface="Arial" panose="020B0604020202020204" pitchFamily="34" charset="0"/>
              <a:cs typeface="Arial" panose="020B0604020202020204" pitchFamily="34" charset="0"/>
            </a:endParaRPr>
          </a:p>
          <a:p>
            <a:pPr lvl="0" algn="just"/>
            <a:r>
              <a:rPr lang="en-GB" sz="2400" b="1" i="1" dirty="0">
                <a:latin typeface="Arial" panose="020B0604020202020204" pitchFamily="34" charset="0"/>
                <a:cs typeface="Arial" panose="020B0604020202020204" pitchFamily="34" charset="0"/>
              </a:rPr>
              <a:t>Forward vertical integration</a:t>
            </a:r>
            <a:r>
              <a:rPr lang="en-GB" sz="2400" dirty="0">
                <a:latin typeface="Arial" panose="020B0604020202020204" pitchFamily="34" charset="0"/>
                <a:cs typeface="Arial" panose="020B0604020202020204" pitchFamily="34" charset="0"/>
              </a:rPr>
              <a:t> occurs when a firm moves downstream in terms of the product flow, as when a manufacturer integrates by acquiring or launching a wholesale distributor or retail outlet.</a:t>
            </a:r>
          </a:p>
          <a:p>
            <a:pPr marL="0" indent="0">
              <a:buNone/>
            </a:pPr>
            <a:r>
              <a:rPr lang="en-GB" sz="2400" dirty="0">
                <a:latin typeface="Arial" panose="020B0604020202020204" pitchFamily="34" charset="0"/>
                <a:cs typeface="Arial" panose="020B0604020202020204" pitchFamily="34" charset="0"/>
              </a:rPr>
              <a:t> </a:t>
            </a:r>
          </a:p>
          <a:p>
            <a:pPr lvl="0" algn="just"/>
            <a:r>
              <a:rPr lang="en-GB" sz="2400" b="1" i="1" dirty="0">
                <a:latin typeface="Arial" panose="020B0604020202020204" pitchFamily="34" charset="0"/>
                <a:cs typeface="Arial" panose="020B0604020202020204" pitchFamily="34" charset="0"/>
              </a:rPr>
              <a:t>Backward integration</a:t>
            </a:r>
            <a:r>
              <a:rPr lang="en-GB" sz="2400" dirty="0">
                <a:latin typeface="Arial" panose="020B0604020202020204" pitchFamily="34" charset="0"/>
                <a:cs typeface="Arial" panose="020B0604020202020204" pitchFamily="34" charset="0"/>
              </a:rPr>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59630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26D70-A9FB-4BC0-B87F-2AE9608287D9}"/>
              </a:ext>
            </a:extLst>
          </p:cNvPr>
          <p:cNvSpPr>
            <a:spLocks noGrp="1"/>
          </p:cNvSpPr>
          <p:nvPr>
            <p:ph type="title"/>
          </p:nvPr>
        </p:nvSpPr>
        <p:spPr/>
        <p:txBody>
          <a:bodyPr/>
          <a:lstStyle/>
          <a:p>
            <a:r>
              <a:rPr lang="en-GB" dirty="0"/>
              <a:t>Ansoff Matrix Coca-Cola</a:t>
            </a:r>
          </a:p>
        </p:txBody>
      </p:sp>
      <p:pic>
        <p:nvPicPr>
          <p:cNvPr id="7" name="Content Placeholder 6" descr="Logo, company name&#10;&#10;Description automatically generated">
            <a:extLst>
              <a:ext uri="{FF2B5EF4-FFF2-40B4-BE49-F238E27FC236}">
                <a16:creationId xmlns:a16="http://schemas.microsoft.com/office/drawing/2014/main" id="{6E38F2B5-B782-4DB0-87AC-ADBED374575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56864" y="1700747"/>
            <a:ext cx="6430272" cy="3715268"/>
          </a:xfrm>
        </p:spPr>
      </p:pic>
      <p:sp>
        <p:nvSpPr>
          <p:cNvPr id="4" name="Date Placeholder 3">
            <a:extLst>
              <a:ext uri="{FF2B5EF4-FFF2-40B4-BE49-F238E27FC236}">
                <a16:creationId xmlns:a16="http://schemas.microsoft.com/office/drawing/2014/main" id="{05E7B948-352B-4EAD-B118-8DAA62711D17}"/>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60E35FF1-A93E-4259-ACCE-07835037F70D}"/>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017935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4FCD8-EAC4-51F7-55D7-0075F3099CDE}"/>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The advantages of the Ansoff matrix</a:t>
            </a:r>
            <a:br>
              <a:rPr lang="en-GB" dirty="0"/>
            </a:br>
            <a:endParaRPr lang="en-GB" dirty="0"/>
          </a:p>
        </p:txBody>
      </p:sp>
      <p:sp>
        <p:nvSpPr>
          <p:cNvPr id="3" name="Content Placeholder 2">
            <a:extLst>
              <a:ext uri="{FF2B5EF4-FFF2-40B4-BE49-F238E27FC236}">
                <a16:creationId xmlns:a16="http://schemas.microsoft.com/office/drawing/2014/main" id="{8A7C5E53-3AB8-D71D-F59B-E67D41E30545}"/>
              </a:ext>
            </a:extLst>
          </p:cNvPr>
          <p:cNvSpPr>
            <a:spLocks noGrp="1"/>
          </p:cNvSpPr>
          <p:nvPr>
            <p:ph idx="1"/>
          </p:nvPr>
        </p:nvSpPr>
        <p:spPr/>
        <p:txBody>
          <a:bodyPr/>
          <a:lstStyle/>
          <a:p>
            <a:pPr algn="just"/>
            <a:r>
              <a:rPr lang="en-GB" sz="2400" b="1" i="0" dirty="0">
                <a:solidFill>
                  <a:srgbClr val="333333"/>
                </a:solidFill>
                <a:effectLst/>
                <a:latin typeface="Arial" panose="020B0604020202020204" pitchFamily="34" charset="0"/>
                <a:cs typeface="Arial" panose="020B0604020202020204" pitchFamily="34" charset="0"/>
              </a:rPr>
              <a:t>Strategic clarity:</a:t>
            </a:r>
            <a:r>
              <a:rPr lang="en-GB" sz="2400" b="0" i="0" dirty="0">
                <a:solidFill>
                  <a:srgbClr val="333333"/>
                </a:solidFill>
                <a:effectLst/>
                <a:latin typeface="Arial" panose="020B0604020202020204" pitchFamily="34" charset="0"/>
                <a:cs typeface="Arial" panose="020B0604020202020204" pitchFamily="34" charset="0"/>
              </a:rPr>
              <a:t> By providing a clear framework for evaluating growth options, the Ansoff Matrix helps business leaders gain clarity on their strategic direction and prioritise initiatives based on their risk-return profile.</a:t>
            </a:r>
          </a:p>
          <a:p>
            <a:pPr marL="0" indent="0">
              <a:buNone/>
            </a:pPr>
            <a:endParaRPr lang="en-GB" sz="2400" b="0" i="0" dirty="0">
              <a:solidFill>
                <a:srgbClr val="333333"/>
              </a:solidFill>
              <a:effectLst/>
              <a:latin typeface="Arial" panose="020B0604020202020204" pitchFamily="34" charset="0"/>
              <a:cs typeface="Arial" panose="020B0604020202020204" pitchFamily="34" charset="0"/>
            </a:endParaRPr>
          </a:p>
          <a:p>
            <a:pPr algn="just">
              <a:spcAft>
                <a:spcPts val="750"/>
              </a:spcAft>
              <a:buFont typeface="Arial" panose="020B0604020202020204" pitchFamily="34" charset="0"/>
              <a:buChar char="•"/>
            </a:pPr>
            <a:r>
              <a:rPr lang="en-GB" sz="2400" b="1" i="0" dirty="0">
                <a:solidFill>
                  <a:srgbClr val="333333"/>
                </a:solidFill>
                <a:effectLst/>
                <a:latin typeface="Arial" panose="020B0604020202020204" pitchFamily="34" charset="0"/>
                <a:cs typeface="Arial" panose="020B0604020202020204" pitchFamily="34" charset="0"/>
              </a:rPr>
              <a:t>Alignment with business objectives:</a:t>
            </a:r>
            <a:r>
              <a:rPr lang="en-GB" sz="2400" b="0" i="0" dirty="0">
                <a:solidFill>
                  <a:srgbClr val="333333"/>
                </a:solidFill>
                <a:effectLst/>
                <a:latin typeface="Arial" panose="020B0604020202020204" pitchFamily="34" charset="0"/>
                <a:cs typeface="Arial" panose="020B0604020202020204" pitchFamily="34" charset="0"/>
              </a:rPr>
              <a:t> By aligning growth strategies with the overall business strategy and objectives, the Ansoff Matrix helps ensure that initiatives are focused and purposeful.</a:t>
            </a:r>
          </a:p>
          <a:p>
            <a:pPr marL="0" indent="0">
              <a:buNone/>
            </a:pPr>
            <a:endParaRPr lang="en-GB" dirty="0"/>
          </a:p>
        </p:txBody>
      </p:sp>
      <p:sp>
        <p:nvSpPr>
          <p:cNvPr id="4" name="Date Placeholder 3">
            <a:extLst>
              <a:ext uri="{FF2B5EF4-FFF2-40B4-BE49-F238E27FC236}">
                <a16:creationId xmlns:a16="http://schemas.microsoft.com/office/drawing/2014/main" id="{AADB92B1-30E6-2897-581B-313E4B1EDA9B}"/>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2986EF12-B6AD-A2B2-D2A9-679C72A3FB1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685746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B02E3-9C85-128F-3095-D79174CE02C3}"/>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The advantages of the Ansoff matrix</a:t>
            </a:r>
            <a:endParaRPr lang="en-GB" sz="3200" dirty="0"/>
          </a:p>
        </p:txBody>
      </p:sp>
      <p:sp>
        <p:nvSpPr>
          <p:cNvPr id="3" name="Content Placeholder 2">
            <a:extLst>
              <a:ext uri="{FF2B5EF4-FFF2-40B4-BE49-F238E27FC236}">
                <a16:creationId xmlns:a16="http://schemas.microsoft.com/office/drawing/2014/main" id="{D39D966E-90EA-A5CA-8FAA-23CA6CC4CEFB}"/>
              </a:ext>
            </a:extLst>
          </p:cNvPr>
          <p:cNvSpPr>
            <a:spLocks noGrp="1"/>
          </p:cNvSpPr>
          <p:nvPr>
            <p:ph idx="1"/>
          </p:nvPr>
        </p:nvSpPr>
        <p:spPr/>
        <p:txBody>
          <a:bodyPr/>
          <a:lstStyle/>
          <a:p>
            <a:pPr algn="just"/>
            <a:r>
              <a:rPr lang="en-GB" sz="2800" b="1" i="0" dirty="0">
                <a:solidFill>
                  <a:srgbClr val="333333"/>
                </a:solidFill>
                <a:effectLst/>
                <a:latin typeface="Arial" panose="020B0604020202020204" pitchFamily="34" charset="0"/>
                <a:cs typeface="Arial" panose="020B0604020202020204" pitchFamily="34" charset="0"/>
              </a:rPr>
              <a:t>Adaptability:</a:t>
            </a:r>
            <a:r>
              <a:rPr lang="en-GB" sz="2800" b="0" i="0" dirty="0">
                <a:solidFill>
                  <a:srgbClr val="333333"/>
                </a:solidFill>
                <a:effectLst/>
                <a:latin typeface="Arial" panose="020B0604020202020204" pitchFamily="34" charset="0"/>
                <a:cs typeface="Arial" panose="020B0604020202020204" pitchFamily="34" charset="0"/>
              </a:rPr>
              <a:t> The framework can be applied to various industries, business sizes, and market conditions, making it a versatile tool for any organisation seeking growth.</a:t>
            </a:r>
          </a:p>
          <a:p>
            <a:endParaRPr lang="en-GB" dirty="0"/>
          </a:p>
        </p:txBody>
      </p:sp>
      <p:sp>
        <p:nvSpPr>
          <p:cNvPr id="4" name="Date Placeholder 3">
            <a:extLst>
              <a:ext uri="{FF2B5EF4-FFF2-40B4-BE49-F238E27FC236}">
                <a16:creationId xmlns:a16="http://schemas.microsoft.com/office/drawing/2014/main" id="{9708D66D-4B8D-04E3-FCDA-B16D06564A3F}"/>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C8C77A50-F054-EEBD-4390-65AE143083A5}"/>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3583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96672-352D-BF56-38FD-DFC0281F8F0D}"/>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The Disadvantages of the Ansoff Matrix</a:t>
            </a:r>
          </a:p>
        </p:txBody>
      </p:sp>
      <p:sp>
        <p:nvSpPr>
          <p:cNvPr id="3" name="Content Placeholder 2">
            <a:extLst>
              <a:ext uri="{FF2B5EF4-FFF2-40B4-BE49-F238E27FC236}">
                <a16:creationId xmlns:a16="http://schemas.microsoft.com/office/drawing/2014/main" id="{A6A605B8-395C-4516-891E-ACD93367021E}"/>
              </a:ext>
            </a:extLst>
          </p:cNvPr>
          <p:cNvSpPr>
            <a:spLocks noGrp="1"/>
          </p:cNvSpPr>
          <p:nvPr>
            <p:ph idx="1"/>
          </p:nvPr>
        </p:nvSpPr>
        <p:spPr>
          <a:xfrm>
            <a:off x="395536" y="1417638"/>
            <a:ext cx="8291264" cy="4099595"/>
          </a:xfrm>
        </p:spPr>
        <p:txBody>
          <a:bodyPr/>
          <a:lstStyle/>
          <a:p>
            <a:pPr algn="just"/>
            <a:r>
              <a:rPr lang="en-GB" sz="2400" b="0" i="0" dirty="0">
                <a:effectLst/>
                <a:latin typeface="Arial" panose="020B0604020202020204" pitchFamily="34" charset="0"/>
                <a:cs typeface="Arial" panose="020B0604020202020204" pitchFamily="34" charset="0"/>
              </a:rPr>
              <a:t>The Ansoff matrix can cause businesses to grow too fast it sometimes allows them to jump into more than one strategy, which is very hard for a company of any size to execute successfully.</a:t>
            </a:r>
          </a:p>
          <a:p>
            <a:pPr algn="just"/>
            <a:r>
              <a:rPr lang="en-GB" sz="2400" dirty="0">
                <a:latin typeface="Arial" panose="020B0604020202020204" pitchFamily="34" charset="0"/>
                <a:cs typeface="Arial" panose="020B0604020202020204" pitchFamily="34" charset="0"/>
              </a:rPr>
              <a:t>The model does not consider existing competition in terms of the market development and diversification strategies.</a:t>
            </a:r>
          </a:p>
          <a:p>
            <a:pPr algn="just"/>
            <a:r>
              <a:rPr lang="en-GB" sz="2400" b="0" i="0" dirty="0">
                <a:effectLst/>
                <a:latin typeface="Arial" panose="020B0604020202020204" pitchFamily="34" charset="0"/>
                <a:cs typeface="Arial" panose="020B0604020202020204" pitchFamily="34" charset="0"/>
              </a:rPr>
              <a:t>Another limitation of Ansoff’s Matrix is its lack of flexibility. The matrix is a static model that does not take into account the dynamic nature of business environments. </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8B6F990A-DA0B-7682-EF23-AA8F4E9DA70E}"/>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A7506969-ABED-CFA2-5CF9-25E994A941DE}"/>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867559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BFACD-03BB-4DEB-A83D-9D98C1A3D541}"/>
              </a:ext>
            </a:extLst>
          </p:cNvPr>
          <p:cNvSpPr>
            <a:spLocks noGrp="1"/>
          </p:cNvSpPr>
          <p:nvPr>
            <p:ph type="title"/>
          </p:nvPr>
        </p:nvSpPr>
        <p:spPr/>
        <p:txBody>
          <a:bodyPr/>
          <a:lstStyle/>
          <a:p>
            <a:r>
              <a:rPr lang="en-GB" sz="3200" dirty="0"/>
              <a:t>The BCG Matrix</a:t>
            </a:r>
          </a:p>
        </p:txBody>
      </p:sp>
      <p:sp>
        <p:nvSpPr>
          <p:cNvPr id="3" name="Content Placeholder 2">
            <a:extLst>
              <a:ext uri="{FF2B5EF4-FFF2-40B4-BE49-F238E27FC236}">
                <a16:creationId xmlns:a16="http://schemas.microsoft.com/office/drawing/2014/main" id="{82BC68C1-69AC-4AEE-B11F-0F6B06F3DD3A}"/>
              </a:ext>
            </a:extLst>
          </p:cNvPr>
          <p:cNvSpPr>
            <a:spLocks noGrp="1"/>
          </p:cNvSpPr>
          <p:nvPr>
            <p:ph idx="1"/>
          </p:nvPr>
        </p:nvSpPr>
        <p:spPr/>
        <p:txBody>
          <a:bodyPr/>
          <a:lstStyle/>
          <a:p>
            <a:pPr algn="just"/>
            <a:r>
              <a:rPr lang="en-GB" sz="2400" dirty="0">
                <a:latin typeface="Arial" panose="020B0604020202020204" pitchFamily="34" charset="0"/>
                <a:cs typeface="Arial" panose="020B0604020202020204" pitchFamily="34" charset="0"/>
              </a:rPr>
              <a:t>BCG matrix is a framework created by Boston Consulting Group to evaluate the strategic position of the business brand portfolio and its potential. It classifies business portfolio into four categories based on industry attractiveness (growth rate of that industry) and </a:t>
            </a:r>
            <a:r>
              <a:rPr lang="en-GB" sz="2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competitive position</a:t>
            </a:r>
            <a:r>
              <a:rPr lang="en-GB" sz="2400" dirty="0">
                <a:latin typeface="Arial" panose="020B0604020202020204" pitchFamily="34" charset="0"/>
                <a:cs typeface="Arial" panose="020B0604020202020204" pitchFamily="34" charset="0"/>
              </a:rPr>
              <a:t> (relative market share).</a:t>
            </a:r>
          </a:p>
        </p:txBody>
      </p:sp>
      <p:sp>
        <p:nvSpPr>
          <p:cNvPr id="4" name="Date Placeholder 3">
            <a:extLst>
              <a:ext uri="{FF2B5EF4-FFF2-40B4-BE49-F238E27FC236}">
                <a16:creationId xmlns:a16="http://schemas.microsoft.com/office/drawing/2014/main" id="{7B598894-D4C4-48CB-A2FA-9D1D62437173}"/>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D3D66AD1-6331-43D1-9968-6B30C57FE054}"/>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089902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D767-9C06-4B1D-9BB2-004C3D40A676}"/>
              </a:ext>
            </a:extLst>
          </p:cNvPr>
          <p:cNvSpPr>
            <a:spLocks noGrp="1"/>
          </p:cNvSpPr>
          <p:nvPr>
            <p:ph type="title"/>
          </p:nvPr>
        </p:nvSpPr>
        <p:spPr/>
        <p:txBody>
          <a:bodyPr/>
          <a:lstStyle/>
          <a:p>
            <a:r>
              <a:rPr lang="en-GB" dirty="0"/>
              <a:t>Diagram: The BCG Matrix</a:t>
            </a:r>
          </a:p>
        </p:txBody>
      </p:sp>
      <p:sp>
        <p:nvSpPr>
          <p:cNvPr id="4" name="Date Placeholder 3">
            <a:extLst>
              <a:ext uri="{FF2B5EF4-FFF2-40B4-BE49-F238E27FC236}">
                <a16:creationId xmlns:a16="http://schemas.microsoft.com/office/drawing/2014/main" id="{CAD91271-155E-4F2D-BAAB-8A28FDFD2209}"/>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58A74504-931D-4848-8BA0-3A4F3CB5F310}"/>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1026" name="Picture 2" descr="BCG matrix is divided into 4 cells: stars, question marks, dogs and cash cows.">
            <a:extLst>
              <a:ext uri="{FF2B5EF4-FFF2-40B4-BE49-F238E27FC236}">
                <a16:creationId xmlns:a16="http://schemas.microsoft.com/office/drawing/2014/main" id="{8BAABDAD-E2A9-4C52-873F-0A0C910D7F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47334" y="1600200"/>
            <a:ext cx="5849331"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021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E9719-D430-4D87-92BC-67DAC27AE985}"/>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2AF798C9-9D82-42CB-9536-95EE0DDE0E63}"/>
              </a:ext>
            </a:extLst>
          </p:cNvPr>
          <p:cNvSpPr>
            <a:spLocks noGrp="1"/>
          </p:cNvSpPr>
          <p:nvPr>
            <p:ph idx="1"/>
          </p:nvPr>
        </p:nvSpPr>
        <p:spPr/>
        <p:txBody>
          <a:bodyPr/>
          <a:lstStyle/>
          <a:p>
            <a:pPr algn="just"/>
            <a:r>
              <a:rPr lang="en-GB" sz="2800" dirty="0">
                <a:latin typeface="Arial" panose="020B0604020202020204" pitchFamily="34" charset="0"/>
                <a:cs typeface="Arial" panose="020B0604020202020204" pitchFamily="34" charset="0"/>
              </a:rPr>
              <a:t>On the vertical axis, the market growth rate provides a measure of the market’s attractiveness. </a:t>
            </a:r>
          </a:p>
          <a:p>
            <a:pPr algn="just"/>
            <a:r>
              <a:rPr lang="en-GB" sz="2800" dirty="0">
                <a:latin typeface="Arial" panose="020B0604020202020204" pitchFamily="34" charset="0"/>
                <a:cs typeface="Arial" panose="020B0604020202020204" pitchFamily="34" charset="0"/>
              </a:rPr>
              <a:t>On the horizontal axis, relative market share serves as a measure of the company’s strength in the market. By dividing the BCG matrix into four fields, four types of SBU can be distinguished</a:t>
            </a:r>
            <a:r>
              <a:rPr lang="en-GB" dirty="0">
                <a:latin typeface="Arial" panose="020B0604020202020204" pitchFamily="34" charset="0"/>
                <a:cs typeface="Arial" panose="020B0604020202020204" pitchFamily="34" charset="0"/>
              </a:rPr>
              <a:t>.</a:t>
            </a:r>
          </a:p>
        </p:txBody>
      </p:sp>
      <p:sp>
        <p:nvSpPr>
          <p:cNvPr id="4" name="Date Placeholder 3">
            <a:extLst>
              <a:ext uri="{FF2B5EF4-FFF2-40B4-BE49-F238E27FC236}">
                <a16:creationId xmlns:a16="http://schemas.microsoft.com/office/drawing/2014/main" id="{FCA6F7EE-4032-40B9-A7BF-5B2F92E836EC}"/>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584E0926-2057-4B8E-A867-A950142B46E1}"/>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816163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D81E5-139E-4E18-9AB6-56EEBD78C06C}"/>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5C8175F5-53B8-46FB-915A-86A1FAC6B3C0}"/>
              </a:ext>
            </a:extLst>
          </p:cNvPr>
          <p:cNvSpPr>
            <a:spLocks noGrp="1"/>
          </p:cNvSpPr>
          <p:nvPr>
            <p:ph idx="1"/>
          </p:nvPr>
        </p:nvSpPr>
        <p:spPr/>
        <p:txBody>
          <a:bodyPr/>
          <a:lstStyle/>
          <a:p>
            <a:pPr marL="0" indent="0">
              <a:buNone/>
            </a:pPr>
            <a:r>
              <a:rPr lang="en-GB" b="1" dirty="0"/>
              <a:t>Stars</a:t>
            </a:r>
          </a:p>
          <a:p>
            <a:r>
              <a:rPr lang="en-GB" sz="2400" dirty="0">
                <a:latin typeface="Arial" panose="020B0604020202020204" pitchFamily="34" charset="0"/>
                <a:cs typeface="Arial" panose="020B0604020202020204" pitchFamily="34" charset="0"/>
              </a:rPr>
              <a:t>Stars are high-growth, high-share businesses or products. They often need heavy investment to finance their rapid growth. Eventually, their growth will slow down, and they will turn into cash cows. Stars have the following characteristics:</a:t>
            </a:r>
          </a:p>
          <a:p>
            <a:r>
              <a:rPr lang="en-GB" sz="2400" dirty="0">
                <a:latin typeface="Arial" panose="020B0604020202020204" pitchFamily="34" charset="0"/>
                <a:cs typeface="Arial" panose="020B0604020202020204" pitchFamily="34" charset="0"/>
              </a:rPr>
              <a:t>High market share in a promising market</a:t>
            </a:r>
          </a:p>
          <a:p>
            <a:r>
              <a:rPr lang="en-GB" sz="2400" dirty="0">
                <a:latin typeface="Arial" panose="020B0604020202020204" pitchFamily="34" charset="0"/>
                <a:cs typeface="Arial" panose="020B0604020202020204" pitchFamily="34" charset="0"/>
              </a:rPr>
              <a:t>To turn a star into a future cash cow, heavy investment is needed to fight competition and expand market share.</a:t>
            </a:r>
          </a:p>
          <a:p>
            <a:endParaRPr lang="en-GB" dirty="0"/>
          </a:p>
        </p:txBody>
      </p:sp>
      <p:sp>
        <p:nvSpPr>
          <p:cNvPr id="4" name="Date Placeholder 3">
            <a:extLst>
              <a:ext uri="{FF2B5EF4-FFF2-40B4-BE49-F238E27FC236}">
                <a16:creationId xmlns:a16="http://schemas.microsoft.com/office/drawing/2014/main" id="{D6BDB8FA-0C08-4145-8ED0-698F061C6C1D}"/>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15656A73-90ED-4E3E-BEBE-056502D5F73A}"/>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93557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EF219-5E89-4F24-BB35-741D807A5E03}"/>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570B623A-6FD8-47CD-9FBD-A081D7740EB6}"/>
              </a:ext>
            </a:extLst>
          </p:cNvPr>
          <p:cNvSpPr>
            <a:spLocks noGrp="1"/>
          </p:cNvSpPr>
          <p:nvPr>
            <p:ph idx="1"/>
          </p:nvPr>
        </p:nvSpPr>
        <p:spPr/>
        <p:txBody>
          <a:bodyPr/>
          <a:lstStyle/>
          <a:p>
            <a:pPr marL="0" indent="0">
              <a:buNone/>
            </a:pPr>
            <a:r>
              <a:rPr lang="en-GB" sz="1800" b="1" dirty="0"/>
              <a:t>Cash Cows</a:t>
            </a:r>
          </a:p>
          <a:p>
            <a:r>
              <a:rPr lang="en-GB" sz="1800" dirty="0">
                <a:latin typeface="Arial" panose="020B0604020202020204" pitchFamily="34" charset="0"/>
                <a:cs typeface="Arial" panose="020B0604020202020204" pitchFamily="34" charset="0"/>
              </a:rPr>
              <a:t>Cash cows are low-growth, high-share businesses or products. These established and successful SBUs need less investment to maintain their market share. As a result, they produce cash that the company uses to pay its bills and to support other SBUs that need investment. As we have learned, question marks and stars require heavy investment, which usually comes from the profitable cash cows. Cash cows have the following characteristics:</a:t>
            </a:r>
          </a:p>
          <a:p>
            <a:r>
              <a:rPr lang="en-GB" sz="1800" dirty="0">
                <a:latin typeface="Arial" panose="020B0604020202020204" pitchFamily="34" charset="0"/>
                <a:cs typeface="Arial" panose="020B0604020202020204" pitchFamily="34" charset="0"/>
              </a:rPr>
              <a:t>High market share in a slowly growing or mature market</a:t>
            </a:r>
          </a:p>
          <a:p>
            <a:r>
              <a:rPr lang="en-GB" sz="1800" dirty="0">
                <a:latin typeface="Arial" panose="020B0604020202020204" pitchFamily="34" charset="0"/>
                <a:cs typeface="Arial" panose="020B0604020202020204" pitchFamily="34" charset="0"/>
              </a:rPr>
              <a:t>Create the highest cash flow</a:t>
            </a:r>
          </a:p>
          <a:p>
            <a:r>
              <a:rPr lang="en-GB" sz="1800" dirty="0">
                <a:latin typeface="Arial" panose="020B0604020202020204" pitchFamily="34" charset="0"/>
                <a:cs typeface="Arial" panose="020B0604020202020204" pitchFamily="34" charset="0"/>
              </a:rPr>
              <a:t>No further investment should be undertaken due to limited or non-existent growth potential</a:t>
            </a:r>
          </a:p>
          <a:p>
            <a:r>
              <a:rPr lang="en-GB" sz="1800" dirty="0">
                <a:latin typeface="Arial" panose="020B0604020202020204" pitchFamily="34" charset="0"/>
                <a:cs typeface="Arial" panose="020B0604020202020204" pitchFamily="34" charset="0"/>
              </a:rPr>
              <a:t>The company should try to “milk” the cash cows as long as possible.</a:t>
            </a:r>
          </a:p>
          <a:p>
            <a:endParaRPr lang="en-GB" dirty="0"/>
          </a:p>
        </p:txBody>
      </p:sp>
      <p:sp>
        <p:nvSpPr>
          <p:cNvPr id="4" name="Date Placeholder 3">
            <a:extLst>
              <a:ext uri="{FF2B5EF4-FFF2-40B4-BE49-F238E27FC236}">
                <a16:creationId xmlns:a16="http://schemas.microsoft.com/office/drawing/2014/main" id="{7C2F36D6-6B30-437D-AF2B-468ED275BD9D}"/>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7FC90A0F-56FC-4EF5-B8F2-489B5DA6C91D}"/>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78580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46E59-1091-41D1-A5BD-F0FA1273A8AD}"/>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165D8D62-789D-48AA-B04E-423C3E9B04CE}"/>
              </a:ext>
            </a:extLst>
          </p:cNvPr>
          <p:cNvSpPr>
            <a:spLocks noGrp="1"/>
          </p:cNvSpPr>
          <p:nvPr>
            <p:ph idx="1"/>
          </p:nvPr>
        </p:nvSpPr>
        <p:spPr/>
        <p:txBody>
          <a:bodyPr/>
          <a:lstStyle/>
          <a:p>
            <a:pPr marL="0" indent="0">
              <a:buNone/>
            </a:pPr>
            <a:r>
              <a:rPr lang="en-GB" sz="1800" b="1" dirty="0">
                <a:latin typeface="Arial" panose="020B0604020202020204" pitchFamily="34" charset="0"/>
                <a:cs typeface="Arial" panose="020B0604020202020204" pitchFamily="34" charset="0"/>
              </a:rPr>
              <a:t>Question Marks</a:t>
            </a:r>
          </a:p>
          <a:p>
            <a:r>
              <a:rPr lang="en-GB" sz="1800" dirty="0">
                <a:latin typeface="Arial" panose="020B0604020202020204" pitchFamily="34" charset="0"/>
                <a:cs typeface="Arial" panose="020B0604020202020204" pitchFamily="34" charset="0"/>
              </a:rPr>
              <a:t>Question marks are low-share business units in high-growth markets. They require cash to hold their share, let alone increase it. The company needs to think hard about question marks – which ones should be built into stars, and which ones should be phased out? Question marks have the following characteristics:</a:t>
            </a:r>
          </a:p>
          <a:p>
            <a:r>
              <a:rPr lang="en-GB" sz="1800" dirty="0">
                <a:latin typeface="Arial" panose="020B0604020202020204" pitchFamily="34" charset="0"/>
                <a:cs typeface="Arial" panose="020B0604020202020204" pitchFamily="34" charset="0"/>
              </a:rPr>
              <a:t>Low relative market share in a relatively young but promising market (growing)</a:t>
            </a:r>
          </a:p>
          <a:p>
            <a:r>
              <a:rPr lang="en-GB" sz="1800" dirty="0">
                <a:latin typeface="Arial" panose="020B0604020202020204" pitchFamily="34" charset="0"/>
                <a:cs typeface="Arial" panose="020B0604020202020204" pitchFamily="34" charset="0"/>
              </a:rPr>
              <a:t>Potential of becoming stars if the market share can be increased</a:t>
            </a:r>
          </a:p>
          <a:p>
            <a:r>
              <a:rPr lang="en-GB" sz="1800" dirty="0">
                <a:latin typeface="Arial" panose="020B0604020202020204" pitchFamily="34" charset="0"/>
                <a:cs typeface="Arial" panose="020B0604020202020204" pitchFamily="34" charset="0"/>
              </a:rPr>
              <a:t>If necessary market share is not reached, question marks are likely to turn into dogs as soon as the market gets more mature</a:t>
            </a:r>
          </a:p>
          <a:p>
            <a:r>
              <a:rPr lang="en-GB" sz="1800" dirty="0">
                <a:latin typeface="Arial" panose="020B0604020202020204" pitchFamily="34" charset="0"/>
                <a:cs typeface="Arial" panose="020B0604020202020204" pitchFamily="34" charset="0"/>
              </a:rPr>
              <a:t>Careful analysis is needed to determine whether to invest or not.</a:t>
            </a:r>
          </a:p>
          <a:p>
            <a:endParaRPr lang="en-GB" dirty="0"/>
          </a:p>
        </p:txBody>
      </p:sp>
      <p:sp>
        <p:nvSpPr>
          <p:cNvPr id="4" name="Date Placeholder 3">
            <a:extLst>
              <a:ext uri="{FF2B5EF4-FFF2-40B4-BE49-F238E27FC236}">
                <a16:creationId xmlns:a16="http://schemas.microsoft.com/office/drawing/2014/main" id="{DFB63BD8-61F5-4B02-878C-1AC7ABBB7868}"/>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705C7395-71E5-45A2-87C5-FB72F0A1D1D4}"/>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97923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B4C2B-EB13-4F72-B731-4142A409F834}"/>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A783B9C1-D5EE-48D6-8879-0FF3E9BD9B37}"/>
              </a:ext>
            </a:extLst>
          </p:cNvPr>
          <p:cNvSpPr>
            <a:spLocks noGrp="1"/>
          </p:cNvSpPr>
          <p:nvPr>
            <p:ph idx="1"/>
          </p:nvPr>
        </p:nvSpPr>
        <p:spPr/>
        <p:txBody>
          <a:bodyPr/>
          <a:lstStyle/>
          <a:p>
            <a:pPr marL="0" indent="0">
              <a:buNone/>
            </a:pPr>
            <a:r>
              <a:rPr lang="en-GB" sz="2000" b="1" dirty="0">
                <a:latin typeface="Arial" panose="020B0604020202020204" pitchFamily="34" charset="0"/>
                <a:cs typeface="Arial" panose="020B0604020202020204" pitchFamily="34" charset="0"/>
              </a:rPr>
              <a:t>Dogs</a:t>
            </a:r>
          </a:p>
          <a:p>
            <a:r>
              <a:rPr lang="en-GB" sz="2000" dirty="0">
                <a:latin typeface="Arial" panose="020B0604020202020204" pitchFamily="34" charset="0"/>
                <a:cs typeface="Arial" panose="020B0604020202020204" pitchFamily="34" charset="0"/>
              </a:rPr>
              <a:t>Dogs are low-growth, low-share businesses and products. They may generate enough cash to maintain themselves, but do not promise to be large sources of cash flow. Dogs have the following characteristics:</a:t>
            </a:r>
          </a:p>
          <a:p>
            <a:r>
              <a:rPr lang="en-GB" sz="2000" dirty="0">
                <a:latin typeface="Arial" panose="020B0604020202020204" pitchFamily="34" charset="0"/>
                <a:cs typeface="Arial" panose="020B0604020202020204" pitchFamily="34" charset="0"/>
              </a:rPr>
              <a:t>Low relative market share in a slowly growing or declining market</a:t>
            </a:r>
          </a:p>
          <a:p>
            <a:r>
              <a:rPr lang="en-GB" sz="2000" dirty="0">
                <a:latin typeface="Arial" panose="020B0604020202020204" pitchFamily="34" charset="0"/>
                <a:cs typeface="Arial" panose="020B0604020202020204" pitchFamily="34" charset="0"/>
              </a:rPr>
              <a:t>Products do mostly not generate large profit and may usually just break even</a:t>
            </a:r>
          </a:p>
          <a:p>
            <a:r>
              <a:rPr lang="en-GB" sz="2000" dirty="0">
                <a:latin typeface="Arial" panose="020B0604020202020204" pitchFamily="34" charset="0"/>
                <a:cs typeface="Arial" panose="020B0604020202020204" pitchFamily="34" charset="0"/>
              </a:rPr>
              <a:t>The company should divest dogs, as these products have a negative effect on the overall profitability of the company. Instead of carrying dogs along, the company should better focus on products or SBUs with greater potential.</a:t>
            </a:r>
          </a:p>
          <a:p>
            <a:endParaRPr lang="en-GB" dirty="0"/>
          </a:p>
        </p:txBody>
      </p:sp>
      <p:sp>
        <p:nvSpPr>
          <p:cNvPr id="4" name="Date Placeholder 3">
            <a:extLst>
              <a:ext uri="{FF2B5EF4-FFF2-40B4-BE49-F238E27FC236}">
                <a16:creationId xmlns:a16="http://schemas.microsoft.com/office/drawing/2014/main" id="{33657B08-FCC0-471A-ACC2-1E02C830D8DC}"/>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F8291D59-9545-4EA0-A094-01F2C654CE65}"/>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95636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Porters Generic Strategy Model</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2065" y="1268761"/>
            <a:ext cx="7548327" cy="4249254"/>
          </a:xfrm>
        </p:spPr>
      </p:pic>
    </p:spTree>
    <p:extLst>
      <p:ext uri="{BB962C8B-B14F-4D97-AF65-F5344CB8AC3E}">
        <p14:creationId xmlns:p14="http://schemas.microsoft.com/office/powerpoint/2010/main" val="54609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sz="3600" b="1" dirty="0">
                <a:latin typeface="Arial" panose="020B0604020202020204" pitchFamily="34" charset="0"/>
                <a:cs typeface="Arial" panose="020B0604020202020204" pitchFamily="34" charset="0"/>
              </a:rPr>
              <a:t>Cost Leadership</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algn="just"/>
            <a:r>
              <a:rPr lang="en-GB" sz="2800" dirty="0">
                <a:latin typeface="Arial" panose="020B0604020202020204" pitchFamily="34" charset="0"/>
                <a:cs typeface="Arial" panose="020B0604020202020204" pitchFamily="34" charset="0"/>
              </a:rPr>
              <a:t>Following this strategy means that the company aims to produce in large quantities, at the lowest cost possible and sell at lower prices.  </a:t>
            </a:r>
          </a:p>
          <a:p>
            <a:pPr algn="just"/>
            <a:r>
              <a:rPr lang="en-GB" sz="2800" dirty="0">
                <a:latin typeface="Arial" panose="020B0604020202020204" pitchFamily="34" charset="0"/>
                <a:cs typeface="Arial" panose="020B0604020202020204" pitchFamily="34" charset="0"/>
              </a:rPr>
              <a:t>By doing this they can capitalise on economies of scale and defeat any competitor who has not got equal production capacity, or who can keep prices to a minimum</a:t>
            </a:r>
          </a:p>
          <a:p>
            <a:endParaRPr lang="en-GB" dirty="0"/>
          </a:p>
        </p:txBody>
      </p:sp>
    </p:spTree>
    <p:extLst>
      <p:ext uri="{BB962C8B-B14F-4D97-AF65-F5344CB8AC3E}">
        <p14:creationId xmlns:p14="http://schemas.microsoft.com/office/powerpoint/2010/main" val="379319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sz="3600" b="1" dirty="0"/>
              <a:t>Differentiation</a:t>
            </a:r>
            <a:br>
              <a:rPr lang="en-GB" dirty="0"/>
            </a:br>
            <a:endParaRPr lang="en-GB" dirty="0"/>
          </a:p>
        </p:txBody>
      </p:sp>
      <p:sp>
        <p:nvSpPr>
          <p:cNvPr id="3" name="Content Placeholder 2"/>
          <p:cNvSpPr>
            <a:spLocks noGrp="1"/>
          </p:cNvSpPr>
          <p:nvPr>
            <p:ph idx="1"/>
          </p:nvPr>
        </p:nvSpPr>
        <p:spPr/>
        <p:txBody>
          <a:bodyPr/>
          <a:lstStyle/>
          <a:p>
            <a:r>
              <a:rPr lang="en-GB" sz="2800" dirty="0">
                <a:latin typeface="Arial" panose="020B0604020202020204" pitchFamily="34" charset="0"/>
                <a:cs typeface="Arial" panose="020B0604020202020204" pitchFamily="34" charset="0"/>
              </a:rPr>
              <a:t>This strategy involves offering some unique selling (service) proposition (USP) that the competition do not have.</a:t>
            </a:r>
          </a:p>
          <a:p>
            <a:endParaRPr lang="en-GB" dirty="0"/>
          </a:p>
        </p:txBody>
      </p:sp>
    </p:spTree>
    <p:extLst>
      <p:ext uri="{BB962C8B-B14F-4D97-AF65-F5344CB8AC3E}">
        <p14:creationId xmlns:p14="http://schemas.microsoft.com/office/powerpoint/2010/main" val="2685689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Focus</a:t>
            </a:r>
            <a:br>
              <a:rPr lang="en-GB" dirty="0"/>
            </a:br>
            <a:endParaRPr lang="en-GB" dirty="0"/>
          </a:p>
        </p:txBody>
      </p:sp>
      <p:sp>
        <p:nvSpPr>
          <p:cNvPr id="3" name="Content Placeholder 2"/>
          <p:cNvSpPr>
            <a:spLocks noGrp="1"/>
          </p:cNvSpPr>
          <p:nvPr>
            <p:ph idx="1"/>
          </p:nvPr>
        </p:nvSpPr>
        <p:spPr/>
        <p:txBody>
          <a:bodyPr/>
          <a:lstStyle/>
          <a:p>
            <a:r>
              <a:rPr lang="en-GB" sz="2800" dirty="0">
                <a:latin typeface="Arial" panose="020B0604020202020204" pitchFamily="34" charset="0"/>
                <a:cs typeface="Arial" panose="020B0604020202020204" pitchFamily="34" charset="0"/>
              </a:rPr>
              <a:t>The company aims at very select market sectors and will be charging higher prices or lower prices. </a:t>
            </a:r>
          </a:p>
          <a:p>
            <a:endParaRPr lang="en-GB" dirty="0"/>
          </a:p>
        </p:txBody>
      </p:sp>
    </p:spTree>
    <p:extLst>
      <p:ext uri="{BB962C8B-B14F-4D97-AF65-F5344CB8AC3E}">
        <p14:creationId xmlns:p14="http://schemas.microsoft.com/office/powerpoint/2010/main" val="2965722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F0CEB-8E6D-E45D-0B44-26B9D48094ED}"/>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Focused low cost strategy</a:t>
            </a:r>
          </a:p>
        </p:txBody>
      </p:sp>
      <p:sp>
        <p:nvSpPr>
          <p:cNvPr id="3" name="Content Placeholder 2">
            <a:extLst>
              <a:ext uri="{FF2B5EF4-FFF2-40B4-BE49-F238E27FC236}">
                <a16:creationId xmlns:a16="http://schemas.microsoft.com/office/drawing/2014/main" id="{A428157E-22DD-FB3C-C4C6-41DA3EFDE0D7}"/>
              </a:ext>
            </a:extLst>
          </p:cNvPr>
          <p:cNvSpPr>
            <a:spLocks noGrp="1"/>
          </p:cNvSpPr>
          <p:nvPr>
            <p:ph idx="1"/>
          </p:nvPr>
        </p:nvSpPr>
        <p:spPr/>
        <p:txBody>
          <a:bodyPr/>
          <a:lstStyle/>
          <a:p>
            <a:r>
              <a:rPr lang="en-GB" sz="2400" i="0" dirty="0">
                <a:solidFill>
                  <a:srgbClr val="2F2E2E"/>
                </a:solidFill>
                <a:effectLst/>
                <a:latin typeface="Arial" panose="020B0604020202020204" pitchFamily="34" charset="0"/>
                <a:cs typeface="Arial" panose="020B0604020202020204" pitchFamily="34" charset="0"/>
              </a:rPr>
              <a:t>The </a:t>
            </a:r>
            <a:r>
              <a:rPr lang="en-GB" sz="2400" b="1" i="0" dirty="0">
                <a:solidFill>
                  <a:srgbClr val="2F2E2E"/>
                </a:solidFill>
                <a:effectLst/>
                <a:latin typeface="Arial" panose="020B0604020202020204" pitchFamily="34" charset="0"/>
                <a:cs typeface="Arial" panose="020B0604020202020204" pitchFamily="34" charset="0"/>
              </a:rPr>
              <a:t>focused low-cost strategy </a:t>
            </a:r>
            <a:r>
              <a:rPr lang="en-GB" sz="2400" i="0" dirty="0">
                <a:solidFill>
                  <a:srgbClr val="2F2E2E"/>
                </a:solidFill>
                <a:effectLst/>
                <a:latin typeface="Arial" panose="020B0604020202020204" pitchFamily="34" charset="0"/>
                <a:cs typeface="Arial" panose="020B0604020202020204" pitchFamily="34" charset="0"/>
              </a:rPr>
              <a:t>is about standing out from the competition by trying to be the lowest-cost provider for a specific niche in a market.</a:t>
            </a:r>
          </a:p>
          <a:p>
            <a:endParaRPr lang="en-GB" sz="2400" dirty="0">
              <a:solidFill>
                <a:srgbClr val="2F2E2E"/>
              </a:solidFill>
              <a:latin typeface="Arial" panose="020B0604020202020204" pitchFamily="34" charset="0"/>
              <a:cs typeface="Arial" panose="020B0604020202020204" pitchFamily="34" charset="0"/>
            </a:endParaRPr>
          </a:p>
          <a:p>
            <a:pPr algn="l" fontAlgn="base">
              <a:buNone/>
            </a:pPr>
            <a:r>
              <a:rPr lang="en-GB" sz="2000" b="1" i="0" dirty="0">
                <a:effectLst/>
                <a:latin typeface="Arial" panose="020B0604020202020204" pitchFamily="34" charset="0"/>
                <a:cs typeface="Arial" panose="020B0604020202020204" pitchFamily="34" charset="0"/>
              </a:rPr>
              <a:t>Succeeding with a focused low-cost strategy requires:</a:t>
            </a:r>
          </a:p>
          <a:p>
            <a:pPr algn="l" fontAlgn="base">
              <a:buFont typeface="Arial" panose="020B0604020202020204" pitchFamily="34" charset="0"/>
              <a:buChar char="•"/>
            </a:pPr>
            <a:r>
              <a:rPr lang="en-GB" sz="2000" b="0" i="0" dirty="0">
                <a:solidFill>
                  <a:srgbClr val="2F2E2E"/>
                </a:solidFill>
                <a:effectLst/>
                <a:latin typeface="Arial" panose="020B0604020202020204" pitchFamily="34" charset="0"/>
                <a:cs typeface="Arial" panose="020B0604020202020204" pitchFamily="34" charset="0"/>
              </a:rPr>
              <a:t>Analysing the market to determine the needs of a smaller group within it that you can fill competitively.</a:t>
            </a:r>
          </a:p>
          <a:p>
            <a:pPr algn="l" fontAlgn="base">
              <a:buFont typeface="Arial" panose="020B0604020202020204" pitchFamily="34" charset="0"/>
              <a:buChar char="•"/>
            </a:pPr>
            <a:r>
              <a:rPr lang="en-GB" sz="2000" b="0" i="0" dirty="0">
                <a:solidFill>
                  <a:srgbClr val="2F2E2E"/>
                </a:solidFill>
                <a:effectLst/>
                <a:latin typeface="Arial" panose="020B0604020202020204" pitchFamily="34" charset="0"/>
                <a:cs typeface="Arial" panose="020B0604020202020204" pitchFamily="34" charset="0"/>
              </a:rPr>
              <a:t>Choose a niche that cost leaders in the industry neglect.</a:t>
            </a:r>
          </a:p>
          <a:p>
            <a:pPr algn="l" fontAlgn="base">
              <a:buFont typeface="Arial" panose="020B0604020202020204" pitchFamily="34" charset="0"/>
              <a:buChar char="•"/>
            </a:pPr>
            <a:r>
              <a:rPr lang="en-GB" sz="2000" b="0" i="0" dirty="0">
                <a:solidFill>
                  <a:srgbClr val="2F2E2E"/>
                </a:solidFill>
                <a:effectLst/>
                <a:latin typeface="Arial" panose="020B0604020202020204" pitchFamily="34" charset="0"/>
                <a:cs typeface="Arial" panose="020B0604020202020204" pitchFamily="34" charset="0"/>
              </a:rPr>
              <a:t>Reduce costs to serve the identified needs</a:t>
            </a:r>
          </a:p>
          <a:p>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DA0B4A6-B31F-FC1C-8781-62D40E224001}"/>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A7102AE6-CEC9-8CA8-0D03-1C8E43649A00}"/>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5912765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F0C00-839C-E207-F657-2047EB9B8083}"/>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Focused Differentiation</a:t>
            </a:r>
          </a:p>
        </p:txBody>
      </p:sp>
      <p:sp>
        <p:nvSpPr>
          <p:cNvPr id="3" name="Content Placeholder 2">
            <a:extLst>
              <a:ext uri="{FF2B5EF4-FFF2-40B4-BE49-F238E27FC236}">
                <a16:creationId xmlns:a16="http://schemas.microsoft.com/office/drawing/2014/main" id="{E67C8273-5B06-87CC-0401-7E3E222FDA80}"/>
              </a:ext>
            </a:extLst>
          </p:cNvPr>
          <p:cNvSpPr>
            <a:spLocks noGrp="1"/>
          </p:cNvSpPr>
          <p:nvPr>
            <p:ph idx="1"/>
          </p:nvPr>
        </p:nvSpPr>
        <p:spPr/>
        <p:txBody>
          <a:bodyPr/>
          <a:lstStyle/>
          <a:p>
            <a:pPr algn="just"/>
            <a:r>
              <a:rPr lang="en-GB" sz="2400" b="0" i="0" dirty="0">
                <a:effectLst/>
                <a:latin typeface="Arial" panose="020B0604020202020204" pitchFamily="34" charset="0"/>
                <a:cs typeface="Arial" panose="020B0604020202020204" pitchFamily="34" charset="0"/>
              </a:rPr>
              <a:t>Focused differentiation is a business strategy for businesses that want to compete based on their uniqueness but to only a small portion of the target market.</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0E1F4A1-77F0-D0B9-B8B7-6DC7B71287A4}"/>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64C1B24A-ECFF-1FE2-83B3-9728E73D99DE}"/>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8383594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92323-3066-F1BE-18DD-77C4CFB43BD7}"/>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Lecture Summary</a:t>
            </a:r>
          </a:p>
        </p:txBody>
      </p:sp>
      <p:sp>
        <p:nvSpPr>
          <p:cNvPr id="3" name="Content Placeholder 2">
            <a:extLst>
              <a:ext uri="{FF2B5EF4-FFF2-40B4-BE49-F238E27FC236}">
                <a16:creationId xmlns:a16="http://schemas.microsoft.com/office/drawing/2014/main" id="{E361317B-2774-6DA3-3EA1-8BF905B796BA}"/>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In this lecture we have determined what is a directional development strategy</a:t>
            </a:r>
          </a:p>
          <a:p>
            <a:r>
              <a:rPr lang="en-GB" sz="2400" dirty="0">
                <a:latin typeface="Arial" panose="020B0604020202020204" pitchFamily="34" charset="0"/>
                <a:cs typeface="Arial" panose="020B0604020202020204" pitchFamily="34" charset="0"/>
              </a:rPr>
              <a:t>Understood the main advantages of companies implementing directional development strategies</a:t>
            </a:r>
          </a:p>
          <a:p>
            <a:r>
              <a:rPr lang="en-GB" sz="2400" dirty="0">
                <a:latin typeface="Arial" panose="020B0604020202020204" pitchFamily="34" charset="0"/>
                <a:cs typeface="Arial" panose="020B0604020202020204" pitchFamily="34" charset="0"/>
              </a:rPr>
              <a:t>Comprehended the main strategies of the Ansoff matrix</a:t>
            </a:r>
          </a:p>
          <a:p>
            <a:r>
              <a:rPr lang="en-GB" sz="2400" dirty="0">
                <a:latin typeface="Arial" panose="020B0604020202020204" pitchFamily="34" charset="0"/>
                <a:cs typeface="Arial" panose="020B0604020202020204" pitchFamily="34" charset="0"/>
              </a:rPr>
              <a:t>Understood the BCG matrix</a:t>
            </a:r>
          </a:p>
          <a:p>
            <a:r>
              <a:rPr lang="en-GB" sz="2400" dirty="0">
                <a:latin typeface="Arial" panose="020B0604020202020204" pitchFamily="34" charset="0"/>
                <a:cs typeface="Arial" panose="020B0604020202020204" pitchFamily="34" charset="0"/>
              </a:rPr>
              <a:t>Comprehended the Porter’s generic strategy model.</a:t>
            </a:r>
          </a:p>
          <a:p>
            <a:pPr marL="0" indent="0">
              <a:buNone/>
            </a:pPr>
            <a:r>
              <a:rPr lang="en-GB" dirty="0"/>
              <a:t> </a:t>
            </a:r>
          </a:p>
        </p:txBody>
      </p:sp>
      <p:sp>
        <p:nvSpPr>
          <p:cNvPr id="4" name="Date Placeholder 3">
            <a:extLst>
              <a:ext uri="{FF2B5EF4-FFF2-40B4-BE49-F238E27FC236}">
                <a16:creationId xmlns:a16="http://schemas.microsoft.com/office/drawing/2014/main" id="{6BCF0C54-79C3-386E-853A-E90610E62466}"/>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431F9148-F1F9-E09C-1BC9-0CB56738C5E4}"/>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2609556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F4913-AE03-BC74-4E71-2AEC0FABD5FA}"/>
              </a:ext>
            </a:extLst>
          </p:cNvPr>
          <p:cNvSpPr>
            <a:spLocks noGrp="1"/>
          </p:cNvSpPr>
          <p:nvPr>
            <p:ph type="title"/>
          </p:nvPr>
        </p:nvSpPr>
        <p:spPr/>
        <p:txBody>
          <a:bodyPr/>
          <a:lstStyle/>
          <a:p>
            <a:r>
              <a:rPr lang="en-GB" dirty="0"/>
              <a:t>Group Work and Presentation</a:t>
            </a:r>
          </a:p>
        </p:txBody>
      </p:sp>
      <p:sp>
        <p:nvSpPr>
          <p:cNvPr id="3" name="Content Placeholder 2">
            <a:extLst>
              <a:ext uri="{FF2B5EF4-FFF2-40B4-BE49-F238E27FC236}">
                <a16:creationId xmlns:a16="http://schemas.microsoft.com/office/drawing/2014/main" id="{2E62AE25-F424-6BC7-4C29-CCD1F424A8F5}"/>
              </a:ext>
            </a:extLst>
          </p:cNvPr>
          <p:cNvSpPr>
            <a:spLocks noGrp="1"/>
          </p:cNvSpPr>
          <p:nvPr>
            <p:ph idx="1"/>
          </p:nvPr>
        </p:nvSpPr>
        <p:spPr/>
        <p:txBody>
          <a:bodyPr/>
          <a:lstStyle/>
          <a:p>
            <a:r>
              <a:rPr lang="en-GB" dirty="0"/>
              <a:t>Choose either the Ansoff matrix, BCG matrix or the Porter’s Generic Strategy model.</a:t>
            </a:r>
          </a:p>
          <a:p>
            <a:r>
              <a:rPr lang="en-GB" dirty="0"/>
              <a:t>Choose ONE company and ONE Country and apply the chosen model.</a:t>
            </a:r>
          </a:p>
        </p:txBody>
      </p:sp>
      <p:sp>
        <p:nvSpPr>
          <p:cNvPr id="4" name="Date Placeholder 3">
            <a:extLst>
              <a:ext uri="{FF2B5EF4-FFF2-40B4-BE49-F238E27FC236}">
                <a16:creationId xmlns:a16="http://schemas.microsoft.com/office/drawing/2014/main" id="{74216CA4-690B-E8A9-066E-AB871A522505}"/>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53A45DC8-EA14-338F-7D32-6A17137E9BEA}"/>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059783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54F3E-CF1A-A084-5294-7D479BD81325}"/>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References</a:t>
            </a:r>
          </a:p>
        </p:txBody>
      </p:sp>
      <p:sp>
        <p:nvSpPr>
          <p:cNvPr id="4" name="Date Placeholder 3">
            <a:extLst>
              <a:ext uri="{FF2B5EF4-FFF2-40B4-BE49-F238E27FC236}">
                <a16:creationId xmlns:a16="http://schemas.microsoft.com/office/drawing/2014/main" id="{944D4052-11C6-5B67-9243-14532C69AE9E}"/>
              </a:ext>
            </a:extLst>
          </p:cNvPr>
          <p:cNvSpPr>
            <a:spLocks noGrp="1"/>
          </p:cNvSpPr>
          <p:nvPr>
            <p:ph type="dt" sz="half" idx="10"/>
          </p:nvPr>
        </p:nvSpPr>
        <p:spPr/>
        <p:txBody>
          <a:bodyPr/>
          <a:lstStyle/>
          <a:p>
            <a:pPr>
              <a:defRPr/>
            </a:pPr>
            <a:fld id="{2303D31F-598B-47EE-BA37-93F097A3D676}" type="datetime1">
              <a:rPr lang="en-GB" altLang="en-US" smtClean="0"/>
              <a:pPr>
                <a:defRPr/>
              </a:pPr>
              <a:t>01/03/2026</a:t>
            </a:fld>
            <a:endParaRPr lang="en-GB" altLang="en-US"/>
          </a:p>
        </p:txBody>
      </p:sp>
      <p:sp>
        <p:nvSpPr>
          <p:cNvPr id="5" name="Slide Number Placeholder 4">
            <a:extLst>
              <a:ext uri="{FF2B5EF4-FFF2-40B4-BE49-F238E27FC236}">
                <a16:creationId xmlns:a16="http://schemas.microsoft.com/office/drawing/2014/main" id="{36C8B413-EAF3-1B9D-CC9F-1CC915D3DDFF}"/>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
        <p:nvSpPr>
          <p:cNvPr id="6" name="Rectangle 1">
            <a:extLst>
              <a:ext uri="{FF2B5EF4-FFF2-40B4-BE49-F238E27FC236}">
                <a16:creationId xmlns:a16="http://schemas.microsoft.com/office/drawing/2014/main" id="{1BF83CCA-2435-CC6D-9146-BD0A670A762B}"/>
              </a:ext>
            </a:extLst>
          </p:cNvPr>
          <p:cNvSpPr>
            <a:spLocks noGrp="1" noChangeArrowheads="1"/>
          </p:cNvSpPr>
          <p:nvPr>
            <p:ph idx="1"/>
          </p:nvPr>
        </p:nvSpPr>
        <p:spPr bwMode="auto">
          <a:xfrm>
            <a:off x="611560" y="1392486"/>
            <a:ext cx="684076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indent="0">
              <a:spcBef>
                <a:spcPct val="0"/>
              </a:spcBef>
              <a:buNone/>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Argenti, J. (2018).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Practical Corporate Planning</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Routledge.</a:t>
            </a:r>
            <a:endPar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A4084AC8-FAB2-5382-0A3B-5885FB309CEE}"/>
              </a:ext>
            </a:extLst>
          </p:cNvPr>
          <p:cNvSpPr>
            <a:spLocks noChangeArrowheads="1"/>
          </p:cNvSpPr>
          <p:nvPr/>
        </p:nvSpPr>
        <p:spPr bwMode="auto">
          <a:xfrm>
            <a:off x="653705" y="1940705"/>
            <a:ext cx="684076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rPr>
              <a:t>Fifield, P. (2022). </a:t>
            </a:r>
            <a:r>
              <a:rPr kumimoji="0" lang="en-US" altLang="en-US" b="0" i="1" u="none" strike="noStrike" cap="none" normalizeH="0" baseline="0" dirty="0">
                <a:ln>
                  <a:noFill/>
                </a:ln>
                <a:solidFill>
                  <a:schemeClr val="tx1"/>
                </a:solidFill>
                <a:effectLst/>
              </a:rPr>
              <a:t>Marketing strategy</a:t>
            </a:r>
            <a:r>
              <a:rPr kumimoji="0" lang="en-US" altLang="en-US" b="0" i="0" u="none" strike="noStrike" cap="none" normalizeH="0" baseline="0" dirty="0">
                <a:ln>
                  <a:noFill/>
                </a:ln>
                <a:solidFill>
                  <a:schemeClr val="tx1"/>
                </a:solidFill>
                <a:effectLst/>
              </a:rPr>
              <a:t>. 6th ed. London: Routledge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3">
            <a:extLst>
              <a:ext uri="{FF2B5EF4-FFF2-40B4-BE49-F238E27FC236}">
                <a16:creationId xmlns:a16="http://schemas.microsoft.com/office/drawing/2014/main" id="{40111125-EC7D-1E34-188E-C9BD726BD69D}"/>
              </a:ext>
            </a:extLst>
          </p:cNvPr>
          <p:cNvSpPr>
            <a:spLocks noChangeArrowheads="1"/>
          </p:cNvSpPr>
          <p:nvPr/>
        </p:nvSpPr>
        <p:spPr bwMode="auto">
          <a:xfrm>
            <a:off x="611560" y="2356049"/>
            <a:ext cx="6665607"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rPr>
              <a:t>Lane, N. (2020). Special issue: strategic sales and strategic marketing.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1" u="none" strike="noStrike" cap="none" normalizeH="0" baseline="0" dirty="0">
                <a:ln>
                  <a:noFill/>
                </a:ln>
                <a:solidFill>
                  <a:schemeClr val="tx1"/>
                </a:solidFill>
                <a:effectLst/>
              </a:rPr>
              <a:t>Journal of Strategic Marketing</a:t>
            </a:r>
            <a:r>
              <a:rPr kumimoji="0" lang="en-US" altLang="en-US" sz="1600" b="0" i="0" u="none" strike="noStrike" cap="none" normalizeH="0" baseline="0" dirty="0">
                <a:ln>
                  <a:noFill/>
                </a:ln>
                <a:solidFill>
                  <a:schemeClr val="tx1"/>
                </a:solidFill>
                <a:effectLst/>
              </a:rPr>
              <a:t>, 17(3-4), pp.189–190</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4">
            <a:extLst>
              <a:ext uri="{FF2B5EF4-FFF2-40B4-BE49-F238E27FC236}">
                <a16:creationId xmlns:a16="http://schemas.microsoft.com/office/drawing/2014/main" id="{4DE1964A-74C9-DD97-0882-CB9F740287BA}"/>
              </a:ext>
            </a:extLst>
          </p:cNvPr>
          <p:cNvSpPr>
            <a:spLocks noChangeArrowheads="1"/>
          </p:cNvSpPr>
          <p:nvPr/>
        </p:nvSpPr>
        <p:spPr bwMode="auto">
          <a:xfrm>
            <a:off x="611560" y="3204240"/>
            <a:ext cx="5601855"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rPr>
              <a:t>Park, S. (2020). </a:t>
            </a:r>
            <a:r>
              <a:rPr kumimoji="0" lang="en-US" altLang="en-US" sz="1600" b="0" i="1" u="none" strike="noStrike" cap="none" normalizeH="0" baseline="0" dirty="0">
                <a:ln>
                  <a:noFill/>
                </a:ln>
                <a:solidFill>
                  <a:schemeClr val="tx1"/>
                </a:solidFill>
                <a:effectLst/>
              </a:rPr>
              <a:t>Marketing Management</a:t>
            </a:r>
            <a:r>
              <a:rPr kumimoji="0" lang="en-US" altLang="en-US" sz="1600" b="0" i="0" u="none" strike="noStrike" cap="none" normalizeH="0" baseline="0" dirty="0">
                <a:ln>
                  <a:noFill/>
                </a:ln>
                <a:solidFill>
                  <a:schemeClr val="tx1"/>
                </a:solidFill>
                <a:effectLst/>
              </a:rPr>
              <a:t>. Seohee Academy.</a:t>
            </a:r>
          </a:p>
        </p:txBody>
      </p:sp>
    </p:spTree>
    <p:extLst>
      <p:ext uri="{BB962C8B-B14F-4D97-AF65-F5344CB8AC3E}">
        <p14:creationId xmlns:p14="http://schemas.microsoft.com/office/powerpoint/2010/main" val="31179688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2753</TotalTime>
  <Words>1693</Words>
  <Application>Microsoft Office PowerPoint</Application>
  <PresentationFormat>On-screen Show (4:3)</PresentationFormat>
  <Paragraphs>177</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Myriad Pro</vt:lpstr>
      <vt:lpstr>Times New Roman</vt:lpstr>
      <vt:lpstr>Verdana</vt:lpstr>
      <vt:lpstr>20140311PresentationUWTSDTemplate</vt:lpstr>
      <vt:lpstr>LCMB7026</vt:lpstr>
      <vt:lpstr>Learning Objectives</vt:lpstr>
      <vt:lpstr>Directional Development Strategy</vt:lpstr>
      <vt:lpstr>Advantages of Directional Development Strategies</vt:lpstr>
      <vt:lpstr>The Ansoff Matrix</vt:lpstr>
      <vt:lpstr>The Ansoff Matrix</vt:lpstr>
      <vt:lpstr>Market Penetration</vt:lpstr>
      <vt:lpstr>Product Development</vt:lpstr>
      <vt:lpstr> Market Development</vt:lpstr>
      <vt:lpstr>Diversification</vt:lpstr>
      <vt:lpstr>Different Types of Diversification</vt:lpstr>
      <vt:lpstr>Vertical Integration</vt:lpstr>
      <vt:lpstr>Ansoff Matrix Coca-Cola</vt:lpstr>
      <vt:lpstr>The advantages of the Ansoff matrix </vt:lpstr>
      <vt:lpstr>The advantages of the Ansoff matrix</vt:lpstr>
      <vt:lpstr>The Disadvantages of the Ansoff Matrix</vt:lpstr>
      <vt:lpstr>The BCG Matrix</vt:lpstr>
      <vt:lpstr>Diagram: The BCG Matrix</vt:lpstr>
      <vt:lpstr>The BCG Matrix</vt:lpstr>
      <vt:lpstr>The BCG Matrix</vt:lpstr>
      <vt:lpstr>The BCG Matrix</vt:lpstr>
      <vt:lpstr>The BCG Matrix</vt:lpstr>
      <vt:lpstr>The BCG Matrix</vt:lpstr>
      <vt:lpstr>Porters Generic Strategy Model</vt:lpstr>
      <vt:lpstr> Cost Leadership </vt:lpstr>
      <vt:lpstr> Differentiation </vt:lpstr>
      <vt:lpstr> Focus </vt:lpstr>
      <vt:lpstr>Focused low cost strategy</vt:lpstr>
      <vt:lpstr>Focused Differentiation</vt:lpstr>
      <vt:lpstr>Lecture Summary</vt:lpstr>
      <vt:lpstr>Group Work and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171</cp:revision>
  <cp:lastPrinted>2023-11-03T07:37:26Z</cp:lastPrinted>
  <dcterms:created xsi:type="dcterms:W3CDTF">2002-10-07T19:43:58Z</dcterms:created>
  <dcterms:modified xsi:type="dcterms:W3CDTF">2026-03-01T18:23:24Z</dcterms:modified>
</cp:coreProperties>
</file>