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313" r:id="rId3"/>
    <p:sldId id="314" r:id="rId4"/>
    <p:sldId id="315" r:id="rId5"/>
    <p:sldId id="316" r:id="rId6"/>
    <p:sldId id="311" r:id="rId7"/>
    <p:sldId id="312" r:id="rId8"/>
    <p:sldId id="537" r:id="rId9"/>
    <p:sldId id="582" r:id="rId10"/>
    <p:sldId id="439" r:id="rId11"/>
    <p:sldId id="592" r:id="rId12"/>
    <p:sldId id="522" r:id="rId13"/>
    <p:sldId id="528" r:id="rId14"/>
    <p:sldId id="584" r:id="rId15"/>
    <p:sldId id="593" r:id="rId16"/>
    <p:sldId id="594" r:id="rId17"/>
    <p:sldId id="599" r:id="rId18"/>
    <p:sldId id="597" r:id="rId19"/>
    <p:sldId id="598" r:id="rId20"/>
    <p:sldId id="523" r:id="rId21"/>
    <p:sldId id="267" r:id="rId22"/>
    <p:sldId id="268" r:id="rId23"/>
    <p:sldId id="269" r:id="rId24"/>
    <p:sldId id="274" r:id="rId25"/>
    <p:sldId id="275" r:id="rId26"/>
    <p:sldId id="276" r:id="rId27"/>
    <p:sldId id="283" r:id="rId28"/>
    <p:sldId id="326" r:id="rId29"/>
    <p:sldId id="327" r:id="rId30"/>
    <p:sldId id="32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825"/>
  </p:normalViewPr>
  <p:slideViewPr>
    <p:cSldViewPr snapToGrid="0" snapToObjects="1">
      <p:cViewPr varScale="1">
        <p:scale>
          <a:sx n="108" d="100"/>
          <a:sy n="108" d="100"/>
        </p:scale>
        <p:origin x="73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0A5C8-48FB-7E45-BDD0-B6AB49FC323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EC6ADBA-1839-6E4B-817F-2C3BF00EA0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A147B0A-7250-9E41-819E-D402B60BE281}"/>
              </a:ext>
            </a:extLst>
          </p:cNvPr>
          <p:cNvSpPr>
            <a:spLocks noGrp="1"/>
          </p:cNvSpPr>
          <p:nvPr>
            <p:ph type="dt" sz="half" idx="10"/>
          </p:nvPr>
        </p:nvSpPr>
        <p:spPr/>
        <p:txBody>
          <a:bodyPr/>
          <a:lstStyle/>
          <a:p>
            <a:fld id="{8074C3E8-4E21-3045-8E7F-8F98BD8E25BC}" type="datetimeFigureOut">
              <a:rPr lang="en-US" smtClean="0"/>
              <a:t>12/2/19</a:t>
            </a:fld>
            <a:endParaRPr lang="en-US"/>
          </a:p>
        </p:txBody>
      </p:sp>
      <p:sp>
        <p:nvSpPr>
          <p:cNvPr id="5" name="Footer Placeholder 4">
            <a:extLst>
              <a:ext uri="{FF2B5EF4-FFF2-40B4-BE49-F238E27FC236}">
                <a16:creationId xmlns:a16="http://schemas.microsoft.com/office/drawing/2014/main" id="{C32A1180-5E1D-F849-BF43-B5216CF05B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F63A23-5B74-8E4D-ADDC-E3693C390C1C}"/>
              </a:ext>
            </a:extLst>
          </p:cNvPr>
          <p:cNvSpPr>
            <a:spLocks noGrp="1"/>
          </p:cNvSpPr>
          <p:nvPr>
            <p:ph type="sldNum" sz="quarter" idx="12"/>
          </p:nvPr>
        </p:nvSpPr>
        <p:spPr/>
        <p:txBody>
          <a:bodyPr/>
          <a:lstStyle/>
          <a:p>
            <a:fld id="{6B125932-911F-264C-9BA3-D825D9004D87}" type="slidenum">
              <a:rPr lang="en-US" smtClean="0"/>
              <a:t>‹#›</a:t>
            </a:fld>
            <a:endParaRPr lang="en-US"/>
          </a:p>
        </p:txBody>
      </p:sp>
    </p:spTree>
    <p:extLst>
      <p:ext uri="{BB962C8B-B14F-4D97-AF65-F5344CB8AC3E}">
        <p14:creationId xmlns:p14="http://schemas.microsoft.com/office/powerpoint/2010/main" val="3475114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19594-B389-744B-A1C5-DF03CFF1C5A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CEDE065-4561-9843-8AC3-30FDC2B25EF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A1E60F-37F4-E449-9990-507FCB1D6262}"/>
              </a:ext>
            </a:extLst>
          </p:cNvPr>
          <p:cNvSpPr>
            <a:spLocks noGrp="1"/>
          </p:cNvSpPr>
          <p:nvPr>
            <p:ph type="dt" sz="half" idx="10"/>
          </p:nvPr>
        </p:nvSpPr>
        <p:spPr/>
        <p:txBody>
          <a:bodyPr/>
          <a:lstStyle/>
          <a:p>
            <a:fld id="{8074C3E8-4E21-3045-8E7F-8F98BD8E25BC}" type="datetimeFigureOut">
              <a:rPr lang="en-US" smtClean="0"/>
              <a:t>12/2/19</a:t>
            </a:fld>
            <a:endParaRPr lang="en-US"/>
          </a:p>
        </p:txBody>
      </p:sp>
      <p:sp>
        <p:nvSpPr>
          <p:cNvPr id="5" name="Footer Placeholder 4">
            <a:extLst>
              <a:ext uri="{FF2B5EF4-FFF2-40B4-BE49-F238E27FC236}">
                <a16:creationId xmlns:a16="http://schemas.microsoft.com/office/drawing/2014/main" id="{00473384-3364-7E43-8C66-0C8AE5BC4D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B060F1-351C-684C-A24F-7B6AF6E75477}"/>
              </a:ext>
            </a:extLst>
          </p:cNvPr>
          <p:cNvSpPr>
            <a:spLocks noGrp="1"/>
          </p:cNvSpPr>
          <p:nvPr>
            <p:ph type="sldNum" sz="quarter" idx="12"/>
          </p:nvPr>
        </p:nvSpPr>
        <p:spPr/>
        <p:txBody>
          <a:bodyPr/>
          <a:lstStyle/>
          <a:p>
            <a:fld id="{6B125932-911F-264C-9BA3-D825D9004D87}" type="slidenum">
              <a:rPr lang="en-US" smtClean="0"/>
              <a:t>‹#›</a:t>
            </a:fld>
            <a:endParaRPr lang="en-US"/>
          </a:p>
        </p:txBody>
      </p:sp>
    </p:spTree>
    <p:extLst>
      <p:ext uri="{BB962C8B-B14F-4D97-AF65-F5344CB8AC3E}">
        <p14:creationId xmlns:p14="http://schemas.microsoft.com/office/powerpoint/2010/main" val="1503455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9BC07-25AB-F64C-B3D4-1D8A2814B5F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B629BF8-1DC6-1046-9D04-A4CA0F91C6E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BC64C10-8049-E340-BEE6-24F3A402E82C}"/>
              </a:ext>
            </a:extLst>
          </p:cNvPr>
          <p:cNvSpPr>
            <a:spLocks noGrp="1"/>
          </p:cNvSpPr>
          <p:nvPr>
            <p:ph type="dt" sz="half" idx="10"/>
          </p:nvPr>
        </p:nvSpPr>
        <p:spPr/>
        <p:txBody>
          <a:bodyPr/>
          <a:lstStyle/>
          <a:p>
            <a:fld id="{8074C3E8-4E21-3045-8E7F-8F98BD8E25BC}" type="datetimeFigureOut">
              <a:rPr lang="en-US" smtClean="0"/>
              <a:t>12/2/19</a:t>
            </a:fld>
            <a:endParaRPr lang="en-US"/>
          </a:p>
        </p:txBody>
      </p:sp>
      <p:sp>
        <p:nvSpPr>
          <p:cNvPr id="5" name="Footer Placeholder 4">
            <a:extLst>
              <a:ext uri="{FF2B5EF4-FFF2-40B4-BE49-F238E27FC236}">
                <a16:creationId xmlns:a16="http://schemas.microsoft.com/office/drawing/2014/main" id="{A5DB389B-8528-D644-9377-C3F7FE52A5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C2AA76-AAD5-894A-831D-977B406BDA49}"/>
              </a:ext>
            </a:extLst>
          </p:cNvPr>
          <p:cNvSpPr>
            <a:spLocks noGrp="1"/>
          </p:cNvSpPr>
          <p:nvPr>
            <p:ph type="sldNum" sz="quarter" idx="12"/>
          </p:nvPr>
        </p:nvSpPr>
        <p:spPr/>
        <p:txBody>
          <a:bodyPr/>
          <a:lstStyle/>
          <a:p>
            <a:fld id="{6B125932-911F-264C-9BA3-D825D9004D87}" type="slidenum">
              <a:rPr lang="en-US" smtClean="0"/>
              <a:t>‹#›</a:t>
            </a:fld>
            <a:endParaRPr lang="en-US"/>
          </a:p>
        </p:txBody>
      </p:sp>
    </p:spTree>
    <p:extLst>
      <p:ext uri="{BB962C8B-B14F-4D97-AF65-F5344CB8AC3E}">
        <p14:creationId xmlns:p14="http://schemas.microsoft.com/office/powerpoint/2010/main" val="12397462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32881-BC40-F547-979A-57979259845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0C4776A-A21E-9148-B3F2-DD03CBD6090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72128C8-E966-274C-9934-3D60761DA76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C43B57A-17FF-6540-A252-CA091B09401D}"/>
              </a:ext>
            </a:extLst>
          </p:cNvPr>
          <p:cNvSpPr>
            <a:spLocks noGrp="1"/>
          </p:cNvSpPr>
          <p:nvPr>
            <p:ph type="dt" sz="half" idx="10"/>
          </p:nvPr>
        </p:nvSpPr>
        <p:spPr/>
        <p:txBody>
          <a:bodyPr/>
          <a:lstStyle/>
          <a:p>
            <a:fld id="{8074C3E8-4E21-3045-8E7F-8F98BD8E25BC}" type="datetimeFigureOut">
              <a:rPr lang="en-US" smtClean="0"/>
              <a:t>12/2/19</a:t>
            </a:fld>
            <a:endParaRPr lang="en-US"/>
          </a:p>
        </p:txBody>
      </p:sp>
      <p:sp>
        <p:nvSpPr>
          <p:cNvPr id="6" name="Footer Placeholder 5">
            <a:extLst>
              <a:ext uri="{FF2B5EF4-FFF2-40B4-BE49-F238E27FC236}">
                <a16:creationId xmlns:a16="http://schemas.microsoft.com/office/drawing/2014/main" id="{578053F8-633F-5C47-A7A6-C91A3CF19A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9769C6-CD12-0948-944F-54D28DDBE240}"/>
              </a:ext>
            </a:extLst>
          </p:cNvPr>
          <p:cNvSpPr>
            <a:spLocks noGrp="1"/>
          </p:cNvSpPr>
          <p:nvPr>
            <p:ph type="sldNum" sz="quarter" idx="12"/>
          </p:nvPr>
        </p:nvSpPr>
        <p:spPr/>
        <p:txBody>
          <a:bodyPr/>
          <a:lstStyle/>
          <a:p>
            <a:fld id="{6B125932-911F-264C-9BA3-D825D9004D87}" type="slidenum">
              <a:rPr lang="en-US" smtClean="0"/>
              <a:t>‹#›</a:t>
            </a:fld>
            <a:endParaRPr lang="en-US"/>
          </a:p>
        </p:txBody>
      </p:sp>
    </p:spTree>
    <p:extLst>
      <p:ext uri="{BB962C8B-B14F-4D97-AF65-F5344CB8AC3E}">
        <p14:creationId xmlns:p14="http://schemas.microsoft.com/office/powerpoint/2010/main" val="817697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B8F49-662B-954A-9912-07B06025214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AC463DE-1A71-8C4C-8014-E6C461681E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AE1E41-FB35-544F-9D39-4B7744F5B85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4E128FF-2820-A844-B124-65BEEB1429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37F4070-7B69-6848-9BA7-04D5BD2CBCC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515870A-A928-B04B-B7D2-50D298AA6079}"/>
              </a:ext>
            </a:extLst>
          </p:cNvPr>
          <p:cNvSpPr>
            <a:spLocks noGrp="1"/>
          </p:cNvSpPr>
          <p:nvPr>
            <p:ph type="dt" sz="half" idx="10"/>
          </p:nvPr>
        </p:nvSpPr>
        <p:spPr/>
        <p:txBody>
          <a:bodyPr/>
          <a:lstStyle/>
          <a:p>
            <a:fld id="{8074C3E8-4E21-3045-8E7F-8F98BD8E25BC}" type="datetimeFigureOut">
              <a:rPr lang="en-US" smtClean="0"/>
              <a:t>12/2/19</a:t>
            </a:fld>
            <a:endParaRPr lang="en-US"/>
          </a:p>
        </p:txBody>
      </p:sp>
      <p:sp>
        <p:nvSpPr>
          <p:cNvPr id="8" name="Footer Placeholder 7">
            <a:extLst>
              <a:ext uri="{FF2B5EF4-FFF2-40B4-BE49-F238E27FC236}">
                <a16:creationId xmlns:a16="http://schemas.microsoft.com/office/drawing/2014/main" id="{1C4583B6-FF12-3048-A5C1-C20722E18E5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A778462-3CB6-8245-B019-8725742572AE}"/>
              </a:ext>
            </a:extLst>
          </p:cNvPr>
          <p:cNvSpPr>
            <a:spLocks noGrp="1"/>
          </p:cNvSpPr>
          <p:nvPr>
            <p:ph type="sldNum" sz="quarter" idx="12"/>
          </p:nvPr>
        </p:nvSpPr>
        <p:spPr/>
        <p:txBody>
          <a:bodyPr/>
          <a:lstStyle/>
          <a:p>
            <a:fld id="{6B125932-911F-264C-9BA3-D825D9004D87}" type="slidenum">
              <a:rPr lang="en-US" smtClean="0"/>
              <a:t>‹#›</a:t>
            </a:fld>
            <a:endParaRPr lang="en-US"/>
          </a:p>
        </p:txBody>
      </p:sp>
    </p:spTree>
    <p:extLst>
      <p:ext uri="{BB962C8B-B14F-4D97-AF65-F5344CB8AC3E}">
        <p14:creationId xmlns:p14="http://schemas.microsoft.com/office/powerpoint/2010/main" val="34060751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93BB0-7BCB-9A44-9128-C8CB1FEB73A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A539378-37C4-BD4C-976A-6BA60DB90109}"/>
              </a:ext>
            </a:extLst>
          </p:cNvPr>
          <p:cNvSpPr>
            <a:spLocks noGrp="1"/>
          </p:cNvSpPr>
          <p:nvPr>
            <p:ph type="dt" sz="half" idx="10"/>
          </p:nvPr>
        </p:nvSpPr>
        <p:spPr/>
        <p:txBody>
          <a:bodyPr/>
          <a:lstStyle/>
          <a:p>
            <a:fld id="{8074C3E8-4E21-3045-8E7F-8F98BD8E25BC}" type="datetimeFigureOut">
              <a:rPr lang="en-US" smtClean="0"/>
              <a:t>12/2/19</a:t>
            </a:fld>
            <a:endParaRPr lang="en-US"/>
          </a:p>
        </p:txBody>
      </p:sp>
      <p:sp>
        <p:nvSpPr>
          <p:cNvPr id="4" name="Footer Placeholder 3">
            <a:extLst>
              <a:ext uri="{FF2B5EF4-FFF2-40B4-BE49-F238E27FC236}">
                <a16:creationId xmlns:a16="http://schemas.microsoft.com/office/drawing/2014/main" id="{AA0A4DCB-E20D-0943-8814-70CE60F4327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579024-5C1B-EF4B-840B-3B9BB0F7F6C3}"/>
              </a:ext>
            </a:extLst>
          </p:cNvPr>
          <p:cNvSpPr>
            <a:spLocks noGrp="1"/>
          </p:cNvSpPr>
          <p:nvPr>
            <p:ph type="sldNum" sz="quarter" idx="12"/>
          </p:nvPr>
        </p:nvSpPr>
        <p:spPr/>
        <p:txBody>
          <a:bodyPr/>
          <a:lstStyle/>
          <a:p>
            <a:fld id="{6B125932-911F-264C-9BA3-D825D9004D87}" type="slidenum">
              <a:rPr lang="en-US" smtClean="0"/>
              <a:t>‹#›</a:t>
            </a:fld>
            <a:endParaRPr lang="en-US"/>
          </a:p>
        </p:txBody>
      </p:sp>
    </p:spTree>
    <p:extLst>
      <p:ext uri="{BB962C8B-B14F-4D97-AF65-F5344CB8AC3E}">
        <p14:creationId xmlns:p14="http://schemas.microsoft.com/office/powerpoint/2010/main" val="2724834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087C54-A549-1049-A852-8D997A39DFA2}"/>
              </a:ext>
            </a:extLst>
          </p:cNvPr>
          <p:cNvSpPr>
            <a:spLocks noGrp="1"/>
          </p:cNvSpPr>
          <p:nvPr>
            <p:ph type="dt" sz="half" idx="10"/>
          </p:nvPr>
        </p:nvSpPr>
        <p:spPr/>
        <p:txBody>
          <a:bodyPr/>
          <a:lstStyle/>
          <a:p>
            <a:fld id="{8074C3E8-4E21-3045-8E7F-8F98BD8E25BC}" type="datetimeFigureOut">
              <a:rPr lang="en-US" smtClean="0"/>
              <a:t>12/2/19</a:t>
            </a:fld>
            <a:endParaRPr lang="en-US"/>
          </a:p>
        </p:txBody>
      </p:sp>
      <p:sp>
        <p:nvSpPr>
          <p:cNvPr id="3" name="Footer Placeholder 2">
            <a:extLst>
              <a:ext uri="{FF2B5EF4-FFF2-40B4-BE49-F238E27FC236}">
                <a16:creationId xmlns:a16="http://schemas.microsoft.com/office/drawing/2014/main" id="{75B42578-2A67-D44C-8EAB-93939D3D36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7E45FE5-D013-084B-B450-83410FA5A909}"/>
              </a:ext>
            </a:extLst>
          </p:cNvPr>
          <p:cNvSpPr>
            <a:spLocks noGrp="1"/>
          </p:cNvSpPr>
          <p:nvPr>
            <p:ph type="sldNum" sz="quarter" idx="12"/>
          </p:nvPr>
        </p:nvSpPr>
        <p:spPr/>
        <p:txBody>
          <a:bodyPr/>
          <a:lstStyle/>
          <a:p>
            <a:fld id="{6B125932-911F-264C-9BA3-D825D9004D87}" type="slidenum">
              <a:rPr lang="en-US" smtClean="0"/>
              <a:t>‹#›</a:t>
            </a:fld>
            <a:endParaRPr lang="en-US"/>
          </a:p>
        </p:txBody>
      </p:sp>
    </p:spTree>
    <p:extLst>
      <p:ext uri="{BB962C8B-B14F-4D97-AF65-F5344CB8AC3E}">
        <p14:creationId xmlns:p14="http://schemas.microsoft.com/office/powerpoint/2010/main" val="2731801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17B38-9D75-484B-8474-08029C720DF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A86BFF2-716A-F84F-BA41-5F8D5A6CDEF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A607464-F801-3C4D-B100-6EDF24AB13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26E078-7770-FB44-91D2-F960B161C79B}"/>
              </a:ext>
            </a:extLst>
          </p:cNvPr>
          <p:cNvSpPr>
            <a:spLocks noGrp="1"/>
          </p:cNvSpPr>
          <p:nvPr>
            <p:ph type="dt" sz="half" idx="10"/>
          </p:nvPr>
        </p:nvSpPr>
        <p:spPr/>
        <p:txBody>
          <a:bodyPr/>
          <a:lstStyle/>
          <a:p>
            <a:fld id="{8074C3E8-4E21-3045-8E7F-8F98BD8E25BC}" type="datetimeFigureOut">
              <a:rPr lang="en-US" smtClean="0"/>
              <a:t>12/2/19</a:t>
            </a:fld>
            <a:endParaRPr lang="en-US"/>
          </a:p>
        </p:txBody>
      </p:sp>
      <p:sp>
        <p:nvSpPr>
          <p:cNvPr id="6" name="Footer Placeholder 5">
            <a:extLst>
              <a:ext uri="{FF2B5EF4-FFF2-40B4-BE49-F238E27FC236}">
                <a16:creationId xmlns:a16="http://schemas.microsoft.com/office/drawing/2014/main" id="{7B19C27B-A602-7544-A246-F223F8D275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943951-6781-874B-A3E7-CF1C366DF3DF}"/>
              </a:ext>
            </a:extLst>
          </p:cNvPr>
          <p:cNvSpPr>
            <a:spLocks noGrp="1"/>
          </p:cNvSpPr>
          <p:nvPr>
            <p:ph type="sldNum" sz="quarter" idx="12"/>
          </p:nvPr>
        </p:nvSpPr>
        <p:spPr/>
        <p:txBody>
          <a:bodyPr/>
          <a:lstStyle/>
          <a:p>
            <a:fld id="{6B125932-911F-264C-9BA3-D825D9004D87}" type="slidenum">
              <a:rPr lang="en-US" smtClean="0"/>
              <a:t>‹#›</a:t>
            </a:fld>
            <a:endParaRPr lang="en-US"/>
          </a:p>
        </p:txBody>
      </p:sp>
    </p:spTree>
    <p:extLst>
      <p:ext uri="{BB962C8B-B14F-4D97-AF65-F5344CB8AC3E}">
        <p14:creationId xmlns:p14="http://schemas.microsoft.com/office/powerpoint/2010/main" val="2769249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DC4F5-8CB3-D94B-83D8-1C5ACEC25F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3EE90E-A6A2-6741-876A-7D2F572568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B48F7F6-59F3-3243-962F-E65977FCEF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6252BC-7D5B-6E43-86BD-5E14F3F07F42}"/>
              </a:ext>
            </a:extLst>
          </p:cNvPr>
          <p:cNvSpPr>
            <a:spLocks noGrp="1"/>
          </p:cNvSpPr>
          <p:nvPr>
            <p:ph type="dt" sz="half" idx="10"/>
          </p:nvPr>
        </p:nvSpPr>
        <p:spPr/>
        <p:txBody>
          <a:bodyPr/>
          <a:lstStyle/>
          <a:p>
            <a:fld id="{8074C3E8-4E21-3045-8E7F-8F98BD8E25BC}" type="datetimeFigureOut">
              <a:rPr lang="en-US" smtClean="0"/>
              <a:t>12/2/19</a:t>
            </a:fld>
            <a:endParaRPr lang="en-US"/>
          </a:p>
        </p:txBody>
      </p:sp>
      <p:sp>
        <p:nvSpPr>
          <p:cNvPr id="6" name="Footer Placeholder 5">
            <a:extLst>
              <a:ext uri="{FF2B5EF4-FFF2-40B4-BE49-F238E27FC236}">
                <a16:creationId xmlns:a16="http://schemas.microsoft.com/office/drawing/2014/main" id="{EF8EABFC-FBFA-FB4A-895F-840CC16B89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DAD9FD3-65F6-5641-95F2-EEBE97087164}"/>
              </a:ext>
            </a:extLst>
          </p:cNvPr>
          <p:cNvSpPr>
            <a:spLocks noGrp="1"/>
          </p:cNvSpPr>
          <p:nvPr>
            <p:ph type="sldNum" sz="quarter" idx="12"/>
          </p:nvPr>
        </p:nvSpPr>
        <p:spPr/>
        <p:txBody>
          <a:bodyPr/>
          <a:lstStyle/>
          <a:p>
            <a:fld id="{6B125932-911F-264C-9BA3-D825D9004D87}" type="slidenum">
              <a:rPr lang="en-US" smtClean="0"/>
              <a:t>‹#›</a:t>
            </a:fld>
            <a:endParaRPr lang="en-US"/>
          </a:p>
        </p:txBody>
      </p:sp>
    </p:spTree>
    <p:extLst>
      <p:ext uri="{BB962C8B-B14F-4D97-AF65-F5344CB8AC3E}">
        <p14:creationId xmlns:p14="http://schemas.microsoft.com/office/powerpoint/2010/main" val="35148007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C5F47-00F6-A844-8936-22C0F6987AC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37BFCF5-AF89-9C4E-B665-5A870A9389A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A6E0FB-878B-6C40-90C3-0008FE949222}"/>
              </a:ext>
            </a:extLst>
          </p:cNvPr>
          <p:cNvSpPr>
            <a:spLocks noGrp="1"/>
          </p:cNvSpPr>
          <p:nvPr>
            <p:ph type="dt" sz="half" idx="10"/>
          </p:nvPr>
        </p:nvSpPr>
        <p:spPr/>
        <p:txBody>
          <a:bodyPr/>
          <a:lstStyle/>
          <a:p>
            <a:fld id="{8074C3E8-4E21-3045-8E7F-8F98BD8E25BC}" type="datetimeFigureOut">
              <a:rPr lang="en-US" smtClean="0"/>
              <a:t>12/2/19</a:t>
            </a:fld>
            <a:endParaRPr lang="en-US"/>
          </a:p>
        </p:txBody>
      </p:sp>
      <p:sp>
        <p:nvSpPr>
          <p:cNvPr id="5" name="Footer Placeholder 4">
            <a:extLst>
              <a:ext uri="{FF2B5EF4-FFF2-40B4-BE49-F238E27FC236}">
                <a16:creationId xmlns:a16="http://schemas.microsoft.com/office/drawing/2014/main" id="{337BD5B5-1120-4B4F-BE26-FCD99E2D70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DD94ED-C17F-CD4C-ABD9-CF2444CAB9E7}"/>
              </a:ext>
            </a:extLst>
          </p:cNvPr>
          <p:cNvSpPr>
            <a:spLocks noGrp="1"/>
          </p:cNvSpPr>
          <p:nvPr>
            <p:ph type="sldNum" sz="quarter" idx="12"/>
          </p:nvPr>
        </p:nvSpPr>
        <p:spPr/>
        <p:txBody>
          <a:bodyPr/>
          <a:lstStyle/>
          <a:p>
            <a:fld id="{6B125932-911F-264C-9BA3-D825D9004D87}" type="slidenum">
              <a:rPr lang="en-US" smtClean="0"/>
              <a:t>‹#›</a:t>
            </a:fld>
            <a:endParaRPr lang="en-US"/>
          </a:p>
        </p:txBody>
      </p:sp>
    </p:spTree>
    <p:extLst>
      <p:ext uri="{BB962C8B-B14F-4D97-AF65-F5344CB8AC3E}">
        <p14:creationId xmlns:p14="http://schemas.microsoft.com/office/powerpoint/2010/main" val="3042757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C1F3D7-7116-6145-ADE5-414ED369F57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34A8808-B35D-4F40-9C81-4792EFBFC18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23D6364-D803-B140-B99A-A28CF1DE9E63}"/>
              </a:ext>
            </a:extLst>
          </p:cNvPr>
          <p:cNvSpPr>
            <a:spLocks noGrp="1"/>
          </p:cNvSpPr>
          <p:nvPr>
            <p:ph type="dt" sz="half" idx="10"/>
          </p:nvPr>
        </p:nvSpPr>
        <p:spPr/>
        <p:txBody>
          <a:bodyPr/>
          <a:lstStyle/>
          <a:p>
            <a:fld id="{8074C3E8-4E21-3045-8E7F-8F98BD8E25BC}" type="datetimeFigureOut">
              <a:rPr lang="en-US" smtClean="0"/>
              <a:t>12/2/19</a:t>
            </a:fld>
            <a:endParaRPr lang="en-US"/>
          </a:p>
        </p:txBody>
      </p:sp>
      <p:sp>
        <p:nvSpPr>
          <p:cNvPr id="5" name="Footer Placeholder 4">
            <a:extLst>
              <a:ext uri="{FF2B5EF4-FFF2-40B4-BE49-F238E27FC236}">
                <a16:creationId xmlns:a16="http://schemas.microsoft.com/office/drawing/2014/main" id="{2A038E21-7A0D-7E48-B3B7-D0AFF69F9C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AE8EC2-D559-2F4B-B2D5-2802726F55B2}"/>
              </a:ext>
            </a:extLst>
          </p:cNvPr>
          <p:cNvSpPr>
            <a:spLocks noGrp="1"/>
          </p:cNvSpPr>
          <p:nvPr>
            <p:ph type="sldNum" sz="quarter" idx="12"/>
          </p:nvPr>
        </p:nvSpPr>
        <p:spPr/>
        <p:txBody>
          <a:bodyPr/>
          <a:lstStyle/>
          <a:p>
            <a:fld id="{6B125932-911F-264C-9BA3-D825D9004D87}" type="slidenum">
              <a:rPr lang="en-US" smtClean="0"/>
              <a:t>‹#›</a:t>
            </a:fld>
            <a:endParaRPr lang="en-US"/>
          </a:p>
        </p:txBody>
      </p:sp>
    </p:spTree>
    <p:extLst>
      <p:ext uri="{BB962C8B-B14F-4D97-AF65-F5344CB8AC3E}">
        <p14:creationId xmlns:p14="http://schemas.microsoft.com/office/powerpoint/2010/main" val="1138933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BF2A0F-EF65-A545-B6E7-6B92E56A1E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211C3B-3CC1-DF4D-8724-95D737FE25D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912DCD-32A2-3844-9653-A50C37D508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74C3E8-4E21-3045-8E7F-8F98BD8E25BC}" type="datetimeFigureOut">
              <a:rPr lang="en-US" smtClean="0"/>
              <a:t>12/2/19</a:t>
            </a:fld>
            <a:endParaRPr lang="en-US"/>
          </a:p>
        </p:txBody>
      </p:sp>
      <p:sp>
        <p:nvSpPr>
          <p:cNvPr id="5" name="Footer Placeholder 4">
            <a:extLst>
              <a:ext uri="{FF2B5EF4-FFF2-40B4-BE49-F238E27FC236}">
                <a16:creationId xmlns:a16="http://schemas.microsoft.com/office/drawing/2014/main" id="{B54E3B25-E6E0-4847-A45A-6E9D7E3EB5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02E0316-8737-5B42-9ADC-4374FEFB12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125932-911F-264C-9BA3-D825D9004D87}" type="slidenum">
              <a:rPr lang="en-US" smtClean="0"/>
              <a:t>‹#›</a:t>
            </a:fld>
            <a:endParaRPr lang="en-US"/>
          </a:p>
        </p:txBody>
      </p:sp>
    </p:spTree>
    <p:extLst>
      <p:ext uri="{BB962C8B-B14F-4D97-AF65-F5344CB8AC3E}">
        <p14:creationId xmlns:p14="http://schemas.microsoft.com/office/powerpoint/2010/main" val="21514758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video" Target="https://www.youtube.com/embed/bTM06NZOyDQ?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hyperlink" Target="http://spiegel.medill.northwestern.edu/online-review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hyperlink" Target="https://youtu.be/Kj7Dm_i-Oo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adastrauk.com/content-marketing-sales-funnel/" TargetMode="External"/><Relationship Id="rId2" Type="http://schemas.openxmlformats.org/officeDocument/2006/relationships/image" Target="../media/image18.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image" Target="../media/image21.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image" Target="../media/image23.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tiff"/><Relationship Id="rId2" Type="http://schemas.openxmlformats.org/officeDocument/2006/relationships/image" Target="../media/image25.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tif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0.tif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1.tif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2.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B180A09-47FD-4629-838C-A8C01ACBDA96}"/>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E706F0DC-7487-A44E-80A1-87BF8C6EC9B2}"/>
              </a:ext>
            </a:extLst>
          </p:cNvPr>
          <p:cNvSpPr>
            <a:spLocks noGrp="1"/>
          </p:cNvSpPr>
          <p:nvPr>
            <p:ph type="ctrTitle"/>
          </p:nvPr>
        </p:nvSpPr>
        <p:spPr>
          <a:xfrm>
            <a:off x="8022021" y="3231931"/>
            <a:ext cx="3852041" cy="1834056"/>
          </a:xfrm>
        </p:spPr>
        <p:txBody>
          <a:bodyPr>
            <a:normAutofit fontScale="90000"/>
          </a:bodyPr>
          <a:lstStyle/>
          <a:p>
            <a:r>
              <a:rPr lang="en-US" sz="4000" dirty="0"/>
              <a:t>Inbound Marketing /B2B</a:t>
            </a:r>
            <a:br>
              <a:rPr lang="en-US" sz="4000" dirty="0"/>
            </a:br>
            <a:r>
              <a:rPr lang="en-US" sz="4000" dirty="0"/>
              <a:t>Other digital channels </a:t>
            </a:r>
          </a:p>
        </p:txBody>
      </p:sp>
      <p:sp>
        <p:nvSpPr>
          <p:cNvPr id="3" name="Subtitle 2">
            <a:extLst>
              <a:ext uri="{FF2B5EF4-FFF2-40B4-BE49-F238E27FC236}">
                <a16:creationId xmlns:a16="http://schemas.microsoft.com/office/drawing/2014/main" id="{17F768D5-4E6F-2548-B87D-8A0A93B3A173}"/>
              </a:ext>
            </a:extLst>
          </p:cNvPr>
          <p:cNvSpPr>
            <a:spLocks noGrp="1"/>
          </p:cNvSpPr>
          <p:nvPr>
            <p:ph type="subTitle" idx="1"/>
          </p:nvPr>
        </p:nvSpPr>
        <p:spPr>
          <a:xfrm>
            <a:off x="7782910" y="5242675"/>
            <a:ext cx="4330262" cy="683284"/>
          </a:xfrm>
        </p:spPr>
        <p:txBody>
          <a:bodyPr>
            <a:normAutofit/>
          </a:bodyPr>
          <a:lstStyle/>
          <a:p>
            <a:endParaRPr lang="en-US" sz="200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47509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B2D37-2DBF-0946-8526-575CBE4C9D4F}"/>
              </a:ext>
            </a:extLst>
          </p:cNvPr>
          <p:cNvSpPr>
            <a:spLocks noGrp="1"/>
          </p:cNvSpPr>
          <p:nvPr>
            <p:ph type="title"/>
          </p:nvPr>
        </p:nvSpPr>
        <p:spPr>
          <a:xfrm>
            <a:off x="655320" y="365125"/>
            <a:ext cx="5120114" cy="1692794"/>
          </a:xfrm>
        </p:spPr>
        <p:txBody>
          <a:bodyPr>
            <a:normAutofit/>
          </a:bodyPr>
          <a:lstStyle/>
          <a:p>
            <a:r>
              <a:rPr lang="en-US" dirty="0"/>
              <a:t>Inbound Marketing methodology </a:t>
            </a:r>
          </a:p>
        </p:txBody>
      </p:sp>
      <p:sp>
        <p:nvSpPr>
          <p:cNvPr id="3" name="Content Placeholder 2">
            <a:extLst>
              <a:ext uri="{FF2B5EF4-FFF2-40B4-BE49-F238E27FC236}">
                <a16:creationId xmlns:a16="http://schemas.microsoft.com/office/drawing/2014/main" id="{47286625-8659-EC4F-8E6F-4861BD1EF2AD}"/>
              </a:ext>
            </a:extLst>
          </p:cNvPr>
          <p:cNvSpPr>
            <a:spLocks noGrp="1"/>
          </p:cNvSpPr>
          <p:nvPr>
            <p:ph idx="1"/>
          </p:nvPr>
        </p:nvSpPr>
        <p:spPr>
          <a:xfrm>
            <a:off x="655321" y="2575034"/>
            <a:ext cx="5120113" cy="3462228"/>
          </a:xfrm>
        </p:spPr>
        <p:txBody>
          <a:bodyPr>
            <a:normAutofit/>
          </a:bodyPr>
          <a:lstStyle/>
          <a:p>
            <a:r>
              <a:rPr lang="en-GB" sz="1800" dirty="0"/>
              <a:t>Attracting, engaging, and delighting</a:t>
            </a:r>
          </a:p>
          <a:p>
            <a:r>
              <a:rPr lang="en-GB" sz="1800" dirty="0"/>
              <a:t>Using personalised content and methodologies</a:t>
            </a:r>
          </a:p>
          <a:p>
            <a:r>
              <a:rPr lang="en-GB" sz="1800" dirty="0"/>
              <a:t>Non interruptive ( unlike outbound)</a:t>
            </a:r>
          </a:p>
          <a:p>
            <a:r>
              <a:rPr lang="en-US" sz="1800" dirty="0"/>
              <a:t>Attract qualified prospects</a:t>
            </a:r>
          </a:p>
          <a:p>
            <a:r>
              <a:rPr lang="en-US" sz="1800" dirty="0"/>
              <a:t>Build trust and loyalty</a:t>
            </a:r>
          </a:p>
          <a:p>
            <a:r>
              <a:rPr lang="en-US" sz="1800" dirty="0"/>
              <a:t>Retention and advocation</a:t>
            </a:r>
          </a:p>
          <a:p>
            <a:pPr marL="0" indent="0">
              <a:buNone/>
            </a:pPr>
            <a:endParaRPr lang="en-US" sz="1800" dirty="0"/>
          </a:p>
          <a:p>
            <a:endParaRPr lang="en-US" sz="1800" dirty="0"/>
          </a:p>
          <a:p>
            <a:endParaRPr lang="en-US" sz="1800" dirty="0"/>
          </a:p>
          <a:p>
            <a:endParaRPr lang="en-US" sz="1800" dirty="0"/>
          </a:p>
        </p:txBody>
      </p:sp>
      <p:pic>
        <p:nvPicPr>
          <p:cNvPr id="4" name="Picture 3">
            <a:extLst>
              <a:ext uri="{FF2B5EF4-FFF2-40B4-BE49-F238E27FC236}">
                <a16:creationId xmlns:a16="http://schemas.microsoft.com/office/drawing/2014/main" id="{5C129DE2-E1B4-FC4D-98E3-9C251B351E0B}"/>
              </a:ext>
            </a:extLst>
          </p:cNvPr>
          <p:cNvPicPr>
            <a:picLocks noChangeAspect="1"/>
          </p:cNvPicPr>
          <p:nvPr/>
        </p:nvPicPr>
        <p:blipFill rotWithShape="1">
          <a:blip r:embed="rId2"/>
          <a:srcRect l="12903" r="25880"/>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5791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C8B5907-68E2-8140-B408-BE572CE6FE7E}"/>
              </a:ext>
            </a:extLst>
          </p:cNvPr>
          <p:cNvPicPr>
            <a:picLocks noGrp="1" noChangeAspect="1"/>
          </p:cNvPicPr>
          <p:nvPr>
            <p:ph idx="1"/>
          </p:nvPr>
        </p:nvPicPr>
        <p:blipFill>
          <a:blip r:embed="rId2"/>
          <a:stretch>
            <a:fillRect/>
          </a:stretch>
        </p:blipFill>
        <p:spPr>
          <a:xfrm>
            <a:off x="2114550" y="0"/>
            <a:ext cx="6900863" cy="6900863"/>
          </a:xfrm>
          <a:prstGeom prst="rect">
            <a:avLst/>
          </a:prstGeom>
        </p:spPr>
      </p:pic>
    </p:spTree>
    <p:extLst>
      <p:ext uri="{BB962C8B-B14F-4D97-AF65-F5344CB8AC3E}">
        <p14:creationId xmlns:p14="http://schemas.microsoft.com/office/powerpoint/2010/main" val="1604211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F6EAF-E2CA-0241-8596-66296F079DD6}"/>
              </a:ext>
            </a:extLst>
          </p:cNvPr>
          <p:cNvSpPr>
            <a:spLocks noGrp="1"/>
          </p:cNvSpPr>
          <p:nvPr>
            <p:ph type="title"/>
          </p:nvPr>
        </p:nvSpPr>
        <p:spPr>
          <a:xfrm>
            <a:off x="655320" y="365125"/>
            <a:ext cx="5120114" cy="1692794"/>
          </a:xfrm>
        </p:spPr>
        <p:txBody>
          <a:bodyPr>
            <a:normAutofit/>
          </a:bodyPr>
          <a:lstStyle/>
          <a:p>
            <a:r>
              <a:rPr lang="en-US" dirty="0"/>
              <a:t>Attracting , engaging and delighting</a:t>
            </a:r>
          </a:p>
        </p:txBody>
      </p:sp>
      <p:sp>
        <p:nvSpPr>
          <p:cNvPr id="3" name="Content Placeholder 2">
            <a:extLst>
              <a:ext uri="{FF2B5EF4-FFF2-40B4-BE49-F238E27FC236}">
                <a16:creationId xmlns:a16="http://schemas.microsoft.com/office/drawing/2014/main" id="{088D4064-C419-CB4B-A586-FDA141702BBD}"/>
              </a:ext>
            </a:extLst>
          </p:cNvPr>
          <p:cNvSpPr>
            <a:spLocks noGrp="1"/>
          </p:cNvSpPr>
          <p:nvPr>
            <p:ph idx="1"/>
          </p:nvPr>
        </p:nvSpPr>
        <p:spPr>
          <a:xfrm>
            <a:off x="655321" y="2575034"/>
            <a:ext cx="5120113" cy="3462228"/>
          </a:xfrm>
        </p:spPr>
        <p:txBody>
          <a:bodyPr>
            <a:normAutofit/>
          </a:bodyPr>
          <a:lstStyle/>
          <a:p>
            <a:r>
              <a:rPr lang="en-US" sz="1800" dirty="0"/>
              <a:t>Valuable content, ads, video, social media</a:t>
            </a:r>
          </a:p>
          <a:p>
            <a:r>
              <a:rPr lang="en-US" sz="1800" dirty="0"/>
              <a:t>Engage deeply - solution selling not product selling</a:t>
            </a:r>
          </a:p>
          <a:p>
            <a:r>
              <a:rPr lang="en-US" sz="1800" dirty="0"/>
              <a:t>Delight – happy and supported customers</a:t>
            </a:r>
          </a:p>
        </p:txBody>
      </p:sp>
      <p:pic>
        <p:nvPicPr>
          <p:cNvPr id="4" name="Picture 3">
            <a:extLst>
              <a:ext uri="{FF2B5EF4-FFF2-40B4-BE49-F238E27FC236}">
                <a16:creationId xmlns:a16="http://schemas.microsoft.com/office/drawing/2014/main" id="{3DE2125E-09D4-1149-9B73-04EB2BFD4045}"/>
              </a:ext>
            </a:extLst>
          </p:cNvPr>
          <p:cNvPicPr>
            <a:picLocks noChangeAspect="1"/>
          </p:cNvPicPr>
          <p:nvPr/>
        </p:nvPicPr>
        <p:blipFill rotWithShape="1">
          <a:blip r:embed="rId2"/>
          <a:srcRect t="11418" r="1" b="1607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032244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B64E0-A114-5A41-A58D-CA8B5B3A611F}"/>
              </a:ext>
            </a:extLst>
          </p:cNvPr>
          <p:cNvSpPr>
            <a:spLocks noGrp="1"/>
          </p:cNvSpPr>
          <p:nvPr>
            <p:ph type="title"/>
          </p:nvPr>
        </p:nvSpPr>
        <p:spPr/>
        <p:txBody>
          <a:bodyPr/>
          <a:lstStyle/>
          <a:p>
            <a:r>
              <a:rPr lang="en-US" dirty="0"/>
              <a:t>Ted – How ideas spread</a:t>
            </a:r>
          </a:p>
        </p:txBody>
      </p:sp>
      <p:sp>
        <p:nvSpPr>
          <p:cNvPr id="3" name="Content Placeholder 2">
            <a:extLst>
              <a:ext uri="{FF2B5EF4-FFF2-40B4-BE49-F238E27FC236}">
                <a16:creationId xmlns:a16="http://schemas.microsoft.com/office/drawing/2014/main" id="{B26B9B56-6968-704D-AB3E-AE50681F9F7B}"/>
              </a:ext>
            </a:extLst>
          </p:cNvPr>
          <p:cNvSpPr>
            <a:spLocks noGrp="1"/>
          </p:cNvSpPr>
          <p:nvPr>
            <p:ph idx="1"/>
          </p:nvPr>
        </p:nvSpPr>
        <p:spPr/>
        <p:txBody>
          <a:bodyPr/>
          <a:lstStyle/>
          <a:p>
            <a:r>
              <a:rPr lang="en-US" dirty="0"/>
              <a:t>https://</a:t>
            </a:r>
            <a:r>
              <a:rPr lang="en-US" dirty="0" err="1"/>
              <a:t>www.ted.com</a:t>
            </a:r>
            <a:r>
              <a:rPr lang="en-US" dirty="0"/>
              <a:t>/talks/</a:t>
            </a:r>
            <a:r>
              <a:rPr lang="en-US" dirty="0" err="1"/>
              <a:t>seth_godin_how_to_get_your_ideas_to_spread?utm_campaign</a:t>
            </a:r>
            <a:r>
              <a:rPr lang="en-US" dirty="0"/>
              <a:t>=</a:t>
            </a:r>
            <a:r>
              <a:rPr lang="en-US" dirty="0" err="1"/>
              <a:t>tedspread&amp;utm_medium</a:t>
            </a:r>
            <a:r>
              <a:rPr lang="en-US" dirty="0"/>
              <a:t>=</a:t>
            </a:r>
            <a:r>
              <a:rPr lang="en-US" dirty="0" err="1"/>
              <a:t>referral&amp;utm_source</a:t>
            </a:r>
            <a:r>
              <a:rPr lang="en-US" dirty="0"/>
              <a:t>=</a:t>
            </a:r>
            <a:r>
              <a:rPr lang="en-US" dirty="0" err="1"/>
              <a:t>tedcomshare</a:t>
            </a:r>
            <a:endParaRPr lang="en-US" dirty="0"/>
          </a:p>
        </p:txBody>
      </p:sp>
    </p:spTree>
    <p:extLst>
      <p:ext uri="{BB962C8B-B14F-4D97-AF65-F5344CB8AC3E}">
        <p14:creationId xmlns:p14="http://schemas.microsoft.com/office/powerpoint/2010/main" val="486690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17B6A-370A-CF42-A08B-1CE926F2E326}"/>
              </a:ext>
            </a:extLst>
          </p:cNvPr>
          <p:cNvSpPr>
            <a:spLocks noGrp="1"/>
          </p:cNvSpPr>
          <p:nvPr>
            <p:ph type="title"/>
          </p:nvPr>
        </p:nvSpPr>
        <p:spPr>
          <a:xfrm>
            <a:off x="655320" y="365125"/>
            <a:ext cx="5120114" cy="1692794"/>
          </a:xfrm>
        </p:spPr>
        <p:txBody>
          <a:bodyPr>
            <a:normAutofit/>
          </a:bodyPr>
          <a:lstStyle/>
          <a:p>
            <a:r>
              <a:rPr lang="en-US" dirty="0"/>
              <a:t>B2B</a:t>
            </a:r>
          </a:p>
        </p:txBody>
      </p:sp>
      <p:sp>
        <p:nvSpPr>
          <p:cNvPr id="3" name="Content Placeholder 2">
            <a:extLst>
              <a:ext uri="{FF2B5EF4-FFF2-40B4-BE49-F238E27FC236}">
                <a16:creationId xmlns:a16="http://schemas.microsoft.com/office/drawing/2014/main" id="{6B4F0783-764B-2B41-AAA9-A559CD4D0ACA}"/>
              </a:ext>
            </a:extLst>
          </p:cNvPr>
          <p:cNvSpPr>
            <a:spLocks noGrp="1"/>
          </p:cNvSpPr>
          <p:nvPr>
            <p:ph idx="1"/>
          </p:nvPr>
        </p:nvSpPr>
        <p:spPr>
          <a:xfrm>
            <a:off x="655321" y="2575034"/>
            <a:ext cx="5120113" cy="3462228"/>
          </a:xfrm>
        </p:spPr>
        <p:txBody>
          <a:bodyPr>
            <a:normAutofit/>
          </a:bodyPr>
          <a:lstStyle/>
          <a:p>
            <a:r>
              <a:rPr lang="en-US" sz="1800" dirty="0"/>
              <a:t>Business to business</a:t>
            </a:r>
          </a:p>
          <a:p>
            <a:r>
              <a:rPr lang="en-US" sz="1800" dirty="0"/>
              <a:t>Much different to B2C</a:t>
            </a:r>
          </a:p>
          <a:p>
            <a:r>
              <a:rPr lang="en-US" sz="1800" dirty="0"/>
              <a:t>Motivation more logic and financial (less emotive)</a:t>
            </a:r>
          </a:p>
          <a:p>
            <a:r>
              <a:rPr lang="en-US" sz="1800" dirty="0"/>
              <a:t>Email, search engine marketing, </a:t>
            </a:r>
            <a:r>
              <a:rPr lang="en-US" sz="1800" dirty="0" err="1"/>
              <a:t>linkedin</a:t>
            </a:r>
            <a:r>
              <a:rPr lang="en-US" sz="1800" dirty="0"/>
              <a:t>, content marketing, niche press and affiliates</a:t>
            </a:r>
          </a:p>
          <a:p>
            <a:r>
              <a:rPr lang="en-US" sz="1800" dirty="0"/>
              <a:t>Leads</a:t>
            </a:r>
          </a:p>
          <a:p>
            <a:r>
              <a:rPr lang="en-US" sz="1800" dirty="0"/>
              <a:t>Pipeline</a:t>
            </a:r>
          </a:p>
          <a:p>
            <a:endParaRPr lang="en-US" sz="1800" dirty="0"/>
          </a:p>
        </p:txBody>
      </p:sp>
      <p:pic>
        <p:nvPicPr>
          <p:cNvPr id="4" name="Picture 3">
            <a:extLst>
              <a:ext uri="{FF2B5EF4-FFF2-40B4-BE49-F238E27FC236}">
                <a16:creationId xmlns:a16="http://schemas.microsoft.com/office/drawing/2014/main" id="{61581638-CDBA-C949-BECD-12E96B3C6AFA}"/>
              </a:ext>
            </a:extLst>
          </p:cNvPr>
          <p:cNvPicPr>
            <a:picLocks noChangeAspect="1"/>
          </p:cNvPicPr>
          <p:nvPr/>
        </p:nvPicPr>
        <p:blipFill rotWithShape="1">
          <a:blip r:embed="rId2"/>
          <a:srcRect t="7215" r="1" b="20275"/>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966529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9CD20D8-7717-7C4C-88A5-460B4D4FAF61}"/>
              </a:ext>
            </a:extLst>
          </p:cNvPr>
          <p:cNvPicPr>
            <a:picLocks noGrp="1" noChangeAspect="1"/>
          </p:cNvPicPr>
          <p:nvPr>
            <p:ph idx="1"/>
          </p:nvPr>
        </p:nvPicPr>
        <p:blipFill>
          <a:blip r:embed="rId2"/>
          <a:stretch>
            <a:fillRect/>
          </a:stretch>
        </p:blipFill>
        <p:spPr>
          <a:xfrm>
            <a:off x="960674" y="257328"/>
            <a:ext cx="9869252" cy="6343343"/>
          </a:xfrm>
          <a:prstGeom prst="rect">
            <a:avLst/>
          </a:prstGeom>
        </p:spPr>
      </p:pic>
    </p:spTree>
    <p:extLst>
      <p:ext uri="{BB962C8B-B14F-4D97-AF65-F5344CB8AC3E}">
        <p14:creationId xmlns:p14="http://schemas.microsoft.com/office/powerpoint/2010/main" val="1672548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0A88D-7201-A144-8808-EE78BBAEE247}"/>
              </a:ext>
            </a:extLst>
          </p:cNvPr>
          <p:cNvSpPr>
            <a:spLocks noGrp="1"/>
          </p:cNvSpPr>
          <p:nvPr>
            <p:ph type="title"/>
          </p:nvPr>
        </p:nvSpPr>
        <p:spPr/>
        <p:txBody>
          <a:bodyPr/>
          <a:lstStyle/>
          <a:p>
            <a:r>
              <a:rPr lang="en-US" dirty="0"/>
              <a:t>A brave new digital world</a:t>
            </a:r>
          </a:p>
        </p:txBody>
      </p:sp>
      <p:pic>
        <p:nvPicPr>
          <p:cNvPr id="4" name="Online Media 3" descr="Did You Know 2019">
            <a:hlinkClick r:id="" action="ppaction://media"/>
            <a:extLst>
              <a:ext uri="{FF2B5EF4-FFF2-40B4-BE49-F238E27FC236}">
                <a16:creationId xmlns:a16="http://schemas.microsoft.com/office/drawing/2014/main" id="{69A08042-6B35-6646-B96A-D8E933EE21E9}"/>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1268771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8E04D-3B24-5E4C-8E4F-985D83416823}"/>
              </a:ext>
            </a:extLst>
          </p:cNvPr>
          <p:cNvSpPr>
            <a:spLocks noGrp="1"/>
          </p:cNvSpPr>
          <p:nvPr>
            <p:ph type="title"/>
          </p:nvPr>
        </p:nvSpPr>
        <p:spPr>
          <a:xfrm>
            <a:off x="648929" y="629266"/>
            <a:ext cx="6586491" cy="1676603"/>
          </a:xfrm>
        </p:spPr>
        <p:txBody>
          <a:bodyPr>
            <a:normAutofit/>
          </a:bodyPr>
          <a:lstStyle/>
          <a:p>
            <a:r>
              <a:rPr lang="en-US" dirty="0"/>
              <a:t>Display</a:t>
            </a:r>
          </a:p>
        </p:txBody>
      </p:sp>
      <p:sp>
        <p:nvSpPr>
          <p:cNvPr id="3" name="Content Placeholder 2">
            <a:extLst>
              <a:ext uri="{FF2B5EF4-FFF2-40B4-BE49-F238E27FC236}">
                <a16:creationId xmlns:a16="http://schemas.microsoft.com/office/drawing/2014/main" id="{F653C941-0C01-2342-8877-F710F81CB353}"/>
              </a:ext>
            </a:extLst>
          </p:cNvPr>
          <p:cNvSpPr>
            <a:spLocks noGrp="1"/>
          </p:cNvSpPr>
          <p:nvPr>
            <p:ph idx="1"/>
          </p:nvPr>
        </p:nvSpPr>
        <p:spPr>
          <a:xfrm>
            <a:off x="648930" y="2438400"/>
            <a:ext cx="6586489" cy="3785419"/>
          </a:xfrm>
        </p:spPr>
        <p:txBody>
          <a:bodyPr>
            <a:normAutofit lnSpcReduction="10000"/>
          </a:bodyPr>
          <a:lstStyle/>
          <a:p>
            <a:r>
              <a:rPr lang="en-US" sz="2400" dirty="0"/>
              <a:t>Banners</a:t>
            </a:r>
          </a:p>
          <a:p>
            <a:r>
              <a:rPr lang="en-US" sz="2400" dirty="0"/>
              <a:t>images</a:t>
            </a:r>
          </a:p>
          <a:p>
            <a:r>
              <a:rPr lang="en-US" sz="2400" dirty="0"/>
              <a:t>Videos</a:t>
            </a:r>
          </a:p>
          <a:p>
            <a:r>
              <a:rPr lang="en-US" sz="2400" dirty="0"/>
              <a:t>Rich Media</a:t>
            </a:r>
          </a:p>
          <a:p>
            <a:r>
              <a:rPr lang="en-US" sz="2400" dirty="0"/>
              <a:t>Display network ( for example Google Display Network) </a:t>
            </a:r>
          </a:p>
          <a:p>
            <a:r>
              <a:rPr lang="en-US" sz="2400" dirty="0"/>
              <a:t>Cost per thousand impressions (CPM)</a:t>
            </a:r>
          </a:p>
          <a:p>
            <a:r>
              <a:rPr lang="en-US" sz="2400" dirty="0"/>
              <a:t>Brand channel (rarely direct response)</a:t>
            </a:r>
          </a:p>
          <a:p>
            <a:r>
              <a:rPr lang="en-US" sz="2400" dirty="0"/>
              <a:t>https://youtu.be/mFZhWTjjnNs</a:t>
            </a:r>
          </a:p>
          <a:p>
            <a:pPr marL="0" indent="0">
              <a:buNone/>
            </a:pPr>
            <a:endParaRPr lang="en-US" sz="2400" dirty="0"/>
          </a:p>
          <a:p>
            <a:endParaRPr lang="en-US" sz="2400" dirty="0"/>
          </a:p>
        </p:txBody>
      </p:sp>
      <p:pic>
        <p:nvPicPr>
          <p:cNvPr id="4" name="Picture 3">
            <a:extLst>
              <a:ext uri="{FF2B5EF4-FFF2-40B4-BE49-F238E27FC236}">
                <a16:creationId xmlns:a16="http://schemas.microsoft.com/office/drawing/2014/main" id="{F43024AB-6C82-9A41-914E-B3B6DBC67F14}"/>
              </a:ext>
            </a:extLst>
          </p:cNvPr>
          <p:cNvPicPr>
            <a:picLocks noChangeAspect="1"/>
          </p:cNvPicPr>
          <p:nvPr/>
        </p:nvPicPr>
        <p:blipFill rotWithShape="1">
          <a:blip r:embed="rId2"/>
          <a:srcRect r="1" b="1250"/>
          <a:stretch/>
        </p:blipFill>
        <p:spPr>
          <a:xfrm>
            <a:off x="7556408" y="10"/>
            <a:ext cx="4635591" cy="6857990"/>
          </a:xfrm>
          <a:prstGeom prst="rect">
            <a:avLst/>
          </a:prstGeom>
          <a:effectLst/>
        </p:spPr>
      </p:pic>
    </p:spTree>
    <p:extLst>
      <p:ext uri="{BB962C8B-B14F-4D97-AF65-F5344CB8AC3E}">
        <p14:creationId xmlns:p14="http://schemas.microsoft.com/office/powerpoint/2010/main" val="999909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693E58C4-2EC1-364B-9A99-0FEE72289504}"/>
              </a:ext>
            </a:extLst>
          </p:cNvPr>
          <p:cNvSpPr>
            <a:spLocks noGrp="1"/>
          </p:cNvSpPr>
          <p:nvPr>
            <p:ph type="title"/>
          </p:nvPr>
        </p:nvSpPr>
        <p:spPr>
          <a:xfrm>
            <a:off x="648929" y="629266"/>
            <a:ext cx="6586491" cy="1676603"/>
          </a:xfrm>
        </p:spPr>
        <p:txBody>
          <a:bodyPr>
            <a:normAutofit/>
          </a:bodyPr>
          <a:lstStyle/>
          <a:p>
            <a:r>
              <a:rPr lang="en-GB" altLang="en-US" dirty="0"/>
              <a:t>Targeting display advertising</a:t>
            </a:r>
          </a:p>
        </p:txBody>
      </p:sp>
      <p:sp>
        <p:nvSpPr>
          <p:cNvPr id="62467" name="Content Placeholder 2">
            <a:extLst>
              <a:ext uri="{FF2B5EF4-FFF2-40B4-BE49-F238E27FC236}">
                <a16:creationId xmlns:a16="http://schemas.microsoft.com/office/drawing/2014/main" id="{DD9D1E19-8C40-854B-A61D-E0439F7E91C6}"/>
              </a:ext>
            </a:extLst>
          </p:cNvPr>
          <p:cNvSpPr>
            <a:spLocks noGrp="1"/>
          </p:cNvSpPr>
          <p:nvPr>
            <p:ph idx="1"/>
          </p:nvPr>
        </p:nvSpPr>
        <p:spPr>
          <a:xfrm>
            <a:off x="648930" y="2438400"/>
            <a:ext cx="6586489" cy="3785419"/>
          </a:xfrm>
        </p:spPr>
        <p:txBody>
          <a:bodyPr>
            <a:normAutofit/>
          </a:bodyPr>
          <a:lstStyle/>
          <a:p>
            <a:pPr marL="0" indent="0">
              <a:buNone/>
            </a:pPr>
            <a:r>
              <a:rPr lang="en-GB" altLang="en-US" sz="2400" dirty="0"/>
              <a:t>You can use data to target customers using;</a:t>
            </a:r>
          </a:p>
          <a:p>
            <a:pPr marL="0" indent="0">
              <a:buNone/>
            </a:pPr>
            <a:endParaRPr lang="en-GB" altLang="en-US" sz="2400" dirty="0"/>
          </a:p>
          <a:p>
            <a:r>
              <a:rPr lang="en-GB" altLang="en-US" sz="2400" dirty="0"/>
              <a:t>Behavioural </a:t>
            </a:r>
          </a:p>
          <a:p>
            <a:r>
              <a:rPr lang="en-GB" altLang="en-US" sz="2400" dirty="0"/>
              <a:t>User based/remarketing</a:t>
            </a:r>
          </a:p>
          <a:p>
            <a:r>
              <a:rPr lang="en-GB" altLang="en-US" sz="2400" dirty="0"/>
              <a:t>Contextual </a:t>
            </a:r>
          </a:p>
          <a:p>
            <a:r>
              <a:rPr lang="en-GB" altLang="en-US" sz="2400" dirty="0"/>
              <a:t>Specific sites</a:t>
            </a:r>
          </a:p>
          <a:p>
            <a:r>
              <a:rPr lang="en-GB" altLang="en-US" sz="2400" dirty="0"/>
              <a:t>Specific interests</a:t>
            </a:r>
          </a:p>
          <a:p>
            <a:r>
              <a:rPr lang="en-GB" altLang="en-US" sz="2400" dirty="0"/>
              <a:t>Membership of Communities </a:t>
            </a:r>
          </a:p>
        </p:txBody>
      </p:sp>
      <p:pic>
        <p:nvPicPr>
          <p:cNvPr id="2" name="Picture 1">
            <a:extLst>
              <a:ext uri="{FF2B5EF4-FFF2-40B4-BE49-F238E27FC236}">
                <a16:creationId xmlns:a16="http://schemas.microsoft.com/office/drawing/2014/main" id="{4B49C8E5-11C8-2849-8A4F-0640BD5333D8}"/>
              </a:ext>
            </a:extLst>
          </p:cNvPr>
          <p:cNvPicPr>
            <a:picLocks noChangeAspect="1"/>
          </p:cNvPicPr>
          <p:nvPr/>
        </p:nvPicPr>
        <p:blipFill rotWithShape="1">
          <a:blip r:embed="rId2"/>
          <a:srcRect t="1249" r="1" b="1"/>
          <a:stretch/>
        </p:blipFill>
        <p:spPr>
          <a:xfrm>
            <a:off x="7556408" y="10"/>
            <a:ext cx="4635591" cy="6857990"/>
          </a:xfrm>
          <a:prstGeom prst="rect">
            <a:avLst/>
          </a:prstGeom>
          <a:effectLst/>
        </p:spPr>
      </p:pic>
    </p:spTree>
    <p:extLst>
      <p:ext uri="{BB962C8B-B14F-4D97-AF65-F5344CB8AC3E}">
        <p14:creationId xmlns:p14="http://schemas.microsoft.com/office/powerpoint/2010/main" val="240607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53E8F-0575-C54B-A11E-75FE30B02646}"/>
              </a:ext>
            </a:extLst>
          </p:cNvPr>
          <p:cNvSpPr>
            <a:spLocks noGrp="1"/>
          </p:cNvSpPr>
          <p:nvPr>
            <p:ph type="title"/>
          </p:nvPr>
        </p:nvSpPr>
        <p:spPr>
          <a:xfrm>
            <a:off x="648929" y="629266"/>
            <a:ext cx="6586491" cy="1676603"/>
          </a:xfrm>
        </p:spPr>
        <p:txBody>
          <a:bodyPr>
            <a:normAutofit/>
          </a:bodyPr>
          <a:lstStyle/>
          <a:p>
            <a:r>
              <a:rPr lang="en-US" dirty="0"/>
              <a:t>Programmatic Display advertising </a:t>
            </a:r>
          </a:p>
        </p:txBody>
      </p:sp>
      <p:sp>
        <p:nvSpPr>
          <p:cNvPr id="3" name="Content Placeholder 2">
            <a:extLst>
              <a:ext uri="{FF2B5EF4-FFF2-40B4-BE49-F238E27FC236}">
                <a16:creationId xmlns:a16="http://schemas.microsoft.com/office/drawing/2014/main" id="{664290AF-2640-C648-91F5-6AFD32C8E600}"/>
              </a:ext>
            </a:extLst>
          </p:cNvPr>
          <p:cNvSpPr>
            <a:spLocks noGrp="1"/>
          </p:cNvSpPr>
          <p:nvPr>
            <p:ph idx="1"/>
          </p:nvPr>
        </p:nvSpPr>
        <p:spPr>
          <a:xfrm>
            <a:off x="648930" y="2438400"/>
            <a:ext cx="6586489" cy="3785419"/>
          </a:xfrm>
        </p:spPr>
        <p:txBody>
          <a:bodyPr>
            <a:normAutofit/>
          </a:bodyPr>
          <a:lstStyle/>
          <a:p>
            <a:r>
              <a:rPr lang="en-US" sz="2400" dirty="0"/>
              <a:t>Automated bidding for ad inventory in ‘real time’</a:t>
            </a:r>
          </a:p>
          <a:p>
            <a:r>
              <a:rPr lang="en-US" sz="2400" dirty="0"/>
              <a:t>Looks at historic data to assess likelihood to convert</a:t>
            </a:r>
          </a:p>
          <a:p>
            <a:r>
              <a:rPr lang="en-US" sz="2400" dirty="0"/>
              <a:t>Uses data such as customer age, location and interests to decide whether to show an ad</a:t>
            </a:r>
          </a:p>
          <a:p>
            <a:r>
              <a:rPr lang="en-US" sz="2400" dirty="0"/>
              <a:t>Can even other factors like time of day, device, and even weather</a:t>
            </a:r>
          </a:p>
          <a:p>
            <a:r>
              <a:rPr lang="en-US" sz="2400" dirty="0"/>
              <a:t>Keeps learning and improving</a:t>
            </a:r>
          </a:p>
          <a:p>
            <a:pPr marL="0" indent="0">
              <a:buNone/>
            </a:pPr>
            <a:endParaRPr lang="en-US" sz="2400" dirty="0"/>
          </a:p>
        </p:txBody>
      </p:sp>
      <p:pic>
        <p:nvPicPr>
          <p:cNvPr id="4" name="Picture 3">
            <a:extLst>
              <a:ext uri="{FF2B5EF4-FFF2-40B4-BE49-F238E27FC236}">
                <a16:creationId xmlns:a16="http://schemas.microsoft.com/office/drawing/2014/main" id="{1D423656-5369-FD45-8065-DAF683B1F8F6}"/>
              </a:ext>
            </a:extLst>
          </p:cNvPr>
          <p:cNvPicPr>
            <a:picLocks noChangeAspect="1"/>
          </p:cNvPicPr>
          <p:nvPr/>
        </p:nvPicPr>
        <p:blipFill rotWithShape="1">
          <a:blip r:embed="rId2"/>
          <a:srcRect t="7906" r="1" b="1"/>
          <a:stretch/>
        </p:blipFill>
        <p:spPr>
          <a:xfrm>
            <a:off x="7556408" y="10"/>
            <a:ext cx="4635591" cy="6857990"/>
          </a:xfrm>
          <a:prstGeom prst="rect">
            <a:avLst/>
          </a:prstGeom>
          <a:effectLst/>
        </p:spPr>
      </p:pic>
    </p:spTree>
    <p:extLst>
      <p:ext uri="{BB962C8B-B14F-4D97-AF65-F5344CB8AC3E}">
        <p14:creationId xmlns:p14="http://schemas.microsoft.com/office/powerpoint/2010/main" val="28118219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E9236999-6EFE-144B-8003-86C763B2FE48}"/>
              </a:ext>
            </a:extLst>
          </p:cNvPr>
          <p:cNvSpPr>
            <a:spLocks noGrp="1"/>
          </p:cNvSpPr>
          <p:nvPr>
            <p:ph type="title"/>
          </p:nvPr>
        </p:nvSpPr>
        <p:spPr>
          <a:xfrm>
            <a:off x="648929" y="629266"/>
            <a:ext cx="6586491" cy="1676603"/>
          </a:xfrm>
        </p:spPr>
        <p:txBody>
          <a:bodyPr>
            <a:normAutofit/>
          </a:bodyPr>
          <a:lstStyle/>
          <a:p>
            <a:r>
              <a:rPr lang="en-GB" altLang="en-US" dirty="0"/>
              <a:t>Affiliate &amp; referral </a:t>
            </a:r>
            <a:br>
              <a:rPr lang="en-GB" altLang="en-US" dirty="0"/>
            </a:br>
            <a:r>
              <a:rPr lang="en-GB" altLang="en-US" dirty="0"/>
              <a:t>marketing</a:t>
            </a:r>
          </a:p>
        </p:txBody>
      </p:sp>
      <p:sp>
        <p:nvSpPr>
          <p:cNvPr id="69635" name="Content Placeholder 1">
            <a:extLst>
              <a:ext uri="{FF2B5EF4-FFF2-40B4-BE49-F238E27FC236}">
                <a16:creationId xmlns:a16="http://schemas.microsoft.com/office/drawing/2014/main" id="{7DCEB391-A594-8A4B-955F-C2F16FC5F1BF}"/>
              </a:ext>
            </a:extLst>
          </p:cNvPr>
          <p:cNvSpPr>
            <a:spLocks noGrp="1"/>
          </p:cNvSpPr>
          <p:nvPr>
            <p:ph idx="1"/>
          </p:nvPr>
        </p:nvSpPr>
        <p:spPr>
          <a:xfrm>
            <a:off x="648930" y="2438400"/>
            <a:ext cx="6586489" cy="3785419"/>
          </a:xfrm>
        </p:spPr>
        <p:txBody>
          <a:bodyPr>
            <a:normAutofit/>
          </a:bodyPr>
          <a:lstStyle/>
          <a:p>
            <a:r>
              <a:rPr lang="en-GB" altLang="en-US" sz="2000" dirty="0"/>
              <a:t>This type of marketing rewards one or more </a:t>
            </a:r>
            <a:r>
              <a:rPr lang="en-GB" altLang="en-US" sz="2000" u="sng" dirty="0"/>
              <a:t>affiliates</a:t>
            </a:r>
            <a:r>
              <a:rPr lang="en-GB" altLang="en-US" sz="2000" dirty="0"/>
              <a:t> for the visitors/ custom brought by their efforts. </a:t>
            </a:r>
          </a:p>
          <a:p>
            <a:r>
              <a:rPr lang="en-GB" altLang="en-US" sz="2000" dirty="0"/>
              <a:t>Affiliate marketing overlaps with other internet methods because affiliates may use regular advertising methods like SEO, PPC - Pay Per Click, e-mail marketing, content marketing and in some cases display advertising. </a:t>
            </a:r>
          </a:p>
          <a:p>
            <a:r>
              <a:rPr lang="en-GB" altLang="en-US" sz="2000" dirty="0"/>
              <a:t>Affiliate can include cashback sites and promo code sites</a:t>
            </a:r>
          </a:p>
          <a:p>
            <a:r>
              <a:rPr lang="en-GB" altLang="en-US" sz="2000" dirty="0"/>
              <a:t>You can have direct affiliates or use affiliate networks</a:t>
            </a:r>
          </a:p>
        </p:txBody>
      </p:sp>
      <p:pic>
        <p:nvPicPr>
          <p:cNvPr id="2" name="Picture 1">
            <a:extLst>
              <a:ext uri="{FF2B5EF4-FFF2-40B4-BE49-F238E27FC236}">
                <a16:creationId xmlns:a16="http://schemas.microsoft.com/office/drawing/2014/main" id="{F75EEC74-19C0-B149-A6DC-8921E3FED3A5}"/>
              </a:ext>
            </a:extLst>
          </p:cNvPr>
          <p:cNvPicPr>
            <a:picLocks noChangeAspect="1"/>
          </p:cNvPicPr>
          <p:nvPr/>
        </p:nvPicPr>
        <p:blipFill rotWithShape="1">
          <a:blip r:embed="rId2"/>
          <a:srcRect l="28842" r="26208"/>
          <a:stretch/>
        </p:blipFill>
        <p:spPr>
          <a:xfrm>
            <a:off x="7556408" y="10"/>
            <a:ext cx="4635591" cy="6857990"/>
          </a:xfrm>
          <a:prstGeom prst="rect">
            <a:avLst/>
          </a:prstGeom>
          <a:effectLst/>
        </p:spPr>
      </p:pic>
    </p:spTree>
    <p:extLst>
      <p:ext uri="{BB962C8B-B14F-4D97-AF65-F5344CB8AC3E}">
        <p14:creationId xmlns:p14="http://schemas.microsoft.com/office/powerpoint/2010/main" val="2600061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a:extLst>
              <a:ext uri="{FF2B5EF4-FFF2-40B4-BE49-F238E27FC236}">
                <a16:creationId xmlns:a16="http://schemas.microsoft.com/office/drawing/2014/main" id="{1A8E61E3-9A32-454F-BCA4-A05550F53BE5}"/>
              </a:ext>
            </a:extLst>
          </p:cNvPr>
          <p:cNvSpPr>
            <a:spLocks noGrp="1"/>
          </p:cNvSpPr>
          <p:nvPr>
            <p:ph type="title"/>
          </p:nvPr>
        </p:nvSpPr>
        <p:spPr>
          <a:xfrm>
            <a:off x="2238376" y="285750"/>
            <a:ext cx="8429625" cy="928688"/>
          </a:xfrm>
        </p:spPr>
        <p:txBody>
          <a:bodyPr/>
          <a:lstStyle/>
          <a:p>
            <a:r>
              <a:rPr lang="en-GB" altLang="en-US" dirty="0"/>
              <a:t>Affiliate &amp; referral marketing</a:t>
            </a:r>
          </a:p>
        </p:txBody>
      </p:sp>
      <p:pic>
        <p:nvPicPr>
          <p:cNvPr id="70659" name="Content Placeholder 2">
            <a:extLst>
              <a:ext uri="{FF2B5EF4-FFF2-40B4-BE49-F238E27FC236}">
                <a16:creationId xmlns:a16="http://schemas.microsoft.com/office/drawing/2014/main" id="{E057CA79-555B-394B-8064-61F5A9F5BC5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279651" y="1341438"/>
            <a:ext cx="7777163" cy="4373562"/>
          </a:xfrm>
        </p:spPr>
      </p:pic>
    </p:spTree>
    <p:extLst>
      <p:ext uri="{BB962C8B-B14F-4D97-AF65-F5344CB8AC3E}">
        <p14:creationId xmlns:p14="http://schemas.microsoft.com/office/powerpoint/2010/main" val="2460748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5782B-C735-674F-B41B-09310E404735}"/>
              </a:ext>
            </a:extLst>
          </p:cNvPr>
          <p:cNvSpPr>
            <a:spLocks noGrp="1"/>
          </p:cNvSpPr>
          <p:nvPr>
            <p:ph type="title"/>
          </p:nvPr>
        </p:nvSpPr>
        <p:spPr>
          <a:xfrm>
            <a:off x="691979" y="341668"/>
            <a:ext cx="8142261" cy="1676603"/>
          </a:xfrm>
        </p:spPr>
        <p:txBody>
          <a:bodyPr>
            <a:normAutofit/>
          </a:bodyPr>
          <a:lstStyle/>
          <a:p>
            <a:r>
              <a:rPr lang="en-US" dirty="0"/>
              <a:t>Class Discussion</a:t>
            </a:r>
          </a:p>
        </p:txBody>
      </p:sp>
      <p:sp>
        <p:nvSpPr>
          <p:cNvPr id="3" name="Content Placeholder 2">
            <a:extLst>
              <a:ext uri="{FF2B5EF4-FFF2-40B4-BE49-F238E27FC236}">
                <a16:creationId xmlns:a16="http://schemas.microsoft.com/office/drawing/2014/main" id="{F4E34091-A664-C44E-B20B-BD17421FFD27}"/>
              </a:ext>
            </a:extLst>
          </p:cNvPr>
          <p:cNvSpPr>
            <a:spLocks noGrp="1"/>
          </p:cNvSpPr>
          <p:nvPr>
            <p:ph idx="1"/>
          </p:nvPr>
        </p:nvSpPr>
        <p:spPr>
          <a:xfrm>
            <a:off x="691979" y="2364049"/>
            <a:ext cx="6331458" cy="3785419"/>
          </a:xfrm>
        </p:spPr>
        <p:txBody>
          <a:bodyPr>
            <a:normAutofit/>
          </a:bodyPr>
          <a:lstStyle/>
          <a:p>
            <a:r>
              <a:rPr lang="en-US" sz="2400" dirty="0"/>
              <a:t>Have you ever left a review for a product or service? If so why?</a:t>
            </a:r>
          </a:p>
          <a:p>
            <a:r>
              <a:rPr lang="en-US" sz="2400" dirty="0"/>
              <a:t>Do you believe all the reviews you read are genuine?</a:t>
            </a:r>
          </a:p>
          <a:p>
            <a:r>
              <a:rPr lang="en-US" sz="2400" dirty="0"/>
              <a:t>Are you more likely to buy something which has positive reviews?</a:t>
            </a:r>
          </a:p>
          <a:p>
            <a:pPr marL="0" indent="0">
              <a:buNone/>
            </a:pPr>
            <a:endParaRPr lang="en-US" sz="2400" dirty="0"/>
          </a:p>
        </p:txBody>
      </p:sp>
      <p:pic>
        <p:nvPicPr>
          <p:cNvPr id="4" name="Picture 3">
            <a:extLst>
              <a:ext uri="{FF2B5EF4-FFF2-40B4-BE49-F238E27FC236}">
                <a16:creationId xmlns:a16="http://schemas.microsoft.com/office/drawing/2014/main" id="{5078AA76-3340-794B-8231-B11BF5F973A8}"/>
              </a:ext>
            </a:extLst>
          </p:cNvPr>
          <p:cNvPicPr>
            <a:picLocks noChangeAspect="1"/>
          </p:cNvPicPr>
          <p:nvPr/>
        </p:nvPicPr>
        <p:blipFill rotWithShape="1">
          <a:blip r:embed="rId2"/>
          <a:srcRect r="-1" b="22330"/>
          <a:stretch/>
        </p:blipFill>
        <p:spPr>
          <a:xfrm>
            <a:off x="7556408" y="10"/>
            <a:ext cx="4635591" cy="6857990"/>
          </a:xfrm>
          <a:prstGeom prst="rect">
            <a:avLst/>
          </a:prstGeom>
          <a:effectLst/>
        </p:spPr>
      </p:pic>
    </p:spTree>
    <p:extLst>
      <p:ext uri="{BB962C8B-B14F-4D97-AF65-F5344CB8AC3E}">
        <p14:creationId xmlns:p14="http://schemas.microsoft.com/office/powerpoint/2010/main" val="26974037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2C70F-7D0A-5B4F-8BB2-518DA7D476D5}"/>
              </a:ext>
            </a:extLst>
          </p:cNvPr>
          <p:cNvSpPr>
            <a:spLocks noGrp="1"/>
          </p:cNvSpPr>
          <p:nvPr>
            <p:ph type="title"/>
          </p:nvPr>
        </p:nvSpPr>
        <p:spPr>
          <a:xfrm>
            <a:off x="648929" y="629266"/>
            <a:ext cx="6586491" cy="1676603"/>
          </a:xfrm>
        </p:spPr>
        <p:txBody>
          <a:bodyPr>
            <a:normAutofit/>
          </a:bodyPr>
          <a:lstStyle/>
          <a:p>
            <a:r>
              <a:rPr lang="en-US" dirty="0"/>
              <a:t>Reviews and Ratings</a:t>
            </a:r>
          </a:p>
        </p:txBody>
      </p:sp>
      <p:sp>
        <p:nvSpPr>
          <p:cNvPr id="3" name="Content Placeholder 2">
            <a:extLst>
              <a:ext uri="{FF2B5EF4-FFF2-40B4-BE49-F238E27FC236}">
                <a16:creationId xmlns:a16="http://schemas.microsoft.com/office/drawing/2014/main" id="{57D1A90C-CA27-DC46-B837-C77A5C064FF3}"/>
              </a:ext>
            </a:extLst>
          </p:cNvPr>
          <p:cNvSpPr>
            <a:spLocks noGrp="1"/>
          </p:cNvSpPr>
          <p:nvPr>
            <p:ph idx="1"/>
          </p:nvPr>
        </p:nvSpPr>
        <p:spPr>
          <a:xfrm>
            <a:off x="648930" y="2438400"/>
            <a:ext cx="6586489" cy="3785419"/>
          </a:xfrm>
        </p:spPr>
        <p:txBody>
          <a:bodyPr>
            <a:normAutofit/>
          </a:bodyPr>
          <a:lstStyle/>
          <a:p>
            <a:r>
              <a:rPr lang="en-US" sz="2000" dirty="0"/>
              <a:t>Viewable on many media; TV, search, social media</a:t>
            </a:r>
          </a:p>
          <a:p>
            <a:r>
              <a:rPr lang="en-US" sz="2000" dirty="0"/>
              <a:t>One of the most important touch points during a customer journey</a:t>
            </a:r>
          </a:p>
          <a:p>
            <a:r>
              <a:rPr lang="en-GB" sz="2000" dirty="0"/>
              <a:t>Nearly 95% of shoppers read online reviews before making a purchase (</a:t>
            </a:r>
            <a:r>
              <a:rPr lang="en-GB" sz="2000" dirty="0">
                <a:hlinkClick r:id="rId2"/>
              </a:rPr>
              <a:t>Spiegel Research Center</a:t>
            </a:r>
            <a:r>
              <a:rPr lang="en-GB" sz="2000" dirty="0"/>
              <a:t>, 2017) </a:t>
            </a:r>
          </a:p>
          <a:p>
            <a:r>
              <a:rPr lang="en-GB" sz="2000" dirty="0"/>
              <a:t>Displaying reviews can increase conversion rates by 270% (</a:t>
            </a:r>
            <a:r>
              <a:rPr lang="en-GB" sz="2000" dirty="0">
                <a:hlinkClick r:id="rId2"/>
              </a:rPr>
              <a:t>Spiegel Research Center</a:t>
            </a:r>
            <a:r>
              <a:rPr lang="en-GB" sz="2000" dirty="0"/>
              <a:t>, 2017)</a:t>
            </a:r>
          </a:p>
          <a:p>
            <a:r>
              <a:rPr lang="en-GB" sz="2000" dirty="0"/>
              <a:t>A survey of 2,000 UK consumers found that more than three-quarters of those surveyed (77%) regard customer reviews as ‘very important’ or ‘important’ in the buying process </a:t>
            </a:r>
          </a:p>
          <a:p>
            <a:endParaRPr lang="en-US" sz="2000" dirty="0"/>
          </a:p>
        </p:txBody>
      </p:sp>
      <p:pic>
        <p:nvPicPr>
          <p:cNvPr id="4" name="Picture 3">
            <a:extLst>
              <a:ext uri="{FF2B5EF4-FFF2-40B4-BE49-F238E27FC236}">
                <a16:creationId xmlns:a16="http://schemas.microsoft.com/office/drawing/2014/main" id="{87ACAA0A-4D8E-A442-B760-F021E2FB85BC}"/>
              </a:ext>
            </a:extLst>
          </p:cNvPr>
          <p:cNvPicPr>
            <a:picLocks noChangeAspect="1"/>
          </p:cNvPicPr>
          <p:nvPr/>
        </p:nvPicPr>
        <p:blipFill rotWithShape="1">
          <a:blip r:embed="rId3"/>
          <a:srcRect r="1" b="1250"/>
          <a:stretch/>
        </p:blipFill>
        <p:spPr>
          <a:xfrm>
            <a:off x="7556408" y="10"/>
            <a:ext cx="4635591" cy="6857990"/>
          </a:xfrm>
          <a:prstGeom prst="rect">
            <a:avLst/>
          </a:prstGeom>
          <a:effectLst/>
        </p:spPr>
      </p:pic>
    </p:spTree>
    <p:extLst>
      <p:ext uri="{BB962C8B-B14F-4D97-AF65-F5344CB8AC3E}">
        <p14:creationId xmlns:p14="http://schemas.microsoft.com/office/powerpoint/2010/main" val="2164542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7D088-20F9-E24C-8AAD-6BFE39FFE918}"/>
              </a:ext>
            </a:extLst>
          </p:cNvPr>
          <p:cNvSpPr>
            <a:spLocks noGrp="1"/>
          </p:cNvSpPr>
          <p:nvPr>
            <p:ph type="title"/>
          </p:nvPr>
        </p:nvSpPr>
        <p:spPr>
          <a:xfrm>
            <a:off x="648929" y="629266"/>
            <a:ext cx="6586491" cy="1676603"/>
          </a:xfrm>
        </p:spPr>
        <p:txBody>
          <a:bodyPr>
            <a:normAutofit/>
          </a:bodyPr>
          <a:lstStyle/>
          <a:p>
            <a:r>
              <a:rPr lang="en-US" dirty="0"/>
              <a:t>Digital Out Of Home</a:t>
            </a:r>
          </a:p>
        </p:txBody>
      </p:sp>
      <p:sp>
        <p:nvSpPr>
          <p:cNvPr id="3" name="Content Placeholder 2">
            <a:extLst>
              <a:ext uri="{FF2B5EF4-FFF2-40B4-BE49-F238E27FC236}">
                <a16:creationId xmlns:a16="http://schemas.microsoft.com/office/drawing/2014/main" id="{8518868B-F680-6C4A-90D3-54EC33EA2191}"/>
              </a:ext>
            </a:extLst>
          </p:cNvPr>
          <p:cNvSpPr>
            <a:spLocks noGrp="1"/>
          </p:cNvSpPr>
          <p:nvPr>
            <p:ph idx="1"/>
          </p:nvPr>
        </p:nvSpPr>
        <p:spPr>
          <a:xfrm>
            <a:off x="648930" y="2438400"/>
            <a:ext cx="6586489" cy="3785419"/>
          </a:xfrm>
        </p:spPr>
        <p:txBody>
          <a:bodyPr>
            <a:normAutofit/>
          </a:bodyPr>
          <a:lstStyle/>
          <a:p>
            <a:r>
              <a:rPr lang="en-US" sz="2400" dirty="0"/>
              <a:t>Digital Billboards</a:t>
            </a:r>
          </a:p>
          <a:p>
            <a:r>
              <a:rPr lang="en-US" sz="2400" dirty="0"/>
              <a:t>Sometimes use data</a:t>
            </a:r>
          </a:p>
          <a:p>
            <a:r>
              <a:rPr lang="en-US" sz="2400" dirty="0"/>
              <a:t>Can be programmatic</a:t>
            </a:r>
          </a:p>
          <a:p>
            <a:r>
              <a:rPr lang="en-US" sz="2400" dirty="0"/>
              <a:t>Highly Creative</a:t>
            </a:r>
          </a:p>
          <a:p>
            <a:r>
              <a:rPr lang="en-GB" sz="2400" dirty="0">
                <a:hlinkClick r:id="rId2"/>
              </a:rPr>
              <a:t>https://youtu.be/Kj7Dm_i-OoM</a:t>
            </a:r>
            <a:endParaRPr lang="en-GB" sz="2400" dirty="0"/>
          </a:p>
          <a:p>
            <a:r>
              <a:rPr lang="en-GB" sz="2400" dirty="0"/>
              <a:t>https://youtu.be/oeJiFG2Du2k</a:t>
            </a:r>
          </a:p>
          <a:p>
            <a:endParaRPr lang="en-US" sz="2400" dirty="0"/>
          </a:p>
        </p:txBody>
      </p:sp>
      <p:pic>
        <p:nvPicPr>
          <p:cNvPr id="4" name="Picture 3">
            <a:extLst>
              <a:ext uri="{FF2B5EF4-FFF2-40B4-BE49-F238E27FC236}">
                <a16:creationId xmlns:a16="http://schemas.microsoft.com/office/drawing/2014/main" id="{5C36659A-0F58-874D-9320-84C33EEC132D}"/>
              </a:ext>
            </a:extLst>
          </p:cNvPr>
          <p:cNvPicPr>
            <a:picLocks noChangeAspect="1"/>
          </p:cNvPicPr>
          <p:nvPr/>
        </p:nvPicPr>
        <p:blipFill rotWithShape="1">
          <a:blip r:embed="rId3"/>
          <a:srcRect l="32276" r="23280"/>
          <a:stretch/>
        </p:blipFill>
        <p:spPr>
          <a:xfrm>
            <a:off x="7556408" y="10"/>
            <a:ext cx="4635591" cy="6857990"/>
          </a:xfrm>
          <a:prstGeom prst="rect">
            <a:avLst/>
          </a:prstGeom>
          <a:effectLst/>
        </p:spPr>
      </p:pic>
    </p:spTree>
    <p:extLst>
      <p:ext uri="{BB962C8B-B14F-4D97-AF65-F5344CB8AC3E}">
        <p14:creationId xmlns:p14="http://schemas.microsoft.com/office/powerpoint/2010/main" val="1926150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F83F1-F8DE-7649-AD23-84A2D01331FF}"/>
              </a:ext>
            </a:extLst>
          </p:cNvPr>
          <p:cNvSpPr>
            <a:spLocks noGrp="1"/>
          </p:cNvSpPr>
          <p:nvPr>
            <p:ph type="title"/>
          </p:nvPr>
        </p:nvSpPr>
        <p:spPr>
          <a:xfrm>
            <a:off x="992206" y="1608667"/>
            <a:ext cx="2823275" cy="4501127"/>
          </a:xfrm>
        </p:spPr>
        <p:txBody>
          <a:bodyPr anchor="t">
            <a:normAutofit/>
          </a:bodyPr>
          <a:lstStyle/>
          <a:p>
            <a:pPr algn="r"/>
            <a:r>
              <a:rPr lang="en-US" sz="3200" dirty="0">
                <a:solidFill>
                  <a:srgbClr val="FFFFFF"/>
                </a:solidFill>
              </a:rPr>
              <a:t>Content </a:t>
            </a:r>
          </a:p>
        </p:txBody>
      </p:sp>
      <p:sp>
        <p:nvSpPr>
          <p:cNvPr id="3" name="Content Placeholder 2">
            <a:extLst>
              <a:ext uri="{FF2B5EF4-FFF2-40B4-BE49-F238E27FC236}">
                <a16:creationId xmlns:a16="http://schemas.microsoft.com/office/drawing/2014/main" id="{30A10378-A4A0-C147-BFFC-F933272DA7BC}"/>
              </a:ext>
            </a:extLst>
          </p:cNvPr>
          <p:cNvSpPr>
            <a:spLocks noGrp="1"/>
          </p:cNvSpPr>
          <p:nvPr>
            <p:ph sz="half" idx="1"/>
          </p:nvPr>
        </p:nvSpPr>
        <p:spPr>
          <a:xfrm>
            <a:off x="4547698" y="1608667"/>
            <a:ext cx="3421958" cy="4501127"/>
          </a:xfrm>
        </p:spPr>
        <p:txBody>
          <a:bodyPr>
            <a:normAutofit/>
          </a:bodyPr>
          <a:lstStyle/>
          <a:p>
            <a:r>
              <a:rPr lang="en-US" sz="2000" dirty="0"/>
              <a:t>Blogs</a:t>
            </a:r>
          </a:p>
          <a:p>
            <a:r>
              <a:rPr lang="en-US" sz="2000" dirty="0"/>
              <a:t>Articles</a:t>
            </a:r>
          </a:p>
          <a:p>
            <a:r>
              <a:rPr lang="en-US" sz="2000" dirty="0"/>
              <a:t>Videos</a:t>
            </a:r>
          </a:p>
          <a:p>
            <a:r>
              <a:rPr lang="en-US" sz="2000" dirty="0"/>
              <a:t>Explainers</a:t>
            </a:r>
          </a:p>
          <a:p>
            <a:r>
              <a:rPr lang="en-US" sz="2000" dirty="0"/>
              <a:t>Guides</a:t>
            </a:r>
          </a:p>
          <a:p>
            <a:r>
              <a:rPr lang="en-US" sz="2000" dirty="0"/>
              <a:t>Podcasts</a:t>
            </a:r>
          </a:p>
          <a:p>
            <a:r>
              <a:rPr lang="en-US" sz="2000" dirty="0"/>
              <a:t>Webinars</a:t>
            </a:r>
          </a:p>
          <a:p>
            <a:r>
              <a:rPr lang="en-US" sz="2000" dirty="0"/>
              <a:t>Infographics</a:t>
            </a:r>
          </a:p>
        </p:txBody>
      </p:sp>
      <p:sp>
        <p:nvSpPr>
          <p:cNvPr id="4" name="Content Placeholder 3">
            <a:extLst>
              <a:ext uri="{FF2B5EF4-FFF2-40B4-BE49-F238E27FC236}">
                <a16:creationId xmlns:a16="http://schemas.microsoft.com/office/drawing/2014/main" id="{AFD8F0C1-2FFB-F14E-8E83-4B643D1334E8}"/>
              </a:ext>
            </a:extLst>
          </p:cNvPr>
          <p:cNvSpPr>
            <a:spLocks noGrp="1"/>
          </p:cNvSpPr>
          <p:nvPr>
            <p:ph sz="half" idx="2"/>
          </p:nvPr>
        </p:nvSpPr>
        <p:spPr>
          <a:xfrm>
            <a:off x="8289696" y="1608667"/>
            <a:ext cx="3421957" cy="4501127"/>
          </a:xfrm>
        </p:spPr>
        <p:txBody>
          <a:bodyPr>
            <a:normAutofit/>
          </a:bodyPr>
          <a:lstStyle/>
          <a:p>
            <a:r>
              <a:rPr lang="en-US" sz="2000" dirty="0"/>
              <a:t>Ebooks</a:t>
            </a:r>
          </a:p>
          <a:p>
            <a:r>
              <a:rPr lang="en-US" sz="2000" dirty="0"/>
              <a:t>Interviews</a:t>
            </a:r>
          </a:p>
          <a:p>
            <a:r>
              <a:rPr lang="en-US" sz="2000" dirty="0"/>
              <a:t>Whitepapers</a:t>
            </a:r>
          </a:p>
          <a:p>
            <a:r>
              <a:rPr lang="en-US" sz="2000" dirty="0"/>
              <a:t>Resources</a:t>
            </a:r>
          </a:p>
          <a:p>
            <a:r>
              <a:rPr lang="en-US" sz="2000" dirty="0"/>
              <a:t>FAQs</a:t>
            </a:r>
          </a:p>
          <a:p>
            <a:r>
              <a:rPr lang="en-US" sz="2000" dirty="0"/>
              <a:t>Reviews</a:t>
            </a:r>
          </a:p>
          <a:p>
            <a:r>
              <a:rPr lang="en-US" sz="2000" dirty="0"/>
              <a:t>Testimonials</a:t>
            </a:r>
          </a:p>
          <a:p>
            <a:endParaRPr lang="en-US" sz="2000" dirty="0"/>
          </a:p>
          <a:p>
            <a:endParaRPr lang="en-US" sz="2000" dirty="0"/>
          </a:p>
          <a:p>
            <a:endParaRPr lang="en-US" sz="2000" dirty="0"/>
          </a:p>
          <a:p>
            <a:endParaRPr lang="en-US" sz="2000" dirty="0"/>
          </a:p>
          <a:p>
            <a:endParaRPr lang="en-US" sz="2000" dirty="0"/>
          </a:p>
        </p:txBody>
      </p:sp>
      <p:pic>
        <p:nvPicPr>
          <p:cNvPr id="5" name="Picture 4">
            <a:extLst>
              <a:ext uri="{FF2B5EF4-FFF2-40B4-BE49-F238E27FC236}">
                <a16:creationId xmlns:a16="http://schemas.microsoft.com/office/drawing/2014/main" id="{4147B9A7-E593-CF44-8420-45C0E0642E44}"/>
              </a:ext>
            </a:extLst>
          </p:cNvPr>
          <p:cNvPicPr>
            <a:picLocks noChangeAspect="1"/>
          </p:cNvPicPr>
          <p:nvPr/>
        </p:nvPicPr>
        <p:blipFill>
          <a:blip r:embed="rId2"/>
          <a:stretch>
            <a:fillRect/>
          </a:stretch>
        </p:blipFill>
        <p:spPr>
          <a:xfrm>
            <a:off x="0" y="0"/>
            <a:ext cx="12192000" cy="6796893"/>
          </a:xfrm>
          <a:prstGeom prst="rect">
            <a:avLst/>
          </a:prstGeom>
        </p:spPr>
      </p:pic>
    </p:spTree>
    <p:extLst>
      <p:ext uri="{BB962C8B-B14F-4D97-AF65-F5344CB8AC3E}">
        <p14:creationId xmlns:p14="http://schemas.microsoft.com/office/powerpoint/2010/main" val="39370914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75473F7-BCF5-1947-A634-909BEC01DCB3}"/>
              </a:ext>
            </a:extLst>
          </p:cNvPr>
          <p:cNvSpPr>
            <a:spLocks noGrp="1"/>
          </p:cNvSpPr>
          <p:nvPr>
            <p:ph type="title"/>
          </p:nvPr>
        </p:nvSpPr>
        <p:spPr>
          <a:xfrm>
            <a:off x="648929" y="629266"/>
            <a:ext cx="5127031" cy="1676603"/>
          </a:xfrm>
        </p:spPr>
        <p:txBody>
          <a:bodyPr>
            <a:normAutofit/>
          </a:bodyPr>
          <a:lstStyle/>
          <a:p>
            <a:r>
              <a:rPr lang="en-US" dirty="0"/>
              <a:t>Content Marketing </a:t>
            </a:r>
          </a:p>
        </p:txBody>
      </p:sp>
      <p:sp>
        <p:nvSpPr>
          <p:cNvPr id="6" name="Content Placeholder 5">
            <a:extLst>
              <a:ext uri="{FF2B5EF4-FFF2-40B4-BE49-F238E27FC236}">
                <a16:creationId xmlns:a16="http://schemas.microsoft.com/office/drawing/2014/main" id="{5A4680AB-6BCB-734C-B339-0C5699E6478A}"/>
              </a:ext>
            </a:extLst>
          </p:cNvPr>
          <p:cNvSpPr>
            <a:spLocks noGrp="1"/>
          </p:cNvSpPr>
          <p:nvPr>
            <p:ph idx="1"/>
          </p:nvPr>
        </p:nvSpPr>
        <p:spPr>
          <a:xfrm>
            <a:off x="648930" y="2438400"/>
            <a:ext cx="5127029" cy="3785419"/>
          </a:xfrm>
        </p:spPr>
        <p:txBody>
          <a:bodyPr>
            <a:normAutofit/>
          </a:bodyPr>
          <a:lstStyle/>
          <a:p>
            <a:r>
              <a:rPr lang="en-US" sz="2000" dirty="0"/>
              <a:t>Expands your reach</a:t>
            </a:r>
          </a:p>
          <a:p>
            <a:r>
              <a:rPr lang="en-US" sz="2000" dirty="0"/>
              <a:t>Helps improve brand reputation</a:t>
            </a:r>
          </a:p>
          <a:p>
            <a:r>
              <a:rPr lang="en-US" sz="2000" dirty="0"/>
              <a:t>Explains products</a:t>
            </a:r>
          </a:p>
          <a:p>
            <a:r>
              <a:rPr lang="en-US" sz="2000" dirty="0"/>
              <a:t>Influences conversions</a:t>
            </a:r>
          </a:p>
          <a:p>
            <a:r>
              <a:rPr lang="en-US" sz="2000" dirty="0"/>
              <a:t>Showcases expertise</a:t>
            </a:r>
          </a:p>
          <a:p>
            <a:r>
              <a:rPr lang="en-US" sz="2000" dirty="0"/>
              <a:t>Sets you apart from visitors</a:t>
            </a:r>
          </a:p>
          <a:p>
            <a:r>
              <a:rPr lang="en-US" sz="2000" dirty="0"/>
              <a:t>Supports all media</a:t>
            </a:r>
          </a:p>
          <a:p>
            <a:endParaRPr lang="en-US" sz="2000" dirty="0"/>
          </a:p>
        </p:txBody>
      </p:sp>
      <p:pic>
        <p:nvPicPr>
          <p:cNvPr id="7" name="Picture 6">
            <a:extLst>
              <a:ext uri="{FF2B5EF4-FFF2-40B4-BE49-F238E27FC236}">
                <a16:creationId xmlns:a16="http://schemas.microsoft.com/office/drawing/2014/main" id="{0256F979-7C37-B346-8982-585C48F0600A}"/>
              </a:ext>
            </a:extLst>
          </p:cNvPr>
          <p:cNvPicPr>
            <a:picLocks noChangeAspect="1"/>
          </p:cNvPicPr>
          <p:nvPr/>
        </p:nvPicPr>
        <p:blipFill rotWithShape="1">
          <a:blip r:embed="rId2"/>
          <a:srcRect r="40837"/>
          <a:stretch/>
        </p:blipFill>
        <p:spPr>
          <a:xfrm>
            <a:off x="6090612" y="10"/>
            <a:ext cx="6101387" cy="6857990"/>
          </a:xfrm>
          <a:prstGeom prst="rect">
            <a:avLst/>
          </a:prstGeom>
          <a:effectLst/>
        </p:spPr>
      </p:pic>
    </p:spTree>
    <p:extLst>
      <p:ext uri="{BB962C8B-B14F-4D97-AF65-F5344CB8AC3E}">
        <p14:creationId xmlns:p14="http://schemas.microsoft.com/office/powerpoint/2010/main" val="42339343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D84A4B4-DE17-4B4D-8BD8-39CD5388E4A0}"/>
              </a:ext>
            </a:extLst>
          </p:cNvPr>
          <p:cNvPicPr>
            <a:picLocks noGrp="1" noChangeAspect="1"/>
          </p:cNvPicPr>
          <p:nvPr>
            <p:ph idx="1"/>
          </p:nvPr>
        </p:nvPicPr>
        <p:blipFill>
          <a:blip r:embed="rId2"/>
          <a:stretch>
            <a:fillRect/>
          </a:stretch>
        </p:blipFill>
        <p:spPr>
          <a:xfrm>
            <a:off x="1565564" y="329333"/>
            <a:ext cx="7606145" cy="5631558"/>
          </a:xfrm>
          <a:prstGeom prst="rect">
            <a:avLst/>
          </a:prstGeom>
        </p:spPr>
      </p:pic>
      <p:sp>
        <p:nvSpPr>
          <p:cNvPr id="5" name="Rectangle 4">
            <a:extLst>
              <a:ext uri="{FF2B5EF4-FFF2-40B4-BE49-F238E27FC236}">
                <a16:creationId xmlns:a16="http://schemas.microsoft.com/office/drawing/2014/main" id="{5BDCB37F-A9B4-0E4C-A127-BBCC9707631F}"/>
              </a:ext>
            </a:extLst>
          </p:cNvPr>
          <p:cNvSpPr/>
          <p:nvPr/>
        </p:nvSpPr>
        <p:spPr>
          <a:xfrm>
            <a:off x="353980" y="6344001"/>
            <a:ext cx="5304914" cy="369332"/>
          </a:xfrm>
          <a:prstGeom prst="rect">
            <a:avLst/>
          </a:prstGeom>
        </p:spPr>
        <p:txBody>
          <a:bodyPr wrap="none">
            <a:spAutoFit/>
          </a:bodyPr>
          <a:lstStyle/>
          <a:p>
            <a:r>
              <a:rPr lang="en-GB" dirty="0">
                <a:hlinkClick r:id="rId3"/>
              </a:rPr>
              <a:t>http://adastrauk.com/content-marketing-sales-funnel/</a:t>
            </a:r>
            <a:endParaRPr lang="en-US" dirty="0"/>
          </a:p>
        </p:txBody>
      </p:sp>
    </p:spTree>
    <p:extLst>
      <p:ext uri="{BB962C8B-B14F-4D97-AF65-F5344CB8AC3E}">
        <p14:creationId xmlns:p14="http://schemas.microsoft.com/office/powerpoint/2010/main" val="28402124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8089312D-1A51-FE47-9345-DB8C1EB227D5}"/>
              </a:ext>
            </a:extLst>
          </p:cNvPr>
          <p:cNvSpPr>
            <a:spLocks noGrp="1"/>
          </p:cNvSpPr>
          <p:nvPr>
            <p:ph type="title"/>
          </p:nvPr>
        </p:nvSpPr>
        <p:spPr>
          <a:xfrm>
            <a:off x="2166938" y="214314"/>
            <a:ext cx="8501062" cy="928687"/>
          </a:xfrm>
        </p:spPr>
        <p:txBody>
          <a:bodyPr/>
          <a:lstStyle/>
          <a:p>
            <a:r>
              <a:rPr lang="en-GB" altLang="en-US" dirty="0"/>
              <a:t>Native &amp; content marketing</a:t>
            </a:r>
          </a:p>
        </p:txBody>
      </p:sp>
      <p:pic>
        <p:nvPicPr>
          <p:cNvPr id="73731" name="Content Placeholder 4">
            <a:extLst>
              <a:ext uri="{FF2B5EF4-FFF2-40B4-BE49-F238E27FC236}">
                <a16:creationId xmlns:a16="http://schemas.microsoft.com/office/drawing/2014/main" id="{CBDB2D97-CD63-3A4F-9FA5-F852A2BB97F6}"/>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096001" y="1341438"/>
            <a:ext cx="4392613" cy="1655762"/>
          </a:xfrm>
        </p:spPr>
      </p:pic>
      <p:pic>
        <p:nvPicPr>
          <p:cNvPr id="73732" name="Content Placeholder 3">
            <a:extLst>
              <a:ext uri="{FF2B5EF4-FFF2-40B4-BE49-F238E27FC236}">
                <a16:creationId xmlns:a16="http://schemas.microsoft.com/office/drawing/2014/main" id="{A381B4E9-0B6D-614F-BB2D-F7C1A2DF4D5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096001" y="2997200"/>
            <a:ext cx="4392613" cy="3024188"/>
          </a:xfrm>
        </p:spPr>
      </p:pic>
      <p:sp>
        <p:nvSpPr>
          <p:cNvPr id="6" name="Rectangle 5">
            <a:extLst>
              <a:ext uri="{FF2B5EF4-FFF2-40B4-BE49-F238E27FC236}">
                <a16:creationId xmlns:a16="http://schemas.microsoft.com/office/drawing/2014/main" id="{F533CC4C-F23E-C348-8E02-FA64D036603E}"/>
              </a:ext>
            </a:extLst>
          </p:cNvPr>
          <p:cNvSpPr/>
          <p:nvPr/>
        </p:nvSpPr>
        <p:spPr>
          <a:xfrm>
            <a:off x="1919288" y="1557338"/>
            <a:ext cx="3960812" cy="4392612"/>
          </a:xfrm>
          <a:prstGeom prst="rect">
            <a:avLst/>
          </a:prstGeom>
        </p:spPr>
        <p:style>
          <a:lnRef idx="2">
            <a:schemeClr val="dk1"/>
          </a:lnRef>
          <a:fillRef idx="1">
            <a:schemeClr val="lt1"/>
          </a:fillRef>
          <a:effectRef idx="0">
            <a:schemeClr val="dk1"/>
          </a:effectRef>
          <a:fontRef idx="minor">
            <a:schemeClr val="dk1"/>
          </a:fontRef>
        </p:style>
        <p:txBody>
          <a:bodyPr anchor="ctr"/>
          <a:lstStyle/>
          <a:p>
            <a:pPr>
              <a:defRPr/>
            </a:pPr>
            <a:endParaRPr lang="en-GB" sz="1200" b="1" dirty="0"/>
          </a:p>
          <a:p>
            <a:pPr>
              <a:defRPr/>
            </a:pPr>
            <a:endParaRPr lang="en-GB" sz="1200" b="1" dirty="0"/>
          </a:p>
          <a:p>
            <a:pPr>
              <a:defRPr/>
            </a:pPr>
            <a:endParaRPr lang="en-GB" sz="1200" b="1" dirty="0"/>
          </a:p>
          <a:p>
            <a:pPr>
              <a:defRPr/>
            </a:pPr>
            <a:endParaRPr lang="en-GB" sz="1200" b="1" dirty="0"/>
          </a:p>
          <a:p>
            <a:pPr>
              <a:defRPr/>
            </a:pPr>
            <a:endParaRPr lang="en-GB" sz="1200" b="1" dirty="0"/>
          </a:p>
          <a:p>
            <a:pPr>
              <a:defRPr/>
            </a:pPr>
            <a:endParaRPr lang="en-GB" sz="1200" b="1" dirty="0"/>
          </a:p>
          <a:p>
            <a:pPr>
              <a:defRPr/>
            </a:pPr>
            <a:endParaRPr lang="en-GB" sz="1200" b="1" dirty="0"/>
          </a:p>
          <a:p>
            <a:pPr>
              <a:defRPr/>
            </a:pPr>
            <a:endParaRPr lang="en-GB" sz="1200" b="1" dirty="0"/>
          </a:p>
          <a:p>
            <a:pPr>
              <a:defRPr/>
            </a:pPr>
            <a:endParaRPr lang="en-GB" sz="1200" b="1" dirty="0"/>
          </a:p>
          <a:p>
            <a:pPr>
              <a:defRPr/>
            </a:pPr>
            <a:endParaRPr lang="en-GB" sz="1200" b="1" dirty="0"/>
          </a:p>
          <a:p>
            <a:pPr>
              <a:defRPr/>
            </a:pPr>
            <a:endParaRPr lang="en-GB" sz="1400" dirty="0"/>
          </a:p>
          <a:p>
            <a:pPr>
              <a:defRPr/>
            </a:pPr>
            <a:endParaRPr lang="en-GB" sz="1400" dirty="0"/>
          </a:p>
          <a:p>
            <a:pPr>
              <a:defRPr/>
            </a:pPr>
            <a:endParaRPr lang="en-GB" sz="1400" dirty="0"/>
          </a:p>
          <a:p>
            <a:pPr>
              <a:defRPr/>
            </a:pPr>
            <a:endParaRPr lang="en-GB" sz="1400" dirty="0"/>
          </a:p>
          <a:p>
            <a:pPr>
              <a:defRPr/>
            </a:pPr>
            <a:endParaRPr lang="en-GB" sz="1400" dirty="0"/>
          </a:p>
          <a:p>
            <a:pPr>
              <a:defRPr/>
            </a:pPr>
            <a:r>
              <a:rPr lang="en-GB" sz="1400" dirty="0"/>
              <a:t>NATIVE</a:t>
            </a:r>
          </a:p>
          <a:p>
            <a:pPr>
              <a:defRPr/>
            </a:pPr>
            <a:r>
              <a:rPr lang="en-GB" sz="1400" dirty="0"/>
              <a:t>Native advertising is where the form and function of the platform (open, closed or hybrid) on which it appears is naturally placed in the text/ copy. For example, an article written by an advertiser to promote their product, but using the same form as an article written by the editorial staff. The word natural could have been used rather than  "native“ and it is similar in concept to the traditional advertorial, which is an attempt to look like an independent article.</a:t>
            </a:r>
          </a:p>
          <a:p>
            <a:pPr>
              <a:defRPr/>
            </a:pPr>
            <a:endParaRPr lang="en-GB" sz="1400" dirty="0"/>
          </a:p>
          <a:p>
            <a:pPr>
              <a:defRPr/>
            </a:pPr>
            <a:endParaRPr lang="en-GB" sz="1200" dirty="0">
              <a:solidFill>
                <a:schemeClr val="bg1"/>
              </a:solidFill>
            </a:endParaRPr>
          </a:p>
          <a:p>
            <a:pPr>
              <a:defRPr/>
            </a:pPr>
            <a:endParaRPr lang="en-GB" sz="1200" dirty="0">
              <a:solidFill>
                <a:schemeClr val="bg1"/>
              </a:solidFill>
            </a:endParaRPr>
          </a:p>
          <a:p>
            <a:pPr>
              <a:defRPr/>
            </a:pPr>
            <a:endParaRPr lang="en-GB" sz="1200" dirty="0">
              <a:solidFill>
                <a:schemeClr val="bg1"/>
              </a:solidFill>
            </a:endParaRPr>
          </a:p>
          <a:p>
            <a:pPr>
              <a:defRPr/>
            </a:pPr>
            <a:endParaRPr lang="en-GB" sz="1200" dirty="0">
              <a:solidFill>
                <a:schemeClr val="bg1"/>
              </a:solidFill>
            </a:endParaRPr>
          </a:p>
          <a:p>
            <a:pPr>
              <a:defRPr/>
            </a:pPr>
            <a:endParaRPr lang="en-GB" sz="1200" dirty="0">
              <a:solidFill>
                <a:schemeClr val="bg1"/>
              </a:solidFill>
            </a:endParaRPr>
          </a:p>
          <a:p>
            <a:pPr>
              <a:defRPr/>
            </a:pPr>
            <a:endParaRPr lang="en-GB" sz="1200" dirty="0">
              <a:solidFill>
                <a:schemeClr val="bg1"/>
              </a:solidFill>
            </a:endParaRPr>
          </a:p>
          <a:p>
            <a:pPr>
              <a:defRPr/>
            </a:pPr>
            <a:endParaRPr lang="en-GB" sz="1200" dirty="0">
              <a:solidFill>
                <a:schemeClr val="bg1"/>
              </a:solidFill>
            </a:endParaRPr>
          </a:p>
          <a:p>
            <a:pPr>
              <a:defRPr/>
            </a:pPr>
            <a:endParaRPr lang="en-GB" sz="1200" dirty="0">
              <a:solidFill>
                <a:schemeClr val="bg1"/>
              </a:solidFill>
            </a:endParaRPr>
          </a:p>
          <a:p>
            <a:pPr>
              <a:defRPr/>
            </a:pPr>
            <a:endParaRPr lang="en-GB" sz="1200" dirty="0">
              <a:solidFill>
                <a:schemeClr val="bg1"/>
              </a:solidFill>
            </a:endParaRPr>
          </a:p>
          <a:p>
            <a:pPr>
              <a:defRPr/>
            </a:pPr>
            <a:endParaRPr lang="en-GB" sz="1200" dirty="0">
              <a:solidFill>
                <a:schemeClr val="bg1"/>
              </a:solidFill>
            </a:endParaRPr>
          </a:p>
          <a:p>
            <a:pPr>
              <a:defRPr/>
            </a:pPr>
            <a:endParaRPr lang="en-GB" sz="1200" dirty="0">
              <a:solidFill>
                <a:schemeClr val="bg1"/>
              </a:solidFill>
            </a:endParaRPr>
          </a:p>
          <a:p>
            <a:pPr>
              <a:defRPr/>
            </a:pPr>
            <a:endParaRPr lang="en-GB" sz="1200" dirty="0">
              <a:solidFill>
                <a:schemeClr val="bg1"/>
              </a:solidFill>
            </a:endParaRPr>
          </a:p>
          <a:p>
            <a:pPr>
              <a:defRPr/>
            </a:pPr>
            <a:endParaRPr lang="en-GB" sz="1200" dirty="0">
              <a:solidFill>
                <a:schemeClr val="bg1"/>
              </a:solidFill>
            </a:endParaRPr>
          </a:p>
          <a:p>
            <a:pPr>
              <a:defRPr/>
            </a:pPr>
            <a:endParaRPr lang="en-GB" sz="1200" dirty="0">
              <a:solidFill>
                <a:schemeClr val="bg1"/>
              </a:solidFill>
            </a:endParaRPr>
          </a:p>
          <a:p>
            <a:pPr>
              <a:defRPr/>
            </a:pPr>
            <a:endParaRPr lang="en-GB" sz="1200" dirty="0">
              <a:solidFill>
                <a:schemeClr val="bg1"/>
              </a:solidFill>
            </a:endParaRPr>
          </a:p>
          <a:p>
            <a:pPr>
              <a:defRPr/>
            </a:pPr>
            <a:endParaRPr lang="en-GB" sz="1200" dirty="0">
              <a:solidFill>
                <a:schemeClr val="bg1"/>
              </a:solidFill>
            </a:endParaRPr>
          </a:p>
        </p:txBody>
      </p:sp>
    </p:spTree>
    <p:extLst>
      <p:ext uri="{BB962C8B-B14F-4D97-AF65-F5344CB8AC3E}">
        <p14:creationId xmlns:p14="http://schemas.microsoft.com/office/powerpoint/2010/main" val="1416049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47C2C-B554-8E44-B4F3-F93A35BF5BFA}"/>
              </a:ext>
            </a:extLst>
          </p:cNvPr>
          <p:cNvSpPr>
            <a:spLocks noGrp="1"/>
          </p:cNvSpPr>
          <p:nvPr>
            <p:ph type="title"/>
          </p:nvPr>
        </p:nvSpPr>
        <p:spPr/>
        <p:txBody>
          <a:bodyPr/>
          <a:lstStyle/>
          <a:p>
            <a:r>
              <a:rPr lang="en-US" dirty="0"/>
              <a:t>Types of competitor: Direct competitor</a:t>
            </a:r>
          </a:p>
        </p:txBody>
      </p:sp>
      <p:sp>
        <p:nvSpPr>
          <p:cNvPr id="3" name="Content Placeholder 2">
            <a:extLst>
              <a:ext uri="{FF2B5EF4-FFF2-40B4-BE49-F238E27FC236}">
                <a16:creationId xmlns:a16="http://schemas.microsoft.com/office/drawing/2014/main" id="{323836FD-D348-E242-9E4B-41E37E7C0D71}"/>
              </a:ext>
            </a:extLst>
          </p:cNvPr>
          <p:cNvSpPr>
            <a:spLocks noGrp="1"/>
          </p:cNvSpPr>
          <p:nvPr>
            <p:ph idx="1"/>
          </p:nvPr>
        </p:nvSpPr>
        <p:spPr/>
        <p:txBody>
          <a:bodyPr/>
          <a:lstStyle/>
          <a:p>
            <a:r>
              <a:rPr lang="en-US" dirty="0"/>
              <a:t>Same products/service</a:t>
            </a:r>
          </a:p>
          <a:p>
            <a:r>
              <a:rPr lang="en-US" dirty="0"/>
              <a:t>Same target market</a:t>
            </a:r>
          </a:p>
          <a:p>
            <a:r>
              <a:rPr lang="en-US" dirty="0"/>
              <a:t>Same goals</a:t>
            </a:r>
          </a:p>
        </p:txBody>
      </p:sp>
      <p:pic>
        <p:nvPicPr>
          <p:cNvPr id="4" name="Picture 3">
            <a:extLst>
              <a:ext uri="{FF2B5EF4-FFF2-40B4-BE49-F238E27FC236}">
                <a16:creationId xmlns:a16="http://schemas.microsoft.com/office/drawing/2014/main" id="{74CED2E0-64DC-8443-9545-83B5AEA37B02}"/>
              </a:ext>
            </a:extLst>
          </p:cNvPr>
          <p:cNvPicPr>
            <a:picLocks noChangeAspect="1"/>
          </p:cNvPicPr>
          <p:nvPr/>
        </p:nvPicPr>
        <p:blipFill>
          <a:blip r:embed="rId2"/>
          <a:stretch>
            <a:fillRect/>
          </a:stretch>
        </p:blipFill>
        <p:spPr>
          <a:xfrm>
            <a:off x="838200" y="3852863"/>
            <a:ext cx="3492500" cy="2324100"/>
          </a:xfrm>
          <a:prstGeom prst="rect">
            <a:avLst/>
          </a:prstGeom>
        </p:spPr>
      </p:pic>
      <p:pic>
        <p:nvPicPr>
          <p:cNvPr id="5" name="Picture 4">
            <a:extLst>
              <a:ext uri="{FF2B5EF4-FFF2-40B4-BE49-F238E27FC236}">
                <a16:creationId xmlns:a16="http://schemas.microsoft.com/office/drawing/2014/main" id="{30293CAF-79F1-C047-9889-1F5025F8D314}"/>
              </a:ext>
            </a:extLst>
          </p:cNvPr>
          <p:cNvPicPr>
            <a:picLocks noChangeAspect="1"/>
          </p:cNvPicPr>
          <p:nvPr/>
        </p:nvPicPr>
        <p:blipFill>
          <a:blip r:embed="rId3"/>
          <a:stretch>
            <a:fillRect/>
          </a:stretch>
        </p:blipFill>
        <p:spPr>
          <a:xfrm>
            <a:off x="4457702" y="3789363"/>
            <a:ext cx="3403600" cy="2387600"/>
          </a:xfrm>
          <a:prstGeom prst="rect">
            <a:avLst/>
          </a:prstGeom>
        </p:spPr>
      </p:pic>
    </p:spTree>
    <p:extLst>
      <p:ext uri="{BB962C8B-B14F-4D97-AF65-F5344CB8AC3E}">
        <p14:creationId xmlns:p14="http://schemas.microsoft.com/office/powerpoint/2010/main" val="14844579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BD777-9222-B849-B563-3C6D4BB97FF3}"/>
              </a:ext>
            </a:extLst>
          </p:cNvPr>
          <p:cNvSpPr>
            <a:spLocks noGrp="1"/>
          </p:cNvSpPr>
          <p:nvPr>
            <p:ph type="title"/>
          </p:nvPr>
        </p:nvSpPr>
        <p:spPr/>
        <p:txBody>
          <a:bodyPr/>
          <a:lstStyle/>
          <a:p>
            <a:r>
              <a:rPr lang="en-US" dirty="0"/>
              <a:t>Types of Competitor- Indirect </a:t>
            </a:r>
          </a:p>
        </p:txBody>
      </p:sp>
      <p:sp>
        <p:nvSpPr>
          <p:cNvPr id="3" name="Content Placeholder 2">
            <a:extLst>
              <a:ext uri="{FF2B5EF4-FFF2-40B4-BE49-F238E27FC236}">
                <a16:creationId xmlns:a16="http://schemas.microsoft.com/office/drawing/2014/main" id="{5F3C1EC9-3BCD-9745-A3A2-D41BD186A21B}"/>
              </a:ext>
            </a:extLst>
          </p:cNvPr>
          <p:cNvSpPr>
            <a:spLocks noGrp="1"/>
          </p:cNvSpPr>
          <p:nvPr>
            <p:ph idx="1"/>
          </p:nvPr>
        </p:nvSpPr>
        <p:spPr/>
        <p:txBody>
          <a:bodyPr/>
          <a:lstStyle/>
          <a:p>
            <a:r>
              <a:rPr lang="en-US" dirty="0"/>
              <a:t>Slightly different products or slightly different services</a:t>
            </a:r>
          </a:p>
          <a:p>
            <a:r>
              <a:rPr lang="en-US" dirty="0"/>
              <a:t>Service same customer needs</a:t>
            </a:r>
          </a:p>
          <a:p>
            <a:endParaRPr lang="en-US" dirty="0"/>
          </a:p>
        </p:txBody>
      </p:sp>
      <p:pic>
        <p:nvPicPr>
          <p:cNvPr id="4" name="Picture 3">
            <a:extLst>
              <a:ext uri="{FF2B5EF4-FFF2-40B4-BE49-F238E27FC236}">
                <a16:creationId xmlns:a16="http://schemas.microsoft.com/office/drawing/2014/main" id="{6609B97E-E35F-4F41-9DD4-DF077378326B}"/>
              </a:ext>
            </a:extLst>
          </p:cNvPr>
          <p:cNvPicPr>
            <a:picLocks noChangeAspect="1"/>
          </p:cNvPicPr>
          <p:nvPr/>
        </p:nvPicPr>
        <p:blipFill>
          <a:blip r:embed="rId2"/>
          <a:stretch>
            <a:fillRect/>
          </a:stretch>
        </p:blipFill>
        <p:spPr>
          <a:xfrm>
            <a:off x="838200" y="3673475"/>
            <a:ext cx="2882900" cy="2819400"/>
          </a:xfrm>
          <a:prstGeom prst="rect">
            <a:avLst/>
          </a:prstGeom>
        </p:spPr>
      </p:pic>
      <p:pic>
        <p:nvPicPr>
          <p:cNvPr id="5" name="Picture 4">
            <a:extLst>
              <a:ext uri="{FF2B5EF4-FFF2-40B4-BE49-F238E27FC236}">
                <a16:creationId xmlns:a16="http://schemas.microsoft.com/office/drawing/2014/main" id="{B1FD2A90-6B02-A945-BBB6-F54B77E7875C}"/>
              </a:ext>
            </a:extLst>
          </p:cNvPr>
          <p:cNvPicPr>
            <a:picLocks noChangeAspect="1"/>
          </p:cNvPicPr>
          <p:nvPr/>
        </p:nvPicPr>
        <p:blipFill>
          <a:blip r:embed="rId3"/>
          <a:stretch>
            <a:fillRect/>
          </a:stretch>
        </p:blipFill>
        <p:spPr>
          <a:xfrm>
            <a:off x="3721100" y="4001294"/>
            <a:ext cx="4032250" cy="2419350"/>
          </a:xfrm>
          <a:prstGeom prst="rect">
            <a:avLst/>
          </a:prstGeom>
        </p:spPr>
      </p:pic>
    </p:spTree>
    <p:extLst>
      <p:ext uri="{BB962C8B-B14F-4D97-AF65-F5344CB8AC3E}">
        <p14:creationId xmlns:p14="http://schemas.microsoft.com/office/powerpoint/2010/main" val="25068137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99BCC-2B68-A94C-A206-C16349C9D8F4}"/>
              </a:ext>
            </a:extLst>
          </p:cNvPr>
          <p:cNvSpPr>
            <a:spLocks noGrp="1"/>
          </p:cNvSpPr>
          <p:nvPr>
            <p:ph type="title"/>
          </p:nvPr>
        </p:nvSpPr>
        <p:spPr/>
        <p:txBody>
          <a:bodyPr/>
          <a:lstStyle/>
          <a:p>
            <a:r>
              <a:rPr lang="en-US" dirty="0"/>
              <a:t>Types of Competition – Replacement competition </a:t>
            </a:r>
          </a:p>
        </p:txBody>
      </p:sp>
      <p:sp>
        <p:nvSpPr>
          <p:cNvPr id="3" name="Content Placeholder 2">
            <a:extLst>
              <a:ext uri="{FF2B5EF4-FFF2-40B4-BE49-F238E27FC236}">
                <a16:creationId xmlns:a16="http://schemas.microsoft.com/office/drawing/2014/main" id="{E5955D10-CDE6-5B40-9B1F-E5E84D74A8C7}"/>
              </a:ext>
            </a:extLst>
          </p:cNvPr>
          <p:cNvSpPr>
            <a:spLocks noGrp="1"/>
          </p:cNvSpPr>
          <p:nvPr>
            <p:ph idx="1"/>
          </p:nvPr>
        </p:nvSpPr>
        <p:spPr/>
        <p:txBody>
          <a:bodyPr/>
          <a:lstStyle/>
          <a:p>
            <a:r>
              <a:rPr lang="en-US" dirty="0"/>
              <a:t>Someone who can replace your products/service by offering a new solution </a:t>
            </a:r>
          </a:p>
        </p:txBody>
      </p:sp>
      <p:pic>
        <p:nvPicPr>
          <p:cNvPr id="4" name="Picture 3">
            <a:extLst>
              <a:ext uri="{FF2B5EF4-FFF2-40B4-BE49-F238E27FC236}">
                <a16:creationId xmlns:a16="http://schemas.microsoft.com/office/drawing/2014/main" id="{754E4E2D-5043-B94B-8CFA-3D6A0D79840F}"/>
              </a:ext>
            </a:extLst>
          </p:cNvPr>
          <p:cNvPicPr>
            <a:picLocks noChangeAspect="1"/>
          </p:cNvPicPr>
          <p:nvPr/>
        </p:nvPicPr>
        <p:blipFill>
          <a:blip r:embed="rId2"/>
          <a:stretch>
            <a:fillRect/>
          </a:stretch>
        </p:blipFill>
        <p:spPr>
          <a:xfrm>
            <a:off x="400050" y="5157787"/>
            <a:ext cx="3002346" cy="1468437"/>
          </a:xfrm>
          <a:prstGeom prst="rect">
            <a:avLst/>
          </a:prstGeom>
        </p:spPr>
      </p:pic>
      <p:pic>
        <p:nvPicPr>
          <p:cNvPr id="5" name="Picture 4">
            <a:extLst>
              <a:ext uri="{FF2B5EF4-FFF2-40B4-BE49-F238E27FC236}">
                <a16:creationId xmlns:a16="http://schemas.microsoft.com/office/drawing/2014/main" id="{36F8BBB0-75AB-2746-B61C-84D47AD038A5}"/>
              </a:ext>
            </a:extLst>
          </p:cNvPr>
          <p:cNvPicPr>
            <a:picLocks noChangeAspect="1"/>
          </p:cNvPicPr>
          <p:nvPr/>
        </p:nvPicPr>
        <p:blipFill>
          <a:blip r:embed="rId3"/>
          <a:stretch>
            <a:fillRect/>
          </a:stretch>
        </p:blipFill>
        <p:spPr>
          <a:xfrm>
            <a:off x="3810768" y="4714874"/>
            <a:ext cx="3357562" cy="2014537"/>
          </a:xfrm>
          <a:prstGeom prst="rect">
            <a:avLst/>
          </a:prstGeom>
        </p:spPr>
      </p:pic>
    </p:spTree>
    <p:extLst>
      <p:ext uri="{BB962C8B-B14F-4D97-AF65-F5344CB8AC3E}">
        <p14:creationId xmlns:p14="http://schemas.microsoft.com/office/powerpoint/2010/main" val="35997794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1364D-ADE4-D94C-8BBD-DEC0E9EAB61E}"/>
              </a:ext>
            </a:extLst>
          </p:cNvPr>
          <p:cNvSpPr>
            <a:spLocks noGrp="1"/>
          </p:cNvSpPr>
          <p:nvPr>
            <p:ph type="title"/>
          </p:nvPr>
        </p:nvSpPr>
        <p:spPr>
          <a:xfrm>
            <a:off x="655320" y="365125"/>
            <a:ext cx="5120114" cy="1692794"/>
          </a:xfrm>
        </p:spPr>
        <p:txBody>
          <a:bodyPr>
            <a:normAutofit/>
          </a:bodyPr>
          <a:lstStyle/>
          <a:p>
            <a:r>
              <a:rPr lang="en-US" sz="3700"/>
              <a:t>Marketing  competition considerations  - Industry size and growth</a:t>
            </a:r>
          </a:p>
        </p:txBody>
      </p:sp>
      <p:sp>
        <p:nvSpPr>
          <p:cNvPr id="3" name="Content Placeholder 2">
            <a:extLst>
              <a:ext uri="{FF2B5EF4-FFF2-40B4-BE49-F238E27FC236}">
                <a16:creationId xmlns:a16="http://schemas.microsoft.com/office/drawing/2014/main" id="{4DCD1D18-8BCC-5340-B386-332DFD948DE4}"/>
              </a:ext>
            </a:extLst>
          </p:cNvPr>
          <p:cNvSpPr>
            <a:spLocks noGrp="1"/>
          </p:cNvSpPr>
          <p:nvPr>
            <p:ph idx="1"/>
          </p:nvPr>
        </p:nvSpPr>
        <p:spPr>
          <a:xfrm>
            <a:off x="655321" y="2575034"/>
            <a:ext cx="5120113" cy="3462228"/>
          </a:xfrm>
        </p:spPr>
        <p:txBody>
          <a:bodyPr>
            <a:normAutofit/>
          </a:bodyPr>
          <a:lstStyle/>
          <a:p>
            <a:r>
              <a:rPr lang="en-GB" sz="1800" dirty="0"/>
              <a:t>Threat</a:t>
            </a:r>
          </a:p>
          <a:p>
            <a:r>
              <a:rPr lang="en-GB" sz="1800" dirty="0"/>
              <a:t>Industry size </a:t>
            </a:r>
          </a:p>
          <a:p>
            <a:r>
              <a:rPr lang="en-GB" sz="1800" dirty="0"/>
              <a:t>In market demand</a:t>
            </a:r>
          </a:p>
          <a:p>
            <a:r>
              <a:rPr lang="en-GB" sz="1800" dirty="0"/>
              <a:t>Life cycle of industry</a:t>
            </a:r>
          </a:p>
          <a:p>
            <a:r>
              <a:rPr lang="en-GB" sz="1800" dirty="0"/>
              <a:t>% of market </a:t>
            </a:r>
          </a:p>
          <a:p>
            <a:r>
              <a:rPr lang="en-GB" sz="1800" dirty="0"/>
              <a:t>Potential sales, profits, costs</a:t>
            </a:r>
          </a:p>
          <a:p>
            <a:pPr marL="0" indent="0">
              <a:buNone/>
            </a:pPr>
            <a:endParaRPr lang="en-GB" sz="1800" b="1" dirty="0"/>
          </a:p>
          <a:p>
            <a:pPr marL="0" indent="0">
              <a:buNone/>
            </a:pPr>
            <a:endParaRPr lang="en-GB" sz="1800" b="1" dirty="0"/>
          </a:p>
        </p:txBody>
      </p:sp>
      <p:pic>
        <p:nvPicPr>
          <p:cNvPr id="5" name="Picture 4">
            <a:extLst>
              <a:ext uri="{FF2B5EF4-FFF2-40B4-BE49-F238E27FC236}">
                <a16:creationId xmlns:a16="http://schemas.microsoft.com/office/drawing/2014/main" id="{59E64141-3DB9-F945-ADA6-3883EEB89EAB}"/>
              </a:ext>
            </a:extLst>
          </p:cNvPr>
          <p:cNvPicPr>
            <a:picLocks noChangeAspect="1"/>
          </p:cNvPicPr>
          <p:nvPr/>
        </p:nvPicPr>
        <p:blipFill rotWithShape="1">
          <a:blip r:embed="rId2"/>
          <a:srcRect l="17144" r="13814"/>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1818606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8942D-8C6E-1D44-A17A-D0E7BD48B034}"/>
              </a:ext>
            </a:extLst>
          </p:cNvPr>
          <p:cNvSpPr>
            <a:spLocks noGrp="1"/>
          </p:cNvSpPr>
          <p:nvPr>
            <p:ph type="title"/>
          </p:nvPr>
        </p:nvSpPr>
        <p:spPr>
          <a:xfrm>
            <a:off x="655320" y="365125"/>
            <a:ext cx="5120114" cy="1692794"/>
          </a:xfrm>
        </p:spPr>
        <p:txBody>
          <a:bodyPr>
            <a:normAutofit/>
          </a:bodyPr>
          <a:lstStyle/>
          <a:p>
            <a:r>
              <a:rPr lang="en-US" sz="4100"/>
              <a:t>Marketing  competition considerations </a:t>
            </a:r>
          </a:p>
        </p:txBody>
      </p:sp>
      <p:sp>
        <p:nvSpPr>
          <p:cNvPr id="3" name="Content Placeholder 2">
            <a:extLst>
              <a:ext uri="{FF2B5EF4-FFF2-40B4-BE49-F238E27FC236}">
                <a16:creationId xmlns:a16="http://schemas.microsoft.com/office/drawing/2014/main" id="{C469703F-528E-4047-9600-D53BDA3EA69B}"/>
              </a:ext>
            </a:extLst>
          </p:cNvPr>
          <p:cNvSpPr>
            <a:spLocks noGrp="1"/>
          </p:cNvSpPr>
          <p:nvPr>
            <p:ph idx="1"/>
          </p:nvPr>
        </p:nvSpPr>
        <p:spPr>
          <a:xfrm>
            <a:off x="655321" y="2575034"/>
            <a:ext cx="5120113" cy="3462228"/>
          </a:xfrm>
        </p:spPr>
        <p:txBody>
          <a:bodyPr>
            <a:normAutofit/>
          </a:bodyPr>
          <a:lstStyle/>
          <a:p>
            <a:r>
              <a:rPr lang="en-US" sz="1800" dirty="0"/>
              <a:t>Differentiation of offering</a:t>
            </a:r>
          </a:p>
          <a:p>
            <a:r>
              <a:rPr lang="en-US" sz="1800" dirty="0"/>
              <a:t>Proposition</a:t>
            </a:r>
          </a:p>
          <a:p>
            <a:r>
              <a:rPr lang="en-US" sz="1800" dirty="0"/>
              <a:t>Target market</a:t>
            </a:r>
          </a:p>
          <a:p>
            <a:r>
              <a:rPr lang="en-US" sz="1800" dirty="0"/>
              <a:t>Experience</a:t>
            </a:r>
          </a:p>
          <a:p>
            <a:r>
              <a:rPr lang="en-US" sz="1800" dirty="0"/>
              <a:t>budget</a:t>
            </a:r>
          </a:p>
          <a:p>
            <a:endParaRPr lang="en-US" sz="1800" dirty="0"/>
          </a:p>
          <a:p>
            <a:endParaRPr lang="en-US" sz="1800" dirty="0"/>
          </a:p>
        </p:txBody>
      </p:sp>
      <p:pic>
        <p:nvPicPr>
          <p:cNvPr id="4" name="Picture 3">
            <a:extLst>
              <a:ext uri="{FF2B5EF4-FFF2-40B4-BE49-F238E27FC236}">
                <a16:creationId xmlns:a16="http://schemas.microsoft.com/office/drawing/2014/main" id="{FE72C7C3-0974-F94B-BEC6-BE2DDACC68DD}"/>
              </a:ext>
            </a:extLst>
          </p:cNvPr>
          <p:cNvPicPr>
            <a:picLocks noChangeAspect="1"/>
          </p:cNvPicPr>
          <p:nvPr/>
        </p:nvPicPr>
        <p:blipFill rotWithShape="1">
          <a:blip r:embed="rId2"/>
          <a:srcRect t="13570" r="1" b="13920"/>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4198586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24296-7EC7-AD4C-9C4C-AB6EAEBD9C14}"/>
              </a:ext>
            </a:extLst>
          </p:cNvPr>
          <p:cNvSpPr>
            <a:spLocks noGrp="1"/>
          </p:cNvSpPr>
          <p:nvPr>
            <p:ph type="title"/>
          </p:nvPr>
        </p:nvSpPr>
        <p:spPr>
          <a:xfrm>
            <a:off x="655320" y="365125"/>
            <a:ext cx="5120114" cy="1692794"/>
          </a:xfrm>
        </p:spPr>
        <p:txBody>
          <a:bodyPr>
            <a:normAutofit/>
          </a:bodyPr>
          <a:lstStyle/>
          <a:p>
            <a:r>
              <a:rPr lang="en-US" sz="3700"/>
              <a:t>Marketing  competition considerations – Entry Barriers </a:t>
            </a:r>
          </a:p>
        </p:txBody>
      </p:sp>
      <p:sp>
        <p:nvSpPr>
          <p:cNvPr id="3" name="Content Placeholder 2">
            <a:extLst>
              <a:ext uri="{FF2B5EF4-FFF2-40B4-BE49-F238E27FC236}">
                <a16:creationId xmlns:a16="http://schemas.microsoft.com/office/drawing/2014/main" id="{D203C69A-E2A3-7240-9A85-E5C57C3AFDA3}"/>
              </a:ext>
            </a:extLst>
          </p:cNvPr>
          <p:cNvSpPr>
            <a:spLocks noGrp="1"/>
          </p:cNvSpPr>
          <p:nvPr>
            <p:ph idx="1"/>
          </p:nvPr>
        </p:nvSpPr>
        <p:spPr>
          <a:xfrm>
            <a:off x="655321" y="2575034"/>
            <a:ext cx="5120113" cy="3462228"/>
          </a:xfrm>
        </p:spPr>
        <p:txBody>
          <a:bodyPr>
            <a:normAutofit/>
          </a:bodyPr>
          <a:lstStyle/>
          <a:p>
            <a:endParaRPr lang="en-GB" sz="1800" b="1" dirty="0"/>
          </a:p>
          <a:p>
            <a:r>
              <a:rPr lang="en-GB" sz="1800" dirty="0"/>
              <a:t>Investments</a:t>
            </a:r>
          </a:p>
          <a:p>
            <a:r>
              <a:rPr lang="en-GB" sz="1800" dirty="0"/>
              <a:t>Brand image</a:t>
            </a:r>
          </a:p>
          <a:p>
            <a:r>
              <a:rPr lang="en-GB" sz="1800" dirty="0"/>
              <a:t>Resources ( raw material) </a:t>
            </a:r>
          </a:p>
          <a:p>
            <a:r>
              <a:rPr lang="en-GB" sz="1800" dirty="0"/>
              <a:t>Suppliers/ distributors</a:t>
            </a:r>
          </a:p>
          <a:p>
            <a:r>
              <a:rPr lang="en-GB" sz="1800" dirty="0"/>
              <a:t>Skilled staff</a:t>
            </a:r>
          </a:p>
          <a:p>
            <a:r>
              <a:rPr lang="en-GB" sz="1800" dirty="0"/>
              <a:t>Patents</a:t>
            </a:r>
          </a:p>
          <a:p>
            <a:pPr marL="0" indent="0">
              <a:buNone/>
            </a:pPr>
            <a:endParaRPr lang="en-GB" sz="1800" b="1" dirty="0"/>
          </a:p>
        </p:txBody>
      </p:sp>
      <p:pic>
        <p:nvPicPr>
          <p:cNvPr id="4" name="Picture 3">
            <a:extLst>
              <a:ext uri="{FF2B5EF4-FFF2-40B4-BE49-F238E27FC236}">
                <a16:creationId xmlns:a16="http://schemas.microsoft.com/office/drawing/2014/main" id="{794452B9-428E-B242-9AC5-B7D8CAFDBAE3}"/>
              </a:ext>
            </a:extLst>
          </p:cNvPr>
          <p:cNvPicPr>
            <a:picLocks noChangeAspect="1"/>
          </p:cNvPicPr>
          <p:nvPr/>
        </p:nvPicPr>
        <p:blipFill rotWithShape="1">
          <a:blip r:embed="rId2"/>
          <a:srcRect t="5722" r="1" b="21769"/>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081524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94411-76AB-C54B-A1F5-577CC716AF86}"/>
              </a:ext>
            </a:extLst>
          </p:cNvPr>
          <p:cNvSpPr>
            <a:spLocks noGrp="1"/>
          </p:cNvSpPr>
          <p:nvPr>
            <p:ph type="title"/>
          </p:nvPr>
        </p:nvSpPr>
        <p:spPr>
          <a:xfrm>
            <a:off x="655320" y="365125"/>
            <a:ext cx="5120114" cy="1692794"/>
          </a:xfrm>
        </p:spPr>
        <p:txBody>
          <a:bodyPr>
            <a:normAutofit/>
          </a:bodyPr>
          <a:lstStyle/>
          <a:p>
            <a:r>
              <a:rPr lang="en-US" dirty="0"/>
              <a:t>How to monitor competitors</a:t>
            </a:r>
          </a:p>
        </p:txBody>
      </p:sp>
      <p:sp>
        <p:nvSpPr>
          <p:cNvPr id="3" name="Content Placeholder 2">
            <a:extLst>
              <a:ext uri="{FF2B5EF4-FFF2-40B4-BE49-F238E27FC236}">
                <a16:creationId xmlns:a16="http://schemas.microsoft.com/office/drawing/2014/main" id="{E6AFD617-8EB1-9346-A21B-F7D99B68044A}"/>
              </a:ext>
            </a:extLst>
          </p:cNvPr>
          <p:cNvSpPr>
            <a:spLocks noGrp="1"/>
          </p:cNvSpPr>
          <p:nvPr>
            <p:ph idx="1"/>
          </p:nvPr>
        </p:nvSpPr>
        <p:spPr>
          <a:xfrm>
            <a:off x="655321" y="2575034"/>
            <a:ext cx="5120113" cy="3462228"/>
          </a:xfrm>
        </p:spPr>
        <p:txBody>
          <a:bodyPr>
            <a:normAutofit/>
          </a:bodyPr>
          <a:lstStyle/>
          <a:p>
            <a:r>
              <a:rPr lang="en-US" sz="1800" dirty="0"/>
              <a:t>Social media mentions</a:t>
            </a:r>
          </a:p>
          <a:p>
            <a:r>
              <a:rPr lang="en-US" sz="1800" dirty="0"/>
              <a:t>Content</a:t>
            </a:r>
          </a:p>
          <a:p>
            <a:r>
              <a:rPr lang="en-US" sz="1800" dirty="0"/>
              <a:t>Reviews</a:t>
            </a:r>
          </a:p>
          <a:p>
            <a:r>
              <a:rPr lang="en-US" sz="1800" dirty="0"/>
              <a:t>Job vacancies</a:t>
            </a:r>
          </a:p>
          <a:p>
            <a:r>
              <a:rPr lang="en-US" sz="1800" dirty="0"/>
              <a:t>Tools such as </a:t>
            </a:r>
            <a:r>
              <a:rPr lang="en-US" sz="1800" dirty="0" err="1"/>
              <a:t>Similarweb</a:t>
            </a:r>
            <a:r>
              <a:rPr lang="en-US" sz="1800" dirty="0"/>
              <a:t>/</a:t>
            </a:r>
            <a:r>
              <a:rPr lang="en-US" sz="1800" dirty="0" err="1"/>
              <a:t>Hitwize</a:t>
            </a:r>
            <a:endParaRPr lang="en-US" sz="1800" dirty="0"/>
          </a:p>
          <a:p>
            <a:r>
              <a:rPr lang="en-US" sz="1800" dirty="0"/>
              <a:t>Independent benchmarking agencies</a:t>
            </a:r>
          </a:p>
          <a:p>
            <a:endParaRPr lang="en-US" sz="1800" dirty="0"/>
          </a:p>
        </p:txBody>
      </p:sp>
      <p:pic>
        <p:nvPicPr>
          <p:cNvPr id="4" name="Picture 3">
            <a:extLst>
              <a:ext uri="{FF2B5EF4-FFF2-40B4-BE49-F238E27FC236}">
                <a16:creationId xmlns:a16="http://schemas.microsoft.com/office/drawing/2014/main" id="{FBBF9477-D3BB-BE49-AABF-E5DD2C49C90E}"/>
              </a:ext>
            </a:extLst>
          </p:cNvPr>
          <p:cNvPicPr>
            <a:picLocks noChangeAspect="1"/>
          </p:cNvPicPr>
          <p:nvPr/>
        </p:nvPicPr>
        <p:blipFill rotWithShape="1">
          <a:blip r:embed="rId2"/>
          <a:srcRect l="19230" r="18862"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6298093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9DCCC-6BF1-7E44-AE1F-1AB810A55298}"/>
              </a:ext>
            </a:extLst>
          </p:cNvPr>
          <p:cNvSpPr>
            <a:spLocks noGrp="1"/>
          </p:cNvSpPr>
          <p:nvPr>
            <p:ph type="title"/>
          </p:nvPr>
        </p:nvSpPr>
        <p:spPr/>
        <p:txBody>
          <a:bodyPr/>
          <a:lstStyle/>
          <a:p>
            <a:r>
              <a:rPr lang="en-US" dirty="0"/>
              <a:t>Porters 5 </a:t>
            </a:r>
          </a:p>
        </p:txBody>
      </p:sp>
      <p:sp>
        <p:nvSpPr>
          <p:cNvPr id="3" name="Content Placeholder 2">
            <a:extLst>
              <a:ext uri="{FF2B5EF4-FFF2-40B4-BE49-F238E27FC236}">
                <a16:creationId xmlns:a16="http://schemas.microsoft.com/office/drawing/2014/main" id="{142AEEB3-3A60-1C4B-AE3D-2E6AB7794839}"/>
              </a:ext>
            </a:extLst>
          </p:cNvPr>
          <p:cNvSpPr>
            <a:spLocks noGrp="1"/>
          </p:cNvSpPr>
          <p:nvPr>
            <p:ph idx="1"/>
          </p:nvPr>
        </p:nvSpPr>
        <p:spPr/>
        <p:txBody>
          <a:bodyPr>
            <a:normAutofit lnSpcReduction="10000"/>
          </a:bodyPr>
          <a:lstStyle/>
          <a:p>
            <a:r>
              <a:rPr lang="en-GB" dirty="0"/>
              <a:t>The key sources of competitive pressure within an industry.</a:t>
            </a:r>
          </a:p>
          <a:p>
            <a:r>
              <a:rPr lang="en-GB" dirty="0"/>
              <a:t>the Five Forces are permanent parts of an industry's structure.</a:t>
            </a:r>
            <a:endParaRPr lang="en-GB" b="1" dirty="0"/>
          </a:p>
          <a:p>
            <a:endParaRPr lang="en-GB" b="1" dirty="0"/>
          </a:p>
          <a:p>
            <a:endParaRPr lang="en-GB" b="1" dirty="0"/>
          </a:p>
          <a:p>
            <a:r>
              <a:rPr lang="en-GB" b="1" dirty="0"/>
              <a:t>Competitive Rivalry</a:t>
            </a:r>
          </a:p>
          <a:p>
            <a:r>
              <a:rPr lang="en-GB" b="1" dirty="0"/>
              <a:t>Supplier Power</a:t>
            </a:r>
          </a:p>
          <a:p>
            <a:r>
              <a:rPr lang="en-GB" b="1" dirty="0"/>
              <a:t>Buyer Power</a:t>
            </a:r>
          </a:p>
          <a:p>
            <a:r>
              <a:rPr lang="en-GB" b="1" dirty="0"/>
              <a:t>Threat of Substitution</a:t>
            </a:r>
          </a:p>
          <a:p>
            <a:r>
              <a:rPr lang="en-GB" b="1" dirty="0"/>
              <a:t>Threat of New Entry</a:t>
            </a:r>
          </a:p>
          <a:p>
            <a:endParaRPr lang="en-US" dirty="0"/>
          </a:p>
        </p:txBody>
      </p:sp>
    </p:spTree>
    <p:extLst>
      <p:ext uri="{BB962C8B-B14F-4D97-AF65-F5344CB8AC3E}">
        <p14:creationId xmlns:p14="http://schemas.microsoft.com/office/powerpoint/2010/main" val="29450561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28BC086-1496-FD4D-A9CD-254E28465C17}"/>
              </a:ext>
            </a:extLst>
          </p:cNvPr>
          <p:cNvPicPr>
            <a:picLocks noGrp="1" noChangeAspect="1"/>
          </p:cNvPicPr>
          <p:nvPr>
            <p:ph idx="1"/>
          </p:nvPr>
        </p:nvPicPr>
        <p:blipFill>
          <a:blip r:embed="rId2"/>
          <a:stretch>
            <a:fillRect/>
          </a:stretch>
        </p:blipFill>
        <p:spPr>
          <a:xfrm>
            <a:off x="1105693" y="324644"/>
            <a:ext cx="5895182" cy="5895182"/>
          </a:xfrm>
          <a:prstGeom prst="rect">
            <a:avLst/>
          </a:prstGeom>
        </p:spPr>
      </p:pic>
    </p:spTree>
    <p:extLst>
      <p:ext uri="{BB962C8B-B14F-4D97-AF65-F5344CB8AC3E}">
        <p14:creationId xmlns:p14="http://schemas.microsoft.com/office/powerpoint/2010/main" val="25902888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96D5E-80CA-0048-93FD-2C318A98BC2E}"/>
              </a:ext>
            </a:extLst>
          </p:cNvPr>
          <p:cNvSpPr>
            <a:spLocks noGrp="1"/>
          </p:cNvSpPr>
          <p:nvPr>
            <p:ph type="title"/>
          </p:nvPr>
        </p:nvSpPr>
        <p:spPr>
          <a:xfrm>
            <a:off x="655320" y="365125"/>
            <a:ext cx="5120114" cy="1692794"/>
          </a:xfrm>
        </p:spPr>
        <p:txBody>
          <a:bodyPr>
            <a:normAutofit/>
          </a:bodyPr>
          <a:lstStyle/>
          <a:p>
            <a:r>
              <a:rPr lang="en-US" dirty="0"/>
              <a:t>Class Exercise</a:t>
            </a:r>
          </a:p>
        </p:txBody>
      </p:sp>
      <p:sp>
        <p:nvSpPr>
          <p:cNvPr id="3" name="Content Placeholder 2">
            <a:extLst>
              <a:ext uri="{FF2B5EF4-FFF2-40B4-BE49-F238E27FC236}">
                <a16:creationId xmlns:a16="http://schemas.microsoft.com/office/drawing/2014/main" id="{94786CB7-21F4-0049-B84A-DCF202B86976}"/>
              </a:ext>
            </a:extLst>
          </p:cNvPr>
          <p:cNvSpPr>
            <a:spLocks noGrp="1"/>
          </p:cNvSpPr>
          <p:nvPr>
            <p:ph idx="1"/>
          </p:nvPr>
        </p:nvSpPr>
        <p:spPr>
          <a:xfrm>
            <a:off x="655321" y="2575034"/>
            <a:ext cx="5120113" cy="3462228"/>
          </a:xfrm>
        </p:spPr>
        <p:txBody>
          <a:bodyPr>
            <a:normAutofit/>
          </a:bodyPr>
          <a:lstStyle/>
          <a:p>
            <a:pPr marL="0" indent="0">
              <a:buNone/>
            </a:pPr>
            <a:r>
              <a:rPr lang="en-US" sz="1800" dirty="0"/>
              <a:t>Work in groups:</a:t>
            </a:r>
          </a:p>
          <a:p>
            <a:pPr marL="0" indent="0">
              <a:buNone/>
            </a:pPr>
            <a:endParaRPr lang="en-US" sz="1800" dirty="0"/>
          </a:p>
          <a:p>
            <a:r>
              <a:rPr lang="en-GB" sz="1800" dirty="0"/>
              <a:t>Assess the  SEO teaching course industry using Porter’s Five-forces model.</a:t>
            </a:r>
          </a:p>
          <a:p>
            <a:r>
              <a:rPr lang="en-GB" sz="1800" dirty="0"/>
              <a:t>What is your overall assessment of the attractiveness of the industry?</a:t>
            </a:r>
          </a:p>
          <a:p>
            <a:endParaRPr lang="en-US" sz="1800" dirty="0"/>
          </a:p>
        </p:txBody>
      </p:sp>
      <p:pic>
        <p:nvPicPr>
          <p:cNvPr id="4" name="Picture 3">
            <a:extLst>
              <a:ext uri="{FF2B5EF4-FFF2-40B4-BE49-F238E27FC236}">
                <a16:creationId xmlns:a16="http://schemas.microsoft.com/office/drawing/2014/main" id="{181FEA0F-6BEC-6B47-97C8-129DB9AEA2C2}"/>
              </a:ext>
            </a:extLst>
          </p:cNvPr>
          <p:cNvPicPr>
            <a:picLocks noChangeAspect="1"/>
          </p:cNvPicPr>
          <p:nvPr/>
        </p:nvPicPr>
        <p:blipFill rotWithShape="1">
          <a:blip r:embed="rId2"/>
          <a:srcRect l="32626" r="6158"/>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9309089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TotalTime>
  <Words>641</Words>
  <Application>Microsoft Macintosh PowerPoint</Application>
  <PresentationFormat>Widescreen</PresentationFormat>
  <Paragraphs>184</Paragraphs>
  <Slides>30</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Inbound Marketing /B2B Other digital channels </vt:lpstr>
      <vt:lpstr>Inbound Marketing methodology </vt:lpstr>
      <vt:lpstr>PowerPoint Presentation</vt:lpstr>
      <vt:lpstr>Attracting , engaging and delighting</vt:lpstr>
      <vt:lpstr>Ted – How ideas spread</vt:lpstr>
      <vt:lpstr>B2B</vt:lpstr>
      <vt:lpstr>PowerPoint Presentation</vt:lpstr>
      <vt:lpstr>A brave new digital world</vt:lpstr>
      <vt:lpstr>Display</vt:lpstr>
      <vt:lpstr>Targeting display advertising</vt:lpstr>
      <vt:lpstr>Programmatic Display advertising </vt:lpstr>
      <vt:lpstr>Affiliate &amp; referral  marketing</vt:lpstr>
      <vt:lpstr>Affiliate &amp; referral marketing</vt:lpstr>
      <vt:lpstr>Class Discussion</vt:lpstr>
      <vt:lpstr>Reviews and Ratings</vt:lpstr>
      <vt:lpstr>Digital Out Of Home</vt:lpstr>
      <vt:lpstr>Content </vt:lpstr>
      <vt:lpstr>Content Marketing </vt:lpstr>
      <vt:lpstr>PowerPoint Presentation</vt:lpstr>
      <vt:lpstr>Native &amp; content marketing</vt:lpstr>
      <vt:lpstr>Types of competitor: Direct competitor</vt:lpstr>
      <vt:lpstr>Types of Competitor- Indirect </vt:lpstr>
      <vt:lpstr>Types of Competition – Replacement competition </vt:lpstr>
      <vt:lpstr>Marketing  competition considerations  - Industry size and growth</vt:lpstr>
      <vt:lpstr>Marketing  competition considerations </vt:lpstr>
      <vt:lpstr>Marketing  competition considerations – Entry Barriers </vt:lpstr>
      <vt:lpstr>How to monitor competitors</vt:lpstr>
      <vt:lpstr>Porters 5 </vt:lpstr>
      <vt:lpstr>PowerPoint Presentation</vt:lpstr>
      <vt:lpstr>Class Exercise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Inbound Marketing /B2B Other digital channels </dc:title>
  <dc:creator>Sarah Campodonic</dc:creator>
  <cp:lastModifiedBy>Sarah Campodonic</cp:lastModifiedBy>
  <cp:revision>2</cp:revision>
  <dcterms:created xsi:type="dcterms:W3CDTF">2019-12-02T14:12:21Z</dcterms:created>
  <dcterms:modified xsi:type="dcterms:W3CDTF">2019-12-02T14:31:38Z</dcterms:modified>
</cp:coreProperties>
</file>