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655D7-235F-7BB2-F33B-FBE80069B89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AEBE666-BE4B-F02C-9999-3BFE3E1D45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1612395-B4C5-EB6F-6AC1-0A9B6BAD3F44}"/>
              </a:ext>
            </a:extLst>
          </p:cNvPr>
          <p:cNvSpPr>
            <a:spLocks noGrp="1"/>
          </p:cNvSpPr>
          <p:nvPr>
            <p:ph type="dt" sz="half" idx="10"/>
          </p:nvPr>
        </p:nvSpPr>
        <p:spPr/>
        <p:txBody>
          <a:bodyPr/>
          <a:lstStyle/>
          <a:p>
            <a:fld id="{5C561B29-A026-1D44-9439-CB3B0631146F}" type="datetimeFigureOut">
              <a:rPr lang="en-US" smtClean="0"/>
              <a:t>1/14/2026</a:t>
            </a:fld>
            <a:endParaRPr lang="en-US"/>
          </a:p>
        </p:txBody>
      </p:sp>
      <p:sp>
        <p:nvSpPr>
          <p:cNvPr id="5" name="Footer Placeholder 4">
            <a:extLst>
              <a:ext uri="{FF2B5EF4-FFF2-40B4-BE49-F238E27FC236}">
                <a16:creationId xmlns:a16="http://schemas.microsoft.com/office/drawing/2014/main" id="{662AC0F4-60C5-FD72-C75C-A04D910882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2BE5C0-1D7D-8C28-0277-D3B883983BA2}"/>
              </a:ext>
            </a:extLst>
          </p:cNvPr>
          <p:cNvSpPr>
            <a:spLocks noGrp="1"/>
          </p:cNvSpPr>
          <p:nvPr>
            <p:ph type="sldNum" sz="quarter" idx="12"/>
          </p:nvPr>
        </p:nvSpPr>
        <p:spPr/>
        <p:txBody>
          <a:bodyPr/>
          <a:lstStyle/>
          <a:p>
            <a:fld id="{23F3BA49-C8A7-DF44-8F77-53B901253494}" type="slidenum">
              <a:rPr lang="en-US" smtClean="0"/>
              <a:t>‹#›</a:t>
            </a:fld>
            <a:endParaRPr lang="en-US"/>
          </a:p>
        </p:txBody>
      </p:sp>
    </p:spTree>
    <p:extLst>
      <p:ext uri="{BB962C8B-B14F-4D97-AF65-F5344CB8AC3E}">
        <p14:creationId xmlns:p14="http://schemas.microsoft.com/office/powerpoint/2010/main" val="1795497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D8427-9E27-4D6B-F651-F75FA8FECE9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21C353A-6779-057B-8C7E-562774FEA85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CD4A0E-7146-C5C6-6BA0-4CE85ADC228D}"/>
              </a:ext>
            </a:extLst>
          </p:cNvPr>
          <p:cNvSpPr>
            <a:spLocks noGrp="1"/>
          </p:cNvSpPr>
          <p:nvPr>
            <p:ph type="dt" sz="half" idx="10"/>
          </p:nvPr>
        </p:nvSpPr>
        <p:spPr/>
        <p:txBody>
          <a:bodyPr/>
          <a:lstStyle/>
          <a:p>
            <a:fld id="{5C561B29-A026-1D44-9439-CB3B0631146F}" type="datetimeFigureOut">
              <a:rPr lang="en-US" smtClean="0"/>
              <a:t>1/14/2026</a:t>
            </a:fld>
            <a:endParaRPr lang="en-US"/>
          </a:p>
        </p:txBody>
      </p:sp>
      <p:sp>
        <p:nvSpPr>
          <p:cNvPr id="5" name="Footer Placeholder 4">
            <a:extLst>
              <a:ext uri="{FF2B5EF4-FFF2-40B4-BE49-F238E27FC236}">
                <a16:creationId xmlns:a16="http://schemas.microsoft.com/office/drawing/2014/main" id="{7304AB98-F2C1-FAF7-E7EE-9B89EDA287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E311AE-FA1C-591D-CA1E-5F670447CAC4}"/>
              </a:ext>
            </a:extLst>
          </p:cNvPr>
          <p:cNvSpPr>
            <a:spLocks noGrp="1"/>
          </p:cNvSpPr>
          <p:nvPr>
            <p:ph type="sldNum" sz="quarter" idx="12"/>
          </p:nvPr>
        </p:nvSpPr>
        <p:spPr/>
        <p:txBody>
          <a:bodyPr/>
          <a:lstStyle/>
          <a:p>
            <a:fld id="{23F3BA49-C8A7-DF44-8F77-53B901253494}" type="slidenum">
              <a:rPr lang="en-US" smtClean="0"/>
              <a:t>‹#›</a:t>
            </a:fld>
            <a:endParaRPr lang="en-US"/>
          </a:p>
        </p:txBody>
      </p:sp>
    </p:spTree>
    <p:extLst>
      <p:ext uri="{BB962C8B-B14F-4D97-AF65-F5344CB8AC3E}">
        <p14:creationId xmlns:p14="http://schemas.microsoft.com/office/powerpoint/2010/main" val="2095576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E1AC4-4AEB-20B6-FE14-78B4E512A21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CBC2745-1D96-B7BF-F285-30F3F9C49A7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9D0F458-02CD-3485-B960-DE8D7CCF08B6}"/>
              </a:ext>
            </a:extLst>
          </p:cNvPr>
          <p:cNvSpPr>
            <a:spLocks noGrp="1"/>
          </p:cNvSpPr>
          <p:nvPr>
            <p:ph type="dt" sz="half" idx="10"/>
          </p:nvPr>
        </p:nvSpPr>
        <p:spPr/>
        <p:txBody>
          <a:bodyPr/>
          <a:lstStyle/>
          <a:p>
            <a:fld id="{5C561B29-A026-1D44-9439-CB3B0631146F}" type="datetimeFigureOut">
              <a:rPr lang="en-US" smtClean="0"/>
              <a:t>1/14/2026</a:t>
            </a:fld>
            <a:endParaRPr lang="en-US"/>
          </a:p>
        </p:txBody>
      </p:sp>
      <p:sp>
        <p:nvSpPr>
          <p:cNvPr id="5" name="Footer Placeholder 4">
            <a:extLst>
              <a:ext uri="{FF2B5EF4-FFF2-40B4-BE49-F238E27FC236}">
                <a16:creationId xmlns:a16="http://schemas.microsoft.com/office/drawing/2014/main" id="{BACC661D-EF73-319C-E9E9-30E0A5A4B5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F774AD-CE7C-513A-9496-3BB1EF2C59AA}"/>
              </a:ext>
            </a:extLst>
          </p:cNvPr>
          <p:cNvSpPr>
            <a:spLocks noGrp="1"/>
          </p:cNvSpPr>
          <p:nvPr>
            <p:ph type="sldNum" sz="quarter" idx="12"/>
          </p:nvPr>
        </p:nvSpPr>
        <p:spPr/>
        <p:txBody>
          <a:bodyPr/>
          <a:lstStyle/>
          <a:p>
            <a:fld id="{23F3BA49-C8A7-DF44-8F77-53B901253494}" type="slidenum">
              <a:rPr lang="en-US" smtClean="0"/>
              <a:t>‹#›</a:t>
            </a:fld>
            <a:endParaRPr lang="en-US"/>
          </a:p>
        </p:txBody>
      </p:sp>
    </p:spTree>
    <p:extLst>
      <p:ext uri="{BB962C8B-B14F-4D97-AF65-F5344CB8AC3E}">
        <p14:creationId xmlns:p14="http://schemas.microsoft.com/office/powerpoint/2010/main" val="1772944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03D1-E2BA-0A66-49D7-73209004C15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97D1ACD-334E-9AF5-CC31-2570D66979F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ADB9D19-589C-53C9-A5BE-3754375E4A8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8B5767A-23CE-6134-B8F0-28387437912F}"/>
              </a:ext>
            </a:extLst>
          </p:cNvPr>
          <p:cNvSpPr>
            <a:spLocks noGrp="1"/>
          </p:cNvSpPr>
          <p:nvPr>
            <p:ph type="dt" sz="half" idx="10"/>
          </p:nvPr>
        </p:nvSpPr>
        <p:spPr/>
        <p:txBody>
          <a:bodyPr/>
          <a:lstStyle/>
          <a:p>
            <a:fld id="{5C561B29-A026-1D44-9439-CB3B0631146F}" type="datetimeFigureOut">
              <a:rPr lang="en-US" smtClean="0"/>
              <a:t>1/14/2026</a:t>
            </a:fld>
            <a:endParaRPr lang="en-US"/>
          </a:p>
        </p:txBody>
      </p:sp>
      <p:sp>
        <p:nvSpPr>
          <p:cNvPr id="6" name="Footer Placeholder 5">
            <a:extLst>
              <a:ext uri="{FF2B5EF4-FFF2-40B4-BE49-F238E27FC236}">
                <a16:creationId xmlns:a16="http://schemas.microsoft.com/office/drawing/2014/main" id="{7D8B7A07-C6D3-D84E-D924-5F4F63F3C26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29AC9F-C604-A4A5-DAFC-75C88155DA09}"/>
              </a:ext>
            </a:extLst>
          </p:cNvPr>
          <p:cNvSpPr>
            <a:spLocks noGrp="1"/>
          </p:cNvSpPr>
          <p:nvPr>
            <p:ph type="sldNum" sz="quarter" idx="12"/>
          </p:nvPr>
        </p:nvSpPr>
        <p:spPr/>
        <p:txBody>
          <a:bodyPr/>
          <a:lstStyle/>
          <a:p>
            <a:fld id="{23F3BA49-C8A7-DF44-8F77-53B901253494}" type="slidenum">
              <a:rPr lang="en-US" smtClean="0"/>
              <a:t>‹#›</a:t>
            </a:fld>
            <a:endParaRPr lang="en-US"/>
          </a:p>
        </p:txBody>
      </p:sp>
    </p:spTree>
    <p:extLst>
      <p:ext uri="{BB962C8B-B14F-4D97-AF65-F5344CB8AC3E}">
        <p14:creationId xmlns:p14="http://schemas.microsoft.com/office/powerpoint/2010/main" val="1902882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762E2-A377-3B0B-B77F-9F4C0717F21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8A93DE-3796-B14A-B029-D2BE2AFFB6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1083A65-DA62-816E-A41E-3731AB9683D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F2B09B5-A5F4-7A91-0972-C1B1942B25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FD2CC66-42D6-BD11-DFDE-7AC7EC42062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F95D109-FE44-3321-2168-D29CA42BB73D}"/>
              </a:ext>
            </a:extLst>
          </p:cNvPr>
          <p:cNvSpPr>
            <a:spLocks noGrp="1"/>
          </p:cNvSpPr>
          <p:nvPr>
            <p:ph type="dt" sz="half" idx="10"/>
          </p:nvPr>
        </p:nvSpPr>
        <p:spPr/>
        <p:txBody>
          <a:bodyPr/>
          <a:lstStyle/>
          <a:p>
            <a:fld id="{5C561B29-A026-1D44-9439-CB3B0631146F}" type="datetimeFigureOut">
              <a:rPr lang="en-US" smtClean="0"/>
              <a:t>1/14/2026</a:t>
            </a:fld>
            <a:endParaRPr lang="en-US"/>
          </a:p>
        </p:txBody>
      </p:sp>
      <p:sp>
        <p:nvSpPr>
          <p:cNvPr id="8" name="Footer Placeholder 7">
            <a:extLst>
              <a:ext uri="{FF2B5EF4-FFF2-40B4-BE49-F238E27FC236}">
                <a16:creationId xmlns:a16="http://schemas.microsoft.com/office/drawing/2014/main" id="{2D49C730-FC14-7DDA-3701-8753D10F59A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D592577-49C9-123F-BFAD-E7A7D8319CA6}"/>
              </a:ext>
            </a:extLst>
          </p:cNvPr>
          <p:cNvSpPr>
            <a:spLocks noGrp="1"/>
          </p:cNvSpPr>
          <p:nvPr>
            <p:ph type="sldNum" sz="quarter" idx="12"/>
          </p:nvPr>
        </p:nvSpPr>
        <p:spPr/>
        <p:txBody>
          <a:bodyPr/>
          <a:lstStyle/>
          <a:p>
            <a:fld id="{23F3BA49-C8A7-DF44-8F77-53B901253494}" type="slidenum">
              <a:rPr lang="en-US" smtClean="0"/>
              <a:t>‹#›</a:t>
            </a:fld>
            <a:endParaRPr lang="en-US"/>
          </a:p>
        </p:txBody>
      </p:sp>
    </p:spTree>
    <p:extLst>
      <p:ext uri="{BB962C8B-B14F-4D97-AF65-F5344CB8AC3E}">
        <p14:creationId xmlns:p14="http://schemas.microsoft.com/office/powerpoint/2010/main" val="4041071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C7BF4-44D5-6F56-1A87-6A1FE6A8807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52A8406-26BB-F720-1B14-AB7063FC8EBC}"/>
              </a:ext>
            </a:extLst>
          </p:cNvPr>
          <p:cNvSpPr>
            <a:spLocks noGrp="1"/>
          </p:cNvSpPr>
          <p:nvPr>
            <p:ph type="dt" sz="half" idx="10"/>
          </p:nvPr>
        </p:nvSpPr>
        <p:spPr/>
        <p:txBody>
          <a:bodyPr/>
          <a:lstStyle/>
          <a:p>
            <a:fld id="{5C561B29-A026-1D44-9439-CB3B0631146F}" type="datetimeFigureOut">
              <a:rPr lang="en-US" smtClean="0"/>
              <a:t>1/14/2026</a:t>
            </a:fld>
            <a:endParaRPr lang="en-US"/>
          </a:p>
        </p:txBody>
      </p:sp>
      <p:sp>
        <p:nvSpPr>
          <p:cNvPr id="4" name="Footer Placeholder 3">
            <a:extLst>
              <a:ext uri="{FF2B5EF4-FFF2-40B4-BE49-F238E27FC236}">
                <a16:creationId xmlns:a16="http://schemas.microsoft.com/office/drawing/2014/main" id="{DE041E71-8E2F-5979-A0DA-81A5743082E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F2CCE75-7B85-028A-4652-DCD060179BE3}"/>
              </a:ext>
            </a:extLst>
          </p:cNvPr>
          <p:cNvSpPr>
            <a:spLocks noGrp="1"/>
          </p:cNvSpPr>
          <p:nvPr>
            <p:ph type="sldNum" sz="quarter" idx="12"/>
          </p:nvPr>
        </p:nvSpPr>
        <p:spPr/>
        <p:txBody>
          <a:bodyPr/>
          <a:lstStyle/>
          <a:p>
            <a:fld id="{23F3BA49-C8A7-DF44-8F77-53B901253494}" type="slidenum">
              <a:rPr lang="en-US" smtClean="0"/>
              <a:t>‹#›</a:t>
            </a:fld>
            <a:endParaRPr lang="en-US"/>
          </a:p>
        </p:txBody>
      </p:sp>
    </p:spTree>
    <p:extLst>
      <p:ext uri="{BB962C8B-B14F-4D97-AF65-F5344CB8AC3E}">
        <p14:creationId xmlns:p14="http://schemas.microsoft.com/office/powerpoint/2010/main" val="1498085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262CC9-BD85-920C-04B6-6056AEB284A6}"/>
              </a:ext>
            </a:extLst>
          </p:cNvPr>
          <p:cNvSpPr>
            <a:spLocks noGrp="1"/>
          </p:cNvSpPr>
          <p:nvPr>
            <p:ph type="dt" sz="half" idx="10"/>
          </p:nvPr>
        </p:nvSpPr>
        <p:spPr/>
        <p:txBody>
          <a:bodyPr/>
          <a:lstStyle/>
          <a:p>
            <a:fld id="{5C561B29-A026-1D44-9439-CB3B0631146F}" type="datetimeFigureOut">
              <a:rPr lang="en-US" smtClean="0"/>
              <a:t>1/14/2026</a:t>
            </a:fld>
            <a:endParaRPr lang="en-US"/>
          </a:p>
        </p:txBody>
      </p:sp>
      <p:sp>
        <p:nvSpPr>
          <p:cNvPr id="3" name="Footer Placeholder 2">
            <a:extLst>
              <a:ext uri="{FF2B5EF4-FFF2-40B4-BE49-F238E27FC236}">
                <a16:creationId xmlns:a16="http://schemas.microsoft.com/office/drawing/2014/main" id="{04C3ECE2-7DA1-D974-CCEB-BFC0AB7DF2E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A688ADE-2277-38BA-F223-F41889C7F486}"/>
              </a:ext>
            </a:extLst>
          </p:cNvPr>
          <p:cNvSpPr>
            <a:spLocks noGrp="1"/>
          </p:cNvSpPr>
          <p:nvPr>
            <p:ph type="sldNum" sz="quarter" idx="12"/>
          </p:nvPr>
        </p:nvSpPr>
        <p:spPr/>
        <p:txBody>
          <a:bodyPr/>
          <a:lstStyle/>
          <a:p>
            <a:fld id="{23F3BA49-C8A7-DF44-8F77-53B901253494}" type="slidenum">
              <a:rPr lang="en-US" smtClean="0"/>
              <a:t>‹#›</a:t>
            </a:fld>
            <a:endParaRPr lang="en-US"/>
          </a:p>
        </p:txBody>
      </p:sp>
    </p:spTree>
    <p:extLst>
      <p:ext uri="{BB962C8B-B14F-4D97-AF65-F5344CB8AC3E}">
        <p14:creationId xmlns:p14="http://schemas.microsoft.com/office/powerpoint/2010/main" val="2741623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79F8A-1BBD-92D3-6472-402F35FDE1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A0B1369-2814-1B1A-CA34-5C6402436A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2562D19-FD9D-3AC5-AA0B-21F6A14662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B2F36F-C355-B80A-08B2-A919759BE652}"/>
              </a:ext>
            </a:extLst>
          </p:cNvPr>
          <p:cNvSpPr>
            <a:spLocks noGrp="1"/>
          </p:cNvSpPr>
          <p:nvPr>
            <p:ph type="dt" sz="half" idx="10"/>
          </p:nvPr>
        </p:nvSpPr>
        <p:spPr/>
        <p:txBody>
          <a:bodyPr/>
          <a:lstStyle/>
          <a:p>
            <a:fld id="{5C561B29-A026-1D44-9439-CB3B0631146F}" type="datetimeFigureOut">
              <a:rPr lang="en-US" smtClean="0"/>
              <a:t>1/14/2026</a:t>
            </a:fld>
            <a:endParaRPr lang="en-US"/>
          </a:p>
        </p:txBody>
      </p:sp>
      <p:sp>
        <p:nvSpPr>
          <p:cNvPr id="6" name="Footer Placeholder 5">
            <a:extLst>
              <a:ext uri="{FF2B5EF4-FFF2-40B4-BE49-F238E27FC236}">
                <a16:creationId xmlns:a16="http://schemas.microsoft.com/office/drawing/2014/main" id="{8C70A8A4-72EC-69F7-34B4-7BD7240EFF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D88EC9-8BD1-7170-EF98-8B3CE00B48AC}"/>
              </a:ext>
            </a:extLst>
          </p:cNvPr>
          <p:cNvSpPr>
            <a:spLocks noGrp="1"/>
          </p:cNvSpPr>
          <p:nvPr>
            <p:ph type="sldNum" sz="quarter" idx="12"/>
          </p:nvPr>
        </p:nvSpPr>
        <p:spPr/>
        <p:txBody>
          <a:bodyPr/>
          <a:lstStyle/>
          <a:p>
            <a:fld id="{23F3BA49-C8A7-DF44-8F77-53B901253494}" type="slidenum">
              <a:rPr lang="en-US" smtClean="0"/>
              <a:t>‹#›</a:t>
            </a:fld>
            <a:endParaRPr lang="en-US"/>
          </a:p>
        </p:txBody>
      </p:sp>
    </p:spTree>
    <p:extLst>
      <p:ext uri="{BB962C8B-B14F-4D97-AF65-F5344CB8AC3E}">
        <p14:creationId xmlns:p14="http://schemas.microsoft.com/office/powerpoint/2010/main" val="828079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4361A-EAE8-CB5F-143A-6461336C365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9E1DC07-FA51-8297-B6E1-243559B7D0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A7F277-029A-6E79-BC14-03631F09CB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816664A-7C6D-23F7-170E-65EF5C7C98DB}"/>
              </a:ext>
            </a:extLst>
          </p:cNvPr>
          <p:cNvSpPr>
            <a:spLocks noGrp="1"/>
          </p:cNvSpPr>
          <p:nvPr>
            <p:ph type="dt" sz="half" idx="10"/>
          </p:nvPr>
        </p:nvSpPr>
        <p:spPr/>
        <p:txBody>
          <a:bodyPr/>
          <a:lstStyle/>
          <a:p>
            <a:fld id="{5C561B29-A026-1D44-9439-CB3B0631146F}" type="datetimeFigureOut">
              <a:rPr lang="en-US" smtClean="0"/>
              <a:t>1/14/2026</a:t>
            </a:fld>
            <a:endParaRPr lang="en-US"/>
          </a:p>
        </p:txBody>
      </p:sp>
      <p:sp>
        <p:nvSpPr>
          <p:cNvPr id="6" name="Footer Placeholder 5">
            <a:extLst>
              <a:ext uri="{FF2B5EF4-FFF2-40B4-BE49-F238E27FC236}">
                <a16:creationId xmlns:a16="http://schemas.microsoft.com/office/drawing/2014/main" id="{F6C66CE1-2A0E-3713-E89C-EE6211993E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B01A0E-F693-EC8E-A956-7DB3C0C33A65}"/>
              </a:ext>
            </a:extLst>
          </p:cNvPr>
          <p:cNvSpPr>
            <a:spLocks noGrp="1"/>
          </p:cNvSpPr>
          <p:nvPr>
            <p:ph type="sldNum" sz="quarter" idx="12"/>
          </p:nvPr>
        </p:nvSpPr>
        <p:spPr/>
        <p:txBody>
          <a:bodyPr/>
          <a:lstStyle/>
          <a:p>
            <a:fld id="{23F3BA49-C8A7-DF44-8F77-53B901253494}" type="slidenum">
              <a:rPr lang="en-US" smtClean="0"/>
              <a:t>‹#›</a:t>
            </a:fld>
            <a:endParaRPr lang="en-US"/>
          </a:p>
        </p:txBody>
      </p:sp>
    </p:spTree>
    <p:extLst>
      <p:ext uri="{BB962C8B-B14F-4D97-AF65-F5344CB8AC3E}">
        <p14:creationId xmlns:p14="http://schemas.microsoft.com/office/powerpoint/2010/main" val="1688428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DB550-C28F-2ACB-DA74-205FAB809AF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F2EFE5D-622C-93D3-C1E8-4DBCDE52D9B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E320127-E311-6703-0F67-B15E6B1E0A74}"/>
              </a:ext>
            </a:extLst>
          </p:cNvPr>
          <p:cNvSpPr>
            <a:spLocks noGrp="1"/>
          </p:cNvSpPr>
          <p:nvPr>
            <p:ph type="dt" sz="half" idx="10"/>
          </p:nvPr>
        </p:nvSpPr>
        <p:spPr/>
        <p:txBody>
          <a:bodyPr/>
          <a:lstStyle/>
          <a:p>
            <a:fld id="{5C561B29-A026-1D44-9439-CB3B0631146F}" type="datetimeFigureOut">
              <a:rPr lang="en-US" smtClean="0"/>
              <a:t>1/14/2026</a:t>
            </a:fld>
            <a:endParaRPr lang="en-US"/>
          </a:p>
        </p:txBody>
      </p:sp>
      <p:sp>
        <p:nvSpPr>
          <p:cNvPr id="5" name="Footer Placeholder 4">
            <a:extLst>
              <a:ext uri="{FF2B5EF4-FFF2-40B4-BE49-F238E27FC236}">
                <a16:creationId xmlns:a16="http://schemas.microsoft.com/office/drawing/2014/main" id="{F636AA0F-EAE9-9F85-0AFC-75D08FDC91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C9A254-FBB7-4885-8A4D-2B7EB5F0D096}"/>
              </a:ext>
            </a:extLst>
          </p:cNvPr>
          <p:cNvSpPr>
            <a:spLocks noGrp="1"/>
          </p:cNvSpPr>
          <p:nvPr>
            <p:ph type="sldNum" sz="quarter" idx="12"/>
          </p:nvPr>
        </p:nvSpPr>
        <p:spPr/>
        <p:txBody>
          <a:bodyPr/>
          <a:lstStyle/>
          <a:p>
            <a:fld id="{23F3BA49-C8A7-DF44-8F77-53B901253494}" type="slidenum">
              <a:rPr lang="en-US" smtClean="0"/>
              <a:t>‹#›</a:t>
            </a:fld>
            <a:endParaRPr lang="en-US"/>
          </a:p>
        </p:txBody>
      </p:sp>
    </p:spTree>
    <p:extLst>
      <p:ext uri="{BB962C8B-B14F-4D97-AF65-F5344CB8AC3E}">
        <p14:creationId xmlns:p14="http://schemas.microsoft.com/office/powerpoint/2010/main" val="2970396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ADD70E-BF34-8C66-FB8E-1B8588B41D7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77947B1-A396-1441-1097-E34629E1532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79E6878-7999-C480-A3F6-26C257BC2CFE}"/>
              </a:ext>
            </a:extLst>
          </p:cNvPr>
          <p:cNvSpPr>
            <a:spLocks noGrp="1"/>
          </p:cNvSpPr>
          <p:nvPr>
            <p:ph type="dt" sz="half" idx="10"/>
          </p:nvPr>
        </p:nvSpPr>
        <p:spPr/>
        <p:txBody>
          <a:bodyPr/>
          <a:lstStyle/>
          <a:p>
            <a:fld id="{5C561B29-A026-1D44-9439-CB3B0631146F}" type="datetimeFigureOut">
              <a:rPr lang="en-US" smtClean="0"/>
              <a:t>1/14/2026</a:t>
            </a:fld>
            <a:endParaRPr lang="en-US"/>
          </a:p>
        </p:txBody>
      </p:sp>
      <p:sp>
        <p:nvSpPr>
          <p:cNvPr id="5" name="Footer Placeholder 4">
            <a:extLst>
              <a:ext uri="{FF2B5EF4-FFF2-40B4-BE49-F238E27FC236}">
                <a16:creationId xmlns:a16="http://schemas.microsoft.com/office/drawing/2014/main" id="{C3C372A9-B3A5-6242-3A8F-9A3B2AE57C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C85C06-2856-490B-248C-2D319B982C66}"/>
              </a:ext>
            </a:extLst>
          </p:cNvPr>
          <p:cNvSpPr>
            <a:spLocks noGrp="1"/>
          </p:cNvSpPr>
          <p:nvPr>
            <p:ph type="sldNum" sz="quarter" idx="12"/>
          </p:nvPr>
        </p:nvSpPr>
        <p:spPr/>
        <p:txBody>
          <a:bodyPr/>
          <a:lstStyle/>
          <a:p>
            <a:fld id="{23F3BA49-C8A7-DF44-8F77-53B901253494}" type="slidenum">
              <a:rPr lang="en-US" smtClean="0"/>
              <a:t>‹#›</a:t>
            </a:fld>
            <a:endParaRPr lang="en-US"/>
          </a:p>
        </p:txBody>
      </p:sp>
    </p:spTree>
    <p:extLst>
      <p:ext uri="{BB962C8B-B14F-4D97-AF65-F5344CB8AC3E}">
        <p14:creationId xmlns:p14="http://schemas.microsoft.com/office/powerpoint/2010/main" val="150845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3FE62D-9752-8BF1-6DF3-FA826D0663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920F47-4DBF-B592-AF7D-CA74B5DC66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A8DF95A-FB91-547C-0028-80F02741EB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C561B29-A026-1D44-9439-CB3B0631146F}" type="datetimeFigureOut">
              <a:rPr lang="en-US" smtClean="0"/>
              <a:t>1/14/2026</a:t>
            </a:fld>
            <a:endParaRPr lang="en-US"/>
          </a:p>
        </p:txBody>
      </p:sp>
      <p:sp>
        <p:nvSpPr>
          <p:cNvPr id="5" name="Footer Placeholder 4">
            <a:extLst>
              <a:ext uri="{FF2B5EF4-FFF2-40B4-BE49-F238E27FC236}">
                <a16:creationId xmlns:a16="http://schemas.microsoft.com/office/drawing/2014/main" id="{6B031850-8CBB-84BB-67E5-77E3B75A94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5869951-525C-95D2-9E6F-B77D6C4A0E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3F3BA49-C8A7-DF44-8F77-53B901253494}" type="slidenum">
              <a:rPr lang="en-US" smtClean="0"/>
              <a:t>‹#›</a:t>
            </a:fld>
            <a:endParaRPr lang="en-US"/>
          </a:p>
        </p:txBody>
      </p:sp>
    </p:spTree>
    <p:extLst>
      <p:ext uri="{BB962C8B-B14F-4D97-AF65-F5344CB8AC3E}">
        <p14:creationId xmlns:p14="http://schemas.microsoft.com/office/powerpoint/2010/main" val="10936464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92631-6938-A0D4-E9CF-C3CC82D864DF}"/>
              </a:ext>
            </a:extLst>
          </p:cNvPr>
          <p:cNvSpPr>
            <a:spLocks noGrp="1"/>
          </p:cNvSpPr>
          <p:nvPr>
            <p:ph type="ctrTitle"/>
          </p:nvPr>
        </p:nvSpPr>
        <p:spPr/>
        <p:txBody>
          <a:bodyPr/>
          <a:lstStyle/>
          <a:p>
            <a:r>
              <a:rPr lang="en-GB" dirty="0"/>
              <a:t>Models of Disability</a:t>
            </a:r>
            <a:br>
              <a:rPr lang="en-GB" dirty="0"/>
            </a:br>
            <a:r>
              <a:rPr lang="en-GB" dirty="0"/>
              <a:t>Social Model</a:t>
            </a:r>
            <a:endParaRPr lang="en-US" dirty="0"/>
          </a:p>
        </p:txBody>
      </p:sp>
      <p:sp>
        <p:nvSpPr>
          <p:cNvPr id="3" name="Subtitle 2">
            <a:extLst>
              <a:ext uri="{FF2B5EF4-FFF2-40B4-BE49-F238E27FC236}">
                <a16:creationId xmlns:a16="http://schemas.microsoft.com/office/drawing/2014/main" id="{B46C105C-F71D-CF6C-8CD1-B5F557FD2719}"/>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6037967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773FE-1340-AABC-1D49-60869A8268DF}"/>
              </a:ext>
            </a:extLst>
          </p:cNvPr>
          <p:cNvSpPr>
            <a:spLocks noGrp="1"/>
          </p:cNvSpPr>
          <p:nvPr>
            <p:ph type="title"/>
          </p:nvPr>
        </p:nvSpPr>
        <p:spPr/>
        <p:txBody>
          <a:bodyPr/>
          <a:lstStyle/>
          <a:p>
            <a:r>
              <a:rPr lang="en-GB" dirty="0"/>
              <a:t>What does </a:t>
            </a:r>
            <a:r>
              <a:rPr lang="en-GB"/>
              <a:t>the social </a:t>
            </a:r>
            <a:r>
              <a:rPr lang="en-GB" dirty="0"/>
              <a:t>model say?</a:t>
            </a:r>
            <a:endParaRPr lang="en-US" dirty="0"/>
          </a:p>
        </p:txBody>
      </p:sp>
      <p:pic>
        <p:nvPicPr>
          <p:cNvPr id="6" name="Picture 5">
            <a:extLst>
              <a:ext uri="{FF2B5EF4-FFF2-40B4-BE49-F238E27FC236}">
                <a16:creationId xmlns:a16="http://schemas.microsoft.com/office/drawing/2014/main" id="{EEB04B1D-5BB8-B93B-968A-31C9528FC216}"/>
              </a:ext>
            </a:extLst>
          </p:cNvPr>
          <p:cNvPicPr>
            <a:picLocks noChangeAspect="1"/>
          </p:cNvPicPr>
          <p:nvPr/>
        </p:nvPicPr>
        <p:blipFill>
          <a:blip r:embed="rId2"/>
          <a:stretch>
            <a:fillRect/>
          </a:stretch>
        </p:blipFill>
        <p:spPr>
          <a:xfrm>
            <a:off x="474134" y="1968499"/>
            <a:ext cx="7305191" cy="3831167"/>
          </a:xfrm>
          <a:prstGeom prst="rect">
            <a:avLst/>
          </a:prstGeom>
        </p:spPr>
      </p:pic>
      <p:sp>
        <p:nvSpPr>
          <p:cNvPr id="7" name="TextBox 6">
            <a:extLst>
              <a:ext uri="{FF2B5EF4-FFF2-40B4-BE49-F238E27FC236}">
                <a16:creationId xmlns:a16="http://schemas.microsoft.com/office/drawing/2014/main" id="{A863A3E7-8A81-7F9E-F8BF-F7A0D79631AB}"/>
              </a:ext>
            </a:extLst>
          </p:cNvPr>
          <p:cNvSpPr txBox="1"/>
          <p:nvPr/>
        </p:nvSpPr>
        <p:spPr>
          <a:xfrm>
            <a:off x="8022741" y="2219171"/>
            <a:ext cx="4064001" cy="3693319"/>
          </a:xfrm>
          <a:prstGeom prst="rect">
            <a:avLst/>
          </a:prstGeom>
          <a:noFill/>
        </p:spPr>
        <p:txBody>
          <a:bodyPr wrap="square" rtlCol="0">
            <a:spAutoFit/>
          </a:bodyPr>
          <a:lstStyle/>
          <a:p>
            <a:pPr algn="l"/>
            <a:r>
              <a:rPr lang="en-GB" dirty="0">
                <a:solidFill>
                  <a:srgbClr val="000000"/>
                </a:solidFill>
                <a:latin typeface="FE Me Light"/>
              </a:rPr>
              <a:t>“</a:t>
            </a:r>
            <a:r>
              <a:rPr lang="en-GB" b="0" i="0" u="none" strike="noStrike" dirty="0">
                <a:solidFill>
                  <a:srgbClr val="000000"/>
                </a:solidFill>
                <a:effectLst/>
                <a:latin typeface="FE Me Light"/>
              </a:rPr>
              <a:t>The Social Model of Disability was developed by Disabled people and describes people as being disabled by barriers in society, not by our impairment or difference.” (DisabilityRightsUK, 2025).</a:t>
            </a:r>
          </a:p>
          <a:p>
            <a:pPr algn="l"/>
            <a:endParaRPr lang="en-GB" dirty="0">
              <a:solidFill>
                <a:srgbClr val="000000"/>
              </a:solidFill>
              <a:latin typeface="FE Me Light"/>
            </a:endParaRPr>
          </a:p>
          <a:p>
            <a:pPr algn="l"/>
            <a:r>
              <a:rPr lang="en-GB" b="0" i="0" u="none" strike="noStrike" dirty="0">
                <a:solidFill>
                  <a:srgbClr val="2E2E2E"/>
                </a:solidFill>
                <a:effectLst/>
                <a:latin typeface="source-sans-pro"/>
              </a:rPr>
              <a:t>The Social Model of Disability holds that people with impairments are ‘disabled’ by the barriers operating in society that exclude and discriminate against them (InclusionLondon, 2025).</a:t>
            </a:r>
          </a:p>
          <a:p>
            <a:pPr algn="l"/>
            <a:endParaRPr lang="en-GB" dirty="0">
              <a:solidFill>
                <a:srgbClr val="2E2E2E"/>
              </a:solidFill>
              <a:latin typeface="source-sans-pro"/>
            </a:endParaRPr>
          </a:p>
          <a:p>
            <a:pPr algn="l"/>
            <a:endParaRPr lang="en-GB" b="0" i="0" u="none" strike="noStrike" dirty="0">
              <a:solidFill>
                <a:srgbClr val="2E2E2E"/>
              </a:solidFill>
              <a:effectLst/>
              <a:latin typeface="source-sans-pro"/>
            </a:endParaRPr>
          </a:p>
        </p:txBody>
      </p:sp>
    </p:spTree>
    <p:extLst>
      <p:ext uri="{BB962C8B-B14F-4D97-AF65-F5344CB8AC3E}">
        <p14:creationId xmlns:p14="http://schemas.microsoft.com/office/powerpoint/2010/main" val="1109692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E9837-01B9-E535-4E65-52F0646971F8}"/>
              </a:ext>
            </a:extLst>
          </p:cNvPr>
          <p:cNvSpPr>
            <a:spLocks noGrp="1"/>
          </p:cNvSpPr>
          <p:nvPr>
            <p:ph type="title"/>
          </p:nvPr>
        </p:nvSpPr>
        <p:spPr/>
        <p:txBody>
          <a:bodyPr/>
          <a:lstStyle/>
          <a:p>
            <a:r>
              <a:rPr lang="en-GB" dirty="0"/>
              <a:t>How could it impact post 16 education for people with disabilities, what are the barriers?</a:t>
            </a:r>
            <a:endParaRPr lang="en-US" dirty="0"/>
          </a:p>
        </p:txBody>
      </p:sp>
      <p:sp>
        <p:nvSpPr>
          <p:cNvPr id="7" name="TextBox 6">
            <a:extLst>
              <a:ext uri="{FF2B5EF4-FFF2-40B4-BE49-F238E27FC236}">
                <a16:creationId xmlns:a16="http://schemas.microsoft.com/office/drawing/2014/main" id="{4127C9F1-4BCE-4C08-193E-B980206E04F9}"/>
              </a:ext>
            </a:extLst>
          </p:cNvPr>
          <p:cNvSpPr txBox="1"/>
          <p:nvPr/>
        </p:nvSpPr>
        <p:spPr>
          <a:xfrm>
            <a:off x="6805083" y="2228671"/>
            <a:ext cx="5386917" cy="4247317"/>
          </a:xfrm>
          <a:prstGeom prst="rect">
            <a:avLst/>
          </a:prstGeom>
          <a:noFill/>
        </p:spPr>
        <p:txBody>
          <a:bodyPr wrap="square" rtlCol="0">
            <a:spAutoFit/>
          </a:bodyPr>
          <a:lstStyle/>
          <a:p>
            <a:r>
              <a:rPr lang="en-GB" b="0" i="0" dirty="0">
                <a:solidFill>
                  <a:srgbClr val="000000"/>
                </a:solidFill>
                <a:effectLst/>
                <a:latin typeface="Helvetica" pitchFamily="2" charset="0"/>
              </a:rPr>
              <a:t>Disability by contrast is the inequality, disadvantage, disempowerment or discrimination</a:t>
            </a:r>
            <a:endParaRPr lang="en-GB" dirty="0">
              <a:solidFill>
                <a:srgbClr val="000000"/>
              </a:solidFill>
              <a:effectLst/>
              <a:latin typeface="Helvetica" pitchFamily="2" charset="0"/>
            </a:endParaRPr>
          </a:p>
          <a:p>
            <a:r>
              <a:rPr lang="en-GB" b="0" i="0" dirty="0">
                <a:solidFill>
                  <a:srgbClr val="000000"/>
                </a:solidFill>
                <a:effectLst/>
                <a:latin typeface="Helvetica" pitchFamily="2" charset="0"/>
              </a:rPr>
              <a:t>which may affect people with impairments as a result of barriers to access and inclusion.</a:t>
            </a:r>
          </a:p>
          <a:p>
            <a:endParaRPr lang="en-GB" dirty="0">
              <a:solidFill>
                <a:srgbClr val="000000"/>
              </a:solidFill>
              <a:latin typeface="Helvetica" pitchFamily="2" charset="0"/>
            </a:endParaRPr>
          </a:p>
          <a:p>
            <a:r>
              <a:rPr lang="en-GB" b="0" i="0" dirty="0">
                <a:solidFill>
                  <a:srgbClr val="000000"/>
                </a:solidFill>
                <a:effectLst/>
                <a:latin typeface="Helvetica" pitchFamily="2" charset="0"/>
              </a:rPr>
              <a:t>Disability is something which</a:t>
            </a:r>
            <a:endParaRPr lang="en-GB" dirty="0">
              <a:solidFill>
                <a:srgbClr val="000000"/>
              </a:solidFill>
              <a:effectLst/>
              <a:latin typeface="Helvetica" pitchFamily="2" charset="0"/>
            </a:endParaRPr>
          </a:p>
          <a:p>
            <a:r>
              <a:rPr lang="en-GB" b="0" i="0" dirty="0">
                <a:solidFill>
                  <a:srgbClr val="000000"/>
                </a:solidFill>
                <a:effectLst/>
                <a:latin typeface="Helvetica" pitchFamily="2" charset="0"/>
              </a:rPr>
              <a:t>affects students with impairments but is different from impairment. Disability is something</a:t>
            </a:r>
            <a:endParaRPr lang="en-GB" dirty="0">
              <a:solidFill>
                <a:srgbClr val="000000"/>
              </a:solidFill>
              <a:effectLst/>
              <a:latin typeface="Helvetica" pitchFamily="2" charset="0"/>
            </a:endParaRPr>
          </a:p>
          <a:p>
            <a:r>
              <a:rPr lang="en-GB" b="0" i="0" dirty="0">
                <a:solidFill>
                  <a:srgbClr val="000000"/>
                </a:solidFill>
                <a:effectLst/>
                <a:latin typeface="Helvetica" pitchFamily="2" charset="0"/>
              </a:rPr>
              <a:t>which disables students with an impairment. Barriers can be removed. If you remove the</a:t>
            </a:r>
            <a:endParaRPr lang="en-GB" dirty="0">
              <a:solidFill>
                <a:srgbClr val="000000"/>
              </a:solidFill>
              <a:effectLst/>
              <a:latin typeface="Helvetica" pitchFamily="2" charset="0"/>
            </a:endParaRPr>
          </a:p>
          <a:p>
            <a:r>
              <a:rPr lang="en-GB" b="0" i="0" dirty="0">
                <a:solidFill>
                  <a:srgbClr val="000000"/>
                </a:solidFill>
                <a:effectLst/>
                <a:latin typeface="Helvetica" pitchFamily="2" charset="0"/>
              </a:rPr>
              <a:t>barrier then you remove the disability (Gov.Wales, 2022).</a:t>
            </a:r>
            <a:endParaRPr lang="en-GB" dirty="0">
              <a:solidFill>
                <a:srgbClr val="000000"/>
              </a:solidFill>
              <a:effectLst/>
              <a:latin typeface="Helvetica" pitchFamily="2" charset="0"/>
            </a:endParaRPr>
          </a:p>
          <a:p>
            <a:endParaRPr lang="en-GB" dirty="0">
              <a:solidFill>
                <a:srgbClr val="000000"/>
              </a:solidFill>
              <a:effectLst/>
              <a:latin typeface="Helvetica" pitchFamily="2" charset="0"/>
            </a:endParaRPr>
          </a:p>
          <a:p>
            <a:r>
              <a:rPr lang="en-GB" dirty="0">
                <a:solidFill>
                  <a:srgbClr val="000000"/>
                </a:solidFill>
                <a:latin typeface="Helvetica" pitchFamily="2" charset="0"/>
              </a:rPr>
              <a:t>Example: A staircase is a barrier to wheelchair users; a lift can remove this barrier.</a:t>
            </a:r>
            <a:endParaRPr lang="en-GB" dirty="0">
              <a:solidFill>
                <a:srgbClr val="000000"/>
              </a:solidFill>
              <a:effectLst/>
              <a:latin typeface="Helvetica" pitchFamily="2" charset="0"/>
            </a:endParaRPr>
          </a:p>
        </p:txBody>
      </p:sp>
      <p:pic>
        <p:nvPicPr>
          <p:cNvPr id="10" name="Picture 9">
            <a:extLst>
              <a:ext uri="{FF2B5EF4-FFF2-40B4-BE49-F238E27FC236}">
                <a16:creationId xmlns:a16="http://schemas.microsoft.com/office/drawing/2014/main" id="{C0520DDD-BE79-1D28-7AEB-52B7B6368E6E}"/>
              </a:ext>
            </a:extLst>
          </p:cNvPr>
          <p:cNvPicPr>
            <a:picLocks noChangeAspect="1"/>
          </p:cNvPicPr>
          <p:nvPr/>
        </p:nvPicPr>
        <p:blipFill>
          <a:blip r:embed="rId2"/>
          <a:stretch>
            <a:fillRect/>
          </a:stretch>
        </p:blipFill>
        <p:spPr>
          <a:xfrm>
            <a:off x="565150" y="1658938"/>
            <a:ext cx="5998895" cy="5066205"/>
          </a:xfrm>
          <a:prstGeom prst="rect">
            <a:avLst/>
          </a:prstGeom>
        </p:spPr>
      </p:pic>
    </p:spTree>
    <p:extLst>
      <p:ext uri="{BB962C8B-B14F-4D97-AF65-F5344CB8AC3E}">
        <p14:creationId xmlns:p14="http://schemas.microsoft.com/office/powerpoint/2010/main" val="974820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BDAAD-6121-638E-467C-850700868202}"/>
              </a:ext>
            </a:extLst>
          </p:cNvPr>
          <p:cNvSpPr>
            <a:spLocks noGrp="1"/>
          </p:cNvSpPr>
          <p:nvPr>
            <p:ph type="title"/>
          </p:nvPr>
        </p:nvSpPr>
        <p:spPr/>
        <p:txBody>
          <a:bodyPr/>
          <a:lstStyle/>
          <a:p>
            <a:r>
              <a:rPr lang="en-GB" dirty="0"/>
              <a:t>What could post 16 educators do to relieve these barriers?</a:t>
            </a:r>
            <a:endParaRPr lang="en-US" dirty="0"/>
          </a:p>
        </p:txBody>
      </p:sp>
      <p:sp>
        <p:nvSpPr>
          <p:cNvPr id="7" name="TextBox 6">
            <a:extLst>
              <a:ext uri="{FF2B5EF4-FFF2-40B4-BE49-F238E27FC236}">
                <a16:creationId xmlns:a16="http://schemas.microsoft.com/office/drawing/2014/main" id="{AFBCE68A-B028-30B8-4D67-26911DB01929}"/>
              </a:ext>
            </a:extLst>
          </p:cNvPr>
          <p:cNvSpPr txBox="1"/>
          <p:nvPr/>
        </p:nvSpPr>
        <p:spPr>
          <a:xfrm>
            <a:off x="6705599" y="1690687"/>
            <a:ext cx="5274733" cy="4247317"/>
          </a:xfrm>
          <a:prstGeom prst="rect">
            <a:avLst/>
          </a:prstGeom>
          <a:noFill/>
        </p:spPr>
        <p:txBody>
          <a:bodyPr wrap="square" rtlCol="0">
            <a:spAutoFit/>
          </a:bodyPr>
          <a:lstStyle/>
          <a:p>
            <a:pPr algn="l"/>
            <a:r>
              <a:rPr lang="en-GB" dirty="0"/>
              <a:t>Follow professional standards for FE/HE education in Wales (WelshGovernment, 2017):</a:t>
            </a:r>
          </a:p>
          <a:p>
            <a:pPr algn="l"/>
            <a:endParaRPr lang="en-GB" dirty="0"/>
          </a:p>
          <a:p>
            <a:pPr algn="l"/>
            <a:r>
              <a:rPr lang="en-GB" dirty="0"/>
              <a:t>-Demonstrate commitment to learners, their learning, safety and well-being.</a:t>
            </a:r>
          </a:p>
          <a:p>
            <a:pPr algn="l"/>
            <a:endParaRPr lang="en-GB" dirty="0"/>
          </a:p>
          <a:p>
            <a:pPr algn="l"/>
            <a:r>
              <a:rPr lang="en-GB" dirty="0"/>
              <a:t>-Value and promote diversity, equality of opportunity and inclusion.</a:t>
            </a:r>
          </a:p>
          <a:p>
            <a:pPr algn="l"/>
            <a:endParaRPr lang="en-GB" dirty="0"/>
          </a:p>
          <a:p>
            <a:pPr algn="l"/>
            <a:r>
              <a:rPr lang="en-GB" dirty="0"/>
              <a:t>-Demonstrate dignity, courtesy and respect towards others.</a:t>
            </a:r>
          </a:p>
          <a:p>
            <a:pPr algn="l"/>
            <a:endParaRPr lang="en-GB" dirty="0"/>
          </a:p>
          <a:p>
            <a:pPr algn="l"/>
            <a:r>
              <a:rPr lang="en-GB" dirty="0"/>
              <a:t>For example, adjusting classroom location/materials to remove barriers wether physical, attitudinal or organisational/systemic.</a:t>
            </a:r>
            <a:endParaRPr lang="en-US" dirty="0"/>
          </a:p>
        </p:txBody>
      </p:sp>
      <p:pic>
        <p:nvPicPr>
          <p:cNvPr id="10" name="Picture 9">
            <a:extLst>
              <a:ext uri="{FF2B5EF4-FFF2-40B4-BE49-F238E27FC236}">
                <a16:creationId xmlns:a16="http://schemas.microsoft.com/office/drawing/2014/main" id="{0177E87D-F925-6832-9851-5023CCF7CD99}"/>
              </a:ext>
            </a:extLst>
          </p:cNvPr>
          <p:cNvPicPr>
            <a:picLocks noChangeAspect="1"/>
          </p:cNvPicPr>
          <p:nvPr/>
        </p:nvPicPr>
        <p:blipFill>
          <a:blip r:embed="rId2"/>
          <a:srcRect l="25806" t="18748" r="29794" b="-531"/>
          <a:stretch>
            <a:fillRect/>
          </a:stretch>
        </p:blipFill>
        <p:spPr>
          <a:xfrm>
            <a:off x="838201" y="1741379"/>
            <a:ext cx="4648202" cy="4751496"/>
          </a:xfrm>
          <a:prstGeom prst="rect">
            <a:avLst/>
          </a:prstGeom>
        </p:spPr>
      </p:pic>
    </p:spTree>
    <p:extLst>
      <p:ext uri="{BB962C8B-B14F-4D97-AF65-F5344CB8AC3E}">
        <p14:creationId xmlns:p14="http://schemas.microsoft.com/office/powerpoint/2010/main" val="1922235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37F4E-077F-EE45-EBCE-D765549A8F6A}"/>
              </a:ext>
            </a:extLst>
          </p:cNvPr>
          <p:cNvSpPr>
            <a:spLocks noGrp="1"/>
          </p:cNvSpPr>
          <p:nvPr>
            <p:ph type="title"/>
          </p:nvPr>
        </p:nvSpPr>
        <p:spPr/>
        <p:txBody>
          <a:bodyPr/>
          <a:lstStyle/>
          <a:p>
            <a:r>
              <a:rPr lang="en-GB" dirty="0"/>
              <a:t>Social Model language</a:t>
            </a:r>
            <a:endParaRPr lang="en-US" dirty="0"/>
          </a:p>
        </p:txBody>
      </p:sp>
      <p:graphicFrame>
        <p:nvGraphicFramePr>
          <p:cNvPr id="4" name="Table 3">
            <a:extLst>
              <a:ext uri="{FF2B5EF4-FFF2-40B4-BE49-F238E27FC236}">
                <a16:creationId xmlns:a16="http://schemas.microsoft.com/office/drawing/2014/main" id="{D5652BC1-81E0-7243-8E30-30793C34379A}"/>
              </a:ext>
            </a:extLst>
          </p:cNvPr>
          <p:cNvGraphicFramePr>
            <a:graphicFrameLocks noGrp="1"/>
          </p:cNvGraphicFramePr>
          <p:nvPr>
            <p:extLst>
              <p:ext uri="{D42A27DB-BD31-4B8C-83A1-F6EECF244321}">
                <p14:modId xmlns:p14="http://schemas.microsoft.com/office/powerpoint/2010/main" val="2182738878"/>
              </p:ext>
            </p:extLst>
          </p:nvPr>
        </p:nvGraphicFramePr>
        <p:xfrm>
          <a:off x="677333" y="1690685"/>
          <a:ext cx="6572250" cy="4802190"/>
        </p:xfrm>
        <a:graphic>
          <a:graphicData uri="http://schemas.openxmlformats.org/drawingml/2006/table">
            <a:tbl>
              <a:tblPr firstRow="1" bandRow="1">
                <a:tableStyleId>{5C22544A-7EE6-4342-B048-85BDC9FD1C3A}</a:tableStyleId>
              </a:tblPr>
              <a:tblGrid>
                <a:gridCol w="3286125">
                  <a:extLst>
                    <a:ext uri="{9D8B030D-6E8A-4147-A177-3AD203B41FA5}">
                      <a16:colId xmlns:a16="http://schemas.microsoft.com/office/drawing/2014/main" val="3270992454"/>
                    </a:ext>
                  </a:extLst>
                </a:gridCol>
                <a:gridCol w="3286125">
                  <a:extLst>
                    <a:ext uri="{9D8B030D-6E8A-4147-A177-3AD203B41FA5}">
                      <a16:colId xmlns:a16="http://schemas.microsoft.com/office/drawing/2014/main" val="392462856"/>
                    </a:ext>
                  </a:extLst>
                </a:gridCol>
              </a:tblGrid>
              <a:tr h="800365">
                <a:tc>
                  <a:txBody>
                    <a:bodyPr/>
                    <a:lstStyle/>
                    <a:p>
                      <a:r>
                        <a:rPr lang="en-GB" dirty="0"/>
                        <a:t>WORDS TO USE</a:t>
                      </a:r>
                      <a:endParaRPr lang="en-US" dirty="0"/>
                    </a:p>
                  </a:txBody>
                  <a:tcPr/>
                </a:tc>
                <a:tc>
                  <a:txBody>
                    <a:bodyPr/>
                    <a:lstStyle/>
                    <a:p>
                      <a:r>
                        <a:rPr lang="en-GB" dirty="0"/>
                        <a:t>WORDS TO AVOID</a:t>
                      </a:r>
                      <a:endParaRPr lang="en-US" dirty="0"/>
                    </a:p>
                  </a:txBody>
                  <a:tcPr/>
                </a:tc>
                <a:extLst>
                  <a:ext uri="{0D108BD9-81ED-4DB2-BD59-A6C34878D82A}">
                    <a16:rowId xmlns:a16="http://schemas.microsoft.com/office/drawing/2014/main" val="561450201"/>
                  </a:ext>
                </a:extLst>
              </a:tr>
              <a:tr h="800365">
                <a:tc>
                  <a:txBody>
                    <a:bodyPr/>
                    <a:lstStyle/>
                    <a:p>
                      <a:r>
                        <a:rPr lang="en-GB" dirty="0"/>
                        <a:t>Disabled Person</a:t>
                      </a:r>
                      <a:endParaRPr lang="en-US" dirty="0"/>
                    </a:p>
                  </a:txBody>
                  <a:tcPr/>
                </a:tc>
                <a:tc>
                  <a:txBody>
                    <a:bodyPr/>
                    <a:lstStyle/>
                    <a:p>
                      <a:r>
                        <a:rPr lang="en-GB" dirty="0"/>
                        <a:t>Person with disability</a:t>
                      </a:r>
                      <a:endParaRPr lang="en-US" dirty="0"/>
                    </a:p>
                  </a:txBody>
                  <a:tcPr/>
                </a:tc>
                <a:extLst>
                  <a:ext uri="{0D108BD9-81ED-4DB2-BD59-A6C34878D82A}">
                    <a16:rowId xmlns:a16="http://schemas.microsoft.com/office/drawing/2014/main" val="1257126758"/>
                  </a:ext>
                </a:extLst>
              </a:tr>
              <a:tr h="800365">
                <a:tc>
                  <a:txBody>
                    <a:bodyPr/>
                    <a:lstStyle/>
                    <a:p>
                      <a:r>
                        <a:rPr lang="en-GB" dirty="0"/>
                        <a:t>Wheelchair user</a:t>
                      </a:r>
                      <a:endParaRPr lang="en-US" dirty="0"/>
                    </a:p>
                  </a:txBody>
                  <a:tcPr/>
                </a:tc>
                <a:tc>
                  <a:txBody>
                    <a:bodyPr/>
                    <a:lstStyle/>
                    <a:p>
                      <a:r>
                        <a:rPr lang="en-GB" dirty="0"/>
                        <a:t>Wheelchair bound</a:t>
                      </a:r>
                      <a:endParaRPr lang="en-US" dirty="0"/>
                    </a:p>
                  </a:txBody>
                  <a:tcPr/>
                </a:tc>
                <a:extLst>
                  <a:ext uri="{0D108BD9-81ED-4DB2-BD59-A6C34878D82A}">
                    <a16:rowId xmlns:a16="http://schemas.microsoft.com/office/drawing/2014/main" val="3423651354"/>
                  </a:ext>
                </a:extLst>
              </a:tr>
              <a:tr h="800365">
                <a:tc>
                  <a:txBody>
                    <a:bodyPr/>
                    <a:lstStyle/>
                    <a:p>
                      <a:r>
                        <a:rPr lang="en-GB" dirty="0"/>
                        <a:t>Vision impaired</a:t>
                      </a:r>
                      <a:endParaRPr lang="en-US" dirty="0"/>
                    </a:p>
                  </a:txBody>
                  <a:tcPr/>
                </a:tc>
                <a:tc>
                  <a:txBody>
                    <a:bodyPr/>
                    <a:lstStyle/>
                    <a:p>
                      <a:r>
                        <a:rPr lang="en-GB" dirty="0"/>
                        <a:t>Blind</a:t>
                      </a:r>
                      <a:endParaRPr lang="en-US" dirty="0"/>
                    </a:p>
                  </a:txBody>
                  <a:tcPr/>
                </a:tc>
                <a:extLst>
                  <a:ext uri="{0D108BD9-81ED-4DB2-BD59-A6C34878D82A}">
                    <a16:rowId xmlns:a16="http://schemas.microsoft.com/office/drawing/2014/main" val="3315752490"/>
                  </a:ext>
                </a:extLst>
              </a:tr>
              <a:tr h="800365">
                <a:tc>
                  <a:txBody>
                    <a:bodyPr/>
                    <a:lstStyle/>
                    <a:p>
                      <a:r>
                        <a:rPr lang="en-GB" dirty="0"/>
                        <a:t>Person with additional needs</a:t>
                      </a:r>
                      <a:endParaRPr lang="en-US" dirty="0"/>
                    </a:p>
                  </a:txBody>
                  <a:tcPr/>
                </a:tc>
                <a:tc>
                  <a:txBody>
                    <a:bodyPr/>
                    <a:lstStyle/>
                    <a:p>
                      <a:r>
                        <a:rPr lang="en-GB" dirty="0"/>
                        <a:t>Special needs</a:t>
                      </a:r>
                      <a:endParaRPr lang="en-US" dirty="0"/>
                    </a:p>
                  </a:txBody>
                  <a:tcPr/>
                </a:tc>
                <a:extLst>
                  <a:ext uri="{0D108BD9-81ED-4DB2-BD59-A6C34878D82A}">
                    <a16:rowId xmlns:a16="http://schemas.microsoft.com/office/drawing/2014/main" val="2843387959"/>
                  </a:ext>
                </a:extLst>
              </a:tr>
              <a:tr h="800365">
                <a:tc>
                  <a:txBody>
                    <a:bodyPr/>
                    <a:lstStyle/>
                    <a:p>
                      <a:r>
                        <a:rPr lang="en-GB" dirty="0"/>
                        <a:t>Mental health condition</a:t>
                      </a:r>
                      <a:endParaRPr lang="en-US" dirty="0"/>
                    </a:p>
                  </a:txBody>
                  <a:tcPr/>
                </a:tc>
                <a:tc>
                  <a:txBody>
                    <a:bodyPr/>
                    <a:lstStyle/>
                    <a:p>
                      <a:r>
                        <a:rPr lang="en-GB" dirty="0"/>
                        <a:t>Mental health illness</a:t>
                      </a:r>
                      <a:endParaRPr lang="en-US" dirty="0"/>
                    </a:p>
                  </a:txBody>
                  <a:tcPr/>
                </a:tc>
                <a:extLst>
                  <a:ext uri="{0D108BD9-81ED-4DB2-BD59-A6C34878D82A}">
                    <a16:rowId xmlns:a16="http://schemas.microsoft.com/office/drawing/2014/main" val="4273622117"/>
                  </a:ext>
                </a:extLst>
              </a:tr>
            </a:tbl>
          </a:graphicData>
        </a:graphic>
      </p:graphicFrame>
      <p:sp>
        <p:nvSpPr>
          <p:cNvPr id="5" name="TextBox 4">
            <a:extLst>
              <a:ext uri="{FF2B5EF4-FFF2-40B4-BE49-F238E27FC236}">
                <a16:creationId xmlns:a16="http://schemas.microsoft.com/office/drawing/2014/main" id="{CC879B23-50CA-BF3B-57CE-A40D40AFB37D}"/>
              </a:ext>
            </a:extLst>
          </p:cNvPr>
          <p:cNvSpPr txBox="1"/>
          <p:nvPr/>
        </p:nvSpPr>
        <p:spPr>
          <a:xfrm>
            <a:off x="7410449" y="1690684"/>
            <a:ext cx="4104217" cy="4801314"/>
          </a:xfrm>
          <a:prstGeom prst="rect">
            <a:avLst/>
          </a:prstGeom>
          <a:noFill/>
        </p:spPr>
        <p:txBody>
          <a:bodyPr wrap="square" rtlCol="0">
            <a:spAutoFit/>
          </a:bodyPr>
          <a:lstStyle/>
          <a:p>
            <a:pPr algn="l"/>
            <a:r>
              <a:rPr lang="en-GB" dirty="0"/>
              <a:t>Use identity First Language</a:t>
            </a:r>
          </a:p>
          <a:p>
            <a:pPr algn="l"/>
            <a:endParaRPr lang="en-GB" dirty="0"/>
          </a:p>
          <a:p>
            <a:pPr algn="l"/>
            <a:r>
              <a:rPr lang="en-GB" dirty="0"/>
              <a:t>Many D/deaf people whose first language is BSL consider themselves as part of the ‘Deaf Community’ – they may consider themselves as Deaf with a capital D to emphasise their Deaf identify. </a:t>
            </a:r>
          </a:p>
          <a:p>
            <a:pPr algn="l"/>
            <a:endParaRPr lang="en-GB" dirty="0"/>
          </a:p>
          <a:p>
            <a:pPr algn="l"/>
            <a:r>
              <a:rPr lang="en-GB" dirty="0"/>
              <a:t>The Language of the Social model is constantly evolving as it comes to how disabled people feel. An example of this is the change form ‘hidden’ due to discussions that disabled people are not hiding their impairments however, their condition or impairment may be non-visible(DisabilityWales, 2024). </a:t>
            </a:r>
            <a:endParaRPr lang="en-US" dirty="0"/>
          </a:p>
        </p:txBody>
      </p:sp>
    </p:spTree>
    <p:extLst>
      <p:ext uri="{BB962C8B-B14F-4D97-AF65-F5344CB8AC3E}">
        <p14:creationId xmlns:p14="http://schemas.microsoft.com/office/powerpoint/2010/main" val="14152049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Models of Disability Social Model</vt:lpstr>
      <vt:lpstr>What does the social model say?</vt:lpstr>
      <vt:lpstr>How could it impact post 16 education for people with disabilities, what are the barriers?</vt:lpstr>
      <vt:lpstr>What could post 16 educators do to relieve these barriers?</vt:lpstr>
      <vt:lpstr>Social Model language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Models of Disability Social Model</dc:title>
  <dc:creator>Morgan Jones (2210512)</dc:creator>
  <cp:lastModifiedBy>Morgan Jones (2210512)</cp:lastModifiedBy>
  <cp:revision>2</cp:revision>
  <dcterms:created xsi:type="dcterms:W3CDTF">2026-01-14T10:10:23Z</dcterms:created>
  <dcterms:modified xsi:type="dcterms:W3CDTF">2026-01-14T15:01:06Z</dcterms:modified>
</cp:coreProperties>
</file>