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E9E770-C3CD-A4AD-E5B8-678EA95EDBE8}" v="2401" dt="2021-01-14T12:16:51.960"/>
    <p1510:client id="{679818D8-B72F-9787-181D-F3F2D93A1E0E}" v="944" dt="2021-01-14T13:24:05.061"/>
    <p1510:client id="{7DD4CF81-D2EC-5F53-510C-B3A7E93C0260}" v="296" dt="2021-01-14T14:33:12.559"/>
    <p1510:client id="{98DC8039-5602-4EC1-9741-D1C431F977CD}" v="15" dt="2021-01-12T10:26:18.865"/>
    <p1510:client id="{C90C37AB-51E7-F00F-3A66-DC5355BAFD5D}" v="47" dt="2021-01-12T11:27:52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mailto:Info@supportline.org.uk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lpeculiarities.com/2016/03/02/putting-the-smackdown-on-workplace-bullying/" TargetMode="External"/><Relationship Id="rId3" Type="http://schemas.openxmlformats.org/officeDocument/2006/relationships/hyperlink" Target="https://www.bullying.co.uk/bullying-at-work/" TargetMode="External"/><Relationship Id="rId7" Type="http://schemas.openxmlformats.org/officeDocument/2006/relationships/hyperlink" Target="https://picjumbo.com/snow-texture-free-download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stress-anxiety-depression/bullying-at-work" TargetMode="External"/><Relationship Id="rId5" Type="http://schemas.openxmlformats.org/officeDocument/2006/relationships/hyperlink" Target="https://www.healthline.com/health/workplace-bullying#signs" TargetMode="External"/><Relationship Id="rId4" Type="http://schemas.openxmlformats.org/officeDocument/2006/relationships/hyperlink" Target="https://www.gov.uk/workplace-bullying-and-harassment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eknows.com/living/articles/1023057/my-office-has-a-clique-and-im-not-part-of-it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verywellmind.com/what-are-the-effects-of-workplace-bullying-4606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068DE11-BE8F-4F16-95CF-86C6D5452121}"/>
              </a:ext>
            </a:extLst>
          </p:cNvPr>
          <p:cNvSpPr/>
          <p:nvPr/>
        </p:nvSpPr>
        <p:spPr>
          <a:xfrm>
            <a:off x="3146425" y="936625"/>
            <a:ext cx="5905500" cy="901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5" descr="A picture containing outdoor, snow, standing, person&#10;&#10;Description automatically generated">
            <a:extLst>
              <a:ext uri="{FF2B5EF4-FFF2-40B4-BE49-F238E27FC236}">
                <a16:creationId xmlns:a16="http://schemas.microsoft.com/office/drawing/2014/main" id="{944C4E39-C032-4EBA-9086-45EC06F78C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806"/>
            <a:ext cx="12433300" cy="6953813"/>
          </a:xfrm>
          <a:prstGeom prst="rect">
            <a:avLst/>
          </a:prstGeom>
        </p:spPr>
      </p:pic>
      <p:pic>
        <p:nvPicPr>
          <p:cNvPr id="4" name="Picture 4" descr="A group of people sitting at a table eating food&#10;&#10;Description automatically generated">
            <a:extLst>
              <a:ext uri="{FF2B5EF4-FFF2-40B4-BE49-F238E27FC236}">
                <a16:creationId xmlns:a16="http://schemas.microsoft.com/office/drawing/2014/main" id="{1C4EC3CE-53B9-46A1-82E3-6C4EEC71EA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700" y="101547"/>
            <a:ext cx="4191000" cy="2819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1013A2D-4D13-4556-990A-3DE2CCE95121}"/>
              </a:ext>
            </a:extLst>
          </p:cNvPr>
          <p:cNvSpPr txBox="1"/>
          <p:nvPr/>
        </p:nvSpPr>
        <p:spPr>
          <a:xfrm>
            <a:off x="2667000" y="101600"/>
            <a:ext cx="746760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latin typeface="Bodoni MT Black"/>
                <a:cs typeface="Calibri"/>
              </a:rPr>
              <a:t>BULLYING IN THE WORKPLACE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4C51AE-75FF-4050-B05F-932386B81AF4}"/>
              </a:ext>
            </a:extLst>
          </p:cNvPr>
          <p:cNvSpPr txBox="1"/>
          <p:nvPr/>
        </p:nvSpPr>
        <p:spPr>
          <a:xfrm>
            <a:off x="11163300" y="661670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Picjumbo (2020)</a:t>
            </a:r>
            <a:endParaRPr lang="en-GB" sz="10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B2E1AB-96B2-44D9-BA4A-A8F06F618A54}"/>
              </a:ext>
            </a:extLst>
          </p:cNvPr>
          <p:cNvSpPr txBox="1"/>
          <p:nvPr/>
        </p:nvSpPr>
        <p:spPr>
          <a:xfrm>
            <a:off x="66675" y="292417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Sheknows (2013)</a:t>
            </a:r>
            <a:endParaRPr lang="en-GB" sz="10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F1D1CD-83A5-4EF3-BA0A-3A277D9B6AE7}"/>
              </a:ext>
            </a:extLst>
          </p:cNvPr>
          <p:cNvSpPr txBox="1"/>
          <p:nvPr/>
        </p:nvSpPr>
        <p:spPr>
          <a:xfrm>
            <a:off x="-6350" y="3219450"/>
            <a:ext cx="494030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Bodoni MT Black"/>
                <a:cs typeface="Calibri"/>
              </a:rPr>
              <a:t>National Bullying Helpline</a:t>
            </a:r>
          </a:p>
          <a:p>
            <a:r>
              <a:rPr lang="en-GB">
                <a:latin typeface="Bodoni MT Black"/>
                <a:cs typeface="Calibri"/>
              </a:rPr>
              <a:t>0845 2255 787</a:t>
            </a:r>
          </a:p>
          <a:p>
            <a:r>
              <a:rPr lang="en-GB">
                <a:latin typeface="Bodoni MT Black"/>
                <a:cs typeface="Calibri"/>
              </a:rPr>
              <a:t>0300 323 0169</a:t>
            </a:r>
          </a:p>
          <a:p>
            <a:r>
              <a:rPr lang="en-GB">
                <a:latin typeface="Bodoni MT Black"/>
                <a:cs typeface="Calibri"/>
              </a:rPr>
              <a:t>(9am to 5pm mon-fri)</a:t>
            </a:r>
          </a:p>
          <a:p>
            <a:endParaRPr lang="en-GB" dirty="0">
              <a:latin typeface="Bodoni MT Black"/>
              <a:cs typeface="Calibri"/>
            </a:endParaRPr>
          </a:p>
          <a:p>
            <a:r>
              <a:rPr lang="en-GB">
                <a:latin typeface="Bodoni MT Black"/>
                <a:cs typeface="Calibri"/>
              </a:rPr>
              <a:t>Supportline – confidential emotional</a:t>
            </a:r>
          </a:p>
          <a:p>
            <a:r>
              <a:rPr lang="en-GB">
                <a:latin typeface="Bodoni MT Black"/>
                <a:cs typeface="Calibri"/>
              </a:rPr>
              <a:t>Support</a:t>
            </a:r>
            <a:endParaRPr lang="en-GB" dirty="0">
              <a:latin typeface="Bodoni MT Black"/>
              <a:cs typeface="Calibri"/>
            </a:endParaRPr>
          </a:p>
          <a:p>
            <a:r>
              <a:rPr lang="en-GB">
                <a:latin typeface="Bodoni MT Black"/>
                <a:cs typeface="Calibri"/>
              </a:rPr>
              <a:t>01708 765200</a:t>
            </a:r>
          </a:p>
          <a:p>
            <a:r>
              <a:rPr lang="en-GB" dirty="0">
                <a:latin typeface="Bodoni MT Black"/>
                <a:cs typeface="Calibri"/>
                <a:hlinkClick r:id="rId4"/>
              </a:rPr>
              <a:t>Info@supportline.org.uk</a:t>
            </a:r>
            <a:endParaRPr lang="en-GB" dirty="0">
              <a:latin typeface="Bodoni MT Black"/>
              <a:cs typeface="Calibri"/>
            </a:endParaRPr>
          </a:p>
          <a:p>
            <a:endParaRPr lang="en-GB" dirty="0">
              <a:latin typeface="Bodoni MT Black"/>
              <a:cs typeface="Calibri"/>
            </a:endParaRPr>
          </a:p>
          <a:p>
            <a:r>
              <a:rPr lang="en-GB">
                <a:latin typeface="Bodoni MT Black"/>
                <a:cs typeface="Calibri"/>
              </a:rPr>
              <a:t>Bullying UK</a:t>
            </a:r>
          </a:p>
          <a:p>
            <a:r>
              <a:rPr lang="en-GB">
                <a:latin typeface="Bodoni MT Black"/>
                <a:cs typeface="Calibri"/>
              </a:rPr>
              <a:t>0808 800 2222</a:t>
            </a:r>
          </a:p>
          <a:p>
            <a:r>
              <a:rPr lang="en-GB">
                <a:latin typeface="Bodoni MT Black"/>
                <a:cs typeface="Calibri"/>
              </a:rPr>
              <a:t>askus@familylives.org.uk</a:t>
            </a:r>
            <a:endParaRPr lang="en-GB" dirty="0">
              <a:latin typeface="Bodoni MT Black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D830D6-C94A-4B3F-9A5D-EA7473FC330C}"/>
              </a:ext>
            </a:extLst>
          </p:cNvPr>
          <p:cNvSpPr txBox="1"/>
          <p:nvPr/>
        </p:nvSpPr>
        <p:spPr>
          <a:xfrm>
            <a:off x="4394200" y="749300"/>
            <a:ext cx="52070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Bodoni MT Black"/>
                <a:cs typeface="Calibri"/>
              </a:rPr>
              <a:t>WHAT IS WORKPLACE BULLYING?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A35385-A041-4419-8AFD-52D3FACB7578}"/>
              </a:ext>
            </a:extLst>
          </p:cNvPr>
          <p:cNvSpPr txBox="1"/>
          <p:nvPr/>
        </p:nvSpPr>
        <p:spPr>
          <a:xfrm>
            <a:off x="4448175" y="1108075"/>
            <a:ext cx="4000500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Bodoni MT"/>
                <a:cs typeface="Calibri"/>
              </a:rPr>
              <a:t>Arguments and rudeness</a:t>
            </a:r>
          </a:p>
          <a:p>
            <a:r>
              <a:rPr lang="en-GB" sz="2000" b="1">
                <a:latin typeface="Bodoni MT"/>
                <a:cs typeface="Calibri"/>
              </a:rPr>
              <a:t>Ignoring or deliberately excluding people</a:t>
            </a:r>
          </a:p>
          <a:p>
            <a:r>
              <a:rPr lang="en-GB" sz="2000" b="1">
                <a:latin typeface="Bodoni MT"/>
                <a:cs typeface="Calibri"/>
              </a:rPr>
              <a:t>Regularly undermining someone</a:t>
            </a:r>
          </a:p>
          <a:p>
            <a:r>
              <a:rPr lang="en-GB" sz="2000" b="1">
                <a:latin typeface="Bodoni MT"/>
                <a:cs typeface="Calibri"/>
              </a:rPr>
              <a:t>Not recognising their contribution</a:t>
            </a:r>
          </a:p>
          <a:p>
            <a:r>
              <a:rPr lang="en-GB" sz="2000" b="1">
                <a:latin typeface="Bodoni MT"/>
                <a:cs typeface="Calibri"/>
              </a:rPr>
              <a:t>Overloading someone with work</a:t>
            </a:r>
          </a:p>
          <a:p>
            <a:r>
              <a:rPr lang="en-GB" sz="2000" b="1">
                <a:latin typeface="Bodoni MT"/>
                <a:cs typeface="Calibri"/>
              </a:rPr>
              <a:t>Spreading malicious rumours or gossiping</a:t>
            </a:r>
          </a:p>
          <a:p>
            <a:r>
              <a:rPr lang="en-GB" sz="2000" b="1">
                <a:latin typeface="Bodoni MT"/>
                <a:cs typeface="Calibri"/>
              </a:rPr>
              <a:t>Denying promotion or training opportunities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A173E5-A509-41A0-AC1A-9B4D86A39093}"/>
              </a:ext>
            </a:extLst>
          </p:cNvPr>
          <p:cNvSpPr txBox="1"/>
          <p:nvPr/>
        </p:nvSpPr>
        <p:spPr>
          <a:xfrm>
            <a:off x="8299450" y="1149350"/>
            <a:ext cx="274320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Bodoni MT"/>
                <a:cs typeface="Calibri"/>
              </a:rPr>
              <a:t>It can be:</a:t>
            </a:r>
          </a:p>
          <a:p>
            <a:r>
              <a:rPr lang="en-GB" sz="2000" b="1" dirty="0">
                <a:latin typeface="Bodoni MT"/>
                <a:cs typeface="Calibri"/>
              </a:rPr>
              <a:t>In person</a:t>
            </a:r>
          </a:p>
          <a:p>
            <a:r>
              <a:rPr lang="en-GB" sz="2000" b="1" dirty="0">
                <a:latin typeface="Bodoni MT"/>
                <a:cs typeface="Calibri"/>
              </a:rPr>
              <a:t>By phone</a:t>
            </a:r>
          </a:p>
          <a:p>
            <a:r>
              <a:rPr lang="en-GB" sz="2000" b="1" dirty="0">
                <a:latin typeface="Bodoni MT"/>
                <a:cs typeface="Calibri"/>
              </a:rPr>
              <a:t>By letter</a:t>
            </a:r>
          </a:p>
          <a:p>
            <a:r>
              <a:rPr lang="en-GB" sz="2000" b="1" dirty="0">
                <a:latin typeface="Bodoni MT"/>
                <a:cs typeface="Calibri"/>
              </a:rPr>
              <a:t>By email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FC5F89-2293-4E25-B4F0-6D5AE6A9FF63}"/>
              </a:ext>
            </a:extLst>
          </p:cNvPr>
          <p:cNvSpPr txBox="1"/>
          <p:nvPr/>
        </p:nvSpPr>
        <p:spPr>
          <a:xfrm>
            <a:off x="4403725" y="4187825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Gov.uk (2020)</a:t>
            </a:r>
          </a:p>
          <a:p>
            <a:r>
              <a:rPr lang="en-GB" sz="1000">
                <a:cs typeface="Calibri"/>
              </a:rPr>
              <a:t>NHS UK (2019)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1D5F4D1-9978-4E05-920B-3920DFDF80B3}"/>
              </a:ext>
            </a:extLst>
          </p:cNvPr>
          <p:cNvSpPr txBox="1"/>
          <p:nvPr/>
        </p:nvSpPr>
        <p:spPr>
          <a:xfrm>
            <a:off x="4448175" y="5070475"/>
            <a:ext cx="274320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Bodoni MT"/>
                <a:cs typeface="Calibri"/>
              </a:rPr>
              <a:t>Anxiety or depression</a:t>
            </a:r>
          </a:p>
          <a:p>
            <a:r>
              <a:rPr lang="en-GB" sz="2000" b="1">
                <a:latin typeface="Bodoni MT"/>
                <a:cs typeface="Calibri"/>
              </a:rPr>
              <a:t>High blood pressure</a:t>
            </a:r>
          </a:p>
          <a:p>
            <a:r>
              <a:rPr lang="en-GB" sz="2000" b="1">
                <a:latin typeface="Bodoni MT"/>
                <a:cs typeface="Calibri"/>
              </a:rPr>
              <a:t>Panic attacks</a:t>
            </a:r>
          </a:p>
          <a:p>
            <a:r>
              <a:rPr lang="en-GB" sz="2000" b="1">
                <a:latin typeface="Bodoni MT"/>
                <a:cs typeface="Calibri"/>
              </a:rPr>
              <a:t>Trouble sleeping</a:t>
            </a:r>
          </a:p>
          <a:p>
            <a:r>
              <a:rPr lang="en-GB" sz="2000" b="1">
                <a:latin typeface="Bodoni MT"/>
                <a:cs typeface="Calibri"/>
              </a:rPr>
              <a:t>Feeling nauseous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FCB44A1-5DDC-4B53-BDA3-9089E3AFB931}"/>
              </a:ext>
            </a:extLst>
          </p:cNvPr>
          <p:cNvSpPr txBox="1"/>
          <p:nvPr/>
        </p:nvSpPr>
        <p:spPr>
          <a:xfrm>
            <a:off x="4445000" y="661670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NHS UK (2019)</a:t>
            </a:r>
          </a:p>
          <a:p>
            <a:r>
              <a:rPr lang="en-GB" sz="1000">
                <a:cs typeface="Calibri"/>
              </a:rPr>
              <a:t>Verywellmind (2020)</a:t>
            </a:r>
          </a:p>
        </p:txBody>
      </p:sp>
      <p:pic>
        <p:nvPicPr>
          <p:cNvPr id="19" name="Picture 19" descr="A stop sign&#10;&#10;Description automatically generated">
            <a:extLst>
              <a:ext uri="{FF2B5EF4-FFF2-40B4-BE49-F238E27FC236}">
                <a16:creationId xmlns:a16="http://schemas.microsoft.com/office/drawing/2014/main" id="{BA8EDFBB-2601-468E-8A11-2264B817E9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9067" y="2697802"/>
            <a:ext cx="2019300" cy="2311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C3A7756-2D2B-4B3B-859E-33B9477E427F}"/>
              </a:ext>
            </a:extLst>
          </p:cNvPr>
          <p:cNvSpPr txBox="1"/>
          <p:nvPr/>
        </p:nvSpPr>
        <p:spPr>
          <a:xfrm>
            <a:off x="9588500" y="73660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Bodoni MT Black"/>
                <a:cs typeface="Calibri"/>
              </a:rPr>
              <a:t>WHAT CAN I DO?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5390511-BE7C-4066-8EC2-EA44F1D3B363}"/>
              </a:ext>
            </a:extLst>
          </p:cNvPr>
          <p:cNvSpPr txBox="1"/>
          <p:nvPr/>
        </p:nvSpPr>
        <p:spPr>
          <a:xfrm>
            <a:off x="9580302" y="1157168"/>
            <a:ext cx="2743200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Bodoni MT"/>
                <a:cs typeface="Calibri"/>
              </a:rPr>
              <a:t>Document the bullying</a:t>
            </a:r>
          </a:p>
          <a:p>
            <a:r>
              <a:rPr lang="en-GB" sz="2000" b="1" dirty="0">
                <a:latin typeface="Bodoni MT"/>
                <a:cs typeface="Calibri"/>
              </a:rPr>
              <a:t>Save physical evidence (notes, emails etc.)</a:t>
            </a:r>
          </a:p>
          <a:p>
            <a:r>
              <a:rPr lang="en-GB" sz="2000" b="1" dirty="0">
                <a:latin typeface="Bodoni MT"/>
                <a:cs typeface="Calibri"/>
              </a:rPr>
              <a:t>Report the bullying (HR, Supervisor etc.)</a:t>
            </a:r>
          </a:p>
          <a:p>
            <a:r>
              <a:rPr lang="en-GB" sz="2000" b="1" dirty="0">
                <a:latin typeface="Bodoni MT"/>
                <a:cs typeface="Calibri"/>
              </a:rPr>
              <a:t>Confront the bully (only if you feel comfortable) </a:t>
            </a:r>
          </a:p>
          <a:p>
            <a:r>
              <a:rPr lang="en-GB" sz="2000" b="1" dirty="0">
                <a:latin typeface="Bodoni MT"/>
                <a:cs typeface="Calibri"/>
              </a:rPr>
              <a:t>Keep calm and have a witness</a:t>
            </a:r>
          </a:p>
          <a:p>
            <a:r>
              <a:rPr lang="en-GB" sz="2000" b="1" dirty="0">
                <a:latin typeface="Bodoni MT"/>
                <a:cs typeface="Calibri"/>
              </a:rPr>
              <a:t>Talk to others (loved ones, work colleagues etc.</a:t>
            </a:r>
            <a:r>
              <a:rPr lang="en-GB" dirty="0">
                <a:latin typeface="Bodoni MT"/>
                <a:cs typeface="Calibri"/>
              </a:rPr>
              <a:t>)</a:t>
            </a:r>
          </a:p>
          <a:p>
            <a:endParaRPr lang="en-GB" dirty="0">
              <a:latin typeface="Bodoni MT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64AA06C-061D-46D4-968C-97EBD55AFACE}"/>
              </a:ext>
            </a:extLst>
          </p:cNvPr>
          <p:cNvSpPr txBox="1"/>
          <p:nvPr/>
        </p:nvSpPr>
        <p:spPr>
          <a:xfrm>
            <a:off x="4445000" y="4660900"/>
            <a:ext cx="46355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Bodoni MT Black"/>
                <a:cs typeface="Calibri"/>
              </a:rPr>
              <a:t>WHAT EFFECT DOES IT HAVE?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4CE349-45B6-4E2D-A67F-C288CCCCE6EB}"/>
              </a:ext>
            </a:extLst>
          </p:cNvPr>
          <p:cNvSpPr txBox="1"/>
          <p:nvPr/>
        </p:nvSpPr>
        <p:spPr>
          <a:xfrm>
            <a:off x="7004050" y="5060950"/>
            <a:ext cx="2743200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Bodoni MT"/>
                <a:cs typeface="Calibri"/>
              </a:rPr>
              <a:t>Loss of self-esteem</a:t>
            </a:r>
          </a:p>
          <a:p>
            <a:r>
              <a:rPr lang="en-GB" sz="2000" b="1" dirty="0">
                <a:latin typeface="Bodoni MT"/>
                <a:cs typeface="Calibri"/>
              </a:rPr>
              <a:t>Inability to concentrate</a:t>
            </a:r>
          </a:p>
          <a:p>
            <a:r>
              <a:rPr lang="en-GB" sz="2000" b="1" dirty="0">
                <a:latin typeface="Bodoni MT"/>
                <a:cs typeface="Calibri"/>
              </a:rPr>
              <a:t>Difficulty in making decisions</a:t>
            </a:r>
          </a:p>
          <a:p>
            <a:r>
              <a:rPr lang="en-GB" sz="2000" b="1" dirty="0">
                <a:latin typeface="Bodoni MT"/>
                <a:cs typeface="Calibri"/>
              </a:rPr>
              <a:t>Lower productivity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4919E81-AAE4-4EB3-87EB-538D7A767A57}"/>
              </a:ext>
            </a:extLst>
          </p:cNvPr>
          <p:cNvSpPr txBox="1"/>
          <p:nvPr/>
        </p:nvSpPr>
        <p:spPr>
          <a:xfrm>
            <a:off x="7908878" y="488362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cs typeface="Calibri"/>
              </a:rPr>
              <a:t>Seyfarth (2016)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FD4E947-04A7-49AA-A06B-18D50A500E90}"/>
              </a:ext>
            </a:extLst>
          </p:cNvPr>
          <p:cNvSpPr txBox="1"/>
          <p:nvPr/>
        </p:nvSpPr>
        <p:spPr>
          <a:xfrm>
            <a:off x="9580728" y="4826757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odoni MT Black"/>
                <a:cs typeface="Calibri"/>
              </a:rPr>
              <a:t>IF YOU WITNESS BULLYING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C0FC4A9-EE3E-42A4-957C-FEFA6FBEBCF0}"/>
              </a:ext>
            </a:extLst>
          </p:cNvPr>
          <p:cNvSpPr txBox="1"/>
          <p:nvPr/>
        </p:nvSpPr>
        <p:spPr>
          <a:xfrm>
            <a:off x="9666738" y="5538289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Bodoni MT"/>
                <a:cs typeface="Calibri"/>
              </a:rPr>
              <a:t>Offer support</a:t>
            </a:r>
          </a:p>
          <a:p>
            <a:r>
              <a:rPr lang="en-GB" b="1" dirty="0">
                <a:latin typeface="Bodoni MT"/>
                <a:cs typeface="Calibri"/>
              </a:rPr>
              <a:t>Report it</a:t>
            </a:r>
          </a:p>
          <a:p>
            <a:r>
              <a:rPr lang="en-GB" b="1" dirty="0">
                <a:latin typeface="Bodoni MT"/>
                <a:cs typeface="Calibri"/>
              </a:rPr>
              <a:t>Listen if they need to talk</a:t>
            </a:r>
          </a:p>
          <a:p>
            <a:r>
              <a:rPr lang="en-GB" b="1" dirty="0">
                <a:latin typeface="Bodoni MT"/>
                <a:cs typeface="Calibri"/>
              </a:rPr>
              <a:t>Stay close 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48391C2-CF7D-44C8-8702-A89CE614473A}"/>
              </a:ext>
            </a:extLst>
          </p:cNvPr>
          <p:cNvSpPr txBox="1"/>
          <p:nvPr/>
        </p:nvSpPr>
        <p:spPr>
          <a:xfrm>
            <a:off x="9604896" y="473719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cs typeface="Calibri"/>
              </a:rPr>
              <a:t>Healthline (2019)</a:t>
            </a:r>
          </a:p>
        </p:txBody>
      </p:sp>
    </p:spTree>
    <p:extLst>
      <p:ext uri="{BB962C8B-B14F-4D97-AF65-F5344CB8AC3E}">
        <p14:creationId xmlns:p14="http://schemas.microsoft.com/office/powerpoint/2010/main" val="1415231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outdoor, snow, standing, person&#10;&#10;Description automatically generated">
            <a:extLst>
              <a:ext uri="{FF2B5EF4-FFF2-40B4-BE49-F238E27FC236}">
                <a16:creationId xmlns:a16="http://schemas.microsoft.com/office/drawing/2014/main" id="{3B3D82FB-FA94-4BBB-9621-9E67D14F8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94"/>
            <a:ext cx="12192000" cy="696651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8BD3B4-1952-495B-824C-2E99DC2C5149}"/>
              </a:ext>
            </a:extLst>
          </p:cNvPr>
          <p:cNvSpPr txBox="1"/>
          <p:nvPr/>
        </p:nvSpPr>
        <p:spPr>
          <a:xfrm>
            <a:off x="826069" y="425166"/>
            <a:ext cx="27432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u="sng" dirty="0">
                <a:latin typeface="Britannic Bold"/>
                <a:cs typeface="Calibri"/>
              </a:rPr>
              <a:t>REFERENCES</a:t>
            </a:r>
          </a:p>
          <a:p>
            <a:endParaRPr lang="en-GB" sz="2800" u="sng" dirty="0">
              <a:latin typeface="Britannic Bold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B770A5-3707-4C8D-ACFC-A26ECAEE8D14}"/>
              </a:ext>
            </a:extLst>
          </p:cNvPr>
          <p:cNvSpPr txBox="1"/>
          <p:nvPr/>
        </p:nvSpPr>
        <p:spPr>
          <a:xfrm>
            <a:off x="826069" y="905491"/>
            <a:ext cx="10807700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cs typeface="Calibri"/>
              </a:rPr>
              <a:t>Bullying UK (2020)</a:t>
            </a:r>
            <a:r>
              <a:rPr lang="en-GB" sz="2000" i="1" dirty="0">
                <a:cs typeface="Calibri"/>
              </a:rPr>
              <a:t> Advice on bullying at work.  </a:t>
            </a:r>
            <a:r>
              <a:rPr lang="en-GB" sz="2000" dirty="0">
                <a:cs typeface="Calibri"/>
              </a:rPr>
              <a:t>Available at: </a:t>
            </a:r>
            <a:r>
              <a:rPr lang="en-GB" sz="2000" dirty="0">
                <a:cs typeface="Calibri"/>
                <a:hlinkClick r:id="rId3"/>
              </a:rPr>
              <a:t>https://www.bullying.co.uk/bullying-at-work/</a:t>
            </a:r>
            <a:r>
              <a:rPr lang="en-GB" sz="2000" dirty="0">
                <a:cs typeface="Calibri"/>
              </a:rPr>
              <a:t> (Accessed:12th January 2021).</a:t>
            </a:r>
          </a:p>
          <a:p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Gov.uk (2020) </a:t>
            </a:r>
            <a:r>
              <a:rPr lang="en-GB" sz="2000" i="1" dirty="0">
                <a:cs typeface="Calibri"/>
              </a:rPr>
              <a:t>Workplace bullying and harassment.  </a:t>
            </a:r>
            <a:r>
              <a:rPr lang="en-GB" sz="2000" dirty="0">
                <a:cs typeface="Calibri"/>
              </a:rPr>
              <a:t>Available at: </a:t>
            </a:r>
            <a:r>
              <a:rPr lang="en-GB" sz="2000" dirty="0">
                <a:cs typeface="Calibri"/>
                <a:hlinkClick r:id="rId4"/>
              </a:rPr>
              <a:t>https://www.gov.uk/workplace-bullying-and-harassment</a:t>
            </a:r>
            <a:r>
              <a:rPr lang="en-GB" sz="2000" dirty="0">
                <a:cs typeface="Calibri"/>
              </a:rPr>
              <a:t>  (Accessed: 12th January 2021).</a:t>
            </a:r>
          </a:p>
          <a:p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Healthline(2019) </a:t>
            </a:r>
            <a:r>
              <a:rPr lang="en-GB" sz="2000" i="1" dirty="0">
                <a:cs typeface="Calibri"/>
              </a:rPr>
              <a:t>How to identify and manage workplace bullying.  </a:t>
            </a:r>
            <a:r>
              <a:rPr lang="en-GB" sz="2000" dirty="0">
                <a:cs typeface="Calibri"/>
              </a:rPr>
              <a:t>Available at: </a:t>
            </a:r>
            <a:r>
              <a:rPr lang="en-GB" sz="2000" dirty="0">
                <a:ea typeface="+mn-lt"/>
                <a:cs typeface="+mn-lt"/>
                <a:hlinkClick r:id="rId5"/>
              </a:rPr>
              <a:t>Workplace Bullying: How to Identify and Manage Bullying (healthline.com)</a:t>
            </a:r>
            <a:r>
              <a:rPr lang="en-GB" sz="2000" dirty="0">
                <a:ea typeface="+mn-lt"/>
                <a:cs typeface="+mn-lt"/>
              </a:rPr>
              <a:t>  (Accessed: 14th January 2021).</a:t>
            </a:r>
          </a:p>
          <a:p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NHS UK (2019) </a:t>
            </a:r>
            <a:r>
              <a:rPr lang="en-GB" sz="2000" i="1" dirty="0">
                <a:cs typeface="Calibri"/>
              </a:rPr>
              <a:t>What is workplace bullying?  </a:t>
            </a:r>
            <a:r>
              <a:rPr lang="en-GB" sz="2000" dirty="0">
                <a:cs typeface="Calibri"/>
              </a:rPr>
              <a:t>Available at: </a:t>
            </a:r>
            <a:r>
              <a:rPr lang="en-GB" sz="2000" dirty="0">
                <a:cs typeface="Calibri"/>
                <a:hlinkClick r:id="rId6"/>
              </a:rPr>
              <a:t>https://www.nhs.uk/conditions/stress-anxiety-depression/bullying-at-work</a:t>
            </a:r>
            <a:r>
              <a:rPr lang="en-GB" sz="2000" dirty="0">
                <a:cs typeface="Calibri"/>
              </a:rPr>
              <a:t>  (Accessed:12th January 2021).</a:t>
            </a:r>
            <a:endParaRPr lang="en-GB" sz="2000" i="1" dirty="0">
              <a:cs typeface="Calibri"/>
            </a:endParaRPr>
          </a:p>
          <a:p>
            <a:endParaRPr lang="en-GB" sz="2000" dirty="0">
              <a:cs typeface="Calibri"/>
            </a:endParaRPr>
          </a:p>
          <a:p>
            <a:r>
              <a:rPr lang="en-GB" sz="2000" dirty="0" err="1">
                <a:cs typeface="Calibri"/>
              </a:rPr>
              <a:t>Picjumbo</a:t>
            </a:r>
            <a:r>
              <a:rPr lang="en-GB" sz="2000" dirty="0">
                <a:cs typeface="Calibri"/>
              </a:rPr>
              <a:t> (2020) </a:t>
            </a:r>
            <a:r>
              <a:rPr lang="en-GB" sz="2000" i="1" dirty="0">
                <a:cs typeface="Calibri"/>
              </a:rPr>
              <a:t>Snow texture free photo</a:t>
            </a:r>
            <a:r>
              <a:rPr lang="en-GB" sz="2000" dirty="0">
                <a:cs typeface="Calibri"/>
              </a:rPr>
              <a:t>. Available at: </a:t>
            </a:r>
            <a:r>
              <a:rPr lang="en-GB" sz="2000" dirty="0">
                <a:ea typeface="+mn-lt"/>
                <a:cs typeface="+mn-lt"/>
                <a:hlinkClick r:id="rId7"/>
              </a:rPr>
              <a:t>Snow Texture Free Stock Photo | picjumbo</a:t>
            </a:r>
            <a:r>
              <a:rPr lang="en-GB" sz="2000" dirty="0">
                <a:ea typeface="+mn-lt"/>
                <a:cs typeface="+mn-lt"/>
              </a:rPr>
              <a:t> </a:t>
            </a:r>
            <a:endParaRPr lang="en-GB">
              <a:cs typeface="Calibri"/>
            </a:endParaRPr>
          </a:p>
          <a:p>
            <a:r>
              <a:rPr lang="en-GB" sz="2000" dirty="0">
                <a:cs typeface="Calibri"/>
              </a:rPr>
              <a:t>(Accessed: 11th January 2021).</a:t>
            </a:r>
          </a:p>
          <a:p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Seyfarth (2016) </a:t>
            </a:r>
            <a:r>
              <a:rPr lang="en-GB" sz="2000" i="1" dirty="0">
                <a:cs typeface="Calibri"/>
              </a:rPr>
              <a:t>Putting the smackdown on workplace bullying.  </a:t>
            </a:r>
            <a:r>
              <a:rPr lang="en-GB" sz="2000" dirty="0">
                <a:cs typeface="Calibri"/>
              </a:rPr>
              <a:t>Available at: </a:t>
            </a:r>
            <a:r>
              <a:rPr lang="en-GB" sz="2000" dirty="0">
                <a:ea typeface="+mn-lt"/>
                <a:cs typeface="+mn-lt"/>
                <a:hlinkClick r:id="rId8"/>
              </a:rPr>
              <a:t>Putting The Smackdown On Workplace Bullying | California Peculiarities Employment Law Blog (calpeculiarities.com)</a:t>
            </a:r>
            <a:r>
              <a:rPr lang="en-GB" sz="2000" dirty="0">
                <a:ea typeface="+mn-lt"/>
                <a:cs typeface="+mn-lt"/>
              </a:rPr>
              <a:t>  (Accessed:</a:t>
            </a:r>
            <a:r>
              <a:rPr lang="en-GB" sz="2000" dirty="0">
                <a:cs typeface="Calibri"/>
              </a:rPr>
              <a:t> 14th January 2021).</a:t>
            </a:r>
          </a:p>
        </p:txBody>
      </p:sp>
    </p:spTree>
    <p:extLst>
      <p:ext uri="{BB962C8B-B14F-4D97-AF65-F5344CB8AC3E}">
        <p14:creationId xmlns:p14="http://schemas.microsoft.com/office/powerpoint/2010/main" val="822421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 descr="A picture containing outdoor, snow, standing, person&#10;&#10;Description automatically generated">
            <a:extLst>
              <a:ext uri="{FF2B5EF4-FFF2-40B4-BE49-F238E27FC236}">
                <a16:creationId xmlns:a16="http://schemas.microsoft.com/office/drawing/2014/main" id="{B564A3E9-5244-466E-9A66-D680AECD87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2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CBDB97-E7C5-4822-9481-EC0336FB5707}"/>
              </a:ext>
            </a:extLst>
          </p:cNvPr>
          <p:cNvSpPr txBox="1"/>
          <p:nvPr/>
        </p:nvSpPr>
        <p:spPr>
          <a:xfrm>
            <a:off x="561833" y="652817"/>
            <a:ext cx="11147945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 err="1">
                <a:ea typeface="+mn-lt"/>
                <a:cs typeface="+mn-lt"/>
              </a:rPr>
              <a:t>Sheknows</a:t>
            </a:r>
            <a:r>
              <a:rPr lang="en-GB" sz="2000" dirty="0">
                <a:ea typeface="+mn-lt"/>
                <a:cs typeface="+mn-lt"/>
              </a:rPr>
              <a:t> (2013) </a:t>
            </a:r>
            <a:r>
              <a:rPr lang="en-GB" sz="2000" i="1" dirty="0">
                <a:ea typeface="+mn-lt"/>
                <a:cs typeface="+mn-lt"/>
              </a:rPr>
              <a:t>My office has a clique, and I'm not part of it.  </a:t>
            </a:r>
            <a:r>
              <a:rPr lang="en-GB" sz="2000" dirty="0">
                <a:ea typeface="+mn-lt"/>
                <a:cs typeface="+mn-lt"/>
              </a:rPr>
              <a:t>Available at:</a:t>
            </a:r>
            <a:r>
              <a:rPr lang="en-GB" sz="2000" dirty="0">
                <a:cs typeface="Calibri"/>
              </a:rPr>
              <a:t> </a:t>
            </a:r>
            <a:r>
              <a:rPr lang="en-GB" sz="2000" dirty="0">
                <a:cs typeface="Calibri"/>
                <a:hlinkClick r:id="rId3"/>
              </a:rPr>
              <a:t>My office has a clique, and I’m not part of it – SheKnows</a:t>
            </a:r>
            <a:r>
              <a:rPr lang="en-GB" sz="2000" dirty="0">
                <a:ea typeface="+mn-lt"/>
                <a:cs typeface="+mn-lt"/>
              </a:rPr>
              <a:t>  (Accessed: 11th January 2021). </a:t>
            </a:r>
            <a:endParaRPr lang="en-US" sz="2000">
              <a:ea typeface="+mn-lt"/>
              <a:cs typeface="+mn-lt"/>
            </a:endParaRPr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Very Well Mind (2020) </a:t>
            </a:r>
            <a:r>
              <a:rPr lang="en-GB" sz="2000" i="1" dirty="0">
                <a:ea typeface="+mn-lt"/>
                <a:cs typeface="+mn-lt"/>
              </a:rPr>
              <a:t>What are the effects of workplace bullying?  </a:t>
            </a:r>
            <a:r>
              <a:rPr lang="en-GB" sz="2000" dirty="0">
                <a:ea typeface="+mn-lt"/>
                <a:cs typeface="+mn-lt"/>
              </a:rPr>
              <a:t>Available at: </a:t>
            </a:r>
            <a:r>
              <a:rPr lang="en-GB" sz="2000" dirty="0">
                <a:ea typeface="+mn-lt"/>
                <a:cs typeface="+mn-lt"/>
                <a:hlinkClick r:id="rId4"/>
              </a:rPr>
              <a:t>https://www.verywellmind.com/what-are-the-effects-of-workplace-bullying-460628</a:t>
            </a:r>
            <a:r>
              <a:rPr lang="en-GB" sz="2000" dirty="0">
                <a:ea typeface="+mn-lt"/>
                <a:cs typeface="+mn-lt"/>
              </a:rPr>
              <a:t>  (Accessed: 12th January 2021).</a:t>
            </a:r>
            <a:endParaRPr lang="en-US" sz="2000" dirty="0">
              <a:ea typeface="+mn-lt"/>
              <a:cs typeface="+mn-lt"/>
            </a:endParaRPr>
          </a:p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5541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598</cp:revision>
  <dcterms:created xsi:type="dcterms:W3CDTF">2021-01-12T10:24:21Z</dcterms:created>
  <dcterms:modified xsi:type="dcterms:W3CDTF">2021-01-14T14:41:12Z</dcterms:modified>
</cp:coreProperties>
</file>