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handoutMasterIdLst>
    <p:handoutMasterId r:id="rId40"/>
  </p:handoutMasterIdLst>
  <p:sldIdLst>
    <p:sldId id="288" r:id="rId2"/>
    <p:sldId id="289" r:id="rId3"/>
    <p:sldId id="296" r:id="rId4"/>
    <p:sldId id="290" r:id="rId5"/>
    <p:sldId id="275" r:id="rId6"/>
    <p:sldId id="276" r:id="rId7"/>
    <p:sldId id="278" r:id="rId8"/>
    <p:sldId id="260" r:id="rId9"/>
    <p:sldId id="272" r:id="rId10"/>
    <p:sldId id="263" r:id="rId11"/>
    <p:sldId id="279" r:id="rId12"/>
    <p:sldId id="264" r:id="rId13"/>
    <p:sldId id="265" r:id="rId14"/>
    <p:sldId id="266" r:id="rId15"/>
    <p:sldId id="267" r:id="rId16"/>
    <p:sldId id="294" r:id="rId17"/>
    <p:sldId id="293" r:id="rId18"/>
    <p:sldId id="268" r:id="rId19"/>
    <p:sldId id="269" r:id="rId20"/>
    <p:sldId id="270" r:id="rId21"/>
    <p:sldId id="283" r:id="rId22"/>
    <p:sldId id="284" r:id="rId23"/>
    <p:sldId id="280" r:id="rId24"/>
    <p:sldId id="282" r:id="rId25"/>
    <p:sldId id="281" r:id="rId26"/>
    <p:sldId id="300" r:id="rId27"/>
    <p:sldId id="297" r:id="rId28"/>
    <p:sldId id="301" r:id="rId29"/>
    <p:sldId id="304" r:id="rId30"/>
    <p:sldId id="305" r:id="rId31"/>
    <p:sldId id="306" r:id="rId32"/>
    <p:sldId id="307" r:id="rId33"/>
    <p:sldId id="308" r:id="rId34"/>
    <p:sldId id="309" r:id="rId35"/>
    <p:sldId id="286" r:id="rId36"/>
    <p:sldId id="287" r:id="rId37"/>
    <p:sldId id="310" r:id="rId38"/>
  </p:sldIdLst>
  <p:sldSz cx="9144000" cy="6858000" type="screen4x3"/>
  <p:notesSz cx="7315200" cy="96012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40C"/>
    <a:srgbClr val="CC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882" autoAdjust="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986" name="Rectangle 2"/>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lvl1pPr defTabSz="966788">
              <a:defRPr sz="1300"/>
            </a:lvl1pPr>
          </a:lstStyle>
          <a:p>
            <a:pPr>
              <a:defRPr/>
            </a:pPr>
            <a:endParaRPr lang="en-US"/>
          </a:p>
        </p:txBody>
      </p:sp>
      <p:sp>
        <p:nvSpPr>
          <p:cNvPr id="41987" name="Rectangle 3"/>
          <p:cNvSpPr>
            <a:spLocks noGrp="1" noChangeArrowheads="1"/>
          </p:cNvSpPr>
          <p:nvPr>
            <p:ph type="dt" sz="quarter" idx="1"/>
          </p:nvPr>
        </p:nvSpPr>
        <p:spPr bwMode="auto">
          <a:xfrm>
            <a:off x="4143375" y="0"/>
            <a:ext cx="3170238" cy="479425"/>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lvl1pPr algn="r" defTabSz="966788">
              <a:defRPr sz="1300"/>
            </a:lvl1pPr>
          </a:lstStyle>
          <a:p>
            <a:pPr>
              <a:defRPr/>
            </a:pPr>
            <a:endParaRPr lang="en-US"/>
          </a:p>
        </p:txBody>
      </p:sp>
      <p:sp>
        <p:nvSpPr>
          <p:cNvPr id="41988" name="Rectangle 4"/>
          <p:cNvSpPr>
            <a:spLocks noGrp="1" noChangeArrowheads="1"/>
          </p:cNvSpPr>
          <p:nvPr>
            <p:ph type="ftr" sz="quarter" idx="2"/>
          </p:nvPr>
        </p:nvSpPr>
        <p:spPr bwMode="auto">
          <a:xfrm>
            <a:off x="0" y="9120188"/>
            <a:ext cx="3170238" cy="479425"/>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defTabSz="966788">
              <a:defRPr sz="1300"/>
            </a:lvl1pPr>
          </a:lstStyle>
          <a:p>
            <a:pPr>
              <a:defRPr/>
            </a:pPr>
            <a:endParaRPr lang="en-US"/>
          </a:p>
        </p:txBody>
      </p:sp>
      <p:sp>
        <p:nvSpPr>
          <p:cNvPr id="41989" name="Rectangle 5"/>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algn="r" defTabSz="966788">
              <a:defRPr sz="1300"/>
            </a:lvl1pPr>
          </a:lstStyle>
          <a:p>
            <a:pPr>
              <a:defRPr/>
            </a:pPr>
            <a:fld id="{1DBFB9A6-4B28-4B22-B212-8DDF9B961113}"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lvl1pPr defTabSz="966788">
              <a:defRPr sz="1300"/>
            </a:lvl1pPr>
          </a:lstStyle>
          <a:p>
            <a:pPr>
              <a:defRPr/>
            </a:pPr>
            <a:endParaRPr lang="en-US"/>
          </a:p>
        </p:txBody>
      </p:sp>
      <p:sp>
        <p:nvSpPr>
          <p:cNvPr id="35843" name="Rectangle 3"/>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lvl1pPr algn="r" defTabSz="966788">
              <a:defRPr sz="1300"/>
            </a:lvl1pPr>
          </a:lstStyle>
          <a:p>
            <a:pPr>
              <a:defRPr/>
            </a:pPr>
            <a:endParaRPr lang="en-US"/>
          </a:p>
        </p:txBody>
      </p:sp>
      <p:sp>
        <p:nvSpPr>
          <p:cNvPr id="39940" name="Rectangle 4"/>
          <p:cNvSpPr>
            <a:spLocks noGrp="1" noRot="1" noChangeAspect="1" noChangeArrowheads="1" noTextEdit="1"/>
          </p:cNvSpPr>
          <p:nvPr>
            <p:ph type="sldImg" idx="2"/>
          </p:nvPr>
        </p:nvSpPr>
        <p:spPr bwMode="auto">
          <a:xfrm>
            <a:off x="1257300" y="720725"/>
            <a:ext cx="4800600" cy="3600450"/>
          </a:xfrm>
          <a:prstGeom prst="rect">
            <a:avLst/>
          </a:prstGeom>
          <a:noFill/>
          <a:ln w="9525">
            <a:solidFill>
              <a:srgbClr val="000000"/>
            </a:solidFill>
            <a:miter lim="800000"/>
            <a:headEnd/>
            <a:tailEnd/>
          </a:ln>
        </p:spPr>
      </p:sp>
      <p:sp>
        <p:nvSpPr>
          <p:cNvPr id="35845" name="Rectangle 5"/>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5846" name="Rectangle 6"/>
          <p:cNvSpPr>
            <a:spLocks noGrp="1" noChangeArrowheads="1"/>
          </p:cNvSpPr>
          <p:nvPr>
            <p:ph type="ftr" sz="quarter" idx="4"/>
          </p:nvPr>
        </p:nvSpPr>
        <p:spPr bwMode="auto">
          <a:xfrm>
            <a:off x="0" y="9120188"/>
            <a:ext cx="3170238" cy="479425"/>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defTabSz="966788">
              <a:defRPr sz="1300"/>
            </a:lvl1pPr>
          </a:lstStyle>
          <a:p>
            <a:pPr>
              <a:defRPr/>
            </a:pPr>
            <a:endParaRPr lang="en-US"/>
          </a:p>
        </p:txBody>
      </p:sp>
      <p:sp>
        <p:nvSpPr>
          <p:cNvPr id="35847" name="Rectangle 7"/>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algn="r" defTabSz="966788">
              <a:defRPr sz="1300"/>
            </a:lvl1pPr>
          </a:lstStyle>
          <a:p>
            <a:pPr>
              <a:defRPr/>
            </a:pPr>
            <a:fld id="{AC8AD18E-55D9-4DEB-A56C-22C75039F934}"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0FFBCCBB-0FA8-4B5F-BAEE-06B3D4DF0180}" type="slidenum">
              <a:rPr lang="en-US" smtClean="0"/>
              <a:pPr/>
              <a:t>30</a:t>
            </a:fld>
            <a:endParaRPr lang="en-US" smtClean="0"/>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endParaRPr lang="en-US" smtClean="0">
              <a:latin typeface="Book Antiqua"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A672338A-BC13-410D-9BF8-BA7CF2F03A84}" type="slidenum">
              <a:rPr lang="en-US" smtClean="0"/>
              <a:pPr/>
              <a:t>31</a:t>
            </a:fld>
            <a:endParaRPr lang="en-US" smtClean="0"/>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endParaRPr lang="en-US" smtClean="0">
              <a:latin typeface="Book Antiqua"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E28A5DB-0AD2-4929-99E0-D4BD5BF282A6}"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E8385A9-E4CC-4D2B-BB25-82175920B34E}"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D6A4C70-2767-497A-9B03-465570C8DC18}"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C998361-7844-40D1-A47E-D02B3904D76B}"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353C34FF-AC1A-4892-AEAA-2CC918CB90E8}"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A5A7B799-E0EF-49DC-AF7E-0A5CC574FC4C}"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085DA6DA-1650-47A0-AD00-F7EA867B94D1}"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292494A-1143-4371-8CFE-C45DD8B8E1FA}"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EC0CA6C-7851-41C1-B1B2-93D9077701B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1B901B4-113F-4BEA-9178-26E0BF854A6B}"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775E7BF-BA5D-43D3-9C79-2C667FB0CF74}"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FB3DA3E-B306-41CB-8947-2DE2C1D2B94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65EDBAA5-7D93-4CEE-95AD-B537090E3C7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web.archive.org/web/20071227160355/http:/www.ac-nice.fr/philo/textes/Plato-Works/29-Epinomis.htm" TargetMode="External"/><Relationship Id="rId2" Type="http://schemas.openxmlformats.org/officeDocument/2006/relationships/hyperlink" Target="https://archive.org/details/denaturadeorumac00ciceuoft" TargetMode="External"/><Relationship Id="rId1" Type="http://schemas.openxmlformats.org/officeDocument/2006/relationships/slideLayout" Target="../slideLayouts/slideLayout2.xml"/><Relationship Id="rId4" Type="http://schemas.openxmlformats.org/officeDocument/2006/relationships/hyperlink" Target="http://www.csus.edu/indiv/r/rileymt/Vettius%20Valens%20entire.pdf" TargetMode="External"/></Relationships>
</file>

<file path=ppt/slides/_rels/slide36.xml.rels><?xml version="1.0" encoding="UTF-8" standalone="yes"?>
<Relationships xmlns="http://schemas.openxmlformats.org/package/2006/relationships"><Relationship Id="rId2" Type="http://schemas.openxmlformats.org/officeDocument/2006/relationships/hyperlink" Target="http://www.cultureandcosmos.org/pdfs/11/11_Bezza_An_Astrological_Term_Vol11.pdf"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hyperlink" Target="http://mss.bmlonline.it/s.aspx?Id=AWOHyuL9I1A4r7GxMBxH&amp;c=De%20mundanis%20apotelesmatibus%20excerptum%20ex%20libro%20Albumasari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Slide Number Placeholder 5"/>
          <p:cNvSpPr>
            <a:spLocks noGrp="1"/>
          </p:cNvSpPr>
          <p:nvPr>
            <p:ph type="sldNum" sz="quarter" idx="12"/>
          </p:nvPr>
        </p:nvSpPr>
        <p:spPr>
          <a:noFill/>
        </p:spPr>
        <p:txBody>
          <a:bodyPr/>
          <a:lstStyle/>
          <a:p>
            <a:fld id="{AE882321-CB6A-4763-8E90-F50AC322156D}" type="slidenum">
              <a:rPr lang="en-US" smtClean="0"/>
              <a:pPr/>
              <a:t>1</a:t>
            </a:fld>
            <a:endParaRPr lang="en-US" smtClean="0"/>
          </a:p>
        </p:txBody>
      </p:sp>
      <p:sp>
        <p:nvSpPr>
          <p:cNvPr id="2051" name="Rectangle 2"/>
          <p:cNvSpPr>
            <a:spLocks noGrp="1" noChangeArrowheads="1"/>
          </p:cNvSpPr>
          <p:nvPr>
            <p:ph type="ctrTitle"/>
          </p:nvPr>
        </p:nvSpPr>
        <p:spPr/>
        <p:txBody>
          <a:bodyPr/>
          <a:lstStyle/>
          <a:p>
            <a:pPr eaLnBrk="1" hangingPunct="1"/>
            <a:r>
              <a:rPr lang="en-US" sz="4000" b="1" i="1" smtClean="0">
                <a:solidFill>
                  <a:srgbClr val="002060"/>
                </a:solidFill>
                <a:latin typeface="Calibri" pitchFamily="34" charset="0"/>
                <a:cs typeface="Calibri" pitchFamily="34" charset="0"/>
              </a:rPr>
              <a:t>Hellenistic Astrology and its Place within Divinatory Practices</a:t>
            </a:r>
          </a:p>
        </p:txBody>
      </p:sp>
      <p:sp>
        <p:nvSpPr>
          <p:cNvPr id="2052" name="Rectangle 3"/>
          <p:cNvSpPr>
            <a:spLocks noGrp="1" noChangeArrowheads="1"/>
          </p:cNvSpPr>
          <p:nvPr>
            <p:ph type="subTitle" idx="1"/>
          </p:nvPr>
        </p:nvSpPr>
        <p:spPr>
          <a:xfrm>
            <a:off x="1066800" y="3886200"/>
            <a:ext cx="6858000" cy="1752600"/>
          </a:xfrm>
        </p:spPr>
        <p:txBody>
          <a:bodyPr/>
          <a:lstStyle/>
          <a:p>
            <a:pPr eaLnBrk="1" hangingPunct="1">
              <a:lnSpc>
                <a:spcPct val="80000"/>
              </a:lnSpc>
            </a:pPr>
            <a:r>
              <a:rPr lang="en-US" sz="2800" dirty="0" smtClean="0">
                <a:latin typeface="Calibri" pitchFamily="34" charset="0"/>
                <a:cs typeface="Calibri" pitchFamily="34" charset="0"/>
              </a:rPr>
              <a:t>Dr Dorian </a:t>
            </a:r>
            <a:r>
              <a:rPr lang="en-US" sz="2800" dirty="0" err="1" smtClean="0">
                <a:latin typeface="Calibri" pitchFamily="34" charset="0"/>
                <a:cs typeface="Calibri" pitchFamily="34" charset="0"/>
              </a:rPr>
              <a:t>Greenbaum</a:t>
            </a:r>
            <a:endParaRPr lang="en-US" sz="2800" dirty="0" smtClean="0">
              <a:latin typeface="Calibri" pitchFamily="34" charset="0"/>
              <a:cs typeface="Calibri" pitchFamily="34" charset="0"/>
            </a:endParaRPr>
          </a:p>
          <a:p>
            <a:pPr eaLnBrk="1" hangingPunct="1">
              <a:lnSpc>
                <a:spcPct val="80000"/>
              </a:lnSpc>
            </a:pPr>
            <a:r>
              <a:rPr lang="en-US" sz="2800" dirty="0" smtClean="0">
                <a:latin typeface="Calibri" pitchFamily="34" charset="0"/>
                <a:cs typeface="Calibri" pitchFamily="34" charset="0"/>
              </a:rPr>
              <a:t>Cosmology, Magic and Divination</a:t>
            </a:r>
          </a:p>
          <a:p>
            <a:pPr eaLnBrk="1" hangingPunct="1">
              <a:lnSpc>
                <a:spcPct val="80000"/>
              </a:lnSpc>
            </a:pPr>
            <a:r>
              <a:rPr lang="en-US" sz="2800" dirty="0" smtClean="0">
                <a:latin typeface="Calibri" pitchFamily="34" charset="0"/>
                <a:cs typeface="Calibri" pitchFamily="34" charset="0"/>
              </a:rPr>
              <a:t>Seminar 8</a:t>
            </a:r>
          </a:p>
          <a:p>
            <a:pPr eaLnBrk="1" hangingPunct="1">
              <a:lnSpc>
                <a:spcPct val="80000"/>
              </a:lnSpc>
            </a:pPr>
            <a:r>
              <a:rPr lang="en-US" sz="2800" dirty="0" smtClean="0">
                <a:latin typeface="Calibri" pitchFamily="34" charset="0"/>
                <a:cs typeface="Calibri" pitchFamily="34" charset="0"/>
              </a:rPr>
              <a:t>26 March 2024</a:t>
            </a:r>
          </a:p>
        </p:txBody>
      </p:sp>
      <p:pic>
        <p:nvPicPr>
          <p:cNvPr id="2053" name="Picture 4" descr="TSD_logo high res"/>
          <p:cNvPicPr>
            <a:picLocks noChangeAspect="1" noChangeArrowheads="1"/>
          </p:cNvPicPr>
          <p:nvPr/>
        </p:nvPicPr>
        <p:blipFill>
          <a:blip r:embed="rId2"/>
          <a:srcRect/>
          <a:stretch>
            <a:fillRect/>
          </a:stretch>
        </p:blipFill>
        <p:spPr bwMode="auto">
          <a:xfrm>
            <a:off x="0" y="0"/>
            <a:ext cx="3816350" cy="15732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lide Number Placeholder 5"/>
          <p:cNvSpPr>
            <a:spLocks noGrp="1"/>
          </p:cNvSpPr>
          <p:nvPr>
            <p:ph type="sldNum" sz="quarter" idx="12"/>
          </p:nvPr>
        </p:nvSpPr>
        <p:spPr>
          <a:noFill/>
        </p:spPr>
        <p:txBody>
          <a:bodyPr/>
          <a:lstStyle/>
          <a:p>
            <a:fld id="{AF27E23C-B0BE-42A1-BE67-260D310D69D0}" type="slidenum">
              <a:rPr lang="en-US" smtClean="0"/>
              <a:pPr/>
              <a:t>2</a:t>
            </a:fld>
            <a:endParaRPr lang="en-US" smtClean="0"/>
          </a:p>
        </p:txBody>
      </p:sp>
      <p:sp>
        <p:nvSpPr>
          <p:cNvPr id="3075" name="Rectangle 2"/>
          <p:cNvSpPr>
            <a:spLocks noGrp="1" noChangeArrowheads="1"/>
          </p:cNvSpPr>
          <p:nvPr>
            <p:ph type="title"/>
          </p:nvPr>
        </p:nvSpPr>
        <p:spPr/>
        <p:txBody>
          <a:bodyPr/>
          <a:lstStyle/>
          <a:p>
            <a:pPr eaLnBrk="1" hangingPunct="1"/>
            <a:r>
              <a:rPr lang="en-US" sz="4000" b="1" smtClean="0">
                <a:solidFill>
                  <a:srgbClr val="002060"/>
                </a:solidFill>
                <a:latin typeface="Calibri" pitchFamily="34" charset="0"/>
                <a:cs typeface="Calibri" pitchFamily="34" charset="0"/>
              </a:rPr>
              <a:t>The Rise of Astrology in the Greco-Roman World (1)</a:t>
            </a:r>
          </a:p>
        </p:txBody>
      </p:sp>
      <p:sp>
        <p:nvSpPr>
          <p:cNvPr id="3076" name="Rectangle 3"/>
          <p:cNvSpPr>
            <a:spLocks noGrp="1" noChangeArrowheads="1"/>
          </p:cNvSpPr>
          <p:nvPr>
            <p:ph type="body" idx="1"/>
          </p:nvPr>
        </p:nvSpPr>
        <p:spPr/>
        <p:txBody>
          <a:bodyPr/>
          <a:lstStyle/>
          <a:p>
            <a:pPr eaLnBrk="1" hangingPunct="1"/>
            <a:r>
              <a:rPr lang="en-US" sz="2800" smtClean="0">
                <a:latin typeface="Calibri" pitchFamily="34" charset="0"/>
                <a:cs typeface="Calibri" pitchFamily="34" charset="0"/>
              </a:rPr>
              <a:t>Plato (</a:t>
            </a:r>
            <a:r>
              <a:rPr lang="en-US" sz="2800" i="1" smtClean="0">
                <a:latin typeface="Calibri" pitchFamily="34" charset="0"/>
                <a:cs typeface="Calibri" pitchFamily="34" charset="0"/>
              </a:rPr>
              <a:t>Timaeus</a:t>
            </a:r>
            <a:r>
              <a:rPr lang="en-US" sz="2800" smtClean="0">
                <a:latin typeface="Calibri" pitchFamily="34" charset="0"/>
                <a:cs typeface="Calibri" pitchFamily="34" charset="0"/>
              </a:rPr>
              <a:t>)</a:t>
            </a:r>
          </a:p>
          <a:p>
            <a:pPr eaLnBrk="1" hangingPunct="1"/>
            <a:r>
              <a:rPr lang="en-US" sz="2800" smtClean="0">
                <a:latin typeface="Calibri" pitchFamily="34" charset="0"/>
                <a:cs typeface="Calibri" pitchFamily="34" charset="0"/>
              </a:rPr>
              <a:t>“What about which of [the gods] come into conjunction and opposition with one another, and in what order they pass in front of one another, and at what times any of them are veiled from our sight and then reappear, [so that] they send fears and signs of the future to those [un]able to calculate?” (40d) (trans. Waterfield, modified)</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5"/>
          <p:cNvSpPr>
            <a:spLocks noGrp="1"/>
          </p:cNvSpPr>
          <p:nvPr>
            <p:ph type="sldNum" sz="quarter" idx="12"/>
          </p:nvPr>
        </p:nvSpPr>
        <p:spPr>
          <a:noFill/>
        </p:spPr>
        <p:txBody>
          <a:bodyPr/>
          <a:lstStyle/>
          <a:p>
            <a:fld id="{78CAA02E-9B06-4BE0-B3F9-92AD03B6586A}" type="slidenum">
              <a:rPr lang="en-US" smtClean="0"/>
              <a:pPr/>
              <a:t>3</a:t>
            </a:fld>
            <a:endParaRPr lang="en-US" smtClean="0"/>
          </a:p>
        </p:txBody>
      </p:sp>
      <p:sp>
        <p:nvSpPr>
          <p:cNvPr id="4099" name="Rectangle 2"/>
          <p:cNvSpPr>
            <a:spLocks noGrp="1" noChangeArrowheads="1"/>
          </p:cNvSpPr>
          <p:nvPr>
            <p:ph type="title"/>
          </p:nvPr>
        </p:nvSpPr>
        <p:spPr>
          <a:xfrm>
            <a:off x="457200" y="0"/>
            <a:ext cx="8229600" cy="1143000"/>
          </a:xfrm>
        </p:spPr>
        <p:txBody>
          <a:bodyPr/>
          <a:lstStyle/>
          <a:p>
            <a:pPr eaLnBrk="1" hangingPunct="1"/>
            <a:r>
              <a:rPr lang="en-US" sz="3200" b="1" smtClean="0">
                <a:solidFill>
                  <a:srgbClr val="002060"/>
                </a:solidFill>
                <a:latin typeface="Calibri" pitchFamily="34" charset="0"/>
                <a:cs typeface="Calibri" pitchFamily="34" charset="0"/>
              </a:rPr>
              <a:t>Primary and Secondary Motion: The Same and the Other/Different (</a:t>
            </a:r>
            <a:r>
              <a:rPr lang="en-US" sz="3200" b="1" i="1" smtClean="0">
                <a:solidFill>
                  <a:srgbClr val="002060"/>
                </a:solidFill>
                <a:latin typeface="Calibri" pitchFamily="34" charset="0"/>
                <a:cs typeface="Calibri" pitchFamily="34" charset="0"/>
              </a:rPr>
              <a:t>Timaeus </a:t>
            </a:r>
            <a:r>
              <a:rPr lang="en-US" sz="3200" b="1" smtClean="0">
                <a:solidFill>
                  <a:srgbClr val="002060"/>
                </a:solidFill>
                <a:latin typeface="Calibri" pitchFamily="34" charset="0"/>
                <a:cs typeface="Calibri" pitchFamily="34" charset="0"/>
              </a:rPr>
              <a:t>36b-d)</a:t>
            </a:r>
          </a:p>
        </p:txBody>
      </p:sp>
      <p:pic>
        <p:nvPicPr>
          <p:cNvPr id="4100" name="Picture 3" descr="MotionPri-Sec"/>
          <p:cNvPicPr>
            <a:picLocks noGrp="1" noChangeAspect="1" noChangeArrowheads="1"/>
          </p:cNvPicPr>
          <p:nvPr>
            <p:ph idx="1"/>
          </p:nvPr>
        </p:nvPicPr>
        <p:blipFill>
          <a:blip r:embed="rId2"/>
          <a:srcRect/>
          <a:stretch>
            <a:fillRect/>
          </a:stretch>
        </p:blipFill>
        <p:spPr>
          <a:xfrm>
            <a:off x="4267200" y="1828800"/>
            <a:ext cx="4360863" cy="4038600"/>
          </a:xfrm>
          <a:noFill/>
        </p:spPr>
      </p:pic>
      <p:sp>
        <p:nvSpPr>
          <p:cNvPr id="4101" name="Text Box 5"/>
          <p:cNvSpPr txBox="1">
            <a:spLocks noChangeArrowheads="1"/>
          </p:cNvSpPr>
          <p:nvPr/>
        </p:nvSpPr>
        <p:spPr bwMode="auto">
          <a:xfrm>
            <a:off x="5943600" y="1524000"/>
            <a:ext cx="1063625" cy="336550"/>
          </a:xfrm>
          <a:prstGeom prst="rect">
            <a:avLst/>
          </a:prstGeom>
          <a:noFill/>
          <a:ln w="9525">
            <a:noFill/>
            <a:miter lim="800000"/>
            <a:headEnd/>
            <a:tailEnd/>
          </a:ln>
        </p:spPr>
        <p:txBody>
          <a:bodyPr wrap="none">
            <a:spAutoFit/>
          </a:bodyPr>
          <a:lstStyle/>
          <a:p>
            <a:r>
              <a:rPr lang="en-US" sz="1600"/>
              <a:t>Capricorn</a:t>
            </a:r>
          </a:p>
        </p:txBody>
      </p:sp>
      <p:sp>
        <p:nvSpPr>
          <p:cNvPr id="4102" name="Text Box 6"/>
          <p:cNvSpPr txBox="1">
            <a:spLocks noChangeArrowheads="1"/>
          </p:cNvSpPr>
          <p:nvPr/>
        </p:nvSpPr>
        <p:spPr bwMode="auto">
          <a:xfrm>
            <a:off x="8229600" y="3429000"/>
            <a:ext cx="914400" cy="336550"/>
          </a:xfrm>
          <a:prstGeom prst="rect">
            <a:avLst/>
          </a:prstGeom>
          <a:noFill/>
          <a:ln w="9525">
            <a:noFill/>
            <a:miter lim="800000"/>
            <a:headEnd/>
            <a:tailEnd/>
          </a:ln>
        </p:spPr>
        <p:txBody>
          <a:bodyPr>
            <a:spAutoFit/>
          </a:bodyPr>
          <a:lstStyle/>
          <a:p>
            <a:pPr>
              <a:spcBef>
                <a:spcPct val="50000"/>
              </a:spcBef>
            </a:pPr>
            <a:r>
              <a:rPr lang="en-US" sz="1600"/>
              <a:t>Libra</a:t>
            </a:r>
          </a:p>
        </p:txBody>
      </p:sp>
      <p:sp>
        <p:nvSpPr>
          <p:cNvPr id="4103" name="Text Box 7"/>
          <p:cNvSpPr txBox="1">
            <a:spLocks noChangeArrowheads="1"/>
          </p:cNvSpPr>
          <p:nvPr/>
        </p:nvSpPr>
        <p:spPr bwMode="auto">
          <a:xfrm>
            <a:off x="6096000" y="5867400"/>
            <a:ext cx="838200" cy="336550"/>
          </a:xfrm>
          <a:prstGeom prst="rect">
            <a:avLst/>
          </a:prstGeom>
          <a:noFill/>
          <a:ln w="9525">
            <a:noFill/>
            <a:miter lim="800000"/>
            <a:headEnd/>
            <a:tailEnd/>
          </a:ln>
        </p:spPr>
        <p:txBody>
          <a:bodyPr wrap="none">
            <a:spAutoFit/>
          </a:bodyPr>
          <a:lstStyle/>
          <a:p>
            <a:r>
              <a:rPr lang="en-US" sz="1600"/>
              <a:t>Cancer</a:t>
            </a:r>
          </a:p>
        </p:txBody>
      </p:sp>
      <p:sp>
        <p:nvSpPr>
          <p:cNvPr id="4104" name="Text Box 8"/>
          <p:cNvSpPr txBox="1">
            <a:spLocks noChangeArrowheads="1"/>
          </p:cNvSpPr>
          <p:nvPr/>
        </p:nvSpPr>
        <p:spPr bwMode="auto">
          <a:xfrm>
            <a:off x="4876800" y="2438400"/>
            <a:ext cx="381000" cy="396875"/>
          </a:xfrm>
          <a:prstGeom prst="rect">
            <a:avLst/>
          </a:prstGeom>
          <a:noFill/>
          <a:ln w="9525">
            <a:noFill/>
            <a:miter lim="800000"/>
            <a:headEnd/>
            <a:tailEnd/>
          </a:ln>
        </p:spPr>
        <p:txBody>
          <a:bodyPr>
            <a:spAutoFit/>
          </a:bodyPr>
          <a:lstStyle/>
          <a:p>
            <a:pPr>
              <a:spcBef>
                <a:spcPct val="50000"/>
              </a:spcBef>
            </a:pPr>
            <a:r>
              <a:rPr lang="en-US" sz="2000" b="1">
                <a:latin typeface="Times New Roman" pitchFamily="18" charset="0"/>
                <a:cs typeface="Times New Roman" pitchFamily="18" charset="0"/>
              </a:rPr>
              <a:t>☼</a:t>
            </a:r>
          </a:p>
        </p:txBody>
      </p:sp>
      <p:sp>
        <p:nvSpPr>
          <p:cNvPr id="4105" name="Text Box 9"/>
          <p:cNvSpPr txBox="1">
            <a:spLocks noChangeArrowheads="1"/>
          </p:cNvSpPr>
          <p:nvPr/>
        </p:nvSpPr>
        <p:spPr bwMode="auto">
          <a:xfrm>
            <a:off x="6096000" y="1295400"/>
            <a:ext cx="736600" cy="336550"/>
          </a:xfrm>
          <a:prstGeom prst="rect">
            <a:avLst/>
          </a:prstGeom>
          <a:noFill/>
          <a:ln w="9525">
            <a:noFill/>
            <a:miter lim="800000"/>
            <a:headEnd/>
            <a:tailEnd/>
          </a:ln>
        </p:spPr>
        <p:txBody>
          <a:bodyPr wrap="none">
            <a:spAutoFit/>
          </a:bodyPr>
          <a:lstStyle/>
          <a:p>
            <a:r>
              <a:rPr lang="en-US" sz="1600" b="1"/>
              <a:t>south</a:t>
            </a:r>
          </a:p>
        </p:txBody>
      </p:sp>
      <p:sp>
        <p:nvSpPr>
          <p:cNvPr id="4106" name="Text Box 10"/>
          <p:cNvSpPr txBox="1">
            <a:spLocks noChangeArrowheads="1"/>
          </p:cNvSpPr>
          <p:nvPr/>
        </p:nvSpPr>
        <p:spPr bwMode="auto">
          <a:xfrm>
            <a:off x="7718425" y="3954463"/>
            <a:ext cx="663575" cy="366712"/>
          </a:xfrm>
          <a:prstGeom prst="rect">
            <a:avLst/>
          </a:prstGeom>
          <a:noFill/>
          <a:ln w="9525">
            <a:noFill/>
            <a:miter lim="800000"/>
            <a:headEnd/>
            <a:tailEnd/>
          </a:ln>
        </p:spPr>
        <p:txBody>
          <a:bodyPr>
            <a:spAutoFit/>
          </a:bodyPr>
          <a:lstStyle/>
          <a:p>
            <a:pPr>
              <a:spcBef>
                <a:spcPct val="50000"/>
              </a:spcBef>
            </a:pPr>
            <a:endParaRPr lang="en-US"/>
          </a:p>
        </p:txBody>
      </p:sp>
      <p:sp>
        <p:nvSpPr>
          <p:cNvPr id="4107" name="Text Box 11"/>
          <p:cNvSpPr txBox="1">
            <a:spLocks noChangeArrowheads="1"/>
          </p:cNvSpPr>
          <p:nvPr/>
        </p:nvSpPr>
        <p:spPr bwMode="auto">
          <a:xfrm>
            <a:off x="8507413" y="3581400"/>
            <a:ext cx="636587" cy="336550"/>
          </a:xfrm>
          <a:prstGeom prst="rect">
            <a:avLst/>
          </a:prstGeom>
          <a:noFill/>
          <a:ln w="9525">
            <a:noFill/>
            <a:miter lim="800000"/>
            <a:headEnd/>
            <a:tailEnd/>
          </a:ln>
        </p:spPr>
        <p:txBody>
          <a:bodyPr>
            <a:spAutoFit/>
          </a:bodyPr>
          <a:lstStyle/>
          <a:p>
            <a:r>
              <a:rPr lang="en-US" sz="1600" b="1"/>
              <a:t>west</a:t>
            </a:r>
          </a:p>
        </p:txBody>
      </p:sp>
      <p:sp>
        <p:nvSpPr>
          <p:cNvPr id="4108" name="Text Box 12"/>
          <p:cNvSpPr txBox="1">
            <a:spLocks noChangeArrowheads="1"/>
          </p:cNvSpPr>
          <p:nvPr/>
        </p:nvSpPr>
        <p:spPr bwMode="auto">
          <a:xfrm>
            <a:off x="6172200" y="6096000"/>
            <a:ext cx="703263" cy="336550"/>
          </a:xfrm>
          <a:prstGeom prst="rect">
            <a:avLst/>
          </a:prstGeom>
          <a:noFill/>
          <a:ln w="9525">
            <a:noFill/>
            <a:miter lim="800000"/>
            <a:headEnd/>
            <a:tailEnd/>
          </a:ln>
        </p:spPr>
        <p:txBody>
          <a:bodyPr>
            <a:spAutoFit/>
          </a:bodyPr>
          <a:lstStyle/>
          <a:p>
            <a:r>
              <a:rPr lang="en-US" sz="1600" b="1"/>
              <a:t>north</a:t>
            </a:r>
          </a:p>
        </p:txBody>
      </p:sp>
      <p:pic>
        <p:nvPicPr>
          <p:cNvPr id="4109" name="Picture 14" descr="timaeusd"/>
          <p:cNvPicPr>
            <a:picLocks noChangeAspect="1" noChangeArrowheads="1"/>
          </p:cNvPicPr>
          <p:nvPr/>
        </p:nvPicPr>
        <p:blipFill>
          <a:blip r:embed="rId3"/>
          <a:srcRect/>
          <a:stretch>
            <a:fillRect/>
          </a:stretch>
        </p:blipFill>
        <p:spPr bwMode="auto">
          <a:xfrm>
            <a:off x="165100" y="1905000"/>
            <a:ext cx="3729038" cy="3810000"/>
          </a:xfrm>
          <a:prstGeom prst="rect">
            <a:avLst/>
          </a:prstGeom>
          <a:noFill/>
          <a:ln w="9525">
            <a:noFill/>
            <a:miter lim="800000"/>
            <a:headEnd/>
            <a:tailEnd/>
          </a:ln>
        </p:spPr>
      </p:pic>
      <p:sp>
        <p:nvSpPr>
          <p:cNvPr id="4110" name="Text Box 15"/>
          <p:cNvSpPr txBox="1">
            <a:spLocks noChangeArrowheads="1"/>
          </p:cNvSpPr>
          <p:nvPr/>
        </p:nvSpPr>
        <p:spPr bwMode="auto">
          <a:xfrm>
            <a:off x="3886200" y="3657600"/>
            <a:ext cx="590550" cy="336550"/>
          </a:xfrm>
          <a:prstGeom prst="rect">
            <a:avLst/>
          </a:prstGeom>
          <a:noFill/>
          <a:ln w="9525">
            <a:noFill/>
            <a:miter lim="800000"/>
            <a:headEnd/>
            <a:tailEnd/>
          </a:ln>
        </p:spPr>
        <p:txBody>
          <a:bodyPr wrap="none">
            <a:spAutoFit/>
          </a:bodyPr>
          <a:lstStyle/>
          <a:p>
            <a:r>
              <a:rPr lang="en-US" sz="1600" b="1"/>
              <a:t>east</a:t>
            </a:r>
          </a:p>
        </p:txBody>
      </p:sp>
      <p:sp>
        <p:nvSpPr>
          <p:cNvPr id="4111" name="Text Box 16"/>
          <p:cNvSpPr txBox="1">
            <a:spLocks noChangeArrowheads="1"/>
          </p:cNvSpPr>
          <p:nvPr/>
        </p:nvSpPr>
        <p:spPr bwMode="auto">
          <a:xfrm>
            <a:off x="3962400" y="3429000"/>
            <a:ext cx="646113" cy="336550"/>
          </a:xfrm>
          <a:prstGeom prst="rect">
            <a:avLst/>
          </a:prstGeom>
          <a:noFill/>
          <a:ln w="9525">
            <a:noFill/>
            <a:miter lim="800000"/>
            <a:headEnd/>
            <a:tailEnd/>
          </a:ln>
        </p:spPr>
        <p:txBody>
          <a:bodyPr wrap="none">
            <a:spAutoFit/>
          </a:bodyPr>
          <a:lstStyle/>
          <a:p>
            <a:r>
              <a:rPr lang="en-US" sz="1600"/>
              <a:t>Aries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5"/>
          <p:cNvSpPr>
            <a:spLocks noGrp="1"/>
          </p:cNvSpPr>
          <p:nvPr>
            <p:ph type="sldNum" sz="quarter" idx="12"/>
          </p:nvPr>
        </p:nvSpPr>
        <p:spPr>
          <a:noFill/>
        </p:spPr>
        <p:txBody>
          <a:bodyPr/>
          <a:lstStyle/>
          <a:p>
            <a:fld id="{EAEC4F04-C333-420E-ABD9-C54C19AB8B56}" type="slidenum">
              <a:rPr lang="en-US" smtClean="0"/>
              <a:pPr/>
              <a:t>4</a:t>
            </a:fld>
            <a:endParaRPr lang="en-US" smtClean="0"/>
          </a:p>
        </p:txBody>
      </p:sp>
      <p:sp>
        <p:nvSpPr>
          <p:cNvPr id="5123" name="Rectangle 2"/>
          <p:cNvSpPr>
            <a:spLocks noGrp="1" noChangeArrowheads="1"/>
          </p:cNvSpPr>
          <p:nvPr>
            <p:ph type="title"/>
          </p:nvPr>
        </p:nvSpPr>
        <p:spPr/>
        <p:txBody>
          <a:bodyPr/>
          <a:lstStyle/>
          <a:p>
            <a:pPr eaLnBrk="1" hangingPunct="1"/>
            <a:r>
              <a:rPr lang="en-US" sz="4000" b="1" smtClean="0">
                <a:solidFill>
                  <a:srgbClr val="002060"/>
                </a:solidFill>
                <a:latin typeface="Calibri" pitchFamily="34" charset="0"/>
                <a:cs typeface="Calibri" pitchFamily="34" charset="0"/>
              </a:rPr>
              <a:t>The Rise of Astrology in the Greco-Roman World (2)</a:t>
            </a:r>
          </a:p>
        </p:txBody>
      </p:sp>
      <p:sp>
        <p:nvSpPr>
          <p:cNvPr id="5124" name="Rectangle 3"/>
          <p:cNvSpPr>
            <a:spLocks noGrp="1" noChangeArrowheads="1"/>
          </p:cNvSpPr>
          <p:nvPr>
            <p:ph type="body" idx="1"/>
          </p:nvPr>
        </p:nvSpPr>
        <p:spPr/>
        <p:txBody>
          <a:bodyPr/>
          <a:lstStyle/>
          <a:p>
            <a:pPr eaLnBrk="1" hangingPunct="1"/>
            <a:r>
              <a:rPr lang="en-US" smtClean="0">
                <a:latin typeface="Calibri" pitchFamily="34" charset="0"/>
                <a:cs typeface="Calibri" pitchFamily="34" charset="0"/>
              </a:rPr>
              <a:t>Plato (</a:t>
            </a:r>
            <a:r>
              <a:rPr lang="en-US" i="1" smtClean="0">
                <a:latin typeface="Calibri" pitchFamily="34" charset="0"/>
                <a:cs typeface="Calibri" pitchFamily="34" charset="0"/>
              </a:rPr>
              <a:t>Timaeus</a:t>
            </a:r>
            <a:r>
              <a:rPr lang="en-US" smtClean="0">
                <a:latin typeface="Calibri" pitchFamily="34" charset="0"/>
                <a:cs typeface="Calibri" pitchFamily="34" charset="0"/>
              </a:rPr>
              <a:t>)</a:t>
            </a:r>
          </a:p>
          <a:p>
            <a:pPr eaLnBrk="1" hangingPunct="1"/>
            <a:r>
              <a:rPr lang="en-US" smtClean="0">
                <a:latin typeface="Calibri" pitchFamily="34" charset="0"/>
                <a:cs typeface="Calibri" pitchFamily="34" charset="0"/>
              </a:rPr>
              <a:t>“heavenly kind of gods” (39e-40a)</a:t>
            </a:r>
          </a:p>
          <a:p>
            <a:pPr eaLnBrk="1" hangingPunct="1"/>
            <a:r>
              <a:rPr lang="en-US" smtClean="0">
                <a:latin typeface="Calibri" pitchFamily="34" charset="0"/>
                <a:cs typeface="Calibri" pitchFamily="34" charset="0"/>
              </a:rPr>
              <a:t>“the visible and generated gods” (40d)</a:t>
            </a:r>
          </a:p>
          <a:p>
            <a:pPr eaLnBrk="1" hangingPunct="1"/>
            <a:r>
              <a:rPr lang="en-US" i="1" smtClean="0">
                <a:latin typeface="Calibri" pitchFamily="34" charset="0"/>
                <a:cs typeface="Calibri" pitchFamily="34" charset="0"/>
              </a:rPr>
              <a:t>Epinomis</a:t>
            </a:r>
            <a:r>
              <a:rPr lang="en-US" smtClean="0">
                <a:latin typeface="Calibri" pitchFamily="34" charset="0"/>
                <a:cs typeface="Calibri" pitchFamily="34" charset="0"/>
              </a:rPr>
              <a:t>: “let none of us ever idly suppose that some of them are gods while others are not…but let us all declare and say that they are all cognate.” (986b)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Number Placeholder 5"/>
          <p:cNvSpPr>
            <a:spLocks noGrp="1"/>
          </p:cNvSpPr>
          <p:nvPr>
            <p:ph type="sldNum" sz="quarter" idx="12"/>
          </p:nvPr>
        </p:nvSpPr>
        <p:spPr>
          <a:noFill/>
        </p:spPr>
        <p:txBody>
          <a:bodyPr/>
          <a:lstStyle/>
          <a:p>
            <a:fld id="{14DFE3DC-2636-4DC7-9E84-93FC0C549B96}" type="slidenum">
              <a:rPr lang="en-US" smtClean="0"/>
              <a:pPr/>
              <a:t>5</a:t>
            </a:fld>
            <a:endParaRPr lang="en-US" smtClean="0"/>
          </a:p>
        </p:txBody>
      </p:sp>
      <p:sp>
        <p:nvSpPr>
          <p:cNvPr id="6147" name="Rectangle 2"/>
          <p:cNvSpPr>
            <a:spLocks noGrp="1" noChangeArrowheads="1"/>
          </p:cNvSpPr>
          <p:nvPr>
            <p:ph type="title"/>
          </p:nvPr>
        </p:nvSpPr>
        <p:spPr/>
        <p:txBody>
          <a:bodyPr/>
          <a:lstStyle/>
          <a:p>
            <a:pPr eaLnBrk="1" hangingPunct="1"/>
            <a:r>
              <a:rPr lang="en-US" sz="4000" b="1" smtClean="0">
                <a:solidFill>
                  <a:srgbClr val="002060"/>
                </a:solidFill>
                <a:latin typeface="Calibri" pitchFamily="34" charset="0"/>
                <a:cs typeface="Calibri" pitchFamily="34" charset="0"/>
              </a:rPr>
              <a:t>The Rise of Astrology in the Greco-Roman World (3)</a:t>
            </a:r>
          </a:p>
        </p:txBody>
      </p:sp>
      <p:sp>
        <p:nvSpPr>
          <p:cNvPr id="6148" name="Rectangle 3"/>
          <p:cNvSpPr>
            <a:spLocks noGrp="1" noChangeArrowheads="1"/>
          </p:cNvSpPr>
          <p:nvPr>
            <p:ph type="body" idx="1"/>
          </p:nvPr>
        </p:nvSpPr>
        <p:spPr/>
        <p:txBody>
          <a:bodyPr/>
          <a:lstStyle/>
          <a:p>
            <a:pPr eaLnBrk="1" hangingPunct="1">
              <a:lnSpc>
                <a:spcPct val="90000"/>
              </a:lnSpc>
            </a:pPr>
            <a:r>
              <a:rPr lang="en-US" smtClean="0">
                <a:latin typeface="Calibri" pitchFamily="34" charset="0"/>
                <a:cs typeface="Calibri" pitchFamily="34" charset="0"/>
              </a:rPr>
              <a:t>Stoics (Zeno as described by Cicero):</a:t>
            </a:r>
          </a:p>
          <a:p>
            <a:pPr eaLnBrk="1" hangingPunct="1">
              <a:lnSpc>
                <a:spcPct val="90000"/>
              </a:lnSpc>
            </a:pPr>
            <a:r>
              <a:rPr lang="en-US" smtClean="0">
                <a:latin typeface="Calibri" pitchFamily="34" charset="0"/>
                <a:cs typeface="Calibri" pitchFamily="34" charset="0"/>
              </a:rPr>
              <a:t>[gods] “Moreover, they are endowed with supreme beauty of form, and situated in the purest region of the heavens, so that they move and regulate their courses in such a manner that they seem to be conspiring together to preserve and protect all things.” (Cicero, </a:t>
            </a:r>
            <a:r>
              <a:rPr lang="en-US" i="1" smtClean="0">
                <a:latin typeface="Calibri" pitchFamily="34" charset="0"/>
                <a:cs typeface="Calibri" pitchFamily="34" charset="0"/>
              </a:rPr>
              <a:t>De natura deorum</a:t>
            </a:r>
            <a:r>
              <a:rPr lang="en-US" smtClean="0">
                <a:latin typeface="Calibri" pitchFamily="34" charset="0"/>
                <a:cs typeface="Calibri" pitchFamily="34" charset="0"/>
              </a:rPr>
              <a:t> II, 23) (trans. Rackham, modified)</a:t>
            </a:r>
          </a:p>
          <a:p>
            <a:pPr eaLnBrk="1" hangingPunct="1">
              <a:lnSpc>
                <a:spcPct val="90000"/>
              </a:lnSpc>
              <a:buFontTx/>
              <a:buNone/>
            </a:pPr>
            <a:endParaRPr lang="en-US"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5"/>
          <p:cNvSpPr>
            <a:spLocks noGrp="1"/>
          </p:cNvSpPr>
          <p:nvPr>
            <p:ph type="sldNum" sz="quarter" idx="12"/>
          </p:nvPr>
        </p:nvSpPr>
        <p:spPr>
          <a:noFill/>
        </p:spPr>
        <p:txBody>
          <a:bodyPr/>
          <a:lstStyle/>
          <a:p>
            <a:fld id="{06E87518-E99E-4DE4-AD41-C69CE6DC5907}" type="slidenum">
              <a:rPr lang="en-US" smtClean="0"/>
              <a:pPr/>
              <a:t>6</a:t>
            </a:fld>
            <a:endParaRPr lang="en-US" smtClean="0"/>
          </a:p>
        </p:txBody>
      </p:sp>
      <p:sp>
        <p:nvSpPr>
          <p:cNvPr id="7171" name="Rectangle 2"/>
          <p:cNvSpPr>
            <a:spLocks noGrp="1" noChangeArrowheads="1"/>
          </p:cNvSpPr>
          <p:nvPr>
            <p:ph type="title"/>
          </p:nvPr>
        </p:nvSpPr>
        <p:spPr>
          <a:xfrm>
            <a:off x="228600" y="274638"/>
            <a:ext cx="8610600" cy="1143000"/>
          </a:xfrm>
        </p:spPr>
        <p:txBody>
          <a:bodyPr/>
          <a:lstStyle/>
          <a:p>
            <a:pPr eaLnBrk="1" hangingPunct="1"/>
            <a:r>
              <a:rPr lang="en-US" sz="2000" b="1" smtClean="0">
                <a:solidFill>
                  <a:srgbClr val="002060"/>
                </a:solidFill>
              </a:rPr>
              <a:t>The Rise of Astrology in the Greco-Roman World (4)</a:t>
            </a:r>
            <a:r>
              <a:rPr lang="en-US" sz="2000" smtClean="0"/>
              <a:t/>
            </a:r>
            <a:br>
              <a:rPr lang="en-US" sz="2000" smtClean="0"/>
            </a:br>
            <a:r>
              <a:rPr lang="en-US" sz="3200" b="1" smtClean="0">
                <a:latin typeface="Calibri" pitchFamily="34" charset="0"/>
                <a:cs typeface="Calibri" pitchFamily="34" charset="0"/>
              </a:rPr>
              <a:t>The Physical World of Heaven and Earth</a:t>
            </a:r>
          </a:p>
        </p:txBody>
      </p:sp>
      <p:sp>
        <p:nvSpPr>
          <p:cNvPr id="7172" name="Rectangle 3"/>
          <p:cNvSpPr>
            <a:spLocks noGrp="1" noChangeArrowheads="1"/>
          </p:cNvSpPr>
          <p:nvPr>
            <p:ph type="body" idx="1"/>
          </p:nvPr>
        </p:nvSpPr>
        <p:spPr>
          <a:xfrm>
            <a:off x="0" y="1600200"/>
            <a:ext cx="4267200" cy="4525963"/>
          </a:xfrm>
        </p:spPr>
        <p:txBody>
          <a:bodyPr/>
          <a:lstStyle/>
          <a:p>
            <a:pPr eaLnBrk="1" hangingPunct="1"/>
            <a:r>
              <a:rPr lang="en-US" sz="2600" smtClean="0">
                <a:latin typeface="Calibri" pitchFamily="34" charset="0"/>
                <a:cs typeface="Calibri" pitchFamily="34" charset="0"/>
              </a:rPr>
              <a:t>Aristotle (qualities and elements)</a:t>
            </a:r>
          </a:p>
          <a:p>
            <a:pPr eaLnBrk="1" hangingPunct="1"/>
            <a:r>
              <a:rPr lang="en-US" sz="2600" i="1" smtClean="0">
                <a:latin typeface="Calibri" pitchFamily="34" charset="0"/>
                <a:cs typeface="Calibri" pitchFamily="34" charset="0"/>
              </a:rPr>
              <a:t>On Coming-to-be and Passing-away</a:t>
            </a:r>
            <a:r>
              <a:rPr lang="en-US" sz="2600" smtClean="0">
                <a:latin typeface="Calibri" pitchFamily="34" charset="0"/>
                <a:cs typeface="Calibri" pitchFamily="34" charset="0"/>
              </a:rPr>
              <a:t> (a.k.a. </a:t>
            </a:r>
            <a:r>
              <a:rPr lang="en-US" sz="2600" i="1" smtClean="0">
                <a:latin typeface="Calibri" pitchFamily="34" charset="0"/>
                <a:cs typeface="Calibri" pitchFamily="34" charset="0"/>
              </a:rPr>
              <a:t>On Generation and Corruption</a:t>
            </a:r>
            <a:r>
              <a:rPr lang="en-US" sz="2600" smtClean="0">
                <a:latin typeface="Calibri" pitchFamily="34" charset="0"/>
                <a:cs typeface="Calibri" pitchFamily="34" charset="0"/>
              </a:rPr>
              <a:t>) II, 3 [330b])</a:t>
            </a:r>
          </a:p>
          <a:p>
            <a:pPr eaLnBrk="1" hangingPunct="1"/>
            <a:r>
              <a:rPr lang="en-US" sz="2600" smtClean="0">
                <a:latin typeface="Calibri" pitchFamily="34" charset="0"/>
                <a:cs typeface="Calibri" pitchFamily="34" charset="0"/>
              </a:rPr>
              <a:t>Fire = hot and dry</a:t>
            </a:r>
          </a:p>
          <a:p>
            <a:pPr eaLnBrk="1" hangingPunct="1"/>
            <a:r>
              <a:rPr lang="en-US" sz="2600" smtClean="0">
                <a:latin typeface="Calibri" pitchFamily="34" charset="0"/>
                <a:cs typeface="Calibri" pitchFamily="34" charset="0"/>
              </a:rPr>
              <a:t>Earth = cold and dry</a:t>
            </a:r>
          </a:p>
          <a:p>
            <a:pPr eaLnBrk="1" hangingPunct="1"/>
            <a:r>
              <a:rPr lang="en-US" sz="2600" smtClean="0">
                <a:latin typeface="Calibri" pitchFamily="34" charset="0"/>
                <a:cs typeface="Calibri" pitchFamily="34" charset="0"/>
              </a:rPr>
              <a:t>Air = hot and wet</a:t>
            </a:r>
          </a:p>
          <a:p>
            <a:pPr eaLnBrk="1" hangingPunct="1"/>
            <a:r>
              <a:rPr lang="en-US" sz="2600" smtClean="0">
                <a:latin typeface="Calibri" pitchFamily="34" charset="0"/>
                <a:cs typeface="Calibri" pitchFamily="34" charset="0"/>
              </a:rPr>
              <a:t>Water = cold and wet</a:t>
            </a:r>
          </a:p>
          <a:p>
            <a:pPr eaLnBrk="1" hangingPunct="1"/>
            <a:endParaRPr lang="en-US" smtClean="0"/>
          </a:p>
        </p:txBody>
      </p:sp>
      <p:sp>
        <p:nvSpPr>
          <p:cNvPr id="7173" name="TextBox 4"/>
          <p:cNvSpPr txBox="1">
            <a:spLocks noChangeArrowheads="1"/>
          </p:cNvSpPr>
          <p:nvPr/>
        </p:nvSpPr>
        <p:spPr bwMode="auto">
          <a:xfrm>
            <a:off x="4343400" y="1600200"/>
            <a:ext cx="4800600" cy="4524375"/>
          </a:xfrm>
          <a:prstGeom prst="rect">
            <a:avLst/>
          </a:prstGeom>
          <a:noFill/>
          <a:ln w="9525">
            <a:noFill/>
            <a:miter lim="800000"/>
            <a:headEnd/>
            <a:tailEnd/>
          </a:ln>
        </p:spPr>
        <p:txBody>
          <a:bodyPr>
            <a:spAutoFit/>
          </a:bodyPr>
          <a:lstStyle/>
          <a:p>
            <a:pPr>
              <a:buFont typeface="Arial" charset="0"/>
              <a:buChar char="•"/>
            </a:pPr>
            <a:r>
              <a:rPr lang="en-US" sz="2800"/>
              <a:t> </a:t>
            </a:r>
            <a:r>
              <a:rPr lang="en-US" sz="2600">
                <a:latin typeface="Calibri" pitchFamily="34" charset="0"/>
                <a:cs typeface="Calibri" pitchFamily="34" charset="0"/>
              </a:rPr>
              <a:t>Stoics (elements and qualities) </a:t>
            </a:r>
          </a:p>
          <a:p>
            <a:pPr>
              <a:buFont typeface="Arial" charset="0"/>
              <a:buChar char="•"/>
            </a:pPr>
            <a:r>
              <a:rPr lang="en-US" sz="2600">
                <a:latin typeface="Calibri" pitchFamily="34" charset="0"/>
                <a:cs typeface="Calibri" pitchFamily="34" charset="0"/>
              </a:rPr>
              <a:t> Fire and Air are active; Earth and Water are passive</a:t>
            </a:r>
          </a:p>
          <a:p>
            <a:pPr>
              <a:buFont typeface="Arial" charset="0"/>
              <a:buChar char="•"/>
            </a:pPr>
            <a:r>
              <a:rPr lang="en-US" sz="2600">
                <a:latin typeface="Calibri" pitchFamily="34" charset="0"/>
                <a:cs typeface="Calibri" pitchFamily="34" charset="0"/>
              </a:rPr>
              <a:t> Fire and Air form </a:t>
            </a:r>
            <a:r>
              <a:rPr lang="en-US" sz="2600" i="1">
                <a:latin typeface="Calibri" pitchFamily="34" charset="0"/>
                <a:cs typeface="Calibri" pitchFamily="34" charset="0"/>
              </a:rPr>
              <a:t>pneuma</a:t>
            </a:r>
            <a:r>
              <a:rPr lang="en-US" sz="2600">
                <a:latin typeface="Calibri" pitchFamily="34" charset="0"/>
                <a:cs typeface="Calibri" pitchFamily="34" charset="0"/>
              </a:rPr>
              <a:t> (breath)</a:t>
            </a:r>
          </a:p>
          <a:p>
            <a:pPr>
              <a:buFont typeface="Arial" charset="0"/>
              <a:buChar char="•"/>
            </a:pPr>
            <a:r>
              <a:rPr lang="en-US" sz="2600">
                <a:latin typeface="Calibri" pitchFamily="34" charset="0"/>
                <a:cs typeface="Calibri" pitchFamily="34" charset="0"/>
              </a:rPr>
              <a:t> Diogenes Laertius </a:t>
            </a:r>
            <a:r>
              <a:rPr lang="en-US" sz="2600" i="1">
                <a:latin typeface="Calibri" pitchFamily="34" charset="0"/>
                <a:cs typeface="Calibri" pitchFamily="34" charset="0"/>
              </a:rPr>
              <a:t>Lives of Eminent Philosophers</a:t>
            </a:r>
            <a:r>
              <a:rPr lang="en-US" sz="2600">
                <a:latin typeface="Calibri" pitchFamily="34" charset="0"/>
                <a:cs typeface="Calibri" pitchFamily="34" charset="0"/>
              </a:rPr>
              <a:t>, 7.137:</a:t>
            </a:r>
          </a:p>
          <a:p>
            <a:pPr>
              <a:buFont typeface="Arial" charset="0"/>
              <a:buChar char="•"/>
            </a:pPr>
            <a:r>
              <a:rPr lang="en-US" sz="2600">
                <a:latin typeface="Calibri" pitchFamily="34" charset="0"/>
                <a:cs typeface="Calibri" pitchFamily="34" charset="0"/>
              </a:rPr>
              <a:t> Fire = hot</a:t>
            </a:r>
          </a:p>
          <a:p>
            <a:pPr>
              <a:buFont typeface="Arial" charset="0"/>
              <a:buChar char="•"/>
            </a:pPr>
            <a:r>
              <a:rPr lang="en-US" sz="2600">
                <a:latin typeface="Calibri" pitchFamily="34" charset="0"/>
                <a:cs typeface="Calibri" pitchFamily="34" charset="0"/>
              </a:rPr>
              <a:t> Earth = dry</a:t>
            </a:r>
          </a:p>
          <a:p>
            <a:pPr>
              <a:buFont typeface="Arial" charset="0"/>
              <a:buChar char="•"/>
            </a:pPr>
            <a:r>
              <a:rPr lang="en-US" sz="2600">
                <a:latin typeface="Calibri" pitchFamily="34" charset="0"/>
                <a:cs typeface="Calibri" pitchFamily="34" charset="0"/>
              </a:rPr>
              <a:t> Air = cold</a:t>
            </a:r>
          </a:p>
          <a:p>
            <a:pPr>
              <a:buFont typeface="Arial" charset="0"/>
              <a:buChar char="•"/>
            </a:pPr>
            <a:r>
              <a:rPr lang="en-US" sz="2600">
                <a:latin typeface="Calibri" pitchFamily="34" charset="0"/>
                <a:cs typeface="Calibri" pitchFamily="34" charset="0"/>
              </a:rPr>
              <a:t> Water = wet</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5"/>
          <p:cNvSpPr>
            <a:spLocks noGrp="1"/>
          </p:cNvSpPr>
          <p:nvPr>
            <p:ph type="sldNum" sz="quarter" idx="12"/>
          </p:nvPr>
        </p:nvSpPr>
        <p:spPr>
          <a:noFill/>
        </p:spPr>
        <p:txBody>
          <a:bodyPr/>
          <a:lstStyle/>
          <a:p>
            <a:fld id="{18554681-029D-4109-8BF0-2DE0D25F0750}" type="slidenum">
              <a:rPr lang="en-US" smtClean="0"/>
              <a:pPr/>
              <a:t>7</a:t>
            </a:fld>
            <a:endParaRPr lang="en-US" smtClean="0"/>
          </a:p>
        </p:txBody>
      </p:sp>
      <p:sp>
        <p:nvSpPr>
          <p:cNvPr id="8195" name="Rectangle 2"/>
          <p:cNvSpPr>
            <a:spLocks noGrp="1" noChangeArrowheads="1"/>
          </p:cNvSpPr>
          <p:nvPr>
            <p:ph type="title"/>
          </p:nvPr>
        </p:nvSpPr>
        <p:spPr>
          <a:xfrm>
            <a:off x="228600" y="304800"/>
            <a:ext cx="8686800" cy="685800"/>
          </a:xfrm>
        </p:spPr>
        <p:txBody>
          <a:bodyPr/>
          <a:lstStyle/>
          <a:p>
            <a:pPr eaLnBrk="1" hangingPunct="1"/>
            <a:r>
              <a:rPr lang="en-US" sz="2000" b="1" smtClean="0">
                <a:solidFill>
                  <a:srgbClr val="002060"/>
                </a:solidFill>
                <a:latin typeface="Calibri" pitchFamily="34" charset="0"/>
                <a:cs typeface="Calibri" pitchFamily="34" charset="0"/>
              </a:rPr>
              <a:t>The Rise of Astrology in the Greco-Roman World (5)</a:t>
            </a:r>
            <a:r>
              <a:rPr lang="en-US" sz="2800" smtClean="0">
                <a:latin typeface="Calibri" pitchFamily="34" charset="0"/>
                <a:cs typeface="Calibri" pitchFamily="34" charset="0"/>
              </a:rPr>
              <a:t/>
            </a:r>
            <a:br>
              <a:rPr lang="en-US" sz="2800" smtClean="0">
                <a:latin typeface="Calibri" pitchFamily="34" charset="0"/>
                <a:cs typeface="Calibri" pitchFamily="34" charset="0"/>
              </a:rPr>
            </a:br>
            <a:r>
              <a:rPr lang="en-US" sz="2800" b="1" smtClean="0">
                <a:latin typeface="Calibri" pitchFamily="34" charset="0"/>
                <a:cs typeface="Calibri" pitchFamily="34" charset="0"/>
              </a:rPr>
              <a:t>Seasons, Elements, Qualities, Humours, Planets, Signs</a:t>
            </a:r>
            <a:r>
              <a:rPr lang="en-US" sz="2800" smtClean="0">
                <a:latin typeface="Calibri" pitchFamily="34" charset="0"/>
                <a:cs typeface="Calibri" pitchFamily="34" charset="0"/>
              </a:rPr>
              <a:t/>
            </a:r>
            <a:br>
              <a:rPr lang="en-US" sz="2800" smtClean="0">
                <a:latin typeface="Calibri" pitchFamily="34" charset="0"/>
                <a:cs typeface="Calibri" pitchFamily="34" charset="0"/>
              </a:rPr>
            </a:br>
            <a:endParaRPr lang="en-US" sz="2800" smtClean="0">
              <a:latin typeface="Calibri" pitchFamily="34" charset="0"/>
              <a:cs typeface="Calibri" pitchFamily="34" charset="0"/>
            </a:endParaRPr>
          </a:p>
        </p:txBody>
      </p:sp>
      <p:pic>
        <p:nvPicPr>
          <p:cNvPr id="7" name="Picture 6" descr="FIG1Color"/>
          <p:cNvPicPr>
            <a:picLocks noChangeAspect="1" noChangeArrowheads="1"/>
          </p:cNvPicPr>
          <p:nvPr/>
        </p:nvPicPr>
        <p:blipFill>
          <a:blip r:embed="rId2"/>
          <a:srcRect/>
          <a:stretch>
            <a:fillRect/>
          </a:stretch>
        </p:blipFill>
        <p:spPr bwMode="auto">
          <a:xfrm>
            <a:off x="1828800" y="1219200"/>
            <a:ext cx="5761038" cy="5181600"/>
          </a:xfrm>
          <a:prstGeom prst="rect">
            <a:avLst/>
          </a:prstGeom>
          <a:noFill/>
          <a:ln w="9525">
            <a:noFill/>
            <a:miter lim="800000"/>
            <a:headEnd/>
            <a:tailEnd/>
          </a:ln>
        </p:spPr>
      </p:pic>
      <p:pic>
        <p:nvPicPr>
          <p:cNvPr id="5" name="Picture 4" descr="FourElementsBartholomaeusAngicus"/>
          <p:cNvPicPr>
            <a:picLocks noChangeAspect="1" noChangeArrowheads="1"/>
          </p:cNvPicPr>
          <p:nvPr/>
        </p:nvPicPr>
        <p:blipFill>
          <a:blip r:embed="rId3"/>
          <a:srcRect/>
          <a:stretch>
            <a:fillRect/>
          </a:stretch>
        </p:blipFill>
        <p:spPr bwMode="auto">
          <a:xfrm>
            <a:off x="1981200" y="833438"/>
            <a:ext cx="5867400" cy="6024562"/>
          </a:xfrm>
          <a:prstGeom prst="rect">
            <a:avLst/>
          </a:prstGeom>
          <a:noFill/>
          <a:ln w="9525">
            <a:noFill/>
            <a:miter lim="800000"/>
            <a:headEnd/>
            <a:tailEnd/>
          </a:ln>
        </p:spPr>
      </p:pic>
      <p:pic>
        <p:nvPicPr>
          <p:cNvPr id="8" name="Picture 7" descr="Schoener QualElemSeasonsPlanetsHumors color.tif"/>
          <p:cNvPicPr>
            <a:picLocks noChangeAspect="1"/>
          </p:cNvPicPr>
          <p:nvPr/>
        </p:nvPicPr>
        <p:blipFill>
          <a:blip r:embed="rId4"/>
          <a:srcRect/>
          <a:stretch>
            <a:fillRect/>
          </a:stretch>
        </p:blipFill>
        <p:spPr bwMode="auto">
          <a:xfrm>
            <a:off x="2057400" y="766763"/>
            <a:ext cx="5715000" cy="609123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5"/>
          <p:cNvSpPr>
            <a:spLocks noGrp="1"/>
          </p:cNvSpPr>
          <p:nvPr>
            <p:ph type="sldNum" sz="quarter" idx="12"/>
          </p:nvPr>
        </p:nvSpPr>
        <p:spPr>
          <a:noFill/>
        </p:spPr>
        <p:txBody>
          <a:bodyPr/>
          <a:lstStyle/>
          <a:p>
            <a:fld id="{49FB23D9-6F87-4F61-81B0-64F089163635}" type="slidenum">
              <a:rPr lang="en-US" smtClean="0"/>
              <a:pPr/>
              <a:t>8</a:t>
            </a:fld>
            <a:endParaRPr lang="en-US" smtClean="0"/>
          </a:p>
        </p:txBody>
      </p:sp>
      <p:sp>
        <p:nvSpPr>
          <p:cNvPr id="9219" name="Rectangle 2"/>
          <p:cNvSpPr>
            <a:spLocks noGrp="1" noChangeArrowheads="1"/>
          </p:cNvSpPr>
          <p:nvPr>
            <p:ph type="title"/>
          </p:nvPr>
        </p:nvSpPr>
        <p:spPr>
          <a:xfrm>
            <a:off x="228600" y="228600"/>
            <a:ext cx="8686800" cy="1143000"/>
          </a:xfrm>
        </p:spPr>
        <p:txBody>
          <a:bodyPr/>
          <a:lstStyle/>
          <a:p>
            <a:pPr eaLnBrk="1" hangingPunct="1"/>
            <a:r>
              <a:rPr lang="en-US" sz="3600" b="1" smtClean="0">
                <a:solidFill>
                  <a:srgbClr val="003366"/>
                </a:solidFill>
                <a:latin typeface="Calibri" pitchFamily="34" charset="0"/>
                <a:cs typeface="Calibri" pitchFamily="34" charset="0"/>
              </a:rPr>
              <a:t>Arrangement of the Places and their  Names </a:t>
            </a:r>
          </a:p>
        </p:txBody>
      </p:sp>
      <p:pic>
        <p:nvPicPr>
          <p:cNvPr id="9220" name="Picture 6" descr="HouseNames and ASC-Horoscope Gkspelling"/>
          <p:cNvPicPr>
            <a:picLocks noChangeAspect="1" noChangeArrowheads="1"/>
          </p:cNvPicPr>
          <p:nvPr/>
        </p:nvPicPr>
        <p:blipFill>
          <a:blip r:embed="rId2"/>
          <a:srcRect/>
          <a:stretch>
            <a:fillRect/>
          </a:stretch>
        </p:blipFill>
        <p:spPr bwMode="auto">
          <a:xfrm>
            <a:off x="1219200" y="1295400"/>
            <a:ext cx="6324600" cy="53260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5"/>
          <p:cNvSpPr>
            <a:spLocks noGrp="1"/>
          </p:cNvSpPr>
          <p:nvPr>
            <p:ph type="sldNum" sz="quarter" idx="12"/>
          </p:nvPr>
        </p:nvSpPr>
        <p:spPr>
          <a:noFill/>
        </p:spPr>
        <p:txBody>
          <a:bodyPr/>
          <a:lstStyle/>
          <a:p>
            <a:fld id="{31764576-1153-4158-AE49-DA33F4D8B4BD}" type="slidenum">
              <a:rPr lang="en-US" smtClean="0"/>
              <a:pPr/>
              <a:t>9</a:t>
            </a:fld>
            <a:endParaRPr lang="en-US" smtClean="0"/>
          </a:p>
        </p:txBody>
      </p:sp>
      <p:sp>
        <p:nvSpPr>
          <p:cNvPr id="10243" name="Rectangle 2"/>
          <p:cNvSpPr>
            <a:spLocks noGrp="1" noChangeArrowheads="1"/>
          </p:cNvSpPr>
          <p:nvPr>
            <p:ph type="title"/>
          </p:nvPr>
        </p:nvSpPr>
        <p:spPr/>
        <p:txBody>
          <a:bodyPr/>
          <a:lstStyle/>
          <a:p>
            <a:pPr eaLnBrk="1" hangingPunct="1"/>
            <a:r>
              <a:rPr lang="en-US" sz="4000" b="1" smtClean="0">
                <a:solidFill>
                  <a:srgbClr val="002060"/>
                </a:solidFill>
                <a:latin typeface="Calibri" pitchFamily="34" charset="0"/>
                <a:cs typeface="Calibri" pitchFamily="34" charset="0"/>
              </a:rPr>
              <a:t>Table of Rulerships</a:t>
            </a:r>
          </a:p>
        </p:txBody>
      </p:sp>
      <p:pic>
        <p:nvPicPr>
          <p:cNvPr id="10244" name="Picture 4" descr="Table of Essential Dignities, Dorothean Trips, no partic, Egyptian terms, no title"/>
          <p:cNvPicPr>
            <a:picLocks noGrp="1" noChangeAspect="1" noChangeArrowheads="1"/>
          </p:cNvPicPr>
          <p:nvPr>
            <p:ph type="body" idx="1"/>
          </p:nvPr>
        </p:nvPicPr>
        <p:blipFill>
          <a:blip r:embed="rId2"/>
          <a:srcRect/>
          <a:stretch>
            <a:fillRect/>
          </a:stretch>
        </p:blipFill>
        <p:spPr>
          <a:xfrm>
            <a:off x="228600" y="1447800"/>
            <a:ext cx="8915400" cy="4349750"/>
          </a:xfr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5"/>
          <p:cNvSpPr>
            <a:spLocks noGrp="1"/>
          </p:cNvSpPr>
          <p:nvPr>
            <p:ph type="sldNum" sz="quarter" idx="12"/>
          </p:nvPr>
        </p:nvSpPr>
        <p:spPr>
          <a:noFill/>
        </p:spPr>
        <p:txBody>
          <a:bodyPr/>
          <a:lstStyle/>
          <a:p>
            <a:fld id="{31D10A8D-0C45-465F-97AF-D35B5C6525FD}" type="slidenum">
              <a:rPr lang="en-US" smtClean="0"/>
              <a:pPr/>
              <a:t>10</a:t>
            </a:fld>
            <a:endParaRPr lang="en-US" smtClean="0"/>
          </a:p>
        </p:txBody>
      </p:sp>
      <p:sp>
        <p:nvSpPr>
          <p:cNvPr id="11267" name="Rectangle 2"/>
          <p:cNvSpPr>
            <a:spLocks noGrp="1" noChangeArrowheads="1"/>
          </p:cNvSpPr>
          <p:nvPr>
            <p:ph type="title"/>
          </p:nvPr>
        </p:nvSpPr>
        <p:spPr/>
        <p:txBody>
          <a:bodyPr/>
          <a:lstStyle/>
          <a:p>
            <a:pPr eaLnBrk="1" hangingPunct="1"/>
            <a:r>
              <a:rPr lang="en-US" sz="4000" b="1" smtClean="0">
                <a:solidFill>
                  <a:srgbClr val="003366"/>
                </a:solidFill>
                <a:latin typeface="Calibri" pitchFamily="34" charset="0"/>
                <a:cs typeface="Calibri" pitchFamily="34" charset="0"/>
              </a:rPr>
              <a:t>Aspects</a:t>
            </a:r>
          </a:p>
        </p:txBody>
      </p:sp>
      <p:pic>
        <p:nvPicPr>
          <p:cNvPr id="11268" name="Picture 3" descr="AspectCircle"/>
          <p:cNvPicPr>
            <a:picLocks noGrp="1" noChangeAspect="1" noChangeArrowheads="1"/>
          </p:cNvPicPr>
          <p:nvPr>
            <p:ph idx="1"/>
          </p:nvPr>
        </p:nvPicPr>
        <p:blipFill>
          <a:blip r:embed="rId2"/>
          <a:srcRect/>
          <a:stretch>
            <a:fillRect/>
          </a:stretch>
        </p:blipFill>
        <p:spPr>
          <a:xfrm>
            <a:off x="2062163" y="1219200"/>
            <a:ext cx="4862512" cy="5410200"/>
          </a:xfr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Slide Number Placeholder 4"/>
          <p:cNvSpPr>
            <a:spLocks noGrp="1"/>
          </p:cNvSpPr>
          <p:nvPr>
            <p:ph type="sldNum" sz="quarter" idx="12"/>
          </p:nvPr>
        </p:nvSpPr>
        <p:spPr>
          <a:noFill/>
        </p:spPr>
        <p:txBody>
          <a:bodyPr/>
          <a:lstStyle/>
          <a:p>
            <a:fld id="{EE3746CB-FE79-4BDE-B3C4-79FDAE610BFB}" type="slidenum">
              <a:rPr lang="en-US" smtClean="0"/>
              <a:pPr/>
              <a:t>11</a:t>
            </a:fld>
            <a:endParaRPr lang="en-US" smtClean="0"/>
          </a:p>
        </p:txBody>
      </p:sp>
      <p:sp>
        <p:nvSpPr>
          <p:cNvPr id="12291" name="Rectangle 4"/>
          <p:cNvSpPr>
            <a:spLocks noGrp="1" noChangeArrowheads="1"/>
          </p:cNvSpPr>
          <p:nvPr>
            <p:ph type="title"/>
          </p:nvPr>
        </p:nvSpPr>
        <p:spPr>
          <a:xfrm>
            <a:off x="381000" y="274638"/>
            <a:ext cx="8534400" cy="1143000"/>
          </a:xfrm>
        </p:spPr>
        <p:txBody>
          <a:bodyPr/>
          <a:lstStyle/>
          <a:p>
            <a:pPr eaLnBrk="1" hangingPunct="1"/>
            <a:r>
              <a:rPr lang="en-US" sz="4000" b="1" smtClean="0">
                <a:solidFill>
                  <a:srgbClr val="002060"/>
                </a:solidFill>
                <a:latin typeface="Calibri" pitchFamily="34" charset="0"/>
                <a:cs typeface="Calibri" pitchFamily="34" charset="0"/>
              </a:rPr>
              <a:t>Astrological Board from Grand, France, showing Signs, Terms and Decans</a:t>
            </a:r>
          </a:p>
        </p:txBody>
      </p:sp>
      <p:pic>
        <p:nvPicPr>
          <p:cNvPr id="12292" name="Picture 5" descr="Grand tablettes St Germain"/>
          <p:cNvPicPr>
            <a:picLocks noChangeAspect="1" noChangeArrowheads="1"/>
          </p:cNvPicPr>
          <p:nvPr/>
        </p:nvPicPr>
        <p:blipFill>
          <a:blip r:embed="rId2"/>
          <a:srcRect/>
          <a:stretch>
            <a:fillRect/>
          </a:stretch>
        </p:blipFill>
        <p:spPr bwMode="auto">
          <a:xfrm>
            <a:off x="762000" y="1447800"/>
            <a:ext cx="7391400" cy="5133975"/>
          </a:xfrm>
          <a:prstGeom prst="rect">
            <a:avLst/>
          </a:prstGeom>
          <a:noFill/>
          <a:ln w="9525">
            <a:noFill/>
            <a:miter lim="800000"/>
            <a:headEnd/>
            <a:tailEnd/>
          </a:ln>
        </p:spPr>
      </p:pic>
      <p:pic>
        <p:nvPicPr>
          <p:cNvPr id="11" name="Image 10" descr="portion.gif"/>
          <p:cNvPicPr>
            <a:picLocks noChangeAspect="1"/>
          </p:cNvPicPr>
          <p:nvPr/>
        </p:nvPicPr>
        <p:blipFill>
          <a:blip r:embed="rId3"/>
          <a:srcRect/>
          <a:stretch>
            <a:fillRect/>
          </a:stretch>
        </p:blipFill>
        <p:spPr bwMode="auto">
          <a:xfrm>
            <a:off x="2743200" y="1752600"/>
            <a:ext cx="3468688" cy="41148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strVal val="#ppt_w*0.70"/>
                                          </p:val>
                                        </p:tav>
                                        <p:tav tm="100000">
                                          <p:val>
                                            <p:strVal val="#ppt_w"/>
                                          </p:val>
                                        </p:tav>
                                      </p:tavLst>
                                    </p:anim>
                                    <p:anim calcmode="lin" valueType="num">
                                      <p:cBhvr>
                                        <p:cTn id="8" dur="1000" fill="hold"/>
                                        <p:tgtEl>
                                          <p:spTgt spid="11"/>
                                        </p:tgtEl>
                                        <p:attrNameLst>
                                          <p:attrName>ppt_h</p:attrName>
                                        </p:attrNameLst>
                                      </p:cBhvr>
                                      <p:tavLst>
                                        <p:tav tm="0">
                                          <p:val>
                                            <p:strVal val="#ppt_h"/>
                                          </p:val>
                                        </p:tav>
                                        <p:tav tm="100000">
                                          <p:val>
                                            <p:strVal val="#ppt_h"/>
                                          </p:val>
                                        </p:tav>
                                      </p:tavLst>
                                    </p:anim>
                                    <p:animEffect transition="in" filter="fade">
                                      <p:cBhvr>
                                        <p:cTn id="9"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5"/>
          <p:cNvSpPr>
            <a:spLocks noGrp="1"/>
          </p:cNvSpPr>
          <p:nvPr>
            <p:ph type="sldNum" sz="quarter" idx="12"/>
          </p:nvPr>
        </p:nvSpPr>
        <p:spPr>
          <a:noFill/>
        </p:spPr>
        <p:txBody>
          <a:bodyPr/>
          <a:lstStyle/>
          <a:p>
            <a:fld id="{5AE67C09-AD09-4F97-8AB9-FDDE34E93180}" type="slidenum">
              <a:rPr lang="en-US" smtClean="0"/>
              <a:pPr/>
              <a:t>12</a:t>
            </a:fld>
            <a:endParaRPr lang="en-US" smtClean="0"/>
          </a:p>
        </p:txBody>
      </p:sp>
      <p:sp>
        <p:nvSpPr>
          <p:cNvPr id="13315" name="Rectangle 2"/>
          <p:cNvSpPr>
            <a:spLocks noGrp="1" noChangeArrowheads="1"/>
          </p:cNvSpPr>
          <p:nvPr>
            <p:ph type="title"/>
          </p:nvPr>
        </p:nvSpPr>
        <p:spPr/>
        <p:txBody>
          <a:bodyPr/>
          <a:lstStyle/>
          <a:p>
            <a:pPr eaLnBrk="1" hangingPunct="1"/>
            <a:r>
              <a:rPr lang="en-US" sz="4000" b="1" smtClean="0">
                <a:solidFill>
                  <a:srgbClr val="002060"/>
                </a:solidFill>
                <a:latin typeface="Calibri" pitchFamily="34" charset="0"/>
                <a:cs typeface="Calibri" pitchFamily="34" charset="0"/>
              </a:rPr>
              <a:t>Origins of Hellenistic Astrology</a:t>
            </a:r>
          </a:p>
        </p:txBody>
      </p:sp>
      <p:sp>
        <p:nvSpPr>
          <p:cNvPr id="10243" name="Rectangle 3"/>
          <p:cNvSpPr>
            <a:spLocks noGrp="1" noChangeArrowheads="1"/>
          </p:cNvSpPr>
          <p:nvPr>
            <p:ph type="body" idx="1"/>
          </p:nvPr>
        </p:nvSpPr>
        <p:spPr>
          <a:xfrm>
            <a:off x="304800" y="1600200"/>
            <a:ext cx="8686800" cy="4525963"/>
          </a:xfrm>
        </p:spPr>
        <p:txBody>
          <a:bodyPr/>
          <a:lstStyle/>
          <a:p>
            <a:pPr eaLnBrk="1" hangingPunct="1">
              <a:lnSpc>
                <a:spcPct val="90000"/>
              </a:lnSpc>
            </a:pPr>
            <a:r>
              <a:rPr lang="en-US" smtClean="0">
                <a:latin typeface="Calibri" pitchFamily="34" charset="0"/>
                <a:cs typeface="Calibri" pitchFamily="34" charset="0"/>
              </a:rPr>
              <a:t>Developed out of astral omens and religious ritual involving stars and sky</a:t>
            </a:r>
          </a:p>
          <a:p>
            <a:pPr eaLnBrk="1" hangingPunct="1">
              <a:lnSpc>
                <a:spcPct val="90000"/>
              </a:lnSpc>
            </a:pPr>
            <a:r>
              <a:rPr lang="en-US" smtClean="0">
                <a:latin typeface="Calibri" pitchFamily="34" charset="0"/>
                <a:cs typeface="Calibri" pitchFamily="34" charset="0"/>
              </a:rPr>
              <a:t>Babylon/Mesopotamia (astral omens, birthcharts)</a:t>
            </a:r>
          </a:p>
          <a:p>
            <a:pPr eaLnBrk="1" hangingPunct="1">
              <a:lnSpc>
                <a:spcPct val="90000"/>
              </a:lnSpc>
            </a:pPr>
            <a:r>
              <a:rPr lang="en-US" smtClean="0">
                <a:latin typeface="Calibri" pitchFamily="34" charset="0"/>
                <a:cs typeface="Calibri" pitchFamily="34" charset="0"/>
              </a:rPr>
              <a:t>Egypt (Ascendant and Midheaven; decans)</a:t>
            </a:r>
          </a:p>
          <a:p>
            <a:pPr eaLnBrk="1" hangingPunct="1">
              <a:lnSpc>
                <a:spcPct val="90000"/>
              </a:lnSpc>
            </a:pPr>
            <a:r>
              <a:rPr lang="en-US" smtClean="0">
                <a:latin typeface="Calibri" pitchFamily="34" charset="0"/>
                <a:cs typeface="Calibri" pitchFamily="34" charset="0"/>
              </a:rPr>
              <a:t>Greece (some cosmology, systematization, symmetry)</a:t>
            </a:r>
          </a:p>
          <a:p>
            <a:pPr eaLnBrk="1" hangingPunct="1">
              <a:lnSpc>
                <a:spcPct val="90000"/>
              </a:lnSpc>
            </a:pPr>
            <a:r>
              <a:rPr lang="en-US" smtClean="0">
                <a:latin typeface="Calibri" pitchFamily="34" charset="0"/>
                <a:cs typeface="Calibri" pitchFamily="34" charset="0"/>
              </a:rPr>
              <a:t>Persia </a:t>
            </a:r>
          </a:p>
          <a:p>
            <a:pPr eaLnBrk="1" hangingPunct="1">
              <a:lnSpc>
                <a:spcPct val="90000"/>
              </a:lnSpc>
            </a:pPr>
            <a:r>
              <a:rPr lang="en-US" smtClean="0">
                <a:latin typeface="Calibri" pitchFamily="34" charset="0"/>
                <a:cs typeface="Calibri" pitchFamily="34" charset="0"/>
              </a:rPr>
              <a:t>It is a mongrel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4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5"/>
          <p:cNvSpPr>
            <a:spLocks noGrp="1"/>
          </p:cNvSpPr>
          <p:nvPr>
            <p:ph type="sldNum" sz="quarter" idx="12"/>
          </p:nvPr>
        </p:nvSpPr>
        <p:spPr>
          <a:noFill/>
        </p:spPr>
        <p:txBody>
          <a:bodyPr/>
          <a:lstStyle/>
          <a:p>
            <a:fld id="{22B01786-E350-4472-A653-389E5836EB83}" type="slidenum">
              <a:rPr lang="en-US" smtClean="0"/>
              <a:pPr/>
              <a:t>13</a:t>
            </a:fld>
            <a:endParaRPr lang="en-US" smtClean="0"/>
          </a:p>
        </p:txBody>
      </p:sp>
      <p:sp>
        <p:nvSpPr>
          <p:cNvPr id="14339" name="Rectangle 2"/>
          <p:cNvSpPr>
            <a:spLocks noGrp="1" noChangeArrowheads="1"/>
          </p:cNvSpPr>
          <p:nvPr>
            <p:ph type="title"/>
          </p:nvPr>
        </p:nvSpPr>
        <p:spPr/>
        <p:txBody>
          <a:bodyPr/>
          <a:lstStyle/>
          <a:p>
            <a:pPr eaLnBrk="1" hangingPunct="1"/>
            <a:r>
              <a:rPr lang="en-US" sz="4000" b="1" smtClean="0">
                <a:solidFill>
                  <a:srgbClr val="002060"/>
                </a:solidFill>
                <a:latin typeface="Calibri" pitchFamily="34" charset="0"/>
                <a:cs typeface="Calibri" pitchFamily="34" charset="0"/>
              </a:rPr>
              <a:t>Pingree’s Theory</a:t>
            </a:r>
          </a:p>
        </p:txBody>
      </p:sp>
      <p:sp>
        <p:nvSpPr>
          <p:cNvPr id="14340" name="Rectangle 3"/>
          <p:cNvSpPr>
            <a:spLocks noGrp="1" noChangeArrowheads="1"/>
          </p:cNvSpPr>
          <p:nvPr>
            <p:ph type="body" idx="1"/>
          </p:nvPr>
        </p:nvSpPr>
        <p:spPr>
          <a:xfrm>
            <a:off x="457200" y="1600200"/>
            <a:ext cx="8229600" cy="4953000"/>
          </a:xfrm>
        </p:spPr>
        <p:txBody>
          <a:bodyPr/>
          <a:lstStyle/>
          <a:p>
            <a:pPr eaLnBrk="1" hangingPunct="1">
              <a:lnSpc>
                <a:spcPct val="90000"/>
              </a:lnSpc>
              <a:buFontTx/>
              <a:buNone/>
            </a:pPr>
            <a:r>
              <a:rPr lang="en-US" smtClean="0">
                <a:latin typeface="Times New Roman" pitchFamily="18" charset="0"/>
                <a:cs typeface="Times New Roman" pitchFamily="18" charset="0"/>
              </a:rPr>
              <a:t>However, sometime in the late 2</a:t>
            </a:r>
            <a:r>
              <a:rPr lang="en-US" baseline="30000" smtClean="0">
                <a:latin typeface="Times New Roman" pitchFamily="18" charset="0"/>
                <a:cs typeface="Times New Roman" pitchFamily="18" charset="0"/>
              </a:rPr>
              <a:t>nd</a:t>
            </a:r>
            <a:r>
              <a:rPr lang="en-US" smtClean="0">
                <a:latin typeface="Times New Roman" pitchFamily="18" charset="0"/>
                <a:cs typeface="Times New Roman" pitchFamily="18" charset="0"/>
              </a:rPr>
              <a:t> or early 1</a:t>
            </a:r>
            <a:r>
              <a:rPr lang="en-US" baseline="30000" smtClean="0">
                <a:latin typeface="Times New Roman" pitchFamily="18" charset="0"/>
                <a:cs typeface="Times New Roman" pitchFamily="18" charset="0"/>
              </a:rPr>
              <a:t>st</a:t>
            </a:r>
            <a:r>
              <a:rPr lang="en-US" smtClean="0">
                <a:latin typeface="Times New Roman" pitchFamily="18" charset="0"/>
                <a:cs typeface="Times New Roman" pitchFamily="18" charset="0"/>
              </a:rPr>
              <a:t> century </a:t>
            </a:r>
            <a:r>
              <a:rPr lang="en-US" sz="1800" smtClean="0">
                <a:latin typeface="Times New Roman" pitchFamily="18" charset="0"/>
                <a:cs typeface="Times New Roman" pitchFamily="18" charset="0"/>
              </a:rPr>
              <a:t>B.C</a:t>
            </a:r>
            <a:r>
              <a:rPr lang="en-US" smtClean="0">
                <a:latin typeface="Times New Roman" pitchFamily="18" charset="0"/>
                <a:cs typeface="Times New Roman" pitchFamily="18" charset="0"/>
              </a:rPr>
              <a:t>. someone, perhaps in Egypt, invented genethialogical astrology, which assumes an Aristotelian universe in which the earth at the center, consisting of the four sub-lunar elements, is surrounded by the eternally circling spheres of the seven planets in the so-called Hellenistic order (Moon, Mercury, Venus, Sun, Mars, Jupiter, Saturn).</a:t>
            </a:r>
          </a:p>
          <a:p>
            <a:pPr eaLnBrk="1" hangingPunct="1">
              <a:lnSpc>
                <a:spcPct val="90000"/>
              </a:lnSpc>
              <a:buFontTx/>
              <a:buNone/>
            </a:pPr>
            <a:r>
              <a:rPr lang="en-US" sz="2400" i="1" smtClean="0"/>
              <a:t>From Astral Omens to Astrology: From Babylon to Bīkāner</a:t>
            </a:r>
            <a:r>
              <a:rPr lang="en-US" sz="2400" smtClean="0"/>
              <a:t>, Rome: Istituto italiano per l'Africa e l'Oriente, 1997, p. 26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5"/>
          <p:cNvSpPr>
            <a:spLocks noGrp="1"/>
          </p:cNvSpPr>
          <p:nvPr>
            <p:ph type="sldNum" sz="quarter" idx="12"/>
          </p:nvPr>
        </p:nvSpPr>
        <p:spPr>
          <a:noFill/>
        </p:spPr>
        <p:txBody>
          <a:bodyPr/>
          <a:lstStyle/>
          <a:p>
            <a:fld id="{4AA06943-4367-485E-BA12-636D46DD2CE6}" type="slidenum">
              <a:rPr lang="en-US" smtClean="0"/>
              <a:pPr/>
              <a:t>14</a:t>
            </a:fld>
            <a:endParaRPr lang="en-US" smtClean="0"/>
          </a:p>
        </p:txBody>
      </p:sp>
      <p:sp>
        <p:nvSpPr>
          <p:cNvPr id="15363" name="Rectangle 2"/>
          <p:cNvSpPr>
            <a:spLocks noGrp="1" noChangeArrowheads="1"/>
          </p:cNvSpPr>
          <p:nvPr>
            <p:ph type="title"/>
          </p:nvPr>
        </p:nvSpPr>
        <p:spPr/>
        <p:txBody>
          <a:bodyPr/>
          <a:lstStyle/>
          <a:p>
            <a:pPr eaLnBrk="1" hangingPunct="1"/>
            <a:r>
              <a:rPr lang="en-US" sz="4000" b="1" smtClean="0">
                <a:solidFill>
                  <a:srgbClr val="002060"/>
                </a:solidFill>
                <a:latin typeface="Calibri" pitchFamily="34" charset="0"/>
                <a:cs typeface="Calibri" pitchFamily="34" charset="0"/>
              </a:rPr>
              <a:t>Rebutting Pingree’s Theory</a:t>
            </a:r>
          </a:p>
        </p:txBody>
      </p:sp>
      <p:sp>
        <p:nvSpPr>
          <p:cNvPr id="12291" name="Rectangle 3"/>
          <p:cNvSpPr>
            <a:spLocks noGrp="1" noChangeArrowheads="1"/>
          </p:cNvSpPr>
          <p:nvPr>
            <p:ph type="body" idx="1"/>
          </p:nvPr>
        </p:nvSpPr>
        <p:spPr/>
        <p:txBody>
          <a:bodyPr/>
          <a:lstStyle/>
          <a:p>
            <a:pPr eaLnBrk="1" hangingPunct="1">
              <a:lnSpc>
                <a:spcPct val="90000"/>
              </a:lnSpc>
            </a:pPr>
            <a:r>
              <a:rPr lang="en-US" smtClean="0"/>
              <a:t>‘Someone...invented genethlialogical astrology’</a:t>
            </a:r>
          </a:p>
          <a:p>
            <a:pPr eaLnBrk="1" hangingPunct="1">
              <a:lnSpc>
                <a:spcPct val="90000"/>
              </a:lnSpc>
            </a:pPr>
            <a:r>
              <a:rPr lang="en-US" smtClean="0"/>
              <a:t>‘in the late 2nd or early 1st century BC’</a:t>
            </a:r>
          </a:p>
          <a:p>
            <a:pPr eaLnBrk="1" hangingPunct="1">
              <a:lnSpc>
                <a:spcPct val="90000"/>
              </a:lnSpc>
            </a:pPr>
            <a:r>
              <a:rPr lang="en-US" smtClean="0"/>
              <a:t>‘which assumes an Aristotelian universe in which the earth at the center, consisting of the four sub-lunar elements...’</a:t>
            </a:r>
          </a:p>
          <a:p>
            <a:pPr eaLnBrk="1" hangingPunct="1">
              <a:lnSpc>
                <a:spcPct val="90000"/>
              </a:lnSpc>
            </a:pPr>
            <a:r>
              <a:rPr lang="en-US" smtClean="0"/>
              <a:t>‘surrounded by the eternally circling spheres of the seven planets in the so-called Hellenistic order’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5"/>
          <p:cNvSpPr>
            <a:spLocks noGrp="1"/>
          </p:cNvSpPr>
          <p:nvPr>
            <p:ph type="sldNum" sz="quarter" idx="12"/>
          </p:nvPr>
        </p:nvSpPr>
        <p:spPr>
          <a:noFill/>
        </p:spPr>
        <p:txBody>
          <a:bodyPr/>
          <a:lstStyle/>
          <a:p>
            <a:fld id="{AE83D7CE-C670-4061-A4F2-CEC4646C4547}" type="slidenum">
              <a:rPr lang="en-US" smtClean="0"/>
              <a:pPr/>
              <a:t>15</a:t>
            </a:fld>
            <a:endParaRPr lang="en-US" smtClean="0"/>
          </a:p>
        </p:txBody>
      </p:sp>
      <p:sp>
        <p:nvSpPr>
          <p:cNvPr id="16387" name="Rectangle 2"/>
          <p:cNvSpPr>
            <a:spLocks noGrp="1" noChangeArrowheads="1"/>
          </p:cNvSpPr>
          <p:nvPr>
            <p:ph type="title"/>
          </p:nvPr>
        </p:nvSpPr>
        <p:spPr>
          <a:xfrm>
            <a:off x="457200" y="0"/>
            <a:ext cx="8229600" cy="1143000"/>
          </a:xfrm>
        </p:spPr>
        <p:txBody>
          <a:bodyPr/>
          <a:lstStyle/>
          <a:p>
            <a:pPr eaLnBrk="1" hangingPunct="1"/>
            <a:r>
              <a:rPr lang="en-US" sz="4000" b="1" smtClean="0">
                <a:solidFill>
                  <a:srgbClr val="002060"/>
                </a:solidFill>
                <a:latin typeface="Calibri" pitchFamily="34" charset="0"/>
                <a:cs typeface="Calibri" pitchFamily="34" charset="0"/>
              </a:rPr>
              <a:t>Astrology and Divination (1)</a:t>
            </a:r>
          </a:p>
        </p:txBody>
      </p:sp>
      <p:sp>
        <p:nvSpPr>
          <p:cNvPr id="16388" name="Rectangle 3"/>
          <p:cNvSpPr>
            <a:spLocks noGrp="1" noChangeArrowheads="1"/>
          </p:cNvSpPr>
          <p:nvPr>
            <p:ph type="body" idx="1"/>
          </p:nvPr>
        </p:nvSpPr>
        <p:spPr>
          <a:xfrm>
            <a:off x="304800" y="914400"/>
            <a:ext cx="8305800" cy="5943600"/>
          </a:xfrm>
        </p:spPr>
        <p:txBody>
          <a:bodyPr/>
          <a:lstStyle/>
          <a:p>
            <a:pPr eaLnBrk="1" hangingPunct="1"/>
            <a:r>
              <a:rPr lang="en-US" smtClean="0">
                <a:latin typeface="Calibri" pitchFamily="34" charset="0"/>
                <a:cs typeface="Calibri" pitchFamily="34" charset="0"/>
              </a:rPr>
              <a:t>Is astrology divination? Historically, yes</a:t>
            </a:r>
          </a:p>
          <a:p>
            <a:pPr lvl="1" eaLnBrk="1" hangingPunct="1"/>
            <a:r>
              <a:rPr lang="en-US" smtClean="0">
                <a:latin typeface="Calibri" pitchFamily="34" charset="0"/>
                <a:cs typeface="Calibri" pitchFamily="34" charset="0"/>
              </a:rPr>
              <a:t>Uses words and practices similar to other forms of divination</a:t>
            </a:r>
          </a:p>
          <a:p>
            <a:pPr lvl="1" eaLnBrk="1" hangingPunct="1"/>
            <a:r>
              <a:rPr lang="en-US" smtClean="0">
                <a:latin typeface="Calibri" pitchFamily="34" charset="0"/>
                <a:cs typeface="Calibri" pitchFamily="34" charset="0"/>
              </a:rPr>
              <a:t>Cicero</a:t>
            </a:r>
          </a:p>
          <a:p>
            <a:pPr lvl="1" eaLnBrk="1" hangingPunct="1"/>
            <a:r>
              <a:rPr lang="en-US" smtClean="0">
                <a:latin typeface="Calibri" pitchFamily="34" charset="0"/>
                <a:cs typeface="Calibri" pitchFamily="34" charset="0"/>
              </a:rPr>
              <a:t>Modern scholarship (with exceptions)</a:t>
            </a:r>
          </a:p>
          <a:p>
            <a:pPr eaLnBrk="1" hangingPunct="1"/>
            <a:r>
              <a:rPr lang="en-US" smtClean="0">
                <a:latin typeface="Calibri" pitchFamily="34" charset="0"/>
                <a:cs typeface="Calibri" pitchFamily="34" charset="0"/>
              </a:rPr>
              <a:t>‘Natural’ and ‘Judicial’ astrology</a:t>
            </a:r>
          </a:p>
          <a:p>
            <a:pPr lvl="1" eaLnBrk="1" hangingPunct="1"/>
            <a:r>
              <a:rPr lang="en-US" smtClean="0">
                <a:latin typeface="Calibri" pitchFamily="34" charset="0"/>
                <a:cs typeface="Calibri" pitchFamily="34" charset="0"/>
              </a:rPr>
              <a:t>No ontological distinction between these two in antiquity: natural events (weather, moon, eclipses) could influence life on earth, but both natural and ‘judicial’ [making judgements] astrology were intrinsically connected by similar doctrines and practices</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5"/>
          <p:cNvSpPr>
            <a:spLocks noGrp="1"/>
          </p:cNvSpPr>
          <p:nvPr>
            <p:ph type="sldNum" sz="quarter" idx="12"/>
          </p:nvPr>
        </p:nvSpPr>
        <p:spPr>
          <a:noFill/>
        </p:spPr>
        <p:txBody>
          <a:bodyPr/>
          <a:lstStyle/>
          <a:p>
            <a:fld id="{63378F6B-6937-4CDF-BBC6-FD8603C0BCC4}" type="slidenum">
              <a:rPr lang="en-US" smtClean="0"/>
              <a:pPr/>
              <a:t>16</a:t>
            </a:fld>
            <a:endParaRPr lang="en-US" smtClean="0"/>
          </a:p>
        </p:txBody>
      </p:sp>
      <p:sp>
        <p:nvSpPr>
          <p:cNvPr id="17411" name="Rectangle 2"/>
          <p:cNvSpPr>
            <a:spLocks noGrp="1" noChangeArrowheads="1"/>
          </p:cNvSpPr>
          <p:nvPr>
            <p:ph type="title"/>
          </p:nvPr>
        </p:nvSpPr>
        <p:spPr>
          <a:xfrm>
            <a:off x="0" y="0"/>
            <a:ext cx="9296400" cy="1143000"/>
          </a:xfrm>
        </p:spPr>
        <p:txBody>
          <a:bodyPr/>
          <a:lstStyle/>
          <a:p>
            <a:pPr eaLnBrk="1" hangingPunct="1"/>
            <a:r>
              <a:rPr lang="en-US" sz="2800" b="1" smtClean="0">
                <a:latin typeface="Calibri" pitchFamily="34" charset="0"/>
                <a:cs typeface="Calibri" pitchFamily="34" charset="0"/>
              </a:rPr>
              <a:t>[Astrology and Divination (2)] </a:t>
            </a:r>
            <a:r>
              <a:rPr lang="en-US" sz="3200" smtClean="0"/>
              <a:t/>
            </a:r>
            <a:br>
              <a:rPr lang="en-US" sz="3200" smtClean="0"/>
            </a:br>
            <a:r>
              <a:rPr lang="en-US" sz="3600" b="1" smtClean="0">
                <a:solidFill>
                  <a:srgbClr val="002060"/>
                </a:solidFill>
                <a:latin typeface="Calibri" pitchFamily="34" charset="0"/>
                <a:cs typeface="Calibri" pitchFamily="34" charset="0"/>
              </a:rPr>
              <a:t>Student Presentation:Omens and Astrology</a:t>
            </a:r>
          </a:p>
        </p:txBody>
      </p:sp>
      <p:sp>
        <p:nvSpPr>
          <p:cNvPr id="17412" name="Rectangle 3"/>
          <p:cNvSpPr>
            <a:spLocks noGrp="1" noChangeArrowheads="1"/>
          </p:cNvSpPr>
          <p:nvPr>
            <p:ph type="body" idx="1"/>
          </p:nvPr>
        </p:nvSpPr>
        <p:spPr>
          <a:xfrm>
            <a:off x="304800" y="1143000"/>
            <a:ext cx="8305800" cy="5943600"/>
          </a:xfrm>
        </p:spPr>
        <p:txBody>
          <a:bodyPr/>
          <a:lstStyle/>
          <a:p>
            <a:pPr eaLnBrk="1" hangingPunct="1">
              <a:lnSpc>
                <a:spcPct val="80000"/>
              </a:lnSpc>
              <a:buFontTx/>
              <a:buNone/>
            </a:pPr>
            <a:r>
              <a:rPr lang="en-US" sz="2600" smtClean="0">
                <a:latin typeface="Calibri" pitchFamily="34" charset="0"/>
                <a:cs typeface="Calibri" pitchFamily="34" charset="0"/>
              </a:rPr>
              <a:t>Pingree rejects connection between astral omens and astrology (</a:t>
            </a:r>
            <a:r>
              <a:rPr lang="en-US" sz="2600" i="1" smtClean="0">
                <a:latin typeface="Calibri" pitchFamily="34" charset="0"/>
                <a:cs typeface="Calibri" pitchFamily="34" charset="0"/>
              </a:rPr>
              <a:t>Astral Omens to Astrology</a:t>
            </a:r>
            <a:r>
              <a:rPr lang="en-US" sz="2600" smtClean="0">
                <a:latin typeface="Calibri" pitchFamily="34" charset="0"/>
                <a:cs typeface="Calibri" pitchFamily="34" charset="0"/>
              </a:rPr>
              <a:t>, pp. 21-22)</a:t>
            </a:r>
          </a:p>
          <a:p>
            <a:pPr eaLnBrk="1" hangingPunct="1">
              <a:lnSpc>
                <a:spcPct val="80000"/>
              </a:lnSpc>
              <a:buFontTx/>
              <a:buNone/>
            </a:pPr>
            <a:endParaRPr lang="en-US" sz="2600" smtClean="0">
              <a:latin typeface="Calibri" pitchFamily="34" charset="0"/>
              <a:cs typeface="Calibri" pitchFamily="34" charset="0"/>
            </a:endParaRPr>
          </a:p>
          <a:p>
            <a:pPr eaLnBrk="1" hangingPunct="1">
              <a:lnSpc>
                <a:spcPct val="80000"/>
              </a:lnSpc>
              <a:buFontTx/>
              <a:buNone/>
            </a:pPr>
            <a:r>
              <a:rPr lang="en-US" sz="2600" smtClean="0">
                <a:latin typeface="Calibri" pitchFamily="34" charset="0"/>
                <a:cs typeface="Calibri" pitchFamily="34" charset="0"/>
              </a:rPr>
              <a:t>"...the notion that the planets, in their eternal rotations about the earth, transmit motion (change) to the four elements and to the assemblages of elements, animate and inanimate, in the sublunar world.  This theory is completely different from that of celestial omens, in which the gods, whose physical manifestations are the constellations and planets, send messages concerning their intentions regarding kings and countries by means of celestial phenomena.  That these divine intentions can be altered by the use of propitiatory rituals...emphasizes the fundamental conceptual difference between omens and astrology."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5"/>
          <p:cNvSpPr>
            <a:spLocks noGrp="1"/>
          </p:cNvSpPr>
          <p:nvPr>
            <p:ph type="sldNum" sz="quarter" idx="12"/>
          </p:nvPr>
        </p:nvSpPr>
        <p:spPr>
          <a:noFill/>
        </p:spPr>
        <p:txBody>
          <a:bodyPr/>
          <a:lstStyle/>
          <a:p>
            <a:fld id="{47428461-F115-469E-91A4-76AAFE451A5D}" type="slidenum">
              <a:rPr lang="en-US" smtClean="0"/>
              <a:pPr/>
              <a:t>17</a:t>
            </a:fld>
            <a:endParaRPr lang="en-US" smtClean="0"/>
          </a:p>
        </p:txBody>
      </p:sp>
      <p:sp>
        <p:nvSpPr>
          <p:cNvPr id="18435" name="Rectangle 2"/>
          <p:cNvSpPr>
            <a:spLocks noGrp="1" noChangeArrowheads="1"/>
          </p:cNvSpPr>
          <p:nvPr>
            <p:ph type="title"/>
          </p:nvPr>
        </p:nvSpPr>
        <p:spPr>
          <a:xfrm>
            <a:off x="457200" y="0"/>
            <a:ext cx="8229600" cy="1143000"/>
          </a:xfrm>
        </p:spPr>
        <p:txBody>
          <a:bodyPr/>
          <a:lstStyle/>
          <a:p>
            <a:pPr eaLnBrk="1" hangingPunct="1"/>
            <a:r>
              <a:rPr lang="en-US" sz="4000" b="1" smtClean="0">
                <a:solidFill>
                  <a:srgbClr val="002060"/>
                </a:solidFill>
                <a:latin typeface="Calibri" pitchFamily="34" charset="0"/>
                <a:cs typeface="Calibri" pitchFamily="34" charset="0"/>
              </a:rPr>
              <a:t>Astrology and Divination (3)</a:t>
            </a:r>
          </a:p>
        </p:txBody>
      </p:sp>
      <p:sp>
        <p:nvSpPr>
          <p:cNvPr id="18436" name="Rectangle 3"/>
          <p:cNvSpPr>
            <a:spLocks noGrp="1" noChangeArrowheads="1"/>
          </p:cNvSpPr>
          <p:nvPr>
            <p:ph type="body" idx="1"/>
          </p:nvPr>
        </p:nvSpPr>
        <p:spPr>
          <a:xfrm>
            <a:off x="381000" y="1371600"/>
            <a:ext cx="8305800" cy="4724400"/>
          </a:xfrm>
        </p:spPr>
        <p:txBody>
          <a:bodyPr/>
          <a:lstStyle/>
          <a:p>
            <a:pPr eaLnBrk="1" hangingPunct="1"/>
            <a:r>
              <a:rPr lang="en-US" smtClean="0">
                <a:latin typeface="Calibri" pitchFamily="34" charset="0"/>
                <a:cs typeface="Calibri" pitchFamily="34" charset="0"/>
              </a:rPr>
              <a:t>Whether astrology is divination is a debate among modern astrologers</a:t>
            </a:r>
          </a:p>
          <a:p>
            <a:pPr lvl="1" eaLnBrk="1" hangingPunct="1"/>
            <a:r>
              <a:rPr lang="en-US" smtClean="0">
                <a:latin typeface="Calibri" pitchFamily="34" charset="0"/>
                <a:cs typeface="Calibri" pitchFamily="34" charset="0"/>
              </a:rPr>
              <a:t>Why? Because of historic differentiation of parts of astrology?</a:t>
            </a:r>
          </a:p>
          <a:p>
            <a:pPr lvl="1" eaLnBrk="1" hangingPunct="1"/>
            <a:r>
              <a:rPr lang="en-US" smtClean="0">
                <a:latin typeface="Calibri" pitchFamily="34" charset="0"/>
                <a:cs typeface="Calibri" pitchFamily="34" charset="0"/>
              </a:rPr>
              <a:t>Divination as fortune-telling?</a:t>
            </a:r>
          </a:p>
          <a:p>
            <a:pPr lvl="1" eaLnBrk="1" hangingPunct="1"/>
            <a:r>
              <a:rPr lang="en-US" smtClean="0">
                <a:latin typeface="Calibri" pitchFamily="34" charset="0"/>
                <a:cs typeface="Calibri" pitchFamily="34" charset="0"/>
              </a:rPr>
              <a:t>Astrology as science more respectable?</a:t>
            </a:r>
          </a:p>
          <a:p>
            <a:pPr lvl="1" eaLnBrk="1" hangingPunct="1"/>
            <a:r>
              <a:rPr lang="en-US" smtClean="0">
                <a:latin typeface="Calibri" pitchFamily="34" charset="0"/>
                <a:cs typeface="Calibri" pitchFamily="34" charset="0"/>
              </a:rPr>
              <a:t>Influence of Ptolemy? Pingree?</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5"/>
          <p:cNvSpPr>
            <a:spLocks noGrp="1"/>
          </p:cNvSpPr>
          <p:nvPr>
            <p:ph type="sldNum" sz="quarter" idx="12"/>
          </p:nvPr>
        </p:nvSpPr>
        <p:spPr>
          <a:noFill/>
        </p:spPr>
        <p:txBody>
          <a:bodyPr/>
          <a:lstStyle/>
          <a:p>
            <a:fld id="{A3E32148-6E44-4AB7-9D31-86C828AE1299}" type="slidenum">
              <a:rPr lang="en-US" smtClean="0"/>
              <a:pPr/>
              <a:t>18</a:t>
            </a:fld>
            <a:endParaRPr lang="en-US" smtClean="0"/>
          </a:p>
        </p:txBody>
      </p:sp>
      <p:sp>
        <p:nvSpPr>
          <p:cNvPr id="19459" name="Rectangle 2"/>
          <p:cNvSpPr>
            <a:spLocks noGrp="1" noChangeArrowheads="1"/>
          </p:cNvSpPr>
          <p:nvPr>
            <p:ph type="title"/>
          </p:nvPr>
        </p:nvSpPr>
        <p:spPr>
          <a:xfrm>
            <a:off x="457200" y="304800"/>
            <a:ext cx="8229600" cy="914400"/>
          </a:xfrm>
        </p:spPr>
        <p:txBody>
          <a:bodyPr/>
          <a:lstStyle/>
          <a:p>
            <a:pPr eaLnBrk="1" hangingPunct="1"/>
            <a:r>
              <a:rPr lang="en-US" sz="4000" b="1" smtClean="0">
                <a:solidFill>
                  <a:srgbClr val="002060"/>
                </a:solidFill>
                <a:latin typeface="Calibri" pitchFamily="34" charset="0"/>
                <a:cs typeface="Calibri" pitchFamily="34" charset="0"/>
              </a:rPr>
              <a:t>Astrology and Divination (4)</a:t>
            </a:r>
          </a:p>
        </p:txBody>
      </p:sp>
      <p:sp>
        <p:nvSpPr>
          <p:cNvPr id="19460" name="Rectangle 3"/>
          <p:cNvSpPr>
            <a:spLocks noGrp="1" noChangeArrowheads="1"/>
          </p:cNvSpPr>
          <p:nvPr>
            <p:ph type="body" idx="1"/>
          </p:nvPr>
        </p:nvSpPr>
        <p:spPr>
          <a:xfrm>
            <a:off x="228600" y="1219200"/>
            <a:ext cx="8686800" cy="5410200"/>
          </a:xfrm>
        </p:spPr>
        <p:txBody>
          <a:bodyPr/>
          <a:lstStyle/>
          <a:p>
            <a:pPr eaLnBrk="1" hangingPunct="1">
              <a:lnSpc>
                <a:spcPct val="90000"/>
              </a:lnSpc>
            </a:pPr>
            <a:r>
              <a:rPr lang="en-US" sz="2800" smtClean="0">
                <a:latin typeface="Calibri" pitchFamily="34" charset="0"/>
                <a:cs typeface="Calibri" pitchFamily="34" charset="0"/>
              </a:rPr>
              <a:t>Branches of astrology</a:t>
            </a:r>
          </a:p>
          <a:p>
            <a:pPr lvl="1" eaLnBrk="1" hangingPunct="1">
              <a:lnSpc>
                <a:spcPct val="90000"/>
              </a:lnSpc>
            </a:pPr>
            <a:r>
              <a:rPr lang="en-US" sz="2400" smtClean="0">
                <a:latin typeface="Calibri" pitchFamily="34" charset="0"/>
                <a:cs typeface="Calibri" pitchFamily="34" charset="0"/>
              </a:rPr>
              <a:t>Natal astrology (for Ptolemy, ‘seed  moment’[?])</a:t>
            </a:r>
          </a:p>
          <a:p>
            <a:pPr lvl="1" eaLnBrk="1" hangingPunct="1">
              <a:lnSpc>
                <a:spcPct val="90000"/>
              </a:lnSpc>
            </a:pPr>
            <a:r>
              <a:rPr lang="en-US" sz="2400" smtClean="0">
                <a:latin typeface="Calibri" pitchFamily="34" charset="0"/>
                <a:cs typeface="Calibri" pitchFamily="34" charset="0"/>
              </a:rPr>
              <a:t>Mundane or universal (</a:t>
            </a:r>
            <a:r>
              <a:rPr lang="en-US" sz="2400" i="1" smtClean="0">
                <a:latin typeface="Calibri" pitchFamily="34" charset="0"/>
                <a:cs typeface="Calibri" pitchFamily="34" charset="0"/>
              </a:rPr>
              <a:t>katholikos</a:t>
            </a:r>
            <a:r>
              <a:rPr lang="en-US" sz="2400" smtClean="0">
                <a:latin typeface="Calibri" pitchFamily="34" charset="0"/>
                <a:cs typeface="Calibri" pitchFamily="34" charset="0"/>
              </a:rPr>
              <a:t>) astrology (includes weather, some medical, comets, earthquakes)</a:t>
            </a:r>
          </a:p>
          <a:p>
            <a:pPr lvl="1" eaLnBrk="1" hangingPunct="1">
              <a:lnSpc>
                <a:spcPct val="90000"/>
              </a:lnSpc>
            </a:pPr>
            <a:r>
              <a:rPr lang="en-US" sz="2400" smtClean="0">
                <a:latin typeface="Calibri" pitchFamily="34" charset="0"/>
                <a:cs typeface="Calibri" pitchFamily="34" charset="0"/>
              </a:rPr>
              <a:t>Katarchic astrology (inceptions) (elections, events, interrogations, decumbitures)</a:t>
            </a:r>
          </a:p>
          <a:p>
            <a:pPr eaLnBrk="1" hangingPunct="1">
              <a:lnSpc>
                <a:spcPct val="90000"/>
              </a:lnSpc>
            </a:pPr>
            <a:r>
              <a:rPr lang="en-US" sz="2800" smtClean="0">
                <a:latin typeface="Calibri" pitchFamily="34" charset="0"/>
                <a:cs typeface="Calibri" pitchFamily="34" charset="0"/>
              </a:rPr>
              <a:t>Ptolemy’s position</a:t>
            </a:r>
          </a:p>
          <a:p>
            <a:pPr lvl="1" eaLnBrk="1" hangingPunct="1">
              <a:lnSpc>
                <a:spcPct val="90000"/>
              </a:lnSpc>
            </a:pPr>
            <a:r>
              <a:rPr lang="en-US" sz="2400" smtClean="0">
                <a:latin typeface="Calibri" pitchFamily="34" charset="0"/>
                <a:cs typeface="Calibri" pitchFamily="34" charset="0"/>
              </a:rPr>
              <a:t>Astrology is stochastic</a:t>
            </a:r>
          </a:p>
          <a:p>
            <a:pPr lvl="1" eaLnBrk="1" hangingPunct="1">
              <a:lnSpc>
                <a:spcPct val="90000"/>
              </a:lnSpc>
            </a:pPr>
            <a:r>
              <a:rPr lang="en-US" sz="2400" smtClean="0">
                <a:latin typeface="Calibri" pitchFamily="34" charset="0"/>
                <a:cs typeface="Calibri" pitchFamily="34" charset="0"/>
              </a:rPr>
              <a:t>Interested in physical causation; the physical relationship between the heavens and the earth</a:t>
            </a:r>
          </a:p>
          <a:p>
            <a:pPr lvl="1" eaLnBrk="1" hangingPunct="1">
              <a:lnSpc>
                <a:spcPct val="90000"/>
              </a:lnSpc>
            </a:pPr>
            <a:r>
              <a:rPr lang="en-US" sz="2400" smtClean="0">
                <a:latin typeface="Calibri" pitchFamily="34" charset="0"/>
                <a:cs typeface="Calibri" pitchFamily="34" charset="0"/>
              </a:rPr>
              <a:t>[Does not mention katarchic astrology in the sense of electing times, but does talk about the birth moment as a ‘katarche’]</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5"/>
          <p:cNvSpPr>
            <a:spLocks noGrp="1"/>
          </p:cNvSpPr>
          <p:nvPr>
            <p:ph type="sldNum" sz="quarter" idx="12"/>
          </p:nvPr>
        </p:nvSpPr>
        <p:spPr>
          <a:noFill/>
        </p:spPr>
        <p:txBody>
          <a:bodyPr/>
          <a:lstStyle/>
          <a:p>
            <a:fld id="{E2169B18-096C-4552-BAE7-5C9546732E1E}" type="slidenum">
              <a:rPr lang="en-US" smtClean="0"/>
              <a:pPr/>
              <a:t>19</a:t>
            </a:fld>
            <a:endParaRPr lang="en-US" smtClean="0"/>
          </a:p>
        </p:txBody>
      </p:sp>
      <p:sp>
        <p:nvSpPr>
          <p:cNvPr id="20483" name="Rectangle 2"/>
          <p:cNvSpPr>
            <a:spLocks noGrp="1" noChangeArrowheads="1"/>
          </p:cNvSpPr>
          <p:nvPr>
            <p:ph type="title"/>
          </p:nvPr>
        </p:nvSpPr>
        <p:spPr>
          <a:xfrm>
            <a:off x="457200" y="0"/>
            <a:ext cx="8229600" cy="1143000"/>
          </a:xfrm>
        </p:spPr>
        <p:txBody>
          <a:bodyPr/>
          <a:lstStyle/>
          <a:p>
            <a:pPr eaLnBrk="1" hangingPunct="1"/>
            <a:r>
              <a:rPr lang="en-US" sz="4000" b="1" smtClean="0">
                <a:solidFill>
                  <a:srgbClr val="002060"/>
                </a:solidFill>
                <a:latin typeface="Calibri" pitchFamily="34" charset="0"/>
                <a:cs typeface="Calibri" pitchFamily="34" charset="0"/>
              </a:rPr>
              <a:t>Katarchic astrology (1)</a:t>
            </a:r>
          </a:p>
        </p:txBody>
      </p:sp>
      <p:sp>
        <p:nvSpPr>
          <p:cNvPr id="20484" name="Rectangle 3"/>
          <p:cNvSpPr>
            <a:spLocks noGrp="1" noChangeArrowheads="1"/>
          </p:cNvSpPr>
          <p:nvPr>
            <p:ph type="body" idx="1"/>
          </p:nvPr>
        </p:nvSpPr>
        <p:spPr>
          <a:xfrm>
            <a:off x="457200" y="1066800"/>
            <a:ext cx="8229600" cy="5486400"/>
          </a:xfrm>
        </p:spPr>
        <p:txBody>
          <a:bodyPr/>
          <a:lstStyle/>
          <a:p>
            <a:pPr eaLnBrk="1" hangingPunct="1">
              <a:lnSpc>
                <a:spcPct val="90000"/>
              </a:lnSpc>
            </a:pPr>
            <a:r>
              <a:rPr lang="en-US" sz="2400" smtClean="0">
                <a:latin typeface="Calibri" pitchFamily="34" charset="0"/>
                <a:cs typeface="Calibri" pitchFamily="34" charset="0"/>
              </a:rPr>
              <a:t>The word itself associated with religious ritual and beginning things at a propitious time (</a:t>
            </a:r>
            <a:r>
              <a:rPr lang="en-US" sz="2400" i="1" smtClean="0">
                <a:latin typeface="Calibri" pitchFamily="34" charset="0"/>
                <a:cs typeface="Calibri" pitchFamily="34" charset="0"/>
              </a:rPr>
              <a:t>kairos</a:t>
            </a:r>
            <a:r>
              <a:rPr lang="en-US" sz="2400" smtClean="0">
                <a:latin typeface="Calibri" pitchFamily="34" charset="0"/>
                <a:cs typeface="Calibri" pitchFamily="34" charset="0"/>
              </a:rPr>
              <a:t>)</a:t>
            </a:r>
          </a:p>
          <a:p>
            <a:pPr eaLnBrk="1" hangingPunct="1">
              <a:lnSpc>
                <a:spcPct val="90000"/>
              </a:lnSpc>
              <a:buFontTx/>
              <a:buNone/>
            </a:pPr>
            <a:r>
              <a:rPr lang="en-US" sz="2400" i="1" smtClean="0">
                <a:latin typeface="Calibri" pitchFamily="34" charset="0"/>
                <a:cs typeface="Calibri" pitchFamily="34" charset="0"/>
              </a:rPr>
              <a:t>kairos </a:t>
            </a:r>
            <a:r>
              <a:rPr lang="en-US" sz="2400" smtClean="0">
                <a:latin typeface="Calibri" pitchFamily="34" charset="0"/>
                <a:cs typeface="Calibri" pitchFamily="34" charset="0"/>
              </a:rPr>
              <a:t>(</a:t>
            </a:r>
            <a:r>
              <a:rPr lang="el-GR" sz="2400" smtClean="0">
                <a:latin typeface="Calibri" pitchFamily="34" charset="0"/>
                <a:cs typeface="Calibri" pitchFamily="34" charset="0"/>
              </a:rPr>
              <a:t>καιρός</a:t>
            </a:r>
            <a:r>
              <a:rPr lang="en-US" sz="2400" smtClean="0">
                <a:latin typeface="Calibri" pitchFamily="34" charset="0"/>
                <a:cs typeface="Calibri" pitchFamily="34" charset="0"/>
              </a:rPr>
              <a:t>): propitious time; the ‘right’ time; critical time, season, opportunity*</a:t>
            </a:r>
          </a:p>
          <a:p>
            <a:pPr eaLnBrk="1" hangingPunct="1">
              <a:lnSpc>
                <a:spcPct val="90000"/>
              </a:lnSpc>
            </a:pPr>
            <a:r>
              <a:rPr lang="en-US" sz="2400" i="1" smtClean="0">
                <a:latin typeface="Calibri" pitchFamily="34" charset="0"/>
                <a:cs typeface="Calibri" pitchFamily="34" charset="0"/>
              </a:rPr>
              <a:t>Katarchē</a:t>
            </a:r>
            <a:r>
              <a:rPr lang="en-US" sz="2400" smtClean="0">
                <a:latin typeface="Calibri" pitchFamily="34" charset="0"/>
                <a:cs typeface="Calibri" pitchFamily="34" charset="0"/>
              </a:rPr>
              <a:t> means beginning, but a special kind of beginning, one associated with ritual – this word came into astrology</a:t>
            </a:r>
          </a:p>
          <a:p>
            <a:pPr eaLnBrk="1" hangingPunct="1">
              <a:lnSpc>
                <a:spcPct val="90000"/>
              </a:lnSpc>
              <a:buFontTx/>
              <a:buNone/>
            </a:pPr>
            <a:r>
              <a:rPr lang="en-US" sz="2400" i="1" smtClean="0">
                <a:latin typeface="Calibri" pitchFamily="34" charset="0"/>
                <a:cs typeface="Calibri" pitchFamily="34" charset="0"/>
              </a:rPr>
              <a:t>katarchē</a:t>
            </a:r>
            <a:r>
              <a:rPr lang="en-US" sz="2400" smtClean="0">
                <a:latin typeface="Calibri" pitchFamily="34" charset="0"/>
                <a:cs typeface="Calibri" pitchFamily="34" charset="0"/>
              </a:rPr>
              <a:t> (</a:t>
            </a:r>
            <a:r>
              <a:rPr lang="el-GR" sz="2400" smtClean="0">
                <a:latin typeface="Calibri" pitchFamily="34" charset="0"/>
                <a:cs typeface="Calibri" pitchFamily="34" charset="0"/>
              </a:rPr>
              <a:t>καταρχή</a:t>
            </a:r>
            <a:r>
              <a:rPr lang="en-US" sz="2400" smtClean="0">
                <a:latin typeface="Calibri" pitchFamily="34" charset="0"/>
                <a:cs typeface="Calibri" pitchFamily="34" charset="0"/>
              </a:rPr>
              <a:t>): (in religious sense) beginning of the sacrificial ceremony or rite; consecration of the victim first offered;* (in astrology) astrologically significant moment for beginning something</a:t>
            </a:r>
          </a:p>
          <a:p>
            <a:pPr algn="ctr" eaLnBrk="1" hangingPunct="1">
              <a:lnSpc>
                <a:spcPct val="90000"/>
              </a:lnSpc>
              <a:buFontTx/>
              <a:buNone/>
            </a:pPr>
            <a:r>
              <a:rPr lang="en-US" sz="1400" smtClean="0">
                <a:latin typeface="Calibri" pitchFamily="34" charset="0"/>
                <a:cs typeface="Calibri" pitchFamily="34" charset="0"/>
              </a:rPr>
              <a:t>*Source: Liddell, Scott, Jones, </a:t>
            </a:r>
            <a:r>
              <a:rPr lang="en-US" sz="1400" i="1" smtClean="0">
                <a:latin typeface="Calibri" pitchFamily="34" charset="0"/>
                <a:cs typeface="Calibri" pitchFamily="34" charset="0"/>
              </a:rPr>
              <a:t>Greek-English Lexicon</a:t>
            </a:r>
            <a:r>
              <a:rPr lang="en-US" sz="1400" smtClean="0">
                <a:latin typeface="Calibri" pitchFamily="34" charset="0"/>
                <a:cs typeface="Calibri" pitchFamily="34" charset="0"/>
              </a:rPr>
              <a:t>, 9</a:t>
            </a:r>
            <a:r>
              <a:rPr lang="en-US" sz="1400" baseline="30000" smtClean="0">
                <a:latin typeface="Calibri" pitchFamily="34" charset="0"/>
                <a:cs typeface="Calibri" pitchFamily="34" charset="0"/>
              </a:rPr>
              <a:t>th</a:t>
            </a:r>
            <a:r>
              <a:rPr lang="en-US" sz="1400" smtClean="0">
                <a:latin typeface="Calibri" pitchFamily="34" charset="0"/>
                <a:cs typeface="Calibri" pitchFamily="34" charset="0"/>
              </a:rPr>
              <a:t> ed. s.v. </a:t>
            </a:r>
            <a:r>
              <a:rPr lang="el-GR" sz="1400" smtClean="0">
                <a:latin typeface="Calibri" pitchFamily="34" charset="0"/>
                <a:cs typeface="Calibri" pitchFamily="34" charset="0"/>
              </a:rPr>
              <a:t>καιρός</a:t>
            </a:r>
            <a:r>
              <a:rPr lang="en-US" sz="1400" smtClean="0">
                <a:latin typeface="Calibri" pitchFamily="34" charset="0"/>
                <a:cs typeface="Calibri" pitchFamily="34" charset="0"/>
              </a:rPr>
              <a:t>,</a:t>
            </a:r>
            <a:r>
              <a:rPr lang="el-GR" sz="1400" smtClean="0">
                <a:latin typeface="Calibri" pitchFamily="34" charset="0"/>
                <a:cs typeface="Calibri" pitchFamily="34" charset="0"/>
              </a:rPr>
              <a:t> καταρχή</a:t>
            </a:r>
            <a:endParaRPr lang="en-US" sz="1400" smtClean="0">
              <a:latin typeface="Calibri" pitchFamily="34" charset="0"/>
              <a:cs typeface="Calibri" pitchFamily="34" charset="0"/>
            </a:endParaRPr>
          </a:p>
          <a:p>
            <a:pPr eaLnBrk="1" hangingPunct="1">
              <a:lnSpc>
                <a:spcPct val="90000"/>
              </a:lnSpc>
            </a:pPr>
            <a:r>
              <a:rPr lang="en-US" sz="2400" smtClean="0">
                <a:latin typeface="Calibri" pitchFamily="34" charset="0"/>
                <a:cs typeface="Calibri" pitchFamily="34" charset="0"/>
              </a:rPr>
              <a:t>Elections </a:t>
            </a:r>
          </a:p>
          <a:p>
            <a:pPr eaLnBrk="1" hangingPunct="1">
              <a:lnSpc>
                <a:spcPct val="90000"/>
              </a:lnSpc>
            </a:pPr>
            <a:r>
              <a:rPr lang="en-US" sz="2400" smtClean="0">
                <a:latin typeface="Calibri" pitchFamily="34" charset="0"/>
                <a:cs typeface="Calibri" pitchFamily="34" charset="0"/>
              </a:rPr>
              <a:t>Events</a:t>
            </a:r>
          </a:p>
          <a:p>
            <a:pPr eaLnBrk="1" hangingPunct="1">
              <a:lnSpc>
                <a:spcPct val="90000"/>
              </a:lnSpc>
            </a:pPr>
            <a:r>
              <a:rPr lang="en-US" sz="2400" smtClean="0">
                <a:latin typeface="Calibri" pitchFamily="34" charset="0"/>
                <a:cs typeface="Calibri" pitchFamily="34" charset="0"/>
              </a:rPr>
              <a:t>Interrogations   (Horary)</a:t>
            </a:r>
          </a:p>
          <a:p>
            <a:pPr eaLnBrk="1" hangingPunct="1">
              <a:lnSpc>
                <a:spcPct val="90000"/>
              </a:lnSpc>
            </a:pPr>
            <a:r>
              <a:rPr lang="en-US" sz="2400" smtClean="0">
                <a:latin typeface="Calibri" pitchFamily="34" charset="0"/>
                <a:cs typeface="Calibri" pitchFamily="34" charset="0"/>
              </a:rPr>
              <a:t>Decumbiture</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5"/>
          <p:cNvSpPr>
            <a:spLocks noGrp="1"/>
          </p:cNvSpPr>
          <p:nvPr>
            <p:ph type="sldNum" sz="quarter" idx="12"/>
          </p:nvPr>
        </p:nvSpPr>
        <p:spPr>
          <a:noFill/>
        </p:spPr>
        <p:txBody>
          <a:bodyPr/>
          <a:lstStyle/>
          <a:p>
            <a:fld id="{254371DF-A853-491C-89BB-386D27019C5D}" type="slidenum">
              <a:rPr lang="en-US" smtClean="0"/>
              <a:pPr/>
              <a:t>20</a:t>
            </a:fld>
            <a:endParaRPr lang="en-US" smtClean="0"/>
          </a:p>
        </p:txBody>
      </p:sp>
      <p:sp>
        <p:nvSpPr>
          <p:cNvPr id="21507" name="Rectangle 2"/>
          <p:cNvSpPr>
            <a:spLocks noGrp="1" noChangeArrowheads="1"/>
          </p:cNvSpPr>
          <p:nvPr>
            <p:ph type="title"/>
          </p:nvPr>
        </p:nvSpPr>
        <p:spPr>
          <a:xfrm>
            <a:off x="457200" y="304800"/>
            <a:ext cx="8229600" cy="1143000"/>
          </a:xfrm>
        </p:spPr>
        <p:txBody>
          <a:bodyPr/>
          <a:lstStyle/>
          <a:p>
            <a:pPr eaLnBrk="1" hangingPunct="1"/>
            <a:r>
              <a:rPr lang="en-US" sz="4000" b="1" smtClean="0">
                <a:solidFill>
                  <a:srgbClr val="002060"/>
                </a:solidFill>
                <a:latin typeface="Calibri" pitchFamily="34" charset="0"/>
                <a:cs typeface="Calibri" pitchFamily="34" charset="0"/>
              </a:rPr>
              <a:t>Katarchic astrology (2)</a:t>
            </a:r>
          </a:p>
        </p:txBody>
      </p:sp>
      <p:sp>
        <p:nvSpPr>
          <p:cNvPr id="21508" name="Rectangle 3"/>
          <p:cNvSpPr>
            <a:spLocks noGrp="1" noChangeArrowheads="1"/>
          </p:cNvSpPr>
          <p:nvPr>
            <p:ph type="body" idx="1"/>
          </p:nvPr>
        </p:nvSpPr>
        <p:spPr>
          <a:xfrm>
            <a:off x="457200" y="1600200"/>
            <a:ext cx="8458200" cy="4876800"/>
          </a:xfrm>
        </p:spPr>
        <p:txBody>
          <a:bodyPr/>
          <a:lstStyle/>
          <a:p>
            <a:pPr eaLnBrk="1" hangingPunct="1">
              <a:lnSpc>
                <a:spcPct val="90000"/>
              </a:lnSpc>
            </a:pPr>
            <a:r>
              <a:rPr lang="en-US" b="1" smtClean="0">
                <a:latin typeface="Calibri" pitchFamily="34" charset="0"/>
                <a:cs typeface="Calibri" pitchFamily="34" charset="0"/>
              </a:rPr>
              <a:t>Porphyry</a:t>
            </a:r>
            <a:r>
              <a:rPr lang="en-US" sz="2800" smtClean="0">
                <a:latin typeface="Calibri" pitchFamily="34" charset="0"/>
                <a:cs typeface="Calibri" pitchFamily="34" charset="0"/>
              </a:rPr>
              <a:t> on astrology in ritual:</a:t>
            </a:r>
          </a:p>
          <a:p>
            <a:pPr eaLnBrk="1" hangingPunct="1">
              <a:lnSpc>
                <a:spcPct val="90000"/>
              </a:lnSpc>
              <a:buFontTx/>
              <a:buNone/>
            </a:pPr>
            <a:r>
              <a:rPr lang="en-US" sz="2800" smtClean="0">
                <a:latin typeface="Calibri" pitchFamily="34" charset="0"/>
                <a:cs typeface="Calibri" pitchFamily="34" charset="0"/>
              </a:rPr>
              <a:t>‘“But these [who generate effective images],” the letter says, “observe the movement of the heavenly bodies, and they tell, from the presiding of a given star with another or others around the heavens, whether the divination will be true or false, and whether the rites performed will be of no purpose, or have annunciatory power and bring about the [desired] effects (</a:t>
            </a:r>
            <a:r>
              <a:rPr lang="en-US" sz="2800" i="1" smtClean="0">
                <a:latin typeface="Calibri" pitchFamily="34" charset="0"/>
                <a:cs typeface="Calibri" pitchFamily="34" charset="0"/>
              </a:rPr>
              <a:t>apotelestika</a:t>
            </a:r>
            <a:r>
              <a:rPr lang="en-US" sz="2800" smtClean="0">
                <a:latin typeface="Calibri" pitchFamily="34" charset="0"/>
                <a:cs typeface="Calibri" pitchFamily="34" charset="0"/>
              </a:rPr>
              <a:t>).”’</a:t>
            </a:r>
            <a:r>
              <a:rPr lang="en-US" sz="2800" i="1" smtClean="0">
                <a:latin typeface="Calibri" pitchFamily="34" charset="0"/>
                <a:cs typeface="Calibri" pitchFamily="34" charset="0"/>
              </a:rPr>
              <a:t>Letter to Anebo</a:t>
            </a:r>
            <a:r>
              <a:rPr lang="en-US" sz="2800" smtClean="0">
                <a:latin typeface="Calibri" pitchFamily="34" charset="0"/>
                <a:cs typeface="Calibri" pitchFamily="34" charset="0"/>
              </a:rPr>
              <a:t> 2.6c Sodano = </a:t>
            </a:r>
            <a:r>
              <a:rPr lang="en-US" sz="2800" i="1" smtClean="0">
                <a:latin typeface="Calibri" pitchFamily="34" charset="0"/>
                <a:cs typeface="Calibri" pitchFamily="34" charset="0"/>
              </a:rPr>
              <a:t>DM</a:t>
            </a:r>
            <a:r>
              <a:rPr lang="en-US" sz="2800" smtClean="0">
                <a:latin typeface="Calibri" pitchFamily="34" charset="0"/>
                <a:cs typeface="Calibri" pitchFamily="34" charset="0"/>
              </a:rPr>
              <a:t> III.30 [173.7-10] trans. Clarke/Dillon/Hershbell, modified </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5"/>
          <p:cNvSpPr>
            <a:spLocks noGrp="1"/>
          </p:cNvSpPr>
          <p:nvPr>
            <p:ph type="sldNum" sz="quarter" idx="12"/>
          </p:nvPr>
        </p:nvSpPr>
        <p:spPr>
          <a:noFill/>
        </p:spPr>
        <p:txBody>
          <a:bodyPr/>
          <a:lstStyle/>
          <a:p>
            <a:fld id="{16A42A8E-9AAC-461D-8C71-917872A71537}" type="slidenum">
              <a:rPr lang="en-US" smtClean="0"/>
              <a:pPr/>
              <a:t>21</a:t>
            </a:fld>
            <a:endParaRPr lang="en-US" smtClean="0"/>
          </a:p>
        </p:txBody>
      </p:sp>
      <p:sp>
        <p:nvSpPr>
          <p:cNvPr id="22531" name="Rectangle 2"/>
          <p:cNvSpPr>
            <a:spLocks noGrp="1" noChangeArrowheads="1"/>
          </p:cNvSpPr>
          <p:nvPr>
            <p:ph type="title"/>
          </p:nvPr>
        </p:nvSpPr>
        <p:spPr/>
        <p:txBody>
          <a:bodyPr/>
          <a:lstStyle/>
          <a:p>
            <a:pPr eaLnBrk="1" hangingPunct="1"/>
            <a:r>
              <a:rPr lang="en-US" sz="4000" b="1" smtClean="0">
                <a:solidFill>
                  <a:srgbClr val="002060"/>
                </a:solidFill>
                <a:latin typeface="Calibri" pitchFamily="34" charset="0"/>
                <a:cs typeface="Calibri" pitchFamily="34" charset="0"/>
              </a:rPr>
              <a:t>Katarchic astrology (3)</a:t>
            </a:r>
          </a:p>
        </p:txBody>
      </p:sp>
      <p:sp>
        <p:nvSpPr>
          <p:cNvPr id="31748" name="Rectangle 3"/>
          <p:cNvSpPr>
            <a:spLocks noGrp="1" noChangeArrowheads="1"/>
          </p:cNvSpPr>
          <p:nvPr>
            <p:ph type="body" idx="1"/>
          </p:nvPr>
        </p:nvSpPr>
        <p:spPr>
          <a:xfrm>
            <a:off x="457200" y="1600200"/>
            <a:ext cx="8229600" cy="4953000"/>
          </a:xfrm>
        </p:spPr>
        <p:txBody>
          <a:bodyPr/>
          <a:lstStyle/>
          <a:p>
            <a:pPr eaLnBrk="1" hangingPunct="1">
              <a:lnSpc>
                <a:spcPct val="90000"/>
              </a:lnSpc>
            </a:pPr>
            <a:r>
              <a:rPr lang="en-US" b="1" smtClean="0">
                <a:latin typeface="Calibri" pitchFamily="34" charset="0"/>
                <a:cs typeface="Calibri" pitchFamily="34" charset="0"/>
              </a:rPr>
              <a:t>Manilius</a:t>
            </a:r>
          </a:p>
          <a:p>
            <a:pPr eaLnBrk="1" hangingPunct="1">
              <a:lnSpc>
                <a:spcPct val="90000"/>
              </a:lnSpc>
            </a:pPr>
            <a:r>
              <a:rPr lang="en-US" smtClean="0">
                <a:latin typeface="Calibri" pitchFamily="34" charset="0"/>
                <a:cs typeface="Calibri" pitchFamily="34" charset="0"/>
              </a:rPr>
              <a:t>‘choice of remedy and the moment for administering it, or in whose hour therapy and the mixing of life-saving potions have greater efficacy’ </a:t>
            </a:r>
            <a:r>
              <a:rPr lang="en-US" sz="2400" i="1" smtClean="0">
                <a:latin typeface="Calibri" pitchFamily="34" charset="0"/>
                <a:cs typeface="Calibri" pitchFamily="34" charset="0"/>
              </a:rPr>
              <a:t>Astronomica</a:t>
            </a:r>
            <a:r>
              <a:rPr lang="en-US" sz="2400" smtClean="0">
                <a:latin typeface="Calibri" pitchFamily="34" charset="0"/>
                <a:cs typeface="Calibri" pitchFamily="34" charset="0"/>
              </a:rPr>
              <a:t> III, 142-44, tr. Goold</a:t>
            </a:r>
          </a:p>
          <a:p>
            <a:pPr eaLnBrk="1" hangingPunct="1">
              <a:lnSpc>
                <a:spcPct val="90000"/>
              </a:lnSpc>
            </a:pPr>
            <a:r>
              <a:rPr lang="en-US" smtClean="0">
                <a:latin typeface="Calibri" pitchFamily="34" charset="0"/>
                <a:cs typeface="Calibri" pitchFamily="34" charset="0"/>
              </a:rPr>
              <a:t>‘this is the portion in which day and hour for a decision shall be given, if the planets as they move through the zodiac are favourably situated</a:t>
            </a:r>
            <a:r>
              <a:rPr lang="en-GB" smtClean="0">
                <a:latin typeface="Calibri" pitchFamily="34" charset="0"/>
                <a:cs typeface="Calibri" pitchFamily="34" charset="0"/>
              </a:rPr>
              <a:t>” </a:t>
            </a:r>
            <a:r>
              <a:rPr lang="en-US" sz="2400" i="1" smtClean="0">
                <a:latin typeface="Calibri" pitchFamily="34" charset="0"/>
                <a:cs typeface="Calibri" pitchFamily="34" charset="0"/>
              </a:rPr>
              <a:t>Astronomica</a:t>
            </a:r>
            <a:r>
              <a:rPr lang="en-US" sz="2400" smtClean="0">
                <a:latin typeface="Calibri" pitchFamily="34" charset="0"/>
                <a:cs typeface="Calibri" pitchFamily="34" charset="0"/>
              </a:rPr>
              <a:t> III, 154-55, tr. Goold</a:t>
            </a:r>
          </a:p>
        </p:txBody>
      </p:sp>
      <p:pic>
        <p:nvPicPr>
          <p:cNvPr id="30724" name="Picture 4" descr="Circle of Athla"/>
          <p:cNvPicPr>
            <a:picLocks noChangeAspect="1" noChangeArrowheads="1"/>
          </p:cNvPicPr>
          <p:nvPr/>
        </p:nvPicPr>
        <p:blipFill>
          <a:blip r:embed="rId2"/>
          <a:srcRect/>
          <a:stretch>
            <a:fillRect/>
          </a:stretch>
        </p:blipFill>
        <p:spPr bwMode="auto">
          <a:xfrm>
            <a:off x="1600200" y="1174750"/>
            <a:ext cx="5626100" cy="56832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1748">
                                            <p:txEl>
                                              <p:pRg st="0" end="0"/>
                                            </p:txEl>
                                          </p:spTgt>
                                        </p:tgtEl>
                                        <p:attrNameLst>
                                          <p:attrName>style.visibility</p:attrName>
                                        </p:attrNameLst>
                                      </p:cBhvr>
                                      <p:to>
                                        <p:strVal val="visible"/>
                                      </p:to>
                                    </p:set>
                                    <p:anim calcmode="lin" valueType="num">
                                      <p:cBhvr additive="base">
                                        <p:cTn id="7" dur="500" fill="hold"/>
                                        <p:tgtEl>
                                          <p:spTgt spid="31748">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1748">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1748">
                                            <p:txEl>
                                              <p:pRg st="1" end="1"/>
                                            </p:txEl>
                                          </p:spTgt>
                                        </p:tgtEl>
                                        <p:attrNameLst>
                                          <p:attrName>style.visibility</p:attrName>
                                        </p:attrNameLst>
                                      </p:cBhvr>
                                      <p:to>
                                        <p:strVal val="visible"/>
                                      </p:to>
                                    </p:set>
                                    <p:anim calcmode="lin" valueType="num">
                                      <p:cBhvr additive="base">
                                        <p:cTn id="11" dur="500" fill="hold"/>
                                        <p:tgtEl>
                                          <p:spTgt spid="31748">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1748">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1748">
                                            <p:txEl>
                                              <p:pRg st="2" end="2"/>
                                            </p:txEl>
                                          </p:spTgt>
                                        </p:tgtEl>
                                        <p:attrNameLst>
                                          <p:attrName>style.visibility</p:attrName>
                                        </p:attrNameLst>
                                      </p:cBhvr>
                                      <p:to>
                                        <p:strVal val="visible"/>
                                      </p:to>
                                    </p:set>
                                    <p:anim calcmode="lin" valueType="num">
                                      <p:cBhvr additive="base">
                                        <p:cTn id="15" dur="500" fill="hold"/>
                                        <p:tgtEl>
                                          <p:spTgt spid="31748">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31748">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xit" presetSubtype="4" fill="hold" nodeType="clickEffect">
                                  <p:stCondLst>
                                    <p:cond delay="0"/>
                                  </p:stCondLst>
                                  <p:childTnLst>
                                    <p:anim calcmode="lin" valueType="num">
                                      <p:cBhvr additive="base">
                                        <p:cTn id="20" dur="500"/>
                                        <p:tgtEl>
                                          <p:spTgt spid="30724"/>
                                        </p:tgtEl>
                                        <p:attrNameLst>
                                          <p:attrName>ppt_x</p:attrName>
                                        </p:attrNameLst>
                                      </p:cBhvr>
                                      <p:tavLst>
                                        <p:tav tm="0">
                                          <p:val>
                                            <p:strVal val="ppt_x"/>
                                          </p:val>
                                        </p:tav>
                                        <p:tav tm="100000">
                                          <p:val>
                                            <p:strVal val="ppt_x"/>
                                          </p:val>
                                        </p:tav>
                                      </p:tavLst>
                                    </p:anim>
                                    <p:anim calcmode="lin" valueType="num">
                                      <p:cBhvr additive="base">
                                        <p:cTn id="21" dur="500"/>
                                        <p:tgtEl>
                                          <p:spTgt spid="30724"/>
                                        </p:tgtEl>
                                        <p:attrNameLst>
                                          <p:attrName>ppt_y</p:attrName>
                                        </p:attrNameLst>
                                      </p:cBhvr>
                                      <p:tavLst>
                                        <p:tav tm="0">
                                          <p:val>
                                            <p:strVal val="ppt_y"/>
                                          </p:val>
                                        </p:tav>
                                        <p:tav tm="100000">
                                          <p:val>
                                            <p:strVal val="1+ppt_h/2"/>
                                          </p:val>
                                        </p:tav>
                                      </p:tavLst>
                                    </p:anim>
                                    <p:set>
                                      <p:cBhvr>
                                        <p:cTn id="22" dur="1" fill="hold">
                                          <p:stCondLst>
                                            <p:cond delay="499"/>
                                          </p:stCondLst>
                                        </p:cTn>
                                        <p:tgtEl>
                                          <p:spTgt spid="3072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8"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5"/>
          <p:cNvSpPr>
            <a:spLocks noGrp="1"/>
          </p:cNvSpPr>
          <p:nvPr>
            <p:ph type="sldNum" sz="quarter" idx="12"/>
          </p:nvPr>
        </p:nvSpPr>
        <p:spPr>
          <a:noFill/>
        </p:spPr>
        <p:txBody>
          <a:bodyPr/>
          <a:lstStyle/>
          <a:p>
            <a:fld id="{0E2CB493-7153-47C0-9170-7F839F36F52D}" type="slidenum">
              <a:rPr lang="en-US" smtClean="0"/>
              <a:pPr/>
              <a:t>22</a:t>
            </a:fld>
            <a:endParaRPr lang="en-US" smtClean="0"/>
          </a:p>
        </p:txBody>
      </p:sp>
      <p:sp>
        <p:nvSpPr>
          <p:cNvPr id="23555" name="Rectangle 2"/>
          <p:cNvSpPr>
            <a:spLocks noGrp="1" noChangeArrowheads="1"/>
          </p:cNvSpPr>
          <p:nvPr>
            <p:ph type="title"/>
          </p:nvPr>
        </p:nvSpPr>
        <p:spPr>
          <a:xfrm>
            <a:off x="457200" y="0"/>
            <a:ext cx="8229600" cy="1143000"/>
          </a:xfrm>
        </p:spPr>
        <p:txBody>
          <a:bodyPr/>
          <a:lstStyle/>
          <a:p>
            <a:pPr eaLnBrk="1" hangingPunct="1"/>
            <a:r>
              <a:rPr lang="en-US" sz="4000" b="1" smtClean="0">
                <a:solidFill>
                  <a:srgbClr val="002060"/>
                </a:solidFill>
                <a:latin typeface="Calibri" pitchFamily="34" charset="0"/>
                <a:cs typeface="Calibri" pitchFamily="34" charset="0"/>
              </a:rPr>
              <a:t>Katarchic astrology (4)</a:t>
            </a:r>
          </a:p>
        </p:txBody>
      </p:sp>
      <p:sp>
        <p:nvSpPr>
          <p:cNvPr id="23556" name="Rectangle 3"/>
          <p:cNvSpPr>
            <a:spLocks noGrp="1" noChangeArrowheads="1"/>
          </p:cNvSpPr>
          <p:nvPr>
            <p:ph type="body" idx="1"/>
          </p:nvPr>
        </p:nvSpPr>
        <p:spPr>
          <a:xfrm>
            <a:off x="304800" y="1066800"/>
            <a:ext cx="8534400" cy="5105400"/>
          </a:xfrm>
        </p:spPr>
        <p:txBody>
          <a:bodyPr/>
          <a:lstStyle/>
          <a:p>
            <a:pPr eaLnBrk="1" hangingPunct="1">
              <a:lnSpc>
                <a:spcPct val="80000"/>
              </a:lnSpc>
            </a:pPr>
            <a:r>
              <a:rPr lang="en-US" sz="2800" b="1" smtClean="0">
                <a:latin typeface="Calibri" pitchFamily="34" charset="0"/>
                <a:cs typeface="Calibri" pitchFamily="34" charset="0"/>
              </a:rPr>
              <a:t>Dorotheus</a:t>
            </a:r>
          </a:p>
          <a:p>
            <a:pPr eaLnBrk="1" hangingPunct="1">
              <a:lnSpc>
                <a:spcPct val="80000"/>
              </a:lnSpc>
            </a:pPr>
            <a:r>
              <a:rPr lang="en-US" sz="2800" smtClean="0">
                <a:latin typeface="Calibri" pitchFamily="34" charset="0"/>
                <a:cs typeface="Calibri" pitchFamily="34" charset="0"/>
              </a:rPr>
              <a:t>Pentateuch V, 17: ‘[title] The courtship of a woman, and what occurs between a wife and her husband when she quarrels and scolds and departs from her house publicly. If you want to know, if she returns to him, whether he will profit from her or will see joy and happiness or other than this in her, then look at the hour </a:t>
            </a:r>
            <a:r>
              <a:rPr lang="en-US" sz="2800" u="sng" smtClean="0">
                <a:latin typeface="Calibri" pitchFamily="34" charset="0"/>
                <a:cs typeface="Calibri" pitchFamily="34" charset="0"/>
              </a:rPr>
              <a:t>in which you are asked about this</a:t>
            </a:r>
            <a:r>
              <a:rPr lang="en-US" sz="2800" smtClean="0">
                <a:latin typeface="Calibri" pitchFamily="34" charset="0"/>
                <a:cs typeface="Calibri" pitchFamily="34" charset="0"/>
              </a:rPr>
              <a:t> at the position of the Sun and of Venus.’</a:t>
            </a:r>
          </a:p>
          <a:p>
            <a:pPr eaLnBrk="1" hangingPunct="1">
              <a:lnSpc>
                <a:spcPct val="80000"/>
              </a:lnSpc>
            </a:pPr>
            <a:r>
              <a:rPr lang="en-US" sz="2800" smtClean="0">
                <a:latin typeface="Calibri" pitchFamily="34" charset="0"/>
                <a:cs typeface="Calibri" pitchFamily="34" charset="0"/>
              </a:rPr>
              <a:t>Sim. in Heph. III, 11.2: </a:t>
            </a:r>
            <a:r>
              <a:rPr lang="en-GB" sz="2800" smtClean="0">
                <a:latin typeface="Calibri" pitchFamily="34" charset="0"/>
                <a:cs typeface="Calibri" pitchFamily="34" charset="0"/>
              </a:rPr>
              <a:t>‘[According to] the </a:t>
            </a:r>
            <a:r>
              <a:rPr lang="en-GB" sz="2800" i="1" smtClean="0">
                <a:latin typeface="Calibri" pitchFamily="34" charset="0"/>
                <a:cs typeface="Calibri" pitchFamily="34" charset="0"/>
              </a:rPr>
              <a:t>katarchē</a:t>
            </a:r>
            <a:r>
              <a:rPr lang="en-GB" sz="2800" smtClean="0">
                <a:latin typeface="Calibri" pitchFamily="34" charset="0"/>
                <a:cs typeface="Calibri" pitchFamily="34" charset="0"/>
              </a:rPr>
              <a:t> in which the separation has come to be, or </a:t>
            </a:r>
            <a:r>
              <a:rPr lang="en-GB" sz="2800" i="1" smtClean="0">
                <a:latin typeface="Calibri" pitchFamily="34" charset="0"/>
                <a:cs typeface="Calibri" pitchFamily="34" charset="0"/>
              </a:rPr>
              <a:t>even in which hour someone inquires of you </a:t>
            </a:r>
            <a:r>
              <a:rPr lang="en-GB" sz="2800" smtClean="0">
                <a:latin typeface="Calibri" pitchFamily="34" charset="0"/>
                <a:cs typeface="Calibri" pitchFamily="34" charset="0"/>
              </a:rPr>
              <a:t>[my italics], look at Aphrodite and the Sun.’</a:t>
            </a:r>
            <a:r>
              <a:rPr lang="en-US" sz="2800" smtClean="0">
                <a:latin typeface="Calibri" pitchFamily="34" charset="0"/>
                <a:cs typeface="Calibri" pitchFamily="34" charset="0"/>
              </a:rPr>
              <a:t> </a:t>
            </a:r>
            <a:r>
              <a:rPr lang="en-US" sz="2000" smtClean="0">
                <a:latin typeface="Calibri" pitchFamily="34" charset="0"/>
                <a:cs typeface="Calibri" pitchFamily="34" charset="0"/>
              </a:rPr>
              <a:t>[my trans.]</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Number Placeholder 5"/>
          <p:cNvSpPr>
            <a:spLocks noGrp="1"/>
          </p:cNvSpPr>
          <p:nvPr>
            <p:ph type="sldNum" sz="quarter" idx="12"/>
          </p:nvPr>
        </p:nvSpPr>
        <p:spPr>
          <a:noFill/>
        </p:spPr>
        <p:txBody>
          <a:bodyPr/>
          <a:lstStyle/>
          <a:p>
            <a:fld id="{2F325B13-93B4-4C25-B9FA-7968CDAD4219}" type="slidenum">
              <a:rPr lang="en-US" smtClean="0"/>
              <a:pPr/>
              <a:t>23</a:t>
            </a:fld>
            <a:endParaRPr lang="en-US" smtClean="0"/>
          </a:p>
        </p:txBody>
      </p:sp>
      <p:sp>
        <p:nvSpPr>
          <p:cNvPr id="24579" name="Rectangle 2"/>
          <p:cNvSpPr>
            <a:spLocks noGrp="1" noChangeArrowheads="1"/>
          </p:cNvSpPr>
          <p:nvPr>
            <p:ph type="title"/>
          </p:nvPr>
        </p:nvSpPr>
        <p:spPr>
          <a:xfrm>
            <a:off x="457200" y="0"/>
            <a:ext cx="8229600" cy="1143000"/>
          </a:xfrm>
        </p:spPr>
        <p:txBody>
          <a:bodyPr/>
          <a:lstStyle/>
          <a:p>
            <a:pPr eaLnBrk="1" hangingPunct="1"/>
            <a:r>
              <a:rPr lang="en-US" sz="4000" b="1" smtClean="0">
                <a:solidFill>
                  <a:srgbClr val="002060"/>
                </a:solidFill>
                <a:latin typeface="Calibri" pitchFamily="34" charset="0"/>
                <a:cs typeface="Calibri" pitchFamily="34" charset="0"/>
              </a:rPr>
              <a:t>Katarchic astrology (5)</a:t>
            </a:r>
          </a:p>
        </p:txBody>
      </p:sp>
      <p:sp>
        <p:nvSpPr>
          <p:cNvPr id="24580" name="Rectangle 3"/>
          <p:cNvSpPr>
            <a:spLocks noGrp="1" noChangeArrowheads="1"/>
          </p:cNvSpPr>
          <p:nvPr>
            <p:ph type="body" idx="1"/>
          </p:nvPr>
        </p:nvSpPr>
        <p:spPr>
          <a:xfrm>
            <a:off x="457200" y="1143000"/>
            <a:ext cx="8229600" cy="5181600"/>
          </a:xfrm>
        </p:spPr>
        <p:txBody>
          <a:bodyPr/>
          <a:lstStyle/>
          <a:p>
            <a:pPr eaLnBrk="1" hangingPunct="1">
              <a:lnSpc>
                <a:spcPct val="90000"/>
              </a:lnSpc>
            </a:pPr>
            <a:r>
              <a:rPr lang="en-US" b="1" smtClean="0">
                <a:latin typeface="Calibri" pitchFamily="34" charset="0"/>
                <a:cs typeface="Calibri" pitchFamily="34" charset="0"/>
              </a:rPr>
              <a:t>Valens</a:t>
            </a:r>
          </a:p>
          <a:p>
            <a:pPr eaLnBrk="1" hangingPunct="1">
              <a:lnSpc>
                <a:spcPct val="90000"/>
              </a:lnSpc>
              <a:buFontTx/>
              <a:buNone/>
            </a:pPr>
            <a:r>
              <a:rPr lang="en-US" smtClean="0">
                <a:solidFill>
                  <a:srgbClr val="CC0000"/>
                </a:solidFill>
                <a:latin typeface="Calibri" pitchFamily="34" charset="0"/>
                <a:cs typeface="Calibri" pitchFamily="34" charset="0"/>
              </a:rPr>
              <a:t>Astrology is provided by the gods to those with the proper outlook (like Valens):</a:t>
            </a:r>
          </a:p>
          <a:p>
            <a:pPr eaLnBrk="1" hangingPunct="1">
              <a:lnSpc>
                <a:spcPct val="90000"/>
              </a:lnSpc>
              <a:buFontTx/>
              <a:buNone/>
            </a:pPr>
            <a:r>
              <a:rPr lang="el-GR" smtClean="0">
                <a:latin typeface="Calibri" pitchFamily="34" charset="0"/>
                <a:cs typeface="Calibri" pitchFamily="34" charset="0"/>
              </a:rPr>
              <a:t> </a:t>
            </a:r>
            <a:r>
              <a:rPr lang="en-US" smtClean="0">
                <a:latin typeface="Calibri" pitchFamily="34" charset="0"/>
                <a:cs typeface="Calibri" pitchFamily="34" charset="0"/>
              </a:rPr>
              <a:t>“…but when I lit upon the divine and revered theory of the heavens, I wished to purify my way of life of every vice and pollution, and anticipate the immortal soul. From that point divine things seemed to converse with me, and I acquired the intellectual capacity for sober investigation.” (VI, 1.15-16) [my trans.]</a:t>
            </a:r>
          </a:p>
          <a:p>
            <a:pPr eaLnBrk="1" hangingPunct="1">
              <a:lnSpc>
                <a:spcPct val="90000"/>
              </a:lnSpc>
              <a:buFontTx/>
              <a:buNone/>
            </a:pPr>
            <a:endParaRPr lang="en-US"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Number Placeholder 5"/>
          <p:cNvSpPr>
            <a:spLocks noGrp="1"/>
          </p:cNvSpPr>
          <p:nvPr>
            <p:ph type="sldNum" sz="quarter" idx="12"/>
          </p:nvPr>
        </p:nvSpPr>
        <p:spPr>
          <a:noFill/>
        </p:spPr>
        <p:txBody>
          <a:bodyPr/>
          <a:lstStyle/>
          <a:p>
            <a:fld id="{B0A7A00C-366B-4ACE-8F85-B33501FCDCA6}" type="slidenum">
              <a:rPr lang="en-US" smtClean="0"/>
              <a:pPr/>
              <a:t>24</a:t>
            </a:fld>
            <a:endParaRPr lang="en-US" smtClean="0"/>
          </a:p>
        </p:txBody>
      </p:sp>
      <p:sp>
        <p:nvSpPr>
          <p:cNvPr id="25603" name="Rectangle 2"/>
          <p:cNvSpPr>
            <a:spLocks noGrp="1" noChangeArrowheads="1"/>
          </p:cNvSpPr>
          <p:nvPr>
            <p:ph type="title"/>
          </p:nvPr>
        </p:nvSpPr>
        <p:spPr>
          <a:xfrm>
            <a:off x="457200" y="0"/>
            <a:ext cx="8229600" cy="1143000"/>
          </a:xfrm>
        </p:spPr>
        <p:txBody>
          <a:bodyPr/>
          <a:lstStyle/>
          <a:p>
            <a:pPr eaLnBrk="1" hangingPunct="1"/>
            <a:r>
              <a:rPr lang="en-US" sz="4000" b="1" smtClean="0">
                <a:solidFill>
                  <a:srgbClr val="002060"/>
                </a:solidFill>
                <a:latin typeface="Calibri" pitchFamily="34" charset="0"/>
                <a:cs typeface="Calibri" pitchFamily="34" charset="0"/>
              </a:rPr>
              <a:t>Katarchic astrology (6)</a:t>
            </a:r>
          </a:p>
        </p:txBody>
      </p:sp>
      <p:sp>
        <p:nvSpPr>
          <p:cNvPr id="25604" name="Rectangle 3"/>
          <p:cNvSpPr>
            <a:spLocks noGrp="1" noChangeArrowheads="1"/>
          </p:cNvSpPr>
          <p:nvPr>
            <p:ph type="body" idx="1"/>
          </p:nvPr>
        </p:nvSpPr>
        <p:spPr>
          <a:xfrm>
            <a:off x="457200" y="1295400"/>
            <a:ext cx="8229600" cy="5334000"/>
          </a:xfrm>
        </p:spPr>
        <p:txBody>
          <a:bodyPr/>
          <a:lstStyle/>
          <a:p>
            <a:pPr eaLnBrk="1" hangingPunct="1">
              <a:lnSpc>
                <a:spcPct val="80000"/>
              </a:lnSpc>
              <a:buFontTx/>
              <a:buNone/>
            </a:pPr>
            <a:r>
              <a:rPr lang="en-US" sz="2800" smtClean="0">
                <a:solidFill>
                  <a:srgbClr val="CC0000"/>
                </a:solidFill>
                <a:latin typeface="Calibri" pitchFamily="34" charset="0"/>
                <a:cs typeface="Calibri" pitchFamily="34" charset="0"/>
              </a:rPr>
              <a:t>For Valens, the </a:t>
            </a:r>
            <a:r>
              <a:rPr lang="en-GB" sz="2800" i="1" smtClean="0">
                <a:solidFill>
                  <a:srgbClr val="CC0000"/>
                </a:solidFill>
                <a:latin typeface="Calibri" pitchFamily="34" charset="0"/>
                <a:cs typeface="Calibri" pitchFamily="34" charset="0"/>
              </a:rPr>
              <a:t>katarchē</a:t>
            </a:r>
            <a:r>
              <a:rPr lang="en-US" sz="2800" smtClean="0">
                <a:solidFill>
                  <a:srgbClr val="CC0000"/>
                </a:solidFill>
                <a:latin typeface="Calibri" pitchFamily="34" charset="0"/>
                <a:cs typeface="Calibri" pitchFamily="34" charset="0"/>
              </a:rPr>
              <a:t> must be synchronised with the ‘right moment’ (</a:t>
            </a:r>
            <a:r>
              <a:rPr lang="en-US" sz="2800" i="1" smtClean="0">
                <a:solidFill>
                  <a:srgbClr val="CC0000"/>
                </a:solidFill>
                <a:latin typeface="Calibri" pitchFamily="34" charset="0"/>
                <a:cs typeface="Calibri" pitchFamily="34" charset="0"/>
              </a:rPr>
              <a:t>kairos</a:t>
            </a:r>
            <a:r>
              <a:rPr lang="en-US" sz="2800" smtClean="0">
                <a:solidFill>
                  <a:srgbClr val="CC0000"/>
                </a:solidFill>
                <a:latin typeface="Calibri" pitchFamily="34" charset="0"/>
                <a:cs typeface="Calibri" pitchFamily="34" charset="0"/>
              </a:rPr>
              <a:t>):</a:t>
            </a:r>
            <a:r>
              <a:rPr lang="en-US" sz="2800" smtClean="0">
                <a:latin typeface="Calibri" pitchFamily="34" charset="0"/>
                <a:cs typeface="Calibri" pitchFamily="34" charset="0"/>
              </a:rPr>
              <a:t> </a:t>
            </a:r>
          </a:p>
          <a:p>
            <a:pPr eaLnBrk="1" hangingPunct="1">
              <a:lnSpc>
                <a:spcPct val="80000"/>
              </a:lnSpc>
              <a:buFontTx/>
              <a:buNone/>
            </a:pPr>
            <a:r>
              <a:rPr lang="en-GB" sz="2800" smtClean="0">
                <a:latin typeface="Calibri" pitchFamily="34" charset="0"/>
                <a:cs typeface="Calibri" pitchFamily="34" charset="0"/>
              </a:rPr>
              <a:t>Whence for every </a:t>
            </a:r>
            <a:r>
              <a:rPr lang="en-GB" sz="2800" i="1" smtClean="0">
                <a:latin typeface="Calibri" pitchFamily="34" charset="0"/>
                <a:cs typeface="Calibri" pitchFamily="34" charset="0"/>
              </a:rPr>
              <a:t>katarchē</a:t>
            </a:r>
            <a:r>
              <a:rPr lang="en-GB" sz="2800" smtClean="0">
                <a:latin typeface="Calibri" pitchFamily="34" charset="0"/>
                <a:cs typeface="Calibri" pitchFamily="34" charset="0"/>
              </a:rPr>
              <a:t> one must observe carefully, in putting out a fleet and military command…. Truly, it is useless to sacrifice to god or to consecrate offerings; for prayers will not be answered and god will not let himself be worshipped, but he will be called upon idly and ineffectively.</a:t>
            </a:r>
            <a:r>
              <a:rPr lang="en-US" sz="2800" smtClean="0">
                <a:latin typeface="Calibri" pitchFamily="34" charset="0"/>
                <a:cs typeface="Calibri" pitchFamily="34" charset="0"/>
              </a:rPr>
              <a:t> (V, 2.22, 23)</a:t>
            </a:r>
          </a:p>
          <a:p>
            <a:pPr eaLnBrk="1" hangingPunct="1">
              <a:lnSpc>
                <a:spcPct val="80000"/>
              </a:lnSpc>
              <a:buFontTx/>
              <a:buNone/>
            </a:pPr>
            <a:r>
              <a:rPr lang="en-US" sz="2800" smtClean="0">
                <a:solidFill>
                  <a:srgbClr val="CC0000"/>
                </a:solidFill>
                <a:latin typeface="Calibri" pitchFamily="34" charset="0"/>
                <a:cs typeface="Calibri" pitchFamily="34" charset="0"/>
              </a:rPr>
              <a:t>And the right moment is coordinated with the movement of the stars:</a:t>
            </a:r>
          </a:p>
          <a:p>
            <a:pPr eaLnBrk="1" hangingPunct="1">
              <a:lnSpc>
                <a:spcPct val="80000"/>
              </a:lnSpc>
              <a:buFontTx/>
              <a:buNone/>
            </a:pPr>
            <a:r>
              <a:rPr lang="en-GB" sz="2800" smtClean="0">
                <a:latin typeface="Calibri" pitchFamily="34" charset="0"/>
                <a:cs typeface="Calibri" pitchFamily="34" charset="0"/>
              </a:rPr>
              <a:t>“…the authority of the </a:t>
            </a:r>
            <a:r>
              <a:rPr lang="en-GB" sz="2800" i="1" smtClean="0">
                <a:latin typeface="Calibri" pitchFamily="34" charset="0"/>
                <a:cs typeface="Calibri" pitchFamily="34" charset="0"/>
              </a:rPr>
              <a:t>katarchē</a:t>
            </a:r>
            <a:r>
              <a:rPr lang="en-GB" sz="2800" smtClean="0">
                <a:latin typeface="Calibri" pitchFamily="34" charset="0"/>
                <a:cs typeface="Calibri" pitchFamily="34" charset="0"/>
              </a:rPr>
              <a:t> for beginning the action coming to be in accordance with the cosmic movement…” (IX, 12.31)</a:t>
            </a:r>
            <a:r>
              <a:rPr lang="en-US" sz="2800" smtClean="0">
                <a:latin typeface="Calibri" pitchFamily="34" charset="0"/>
                <a:cs typeface="Calibri" pitchFamily="34" charset="0"/>
              </a:rPr>
              <a:t> </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Number Placeholder 5"/>
          <p:cNvSpPr>
            <a:spLocks noGrp="1"/>
          </p:cNvSpPr>
          <p:nvPr>
            <p:ph type="sldNum" sz="quarter" idx="12"/>
          </p:nvPr>
        </p:nvSpPr>
        <p:spPr>
          <a:noFill/>
        </p:spPr>
        <p:txBody>
          <a:bodyPr/>
          <a:lstStyle/>
          <a:p>
            <a:fld id="{EDBBD729-7970-4981-84A4-C5BD79107C0A}" type="slidenum">
              <a:rPr lang="en-US" smtClean="0"/>
              <a:pPr/>
              <a:t>25</a:t>
            </a:fld>
            <a:endParaRPr lang="en-US" smtClean="0"/>
          </a:p>
        </p:txBody>
      </p:sp>
      <p:sp>
        <p:nvSpPr>
          <p:cNvPr id="26627" name="Rectangle 2"/>
          <p:cNvSpPr>
            <a:spLocks noGrp="1" noChangeArrowheads="1"/>
          </p:cNvSpPr>
          <p:nvPr>
            <p:ph type="title"/>
          </p:nvPr>
        </p:nvSpPr>
        <p:spPr>
          <a:xfrm>
            <a:off x="457200" y="0"/>
            <a:ext cx="8229600" cy="1143000"/>
          </a:xfrm>
        </p:spPr>
        <p:txBody>
          <a:bodyPr/>
          <a:lstStyle/>
          <a:p>
            <a:pPr eaLnBrk="1" hangingPunct="1"/>
            <a:r>
              <a:rPr lang="en-US" sz="4000" b="1" smtClean="0">
                <a:solidFill>
                  <a:srgbClr val="002060"/>
                </a:solidFill>
                <a:latin typeface="Calibri" pitchFamily="34" charset="0"/>
                <a:cs typeface="Calibri" pitchFamily="34" charset="0"/>
              </a:rPr>
              <a:t>Katarchic astrology (7)</a:t>
            </a:r>
          </a:p>
        </p:txBody>
      </p:sp>
      <p:sp>
        <p:nvSpPr>
          <p:cNvPr id="26628" name="Rectangle 3"/>
          <p:cNvSpPr>
            <a:spLocks noGrp="1" noChangeArrowheads="1"/>
          </p:cNvSpPr>
          <p:nvPr>
            <p:ph type="body" idx="1"/>
          </p:nvPr>
        </p:nvSpPr>
        <p:spPr>
          <a:xfrm>
            <a:off x="152400" y="1143000"/>
            <a:ext cx="8686800" cy="5334000"/>
          </a:xfrm>
        </p:spPr>
        <p:txBody>
          <a:bodyPr/>
          <a:lstStyle/>
          <a:p>
            <a:pPr eaLnBrk="1" hangingPunct="1">
              <a:lnSpc>
                <a:spcPct val="80000"/>
              </a:lnSpc>
            </a:pPr>
            <a:r>
              <a:rPr lang="en-US" sz="2800" b="1" dirty="0" err="1" smtClean="0">
                <a:latin typeface="Calibri" pitchFamily="34" charset="0"/>
                <a:cs typeface="Calibri" pitchFamily="34" charset="0"/>
              </a:rPr>
              <a:t>Hephaestio</a:t>
            </a:r>
            <a:r>
              <a:rPr lang="en-US" sz="2800" b="1" dirty="0" smtClean="0">
                <a:latin typeface="Calibri" pitchFamily="34" charset="0"/>
                <a:cs typeface="Calibri" pitchFamily="34" charset="0"/>
              </a:rPr>
              <a:t> </a:t>
            </a:r>
            <a:r>
              <a:rPr lang="en-US" sz="2800" dirty="0" smtClean="0">
                <a:latin typeface="Calibri" pitchFamily="34" charset="0"/>
                <a:cs typeface="Calibri" pitchFamily="34" charset="0"/>
              </a:rPr>
              <a:t>devotes a whole book of his treatise to </a:t>
            </a:r>
            <a:r>
              <a:rPr lang="en-US" sz="2800" dirty="0" err="1" smtClean="0">
                <a:latin typeface="Calibri" pitchFamily="34" charset="0"/>
                <a:cs typeface="Calibri" pitchFamily="34" charset="0"/>
              </a:rPr>
              <a:t>katarchic</a:t>
            </a:r>
            <a:r>
              <a:rPr lang="en-US" sz="2800" dirty="0" smtClean="0">
                <a:latin typeface="Calibri" pitchFamily="34" charset="0"/>
                <a:cs typeface="Calibri" pitchFamily="34" charset="0"/>
              </a:rPr>
              <a:t> astrology</a:t>
            </a:r>
          </a:p>
          <a:p>
            <a:pPr eaLnBrk="1" hangingPunct="1">
              <a:lnSpc>
                <a:spcPct val="80000"/>
              </a:lnSpc>
              <a:buFontTx/>
              <a:buNone/>
            </a:pPr>
            <a:endParaRPr lang="en-US" sz="2600" b="1" dirty="0" smtClean="0">
              <a:latin typeface="Calibri" pitchFamily="34" charset="0"/>
              <a:cs typeface="Calibri" pitchFamily="34" charset="0"/>
            </a:endParaRPr>
          </a:p>
          <a:p>
            <a:pPr eaLnBrk="1" hangingPunct="1">
              <a:lnSpc>
                <a:spcPct val="80000"/>
              </a:lnSpc>
              <a:buFontTx/>
              <a:buNone/>
            </a:pPr>
            <a:r>
              <a:rPr lang="en-US" sz="2800" i="1" dirty="0" err="1" smtClean="0">
                <a:latin typeface="Calibri" pitchFamily="34" charset="0"/>
                <a:cs typeface="Calibri" pitchFamily="34" charset="0"/>
              </a:rPr>
              <a:t>Apotelesmatika</a:t>
            </a:r>
            <a:r>
              <a:rPr lang="en-US" sz="2800" dirty="0" smtClean="0">
                <a:latin typeface="Calibri" pitchFamily="34" charset="0"/>
                <a:cs typeface="Calibri" pitchFamily="34" charset="0"/>
              </a:rPr>
              <a:t> III, 4: title: “</a:t>
            </a:r>
            <a:r>
              <a:rPr lang="en-GB" sz="2800" dirty="0" smtClean="0">
                <a:latin typeface="Calibri" pitchFamily="34" charset="0"/>
                <a:cs typeface="Calibri" pitchFamily="34" charset="0"/>
              </a:rPr>
              <a:t>How one may learn beforehand the inquiries of those wishing to investigate from a </a:t>
            </a:r>
            <a:r>
              <a:rPr lang="en-GB" sz="2800" i="1" dirty="0" err="1" smtClean="0">
                <a:latin typeface="Calibri" pitchFamily="34" charset="0"/>
                <a:cs typeface="Calibri" pitchFamily="34" charset="0"/>
              </a:rPr>
              <a:t>katarchē</a:t>
            </a:r>
            <a:r>
              <a:rPr lang="en-GB" sz="2800" dirty="0" smtClean="0">
                <a:latin typeface="Calibri" pitchFamily="34" charset="0"/>
                <a:cs typeface="Calibri" pitchFamily="34" charset="0"/>
              </a:rPr>
              <a:t>”</a:t>
            </a:r>
            <a:r>
              <a:rPr lang="en-US" sz="2800" dirty="0" smtClean="0">
                <a:latin typeface="Calibri" pitchFamily="34" charset="0"/>
                <a:cs typeface="Calibri" pitchFamily="34" charset="0"/>
              </a:rPr>
              <a:t> </a:t>
            </a:r>
          </a:p>
          <a:p>
            <a:pPr eaLnBrk="1" hangingPunct="1">
              <a:lnSpc>
                <a:spcPct val="80000"/>
              </a:lnSpc>
              <a:buFontTx/>
              <a:buNone/>
            </a:pPr>
            <a:r>
              <a:rPr lang="en-US" sz="2600" i="1" dirty="0" err="1" smtClean="0">
                <a:latin typeface="Calibri" pitchFamily="34" charset="0"/>
                <a:cs typeface="Calibri" pitchFamily="34" charset="0"/>
              </a:rPr>
              <a:t>Apotelesmatika</a:t>
            </a:r>
            <a:r>
              <a:rPr lang="en-US" sz="2600" dirty="0" smtClean="0">
                <a:latin typeface="Calibri" pitchFamily="34" charset="0"/>
                <a:cs typeface="Calibri" pitchFamily="34" charset="0"/>
              </a:rPr>
              <a:t> III, 4.1:</a:t>
            </a:r>
          </a:p>
          <a:p>
            <a:pPr eaLnBrk="1" hangingPunct="1">
              <a:lnSpc>
                <a:spcPct val="80000"/>
              </a:lnSpc>
              <a:buFontTx/>
              <a:buNone/>
            </a:pPr>
            <a:r>
              <a:rPr lang="en-US" sz="2600" dirty="0" smtClean="0">
                <a:latin typeface="Calibri" pitchFamily="34" charset="0"/>
                <a:cs typeface="Calibri" pitchFamily="34" charset="0"/>
              </a:rPr>
              <a:t>“</a:t>
            </a:r>
            <a:r>
              <a:rPr lang="en-US" sz="2800" dirty="0" smtClean="0">
                <a:latin typeface="Calibri" pitchFamily="34" charset="0"/>
                <a:cs typeface="Calibri" pitchFamily="34" charset="0"/>
              </a:rPr>
              <a:t>One may learn the prior circumstances of those who are approaching and want to know predictions from a </a:t>
            </a:r>
            <a:r>
              <a:rPr lang="en-US" sz="2800" dirty="0" err="1" smtClean="0">
                <a:latin typeface="Calibri" pitchFamily="34" charset="0"/>
                <a:cs typeface="Calibri" pitchFamily="34" charset="0"/>
              </a:rPr>
              <a:t>katarche</a:t>
            </a:r>
            <a:r>
              <a:rPr lang="en-US" sz="2800" dirty="0" smtClean="0">
                <a:latin typeface="Calibri" pitchFamily="34" charset="0"/>
                <a:cs typeface="Calibri" pitchFamily="34" charset="0"/>
              </a:rPr>
              <a:t>, by making the inspection according to a general and panoramic form similar in method, especially, to that used for nativities.’</a:t>
            </a:r>
          </a:p>
          <a:p>
            <a:pPr eaLnBrk="1" hangingPunct="1">
              <a:lnSpc>
                <a:spcPct val="80000"/>
              </a:lnSpc>
              <a:buFontTx/>
              <a:buNone/>
            </a:pPr>
            <a:r>
              <a:rPr lang="en-US" sz="2800" dirty="0" smtClean="0">
                <a:latin typeface="Calibri" pitchFamily="34" charset="0"/>
                <a:cs typeface="Calibri" pitchFamily="34" charset="0"/>
              </a:rPr>
              <a:t>					(My translation.)</a:t>
            </a:r>
            <a:endParaRPr lang="en-US" sz="2600" dirty="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r>
              <a:rPr lang="en-US" sz="4000" b="1" smtClean="0">
                <a:solidFill>
                  <a:srgbClr val="002060"/>
                </a:solidFill>
                <a:latin typeface="Calibri" pitchFamily="34" charset="0"/>
                <a:cs typeface="Calibri" pitchFamily="34" charset="0"/>
              </a:rPr>
              <a:t>Rituals and Timing</a:t>
            </a:r>
          </a:p>
        </p:txBody>
      </p:sp>
      <p:sp>
        <p:nvSpPr>
          <p:cNvPr id="3" name="Content Placeholder 2"/>
          <p:cNvSpPr>
            <a:spLocks noGrp="1"/>
          </p:cNvSpPr>
          <p:nvPr>
            <p:ph idx="1"/>
          </p:nvPr>
        </p:nvSpPr>
        <p:spPr>
          <a:xfrm>
            <a:off x="457200" y="1600200"/>
            <a:ext cx="8229600" cy="4800600"/>
          </a:xfrm>
        </p:spPr>
        <p:txBody>
          <a:bodyPr>
            <a:normAutofit fontScale="92500" lnSpcReduction="20000"/>
          </a:bodyPr>
          <a:lstStyle/>
          <a:p>
            <a:pPr algn="ctr">
              <a:buFontTx/>
              <a:buNone/>
              <a:defRPr/>
            </a:pPr>
            <a:r>
              <a:rPr lang="en-US" dirty="0" smtClean="0"/>
              <a:t>Mesopotamia</a:t>
            </a:r>
          </a:p>
          <a:p>
            <a:pPr>
              <a:defRPr/>
            </a:pPr>
            <a:r>
              <a:rPr lang="en-US" dirty="0" smtClean="0"/>
              <a:t>Texts giving the appropriate time to perform a ritual: UD.DA.KAM (</a:t>
            </a:r>
            <a:r>
              <a:rPr lang="en-US" i="1" dirty="0" err="1" smtClean="0"/>
              <a:t>adannu</a:t>
            </a:r>
            <a:r>
              <a:rPr lang="en-US" dirty="0" smtClean="0"/>
              <a:t>) </a:t>
            </a:r>
            <a:r>
              <a:rPr lang="en-US" sz="2600" dirty="0" smtClean="0"/>
              <a:t>(</a:t>
            </a:r>
            <a:r>
              <a:rPr lang="en-US" sz="2600" dirty="0" err="1" smtClean="0"/>
              <a:t>Bodi</a:t>
            </a:r>
            <a:r>
              <a:rPr lang="en-US" sz="2600" dirty="0" smtClean="0"/>
              <a:t> 2019)</a:t>
            </a:r>
          </a:p>
          <a:p>
            <a:pPr>
              <a:defRPr/>
            </a:pPr>
            <a:r>
              <a:rPr lang="en-US" dirty="0" smtClean="0"/>
              <a:t>These texts are based first on the month and day (STT 300, late 7</a:t>
            </a:r>
            <a:r>
              <a:rPr lang="en-US" baseline="30000" dirty="0" smtClean="0"/>
              <a:t>th</a:t>
            </a:r>
            <a:r>
              <a:rPr lang="en-US" dirty="0" smtClean="0"/>
              <a:t> cent. BCE), and later correlated to zodiacal signs (BRM 4.19, BRM 4.20, late 4</a:t>
            </a:r>
            <a:r>
              <a:rPr lang="en-US" baseline="30000" dirty="0" smtClean="0"/>
              <a:t>th</a:t>
            </a:r>
            <a:r>
              <a:rPr lang="en-US" dirty="0" smtClean="0"/>
              <a:t> cent. BCE)</a:t>
            </a:r>
          </a:p>
          <a:p>
            <a:pPr>
              <a:defRPr/>
            </a:pPr>
            <a:r>
              <a:rPr lang="en-US" dirty="0" smtClean="0"/>
              <a:t>Erica Reiner:  ‘By determining the propitious time for initiating an activity, the genre represents an early example of the process known as </a:t>
            </a:r>
            <a:r>
              <a:rPr lang="en-US" dirty="0" err="1" smtClean="0"/>
              <a:t>catarchic</a:t>
            </a:r>
            <a:r>
              <a:rPr lang="en-US" dirty="0" smtClean="0"/>
              <a:t> astrology.’ [</a:t>
            </a:r>
            <a:r>
              <a:rPr lang="en-US" i="1" dirty="0" smtClean="0"/>
              <a:t>Astral Magic in Babylonia</a:t>
            </a:r>
            <a:r>
              <a:rPr lang="en-US" dirty="0" smtClean="0"/>
              <a:t>, p. 111]</a:t>
            </a:r>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5"/>
          <p:cNvSpPr>
            <a:spLocks noGrp="1"/>
          </p:cNvSpPr>
          <p:nvPr>
            <p:ph type="sldNum" sz="quarter" idx="12"/>
          </p:nvPr>
        </p:nvSpPr>
        <p:spPr>
          <a:noFill/>
        </p:spPr>
        <p:txBody>
          <a:bodyPr/>
          <a:lstStyle/>
          <a:p>
            <a:fld id="{5C72E932-05BB-4344-8F70-E049687C7007}" type="slidenum">
              <a:rPr lang="en-US" smtClean="0"/>
              <a:pPr/>
              <a:t>27</a:t>
            </a:fld>
            <a:endParaRPr lang="en-US" smtClean="0"/>
          </a:p>
        </p:txBody>
      </p:sp>
      <p:sp>
        <p:nvSpPr>
          <p:cNvPr id="28675" name="Rectangle 2"/>
          <p:cNvSpPr>
            <a:spLocks noGrp="1" noChangeArrowheads="1"/>
          </p:cNvSpPr>
          <p:nvPr>
            <p:ph type="title"/>
          </p:nvPr>
        </p:nvSpPr>
        <p:spPr>
          <a:xfrm>
            <a:off x="457200" y="0"/>
            <a:ext cx="8229600" cy="1143000"/>
          </a:xfrm>
        </p:spPr>
        <p:txBody>
          <a:bodyPr/>
          <a:lstStyle/>
          <a:p>
            <a:pPr eaLnBrk="1" hangingPunct="1"/>
            <a:r>
              <a:rPr lang="en-US" sz="4000" b="1" smtClean="0">
                <a:solidFill>
                  <a:srgbClr val="002060"/>
                </a:solidFill>
                <a:latin typeface="Calibri" pitchFamily="34" charset="0"/>
                <a:cs typeface="Calibri" pitchFamily="34" charset="0"/>
              </a:rPr>
              <a:t>Katarchic astrology and Greek Ritual</a:t>
            </a:r>
          </a:p>
        </p:txBody>
      </p:sp>
      <p:sp>
        <p:nvSpPr>
          <p:cNvPr id="28676" name="Rectangle 3"/>
          <p:cNvSpPr>
            <a:spLocks noGrp="1" noChangeArrowheads="1"/>
          </p:cNvSpPr>
          <p:nvPr>
            <p:ph type="body" idx="1"/>
          </p:nvPr>
        </p:nvSpPr>
        <p:spPr>
          <a:xfrm>
            <a:off x="152400" y="1143000"/>
            <a:ext cx="8686800" cy="5334000"/>
          </a:xfrm>
        </p:spPr>
        <p:txBody>
          <a:bodyPr/>
          <a:lstStyle/>
          <a:p>
            <a:pPr eaLnBrk="1" hangingPunct="1">
              <a:lnSpc>
                <a:spcPct val="80000"/>
              </a:lnSpc>
            </a:pPr>
            <a:r>
              <a:rPr lang="en-US" sz="2800" b="1" smtClean="0">
                <a:latin typeface="Calibri" pitchFamily="34" charset="0"/>
                <a:cs typeface="Calibri" pitchFamily="34" charset="0"/>
              </a:rPr>
              <a:t>Hephaestio</a:t>
            </a:r>
          </a:p>
          <a:p>
            <a:pPr eaLnBrk="1" hangingPunct="1">
              <a:lnSpc>
                <a:spcPct val="80000"/>
              </a:lnSpc>
              <a:buFontTx/>
              <a:buNone/>
            </a:pPr>
            <a:endParaRPr lang="en-US" sz="2800" i="1" smtClean="0">
              <a:latin typeface="Calibri" pitchFamily="34" charset="0"/>
              <a:cs typeface="Calibri" pitchFamily="34" charset="0"/>
            </a:endParaRPr>
          </a:p>
          <a:p>
            <a:pPr eaLnBrk="1" hangingPunct="1">
              <a:lnSpc>
                <a:spcPct val="80000"/>
              </a:lnSpc>
              <a:buFontTx/>
              <a:buNone/>
            </a:pPr>
            <a:r>
              <a:rPr lang="en-US" sz="2800" i="1" smtClean="0">
                <a:latin typeface="Calibri" pitchFamily="34" charset="0"/>
                <a:cs typeface="Calibri" pitchFamily="34" charset="0"/>
              </a:rPr>
              <a:t>Apotelesmatika</a:t>
            </a:r>
            <a:r>
              <a:rPr lang="en-US" sz="2800" smtClean="0">
                <a:latin typeface="Calibri" pitchFamily="34" charset="0"/>
                <a:cs typeface="Calibri" pitchFamily="34" charset="0"/>
              </a:rPr>
              <a:t> III, 16.11:</a:t>
            </a:r>
          </a:p>
          <a:p>
            <a:pPr eaLnBrk="1" hangingPunct="1">
              <a:lnSpc>
                <a:spcPct val="80000"/>
              </a:lnSpc>
              <a:buFontTx/>
              <a:buNone/>
            </a:pPr>
            <a:r>
              <a:rPr lang="en-US" sz="2800" smtClean="0">
                <a:latin typeface="Calibri" pitchFamily="34" charset="0"/>
                <a:cs typeface="Calibri" pitchFamily="34" charset="0"/>
              </a:rPr>
              <a:t>“The composed </a:t>
            </a:r>
            <a:r>
              <a:rPr lang="en-US" sz="2800" i="1" smtClean="0">
                <a:latin typeface="Calibri" pitchFamily="34" charset="0"/>
                <a:cs typeface="Calibri" pitchFamily="34" charset="0"/>
              </a:rPr>
              <a:t>katarchē</a:t>
            </a:r>
            <a:r>
              <a:rPr lang="en-US" sz="2800" smtClean="0">
                <a:latin typeface="Calibri" pitchFamily="34" charset="0"/>
                <a:cs typeface="Calibri" pitchFamily="34" charset="0"/>
              </a:rPr>
              <a:t> points out each [part of the ritual] before the opening of the animal: the Hour-marker reveals the one making the sacrifice; the Setting [place] that which is sacrificed or the sacrificial victim; the Midheaven the god or gods; the Underground [place] the reason for the altar, the completion of the matter and how it is sacrificed. One must carefully consider the stars – in what places they are, their position and phase, and the four lots – Fortune, Daimon, Necessity, Love.” </a:t>
            </a:r>
          </a:p>
          <a:p>
            <a:pPr eaLnBrk="1" hangingPunct="1">
              <a:lnSpc>
                <a:spcPct val="80000"/>
              </a:lnSpc>
              <a:buFontTx/>
              <a:buNone/>
            </a:pPr>
            <a:r>
              <a:rPr lang="en-US" sz="2800" i="1" smtClean="0">
                <a:latin typeface="Calibri" pitchFamily="34" charset="0"/>
                <a:cs typeface="Calibri" pitchFamily="34" charset="0"/>
              </a:rPr>
              <a:t>				</a:t>
            </a:r>
            <a:r>
              <a:rPr lang="en-US" sz="2800" smtClean="0">
                <a:latin typeface="Calibri" pitchFamily="34" charset="0"/>
                <a:cs typeface="Calibri" pitchFamily="34" charset="0"/>
              </a:rPr>
              <a:t>Trans. Greenbaum</a:t>
            </a:r>
          </a:p>
          <a:p>
            <a:pPr eaLnBrk="1" hangingPunct="1">
              <a:lnSpc>
                <a:spcPct val="80000"/>
              </a:lnSpc>
              <a:buFontTx/>
              <a:buNone/>
            </a:pPr>
            <a:endParaRPr lang="en-US" sz="280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0" y="-152400"/>
            <a:ext cx="8839200" cy="914400"/>
          </a:xfrm>
        </p:spPr>
        <p:txBody>
          <a:bodyPr/>
          <a:lstStyle/>
          <a:p>
            <a:r>
              <a:rPr lang="en-US" sz="4000" b="1" smtClean="0">
                <a:solidFill>
                  <a:srgbClr val="002060"/>
                </a:solidFill>
                <a:latin typeface="Calibri" pitchFamily="34" charset="0"/>
                <a:cs typeface="Calibri" pitchFamily="34" charset="0"/>
              </a:rPr>
              <a:t>Katarchic Astrology and Greek Ritual (2)</a:t>
            </a:r>
          </a:p>
        </p:txBody>
      </p:sp>
      <p:sp>
        <p:nvSpPr>
          <p:cNvPr id="3" name="Content Placeholder 2"/>
          <p:cNvSpPr>
            <a:spLocks noGrp="1"/>
          </p:cNvSpPr>
          <p:nvPr>
            <p:ph idx="1"/>
          </p:nvPr>
        </p:nvSpPr>
        <p:spPr>
          <a:xfrm>
            <a:off x="0" y="762000"/>
            <a:ext cx="8915400" cy="5791200"/>
          </a:xfrm>
        </p:spPr>
        <p:txBody>
          <a:bodyPr>
            <a:normAutofit fontScale="40000" lnSpcReduction="20000"/>
          </a:bodyPr>
          <a:lstStyle/>
          <a:p>
            <a:pPr>
              <a:lnSpc>
                <a:spcPct val="90000"/>
              </a:lnSpc>
              <a:buFontTx/>
              <a:buNone/>
              <a:defRPr/>
            </a:pPr>
            <a:endParaRPr lang="en-US" dirty="0" smtClean="0"/>
          </a:p>
          <a:p>
            <a:pPr algn="ctr">
              <a:lnSpc>
                <a:spcPct val="90000"/>
              </a:lnSpc>
              <a:buFontTx/>
              <a:buNone/>
              <a:defRPr/>
            </a:pPr>
            <a:r>
              <a:rPr lang="en-US" sz="7000" b="1" dirty="0" err="1" smtClean="0">
                <a:latin typeface="Calibri" pitchFamily="34" charset="0"/>
                <a:cs typeface="Calibri" pitchFamily="34" charset="0"/>
              </a:rPr>
              <a:t>Iamblichus</a:t>
            </a:r>
            <a:r>
              <a:rPr lang="en-US" sz="7000" b="1" dirty="0" smtClean="0">
                <a:latin typeface="Calibri" pitchFamily="34" charset="0"/>
                <a:cs typeface="Calibri" pitchFamily="34" charset="0"/>
              </a:rPr>
              <a:t>, </a:t>
            </a:r>
            <a:r>
              <a:rPr lang="en-US" sz="7000" b="1" i="1" dirty="0" err="1" smtClean="0">
                <a:latin typeface="Calibri" pitchFamily="34" charset="0"/>
                <a:cs typeface="Calibri" pitchFamily="34" charset="0"/>
              </a:rPr>
              <a:t>Kairos</a:t>
            </a:r>
            <a:r>
              <a:rPr lang="en-US" sz="7000" b="1" dirty="0" smtClean="0">
                <a:latin typeface="Calibri" pitchFamily="34" charset="0"/>
                <a:cs typeface="Calibri" pitchFamily="34" charset="0"/>
              </a:rPr>
              <a:t> and Ritual</a:t>
            </a:r>
          </a:p>
          <a:p>
            <a:pPr>
              <a:lnSpc>
                <a:spcPct val="90000"/>
              </a:lnSpc>
              <a:buFontTx/>
              <a:buNone/>
              <a:defRPr/>
            </a:pPr>
            <a:endParaRPr lang="en-US" sz="4000" dirty="0" smtClean="0">
              <a:latin typeface="Calibri" pitchFamily="34" charset="0"/>
              <a:cs typeface="Calibri" pitchFamily="34" charset="0"/>
            </a:endParaRPr>
          </a:p>
          <a:p>
            <a:pPr>
              <a:defRPr/>
            </a:pPr>
            <a:r>
              <a:rPr lang="en-US" sz="7200" dirty="0" smtClean="0">
                <a:solidFill>
                  <a:srgbClr val="00040C"/>
                </a:solidFill>
                <a:latin typeface="Calibri" pitchFamily="34" charset="0"/>
                <a:cs typeface="Calibri" pitchFamily="34" charset="0"/>
              </a:rPr>
              <a:t>The importance of the right time for </a:t>
            </a:r>
            <a:r>
              <a:rPr lang="en-US" sz="7200" b="1" dirty="0" err="1" smtClean="0">
                <a:solidFill>
                  <a:srgbClr val="00040C"/>
                </a:solidFill>
                <a:latin typeface="Calibri" pitchFamily="34" charset="0"/>
                <a:cs typeface="Calibri" pitchFamily="34" charset="0"/>
              </a:rPr>
              <a:t>Iamblichus</a:t>
            </a:r>
            <a:r>
              <a:rPr lang="en-US" sz="7200" dirty="0" smtClean="0">
                <a:solidFill>
                  <a:srgbClr val="00040C"/>
                </a:solidFill>
                <a:latin typeface="Calibri" pitchFamily="34" charset="0"/>
                <a:cs typeface="Calibri" pitchFamily="34" charset="0"/>
              </a:rPr>
              <a:t>:</a:t>
            </a:r>
          </a:p>
          <a:p>
            <a:pPr indent="0">
              <a:buFontTx/>
              <a:buNone/>
              <a:defRPr/>
            </a:pPr>
            <a:r>
              <a:rPr lang="en-US" sz="7200" dirty="0" smtClean="0">
                <a:solidFill>
                  <a:srgbClr val="00040C"/>
                </a:solidFill>
                <a:latin typeface="Calibri" pitchFamily="34" charset="0"/>
                <a:cs typeface="Calibri" pitchFamily="34" charset="0"/>
              </a:rPr>
              <a:t>‘Taking his cue from the Egyptian astrologers, he is aware of the opportune moment (</a:t>
            </a:r>
            <a:r>
              <a:rPr lang="en-US" sz="7200" i="1" dirty="0" err="1" smtClean="0">
                <a:solidFill>
                  <a:srgbClr val="00040C"/>
                </a:solidFill>
                <a:latin typeface="Calibri" pitchFamily="34" charset="0"/>
                <a:cs typeface="Calibri" pitchFamily="34" charset="0"/>
              </a:rPr>
              <a:t>kairos</a:t>
            </a:r>
            <a:r>
              <a:rPr lang="en-US" sz="7200" dirty="0" smtClean="0">
                <a:solidFill>
                  <a:srgbClr val="00040C"/>
                </a:solidFill>
                <a:latin typeface="Calibri" pitchFamily="34" charset="0"/>
                <a:cs typeface="Calibri" pitchFamily="34" charset="0"/>
              </a:rPr>
              <a:t>) at which </a:t>
            </a:r>
            <a:r>
              <a:rPr lang="en-US" sz="7200" dirty="0" err="1" smtClean="0">
                <a:solidFill>
                  <a:srgbClr val="00040C"/>
                </a:solidFill>
                <a:latin typeface="Calibri" pitchFamily="34" charset="0"/>
                <a:cs typeface="Calibri" pitchFamily="34" charset="0"/>
              </a:rPr>
              <a:t>theurgic</a:t>
            </a:r>
            <a:r>
              <a:rPr lang="en-US" sz="7200" dirty="0" smtClean="0">
                <a:solidFill>
                  <a:srgbClr val="00040C"/>
                </a:solidFill>
                <a:latin typeface="Calibri" pitchFamily="34" charset="0"/>
                <a:cs typeface="Calibri" pitchFamily="34" charset="0"/>
              </a:rPr>
              <a:t> rituals, leading the soul to realms beyond fate and toward the highest god, should be begun:  but they recommend that we ascend through the practice of sacred </a:t>
            </a:r>
            <a:r>
              <a:rPr lang="en-US" sz="7200" dirty="0" err="1" smtClean="0">
                <a:solidFill>
                  <a:srgbClr val="00040C"/>
                </a:solidFill>
                <a:latin typeface="Calibri" pitchFamily="34" charset="0"/>
                <a:cs typeface="Calibri" pitchFamily="34" charset="0"/>
              </a:rPr>
              <a:t>theurgy</a:t>
            </a:r>
            <a:r>
              <a:rPr lang="en-US" sz="7200" dirty="0" smtClean="0">
                <a:solidFill>
                  <a:srgbClr val="00040C"/>
                </a:solidFill>
                <a:latin typeface="Calibri" pitchFamily="34" charset="0"/>
                <a:cs typeface="Calibri" pitchFamily="34" charset="0"/>
              </a:rPr>
              <a:t> to the regions that are higher, more universal and superior to fate, towards the god who is the creator, without calling in the aid of matter or bringing to bear anything other than </a:t>
            </a:r>
            <a:r>
              <a:rPr lang="en-US" sz="7200" i="1" dirty="0" smtClean="0">
                <a:solidFill>
                  <a:srgbClr val="00040C"/>
                </a:solidFill>
                <a:latin typeface="Calibri" pitchFamily="34" charset="0"/>
                <a:cs typeface="Calibri" pitchFamily="34" charset="0"/>
              </a:rPr>
              <a:t>the observation of the opportune moment</a:t>
            </a:r>
            <a:r>
              <a:rPr lang="en-US" sz="7200" dirty="0" smtClean="0">
                <a:solidFill>
                  <a:srgbClr val="00040C"/>
                </a:solidFill>
                <a:latin typeface="Calibri" pitchFamily="34" charset="0"/>
                <a:cs typeface="Calibri" pitchFamily="34" charset="0"/>
              </a:rPr>
              <a:t> (</a:t>
            </a:r>
            <a:r>
              <a:rPr lang="en-US" sz="7200" i="1" dirty="0" err="1" smtClean="0">
                <a:solidFill>
                  <a:srgbClr val="00040C"/>
                </a:solidFill>
                <a:latin typeface="Calibri" pitchFamily="34" charset="0"/>
                <a:cs typeface="Calibri" pitchFamily="34" charset="0"/>
              </a:rPr>
              <a:t>kairos</a:t>
            </a:r>
            <a:r>
              <a:rPr lang="en-US" sz="7200" dirty="0" smtClean="0">
                <a:solidFill>
                  <a:srgbClr val="00040C"/>
                </a:solidFill>
                <a:latin typeface="Calibri" pitchFamily="34" charset="0"/>
                <a:cs typeface="Calibri" pitchFamily="34" charset="0"/>
              </a:rPr>
              <a:t>).’</a:t>
            </a:r>
            <a:r>
              <a:rPr lang="en-US" sz="7200" i="1" dirty="0" smtClean="0">
                <a:solidFill>
                  <a:srgbClr val="00040C"/>
                </a:solidFill>
                <a:latin typeface="Calibri" pitchFamily="34" charset="0"/>
                <a:cs typeface="Calibri" pitchFamily="34" charset="0"/>
              </a:rPr>
              <a:t>  </a:t>
            </a:r>
          </a:p>
          <a:p>
            <a:pPr>
              <a:buFontTx/>
              <a:buNone/>
              <a:defRPr/>
            </a:pPr>
            <a:r>
              <a:rPr lang="en-US" sz="6800" i="1" dirty="0" smtClean="0">
                <a:solidFill>
                  <a:srgbClr val="00040C"/>
                </a:solidFill>
                <a:latin typeface="Calibri" pitchFamily="34" charset="0"/>
                <a:cs typeface="Calibri" pitchFamily="34" charset="0"/>
              </a:rPr>
              <a:t>		</a:t>
            </a:r>
            <a:r>
              <a:rPr lang="en-US" sz="6800" dirty="0" smtClean="0">
                <a:solidFill>
                  <a:srgbClr val="00040C"/>
                </a:solidFill>
                <a:latin typeface="Calibri" pitchFamily="34" charset="0"/>
                <a:cs typeface="Calibri" pitchFamily="34" charset="0"/>
              </a:rPr>
              <a:t> </a:t>
            </a:r>
            <a:r>
              <a:rPr lang="en-US" sz="6800" i="1" dirty="0" smtClean="0">
                <a:solidFill>
                  <a:srgbClr val="00040C"/>
                </a:solidFill>
                <a:latin typeface="Calibri" pitchFamily="34" charset="0"/>
                <a:cs typeface="Calibri" pitchFamily="34" charset="0"/>
              </a:rPr>
              <a:t>De </a:t>
            </a:r>
            <a:r>
              <a:rPr lang="en-US" sz="6800" i="1" dirty="0" err="1" smtClean="0">
                <a:solidFill>
                  <a:srgbClr val="00040C"/>
                </a:solidFill>
                <a:latin typeface="Calibri" pitchFamily="34" charset="0"/>
                <a:cs typeface="Calibri" pitchFamily="34" charset="0"/>
              </a:rPr>
              <a:t>mysteriis</a:t>
            </a:r>
            <a:r>
              <a:rPr lang="en-US" sz="6800" i="1" dirty="0" smtClean="0">
                <a:solidFill>
                  <a:srgbClr val="00040C"/>
                </a:solidFill>
                <a:latin typeface="Calibri" pitchFamily="34" charset="0"/>
                <a:cs typeface="Calibri" pitchFamily="34" charset="0"/>
              </a:rPr>
              <a:t> </a:t>
            </a:r>
            <a:r>
              <a:rPr lang="en-US" sz="6800" dirty="0" smtClean="0">
                <a:solidFill>
                  <a:srgbClr val="00040C"/>
                </a:solidFill>
                <a:latin typeface="Calibri" pitchFamily="34" charset="0"/>
                <a:cs typeface="Calibri" pitchFamily="34" charset="0"/>
              </a:rPr>
              <a:t>VIII, 4, 267.6-10, trans. Clarke/Dillon/</a:t>
            </a:r>
            <a:r>
              <a:rPr lang="en-US" sz="6800" dirty="0" err="1" smtClean="0">
                <a:solidFill>
                  <a:srgbClr val="00040C"/>
                </a:solidFill>
                <a:latin typeface="Calibri" pitchFamily="34" charset="0"/>
                <a:cs typeface="Calibri" pitchFamily="34" charset="0"/>
              </a:rPr>
              <a:t>Hershbell</a:t>
            </a:r>
            <a:r>
              <a:rPr lang="en-US" sz="6800" dirty="0" smtClean="0">
                <a:solidFill>
                  <a:srgbClr val="00040C"/>
                </a:solidFill>
                <a:latin typeface="Calibri" pitchFamily="34" charset="0"/>
                <a:cs typeface="Calibri" pitchFamily="34" charset="0"/>
              </a:rPr>
              <a:t>, slightly modified </a:t>
            </a:r>
          </a:p>
        </p:txBody>
      </p:sp>
      <p:sp>
        <p:nvSpPr>
          <p:cNvPr id="29700" name="Slide Number Placeholder 3"/>
          <p:cNvSpPr>
            <a:spLocks noGrp="1"/>
          </p:cNvSpPr>
          <p:nvPr>
            <p:ph type="sldNum" sz="quarter" idx="12"/>
          </p:nvPr>
        </p:nvSpPr>
        <p:spPr>
          <a:noFill/>
        </p:spPr>
        <p:txBody>
          <a:bodyPr/>
          <a:lstStyle/>
          <a:p>
            <a:fld id="{43323C95-FB6B-45EA-B1D0-D53130189019}" type="slidenum">
              <a:rPr lang="en-US" smtClean="0"/>
              <a:pPr/>
              <a:t>28</a:t>
            </a:fld>
            <a:endParaRPr lang="en-US" smtClean="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304800" y="0"/>
            <a:ext cx="8534400" cy="1143000"/>
          </a:xfrm>
        </p:spPr>
        <p:txBody>
          <a:bodyPr/>
          <a:lstStyle/>
          <a:p>
            <a:r>
              <a:rPr lang="en-US" sz="2800" b="1" smtClean="0">
                <a:solidFill>
                  <a:srgbClr val="002060"/>
                </a:solidFill>
                <a:latin typeface="Calibri" pitchFamily="34" charset="0"/>
                <a:cs typeface="Calibri" pitchFamily="34" charset="0"/>
              </a:rPr>
              <a:t>Scholars on the use and antiquity of katarchic astrology</a:t>
            </a:r>
          </a:p>
        </p:txBody>
      </p:sp>
      <p:sp>
        <p:nvSpPr>
          <p:cNvPr id="3" name="Content Placeholder 2"/>
          <p:cNvSpPr>
            <a:spLocks noGrp="1"/>
          </p:cNvSpPr>
          <p:nvPr>
            <p:ph idx="1"/>
          </p:nvPr>
        </p:nvSpPr>
        <p:spPr>
          <a:xfrm>
            <a:off x="0" y="838200"/>
            <a:ext cx="9144000" cy="6019800"/>
          </a:xfrm>
        </p:spPr>
        <p:txBody>
          <a:bodyPr>
            <a:normAutofit fontScale="40000" lnSpcReduction="20000"/>
          </a:bodyPr>
          <a:lstStyle/>
          <a:p>
            <a:pPr>
              <a:defRPr/>
            </a:pPr>
            <a:r>
              <a:rPr lang="en-US" sz="5000" b="1" dirty="0" smtClean="0">
                <a:latin typeface="Calibri" pitchFamily="34" charset="0"/>
                <a:cs typeface="Calibri" pitchFamily="34" charset="0"/>
              </a:rPr>
              <a:t>Richard Gordon</a:t>
            </a:r>
            <a:r>
              <a:rPr lang="en-US" sz="5000" dirty="0" smtClean="0">
                <a:latin typeface="Calibri" pitchFamily="34" charset="0"/>
                <a:cs typeface="Calibri" pitchFamily="34" charset="0"/>
              </a:rPr>
              <a:t>: ‘To judge by the range of such issues, </a:t>
            </a:r>
            <a:r>
              <a:rPr lang="en-US" sz="5000" dirty="0" err="1" smtClean="0">
                <a:latin typeface="Calibri" pitchFamily="34" charset="0"/>
                <a:cs typeface="Calibri" pitchFamily="34" charset="0"/>
              </a:rPr>
              <a:t>katarchic</a:t>
            </a:r>
            <a:r>
              <a:rPr lang="en-US" sz="5000" dirty="0" smtClean="0">
                <a:latin typeface="Calibri" pitchFamily="34" charset="0"/>
                <a:cs typeface="Calibri" pitchFamily="34" charset="0"/>
              </a:rPr>
              <a:t> astrology must have been extremely important in practitioners’ daily business…. …There can be little question that this relative neglect [of </a:t>
            </a:r>
            <a:r>
              <a:rPr lang="en-US" sz="5000" dirty="0" err="1" smtClean="0">
                <a:latin typeface="Calibri" pitchFamily="34" charset="0"/>
                <a:cs typeface="Calibri" pitchFamily="34" charset="0"/>
              </a:rPr>
              <a:t>katarchic</a:t>
            </a:r>
            <a:r>
              <a:rPr lang="en-US" sz="5000" dirty="0" smtClean="0">
                <a:latin typeface="Calibri" pitchFamily="34" charset="0"/>
                <a:cs typeface="Calibri" pitchFamily="34" charset="0"/>
              </a:rPr>
              <a:t> astrology in astrology manuals]  is due not to the lack of significance of </a:t>
            </a:r>
            <a:r>
              <a:rPr lang="en-US" sz="5000" dirty="0" err="1" smtClean="0">
                <a:latin typeface="Calibri" pitchFamily="34" charset="0"/>
                <a:cs typeface="Calibri" pitchFamily="34" charset="0"/>
              </a:rPr>
              <a:t>katarchic</a:t>
            </a:r>
            <a:r>
              <a:rPr lang="en-US" sz="5000" dirty="0" smtClean="0">
                <a:latin typeface="Calibri" pitchFamily="34" charset="0"/>
                <a:cs typeface="Calibri" pitchFamily="34" charset="0"/>
              </a:rPr>
              <a:t> astrology in daily life but to the social and intellectual interest focused on the relationship between </a:t>
            </a:r>
            <a:r>
              <a:rPr lang="en-US" sz="5000" dirty="0" err="1" smtClean="0">
                <a:latin typeface="Calibri" pitchFamily="34" charset="0"/>
                <a:cs typeface="Calibri" pitchFamily="34" charset="0"/>
              </a:rPr>
              <a:t>genethliacal</a:t>
            </a:r>
            <a:r>
              <a:rPr lang="en-US" sz="5000" dirty="0" smtClean="0">
                <a:latin typeface="Calibri" pitchFamily="34" charset="0"/>
                <a:cs typeface="Calibri" pitchFamily="34" charset="0"/>
              </a:rPr>
              <a:t> astrology, the imperial power and the struggle to control such knowledge by legal means.’ ‘Will my child have a big nose?’,  p. 101</a:t>
            </a:r>
          </a:p>
          <a:p>
            <a:pPr>
              <a:defRPr/>
            </a:pPr>
            <a:endParaRPr lang="en-US" sz="1800" dirty="0" smtClean="0"/>
          </a:p>
          <a:p>
            <a:pPr>
              <a:defRPr/>
            </a:pPr>
            <a:r>
              <a:rPr lang="en-US" sz="5000" b="1" dirty="0" err="1" smtClean="0">
                <a:latin typeface="Calibri" pitchFamily="34" charset="0"/>
                <a:cs typeface="Calibri" pitchFamily="34" charset="0"/>
              </a:rPr>
              <a:t>Auguste</a:t>
            </a:r>
            <a:r>
              <a:rPr lang="en-US" sz="5000" b="1" dirty="0" smtClean="0">
                <a:latin typeface="Calibri" pitchFamily="34" charset="0"/>
                <a:cs typeface="Calibri" pitchFamily="34" charset="0"/>
              </a:rPr>
              <a:t> </a:t>
            </a:r>
            <a:r>
              <a:rPr lang="en-US" sz="5000" b="1" dirty="0" err="1" smtClean="0">
                <a:latin typeface="Calibri" pitchFamily="34" charset="0"/>
                <a:cs typeface="Calibri" pitchFamily="34" charset="0"/>
              </a:rPr>
              <a:t>Bouché</a:t>
            </a:r>
            <a:r>
              <a:rPr lang="en-US" sz="5000" b="1" dirty="0" smtClean="0">
                <a:latin typeface="Calibri" pitchFamily="34" charset="0"/>
                <a:cs typeface="Calibri" pitchFamily="34" charset="0"/>
              </a:rPr>
              <a:t>-</a:t>
            </a:r>
            <a:r>
              <a:rPr lang="en-US" sz="5000" b="1" dirty="0" err="1" smtClean="0">
                <a:latin typeface="Calibri" pitchFamily="34" charset="0"/>
                <a:cs typeface="Calibri" pitchFamily="34" charset="0"/>
              </a:rPr>
              <a:t>Leclercq</a:t>
            </a:r>
            <a:r>
              <a:rPr lang="en-US" sz="5000" dirty="0" smtClean="0">
                <a:latin typeface="Calibri" pitchFamily="34" charset="0"/>
                <a:cs typeface="Calibri" pitchFamily="34" charset="0"/>
              </a:rPr>
              <a:t>: ‘…clients who asked them [astrologers] if the moment was </a:t>
            </a:r>
            <a:r>
              <a:rPr lang="en-US" sz="5000" dirty="0" err="1" smtClean="0">
                <a:latin typeface="Calibri" pitchFamily="34" charset="0"/>
                <a:cs typeface="Calibri" pitchFamily="34" charset="0"/>
              </a:rPr>
              <a:t>favourable</a:t>
            </a:r>
            <a:r>
              <a:rPr lang="en-US" sz="5000" dirty="0" smtClean="0">
                <a:latin typeface="Calibri" pitchFamily="34" charset="0"/>
                <a:cs typeface="Calibri" pitchFamily="34" charset="0"/>
              </a:rPr>
              <a:t> or not for such an enterprise. This kind of method, known by the name ‘Initiatives’ (</a:t>
            </a:r>
            <a:r>
              <a:rPr lang="el-GR" sz="5000" dirty="0" smtClean="0">
                <a:latin typeface="Calibri" pitchFamily="34" charset="0"/>
                <a:cs typeface="Calibri" pitchFamily="34" charset="0"/>
              </a:rPr>
              <a:t>Καταρχαί</a:t>
            </a:r>
            <a:r>
              <a:rPr lang="en-US" sz="5000" dirty="0" smtClean="0">
                <a:latin typeface="Calibri" pitchFamily="34" charset="0"/>
                <a:cs typeface="Calibri" pitchFamily="34" charset="0"/>
              </a:rPr>
              <a:t>) or opportunities, was the normal occupation and the fuel of popular astrology. It contains the germ of </a:t>
            </a:r>
            <a:r>
              <a:rPr lang="en-US" sz="5000" dirty="0" err="1" smtClean="0">
                <a:latin typeface="Calibri" pitchFamily="34" charset="0"/>
                <a:cs typeface="Calibri" pitchFamily="34" charset="0"/>
              </a:rPr>
              <a:t>genethlialogy</a:t>
            </a:r>
            <a:r>
              <a:rPr lang="en-US" sz="5000" dirty="0" smtClean="0">
                <a:latin typeface="Calibri" pitchFamily="34" charset="0"/>
                <a:cs typeface="Calibri" pitchFamily="34" charset="0"/>
              </a:rPr>
              <a:t>, which came from it and which returned as a hybrid combination, as we will see in due course.’  </a:t>
            </a:r>
            <a:r>
              <a:rPr lang="en-US" sz="5000" i="1" dirty="0" err="1" smtClean="0">
                <a:latin typeface="Calibri" pitchFamily="34" charset="0"/>
                <a:cs typeface="Calibri" pitchFamily="34" charset="0"/>
              </a:rPr>
              <a:t>L’astrologie</a:t>
            </a:r>
            <a:r>
              <a:rPr lang="en-US" sz="5000" i="1" dirty="0" smtClean="0">
                <a:latin typeface="Calibri" pitchFamily="34" charset="0"/>
                <a:cs typeface="Calibri" pitchFamily="34" charset="0"/>
              </a:rPr>
              <a:t> </a:t>
            </a:r>
            <a:r>
              <a:rPr lang="en-US" sz="5000" i="1" dirty="0" err="1" smtClean="0">
                <a:latin typeface="Calibri" pitchFamily="34" charset="0"/>
                <a:cs typeface="Calibri" pitchFamily="34" charset="0"/>
              </a:rPr>
              <a:t>grecque</a:t>
            </a:r>
            <a:r>
              <a:rPr lang="en-US" sz="5000" dirty="0" smtClean="0">
                <a:latin typeface="Calibri" pitchFamily="34" charset="0"/>
                <a:cs typeface="Calibri" pitchFamily="34" charset="0"/>
              </a:rPr>
              <a:t>, p. 83 (my trans.)</a:t>
            </a:r>
          </a:p>
          <a:p>
            <a:pPr>
              <a:buFontTx/>
              <a:buNone/>
              <a:defRPr/>
            </a:pPr>
            <a:r>
              <a:rPr lang="en-US" sz="2500" dirty="0" smtClean="0"/>
              <a:t>	</a:t>
            </a:r>
            <a:r>
              <a:rPr lang="en-US" sz="3500" dirty="0" smtClean="0"/>
              <a:t>‘…clients qui </a:t>
            </a:r>
            <a:r>
              <a:rPr lang="en-US" sz="3500" dirty="0" err="1" smtClean="0"/>
              <a:t>leur</a:t>
            </a:r>
            <a:r>
              <a:rPr lang="en-US" sz="3500" dirty="0" smtClean="0"/>
              <a:t> </a:t>
            </a:r>
            <a:r>
              <a:rPr lang="en-US" sz="3500" dirty="0" err="1" smtClean="0"/>
              <a:t>demandaient</a:t>
            </a:r>
            <a:r>
              <a:rPr lang="en-US" sz="3500" dirty="0" smtClean="0"/>
              <a:t> </a:t>
            </a:r>
            <a:r>
              <a:rPr lang="en-US" sz="3500" dirty="0" err="1" smtClean="0"/>
              <a:t>si</a:t>
            </a:r>
            <a:r>
              <a:rPr lang="en-US" sz="3500" dirty="0" smtClean="0"/>
              <a:t> le moment </a:t>
            </a:r>
            <a:r>
              <a:rPr lang="en-US" sz="3500" dirty="0" err="1" smtClean="0"/>
              <a:t>était</a:t>
            </a:r>
            <a:r>
              <a:rPr lang="en-US" sz="3500" dirty="0" smtClean="0"/>
              <a:t> </a:t>
            </a:r>
            <a:r>
              <a:rPr lang="en-US" sz="3500" dirty="0" err="1" smtClean="0"/>
              <a:t>ou</a:t>
            </a:r>
            <a:r>
              <a:rPr lang="en-US" sz="3500" dirty="0" smtClean="0"/>
              <a:t> non favorable pour </a:t>
            </a:r>
            <a:r>
              <a:rPr lang="en-US" sz="3500" dirty="0" err="1" smtClean="0"/>
              <a:t>telle</a:t>
            </a:r>
            <a:r>
              <a:rPr lang="en-US" sz="3500" dirty="0" smtClean="0"/>
              <a:t> enterprise. </a:t>
            </a:r>
            <a:r>
              <a:rPr lang="en-US" sz="3500" dirty="0" err="1" smtClean="0"/>
              <a:t>Ce</a:t>
            </a:r>
            <a:r>
              <a:rPr lang="en-US" sz="3500" dirty="0" smtClean="0"/>
              <a:t> genre de </a:t>
            </a:r>
            <a:r>
              <a:rPr lang="en-US" sz="3500" dirty="0" err="1" smtClean="0"/>
              <a:t>calculs</a:t>
            </a:r>
            <a:r>
              <a:rPr lang="en-US" sz="3500" dirty="0" smtClean="0"/>
              <a:t>, </a:t>
            </a:r>
            <a:r>
              <a:rPr lang="en-US" sz="3500" dirty="0" err="1" smtClean="0"/>
              <a:t>connu</a:t>
            </a:r>
            <a:r>
              <a:rPr lang="en-US" sz="3500" dirty="0" smtClean="0"/>
              <a:t> </a:t>
            </a:r>
            <a:r>
              <a:rPr lang="en-US" sz="3500" dirty="0" err="1" smtClean="0"/>
              <a:t>sous</a:t>
            </a:r>
            <a:r>
              <a:rPr lang="en-US" sz="3500" dirty="0" smtClean="0"/>
              <a:t> le nom </a:t>
            </a:r>
            <a:r>
              <a:rPr lang="en-US" sz="3500" dirty="0" err="1" smtClean="0"/>
              <a:t>d’«Initiatives</a:t>
            </a:r>
            <a:r>
              <a:rPr lang="en-US" sz="3500" dirty="0" smtClean="0"/>
              <a:t>» (</a:t>
            </a:r>
            <a:r>
              <a:rPr lang="el-GR" sz="3500" dirty="0" smtClean="0"/>
              <a:t>Καταρχαί</a:t>
            </a:r>
            <a:r>
              <a:rPr lang="en-US" sz="3500" dirty="0" smtClean="0"/>
              <a:t>) </a:t>
            </a:r>
            <a:r>
              <a:rPr lang="en-US" sz="3500" dirty="0" err="1" smtClean="0"/>
              <a:t>ou</a:t>
            </a:r>
            <a:r>
              <a:rPr lang="en-US" sz="3500" dirty="0" smtClean="0"/>
              <a:t> </a:t>
            </a:r>
            <a:r>
              <a:rPr lang="en-US" sz="3500" dirty="0" err="1" smtClean="0"/>
              <a:t>opportunités</a:t>
            </a:r>
            <a:r>
              <a:rPr lang="en-US" sz="3500" dirty="0" smtClean="0"/>
              <a:t>, a </a:t>
            </a:r>
            <a:r>
              <a:rPr lang="en-US" sz="3500" dirty="0" err="1" smtClean="0"/>
              <a:t>été</a:t>
            </a:r>
            <a:r>
              <a:rPr lang="en-US" sz="3500" dirty="0" smtClean="0"/>
              <a:t> </a:t>
            </a:r>
            <a:r>
              <a:rPr lang="en-US" sz="3500" dirty="0" err="1" smtClean="0"/>
              <a:t>l’occupation</a:t>
            </a:r>
            <a:r>
              <a:rPr lang="en-US" sz="3500" dirty="0" smtClean="0"/>
              <a:t> </a:t>
            </a:r>
            <a:r>
              <a:rPr lang="en-US" sz="3500" dirty="0" err="1" smtClean="0"/>
              <a:t>normale</a:t>
            </a:r>
            <a:r>
              <a:rPr lang="en-US" sz="3500" dirty="0" smtClean="0"/>
              <a:t> et </a:t>
            </a:r>
            <a:r>
              <a:rPr lang="en-US" sz="3500" dirty="0" err="1" smtClean="0"/>
              <a:t>l’aliment</a:t>
            </a:r>
            <a:r>
              <a:rPr lang="en-US" sz="3500" dirty="0" smtClean="0"/>
              <a:t> de </a:t>
            </a:r>
            <a:r>
              <a:rPr lang="en-US" sz="3500" dirty="0" err="1" smtClean="0"/>
              <a:t>l’astrologie</a:t>
            </a:r>
            <a:r>
              <a:rPr lang="en-US" sz="3500" dirty="0" smtClean="0"/>
              <a:t> </a:t>
            </a:r>
            <a:r>
              <a:rPr lang="en-US" sz="3500" dirty="0" err="1" smtClean="0"/>
              <a:t>populaire</a:t>
            </a:r>
            <a:r>
              <a:rPr lang="en-US" sz="3500" dirty="0" smtClean="0"/>
              <a:t>. Il </a:t>
            </a:r>
            <a:r>
              <a:rPr lang="en-US" sz="3500" dirty="0" err="1" smtClean="0"/>
              <a:t>contient</a:t>
            </a:r>
            <a:r>
              <a:rPr lang="en-US" sz="3500" dirty="0" smtClean="0"/>
              <a:t> en </a:t>
            </a:r>
            <a:r>
              <a:rPr lang="en-US" sz="3500" dirty="0" err="1" smtClean="0"/>
              <a:t>germe</a:t>
            </a:r>
            <a:r>
              <a:rPr lang="en-US" sz="3500" dirty="0" smtClean="0"/>
              <a:t> la </a:t>
            </a:r>
            <a:r>
              <a:rPr lang="en-US" sz="3500" dirty="0" err="1" smtClean="0"/>
              <a:t>généthlialogie</a:t>
            </a:r>
            <a:r>
              <a:rPr lang="en-US" sz="3500" dirty="0" smtClean="0"/>
              <a:t>, qui en </a:t>
            </a:r>
            <a:r>
              <a:rPr lang="en-US" sz="3500" dirty="0" err="1" smtClean="0"/>
              <a:t>est</a:t>
            </a:r>
            <a:r>
              <a:rPr lang="en-US" sz="3500" dirty="0" smtClean="0"/>
              <a:t> sortie et qui y </a:t>
            </a:r>
            <a:r>
              <a:rPr lang="en-US" sz="3500" dirty="0" err="1" smtClean="0"/>
              <a:t>est</a:t>
            </a:r>
            <a:r>
              <a:rPr lang="en-US" sz="3500" dirty="0" smtClean="0"/>
              <a:t> </a:t>
            </a:r>
            <a:r>
              <a:rPr lang="en-US" sz="3500" dirty="0" err="1" smtClean="0"/>
              <a:t>rentrée</a:t>
            </a:r>
            <a:r>
              <a:rPr lang="en-US" sz="3500" dirty="0" smtClean="0"/>
              <a:t> à </a:t>
            </a:r>
            <a:r>
              <a:rPr lang="en-US" sz="3500" dirty="0" err="1" smtClean="0"/>
              <a:t>l’état</a:t>
            </a:r>
            <a:r>
              <a:rPr lang="en-US" sz="3500" dirty="0" smtClean="0"/>
              <a:t> de </a:t>
            </a:r>
            <a:r>
              <a:rPr lang="en-US" sz="3500" dirty="0" err="1" smtClean="0"/>
              <a:t>combinaison</a:t>
            </a:r>
            <a:r>
              <a:rPr lang="en-US" sz="3500" dirty="0" smtClean="0"/>
              <a:t> </a:t>
            </a:r>
            <a:r>
              <a:rPr lang="en-US" sz="3500" dirty="0" err="1" smtClean="0"/>
              <a:t>hybride</a:t>
            </a:r>
            <a:r>
              <a:rPr lang="en-US" sz="3500" dirty="0" smtClean="0"/>
              <a:t>, </a:t>
            </a:r>
            <a:r>
              <a:rPr lang="en-US" sz="3500" dirty="0" err="1" smtClean="0"/>
              <a:t>comme</a:t>
            </a:r>
            <a:r>
              <a:rPr lang="en-US" sz="3500" dirty="0" smtClean="0"/>
              <a:t> nous le </a:t>
            </a:r>
            <a:r>
              <a:rPr lang="en-US" sz="3500" dirty="0" err="1" smtClean="0"/>
              <a:t>verrons</a:t>
            </a:r>
            <a:r>
              <a:rPr lang="en-US" sz="3500" dirty="0" smtClean="0"/>
              <a:t> en temps et lieu</a:t>
            </a:r>
            <a:r>
              <a:rPr lang="en-US" sz="2900" dirty="0" smtClean="0"/>
              <a:t>.’</a:t>
            </a:r>
          </a:p>
          <a:p>
            <a:pPr>
              <a:buFontTx/>
              <a:buNone/>
              <a:defRPr/>
            </a:pPr>
            <a:endParaRPr lang="en-US" sz="2900" dirty="0" smtClean="0"/>
          </a:p>
          <a:p>
            <a:pPr>
              <a:defRPr/>
            </a:pPr>
            <a:r>
              <a:rPr lang="en-US" sz="5000" b="1" dirty="0" smtClean="0">
                <a:latin typeface="Calibri" pitchFamily="34" charset="0"/>
                <a:cs typeface="Calibri" pitchFamily="34" charset="0"/>
              </a:rPr>
              <a:t>Wolfgang </a:t>
            </a:r>
            <a:r>
              <a:rPr lang="en-US" sz="5000" b="1" dirty="0" err="1" smtClean="0">
                <a:latin typeface="Calibri" pitchFamily="34" charset="0"/>
                <a:cs typeface="Calibri" pitchFamily="34" charset="0"/>
              </a:rPr>
              <a:t>Hübner</a:t>
            </a:r>
            <a:r>
              <a:rPr lang="en-US" sz="5000" dirty="0" smtClean="0">
                <a:latin typeface="Calibri" pitchFamily="34" charset="0"/>
                <a:cs typeface="Calibri" pitchFamily="34" charset="0"/>
              </a:rPr>
              <a:t>: ‘By the middle of the 1st cent. CE at the latest, the doctrine [of </a:t>
            </a:r>
            <a:r>
              <a:rPr lang="en-US" sz="5000" dirty="0" err="1" smtClean="0">
                <a:latin typeface="Calibri" pitchFamily="34" charset="0"/>
                <a:cs typeface="Calibri" pitchFamily="34" charset="0"/>
              </a:rPr>
              <a:t>katarchic</a:t>
            </a:r>
            <a:r>
              <a:rPr lang="en-US" sz="5000" dirty="0" smtClean="0">
                <a:latin typeface="Calibri" pitchFamily="34" charset="0"/>
                <a:cs typeface="Calibri" pitchFamily="34" charset="0"/>
              </a:rPr>
              <a:t> astrology] was essentially fully developed.’ </a:t>
            </a:r>
            <a:r>
              <a:rPr lang="en-US" sz="5000" i="1" dirty="0" err="1" smtClean="0">
                <a:latin typeface="Calibri" pitchFamily="34" charset="0"/>
                <a:cs typeface="Calibri" pitchFamily="34" charset="0"/>
              </a:rPr>
              <a:t>Raum</a:t>
            </a:r>
            <a:r>
              <a:rPr lang="en-US" sz="5000" i="1" dirty="0" smtClean="0">
                <a:latin typeface="Calibri" pitchFamily="34" charset="0"/>
                <a:cs typeface="Calibri" pitchFamily="34" charset="0"/>
              </a:rPr>
              <a:t>, </a:t>
            </a:r>
            <a:r>
              <a:rPr lang="en-US" sz="5000" i="1" dirty="0" err="1" smtClean="0">
                <a:latin typeface="Calibri" pitchFamily="34" charset="0"/>
                <a:cs typeface="Calibri" pitchFamily="34" charset="0"/>
              </a:rPr>
              <a:t>Zeit</a:t>
            </a:r>
            <a:r>
              <a:rPr lang="en-US" sz="5000" i="1" dirty="0" smtClean="0">
                <a:latin typeface="Calibri" pitchFamily="34" charset="0"/>
                <a:cs typeface="Calibri" pitchFamily="34" charset="0"/>
              </a:rPr>
              <a:t> und </a:t>
            </a:r>
            <a:r>
              <a:rPr lang="en-US" sz="5000" dirty="0" err="1" smtClean="0">
                <a:latin typeface="Calibri" pitchFamily="34" charset="0"/>
                <a:cs typeface="Calibri" pitchFamily="34" charset="0"/>
              </a:rPr>
              <a:t>s</a:t>
            </a:r>
            <a:r>
              <a:rPr lang="en-US" sz="5000" i="1" dirty="0" err="1" smtClean="0">
                <a:latin typeface="Calibri" pitchFamily="34" charset="0"/>
                <a:cs typeface="Calibri" pitchFamily="34" charset="0"/>
              </a:rPr>
              <a:t>oziales</a:t>
            </a:r>
            <a:r>
              <a:rPr lang="en-US" sz="5000" i="1" dirty="0" smtClean="0">
                <a:latin typeface="Calibri" pitchFamily="34" charset="0"/>
                <a:cs typeface="Calibri" pitchFamily="34" charset="0"/>
              </a:rPr>
              <a:t> </a:t>
            </a:r>
            <a:r>
              <a:rPr lang="en-US" sz="5000" i="1" dirty="0" err="1" smtClean="0">
                <a:latin typeface="Calibri" pitchFamily="34" charset="0"/>
                <a:cs typeface="Calibri" pitchFamily="34" charset="0"/>
              </a:rPr>
              <a:t>Rollenspiel</a:t>
            </a:r>
            <a:r>
              <a:rPr lang="en-US" sz="5000" i="1" dirty="0" smtClean="0">
                <a:latin typeface="Calibri" pitchFamily="34" charset="0"/>
                <a:cs typeface="Calibri" pitchFamily="34" charset="0"/>
              </a:rPr>
              <a:t>  </a:t>
            </a:r>
            <a:r>
              <a:rPr lang="en-US" sz="5000" i="1" dirty="0" err="1" smtClean="0">
                <a:latin typeface="Calibri" pitchFamily="34" charset="0"/>
                <a:cs typeface="Calibri" pitchFamily="34" charset="0"/>
              </a:rPr>
              <a:t>der</a:t>
            </a:r>
            <a:r>
              <a:rPr lang="en-US" sz="5000" i="1" dirty="0" smtClean="0">
                <a:latin typeface="Calibri" pitchFamily="34" charset="0"/>
                <a:cs typeface="Calibri" pitchFamily="34" charset="0"/>
              </a:rPr>
              <a:t> </a:t>
            </a:r>
            <a:r>
              <a:rPr lang="en-US" sz="5000" i="1" dirty="0" err="1" smtClean="0">
                <a:latin typeface="Calibri" pitchFamily="34" charset="0"/>
                <a:cs typeface="Calibri" pitchFamily="34" charset="0"/>
              </a:rPr>
              <a:t>vier</a:t>
            </a:r>
            <a:r>
              <a:rPr lang="en-US" sz="5000" i="1" dirty="0" smtClean="0">
                <a:latin typeface="Calibri" pitchFamily="34" charset="0"/>
                <a:cs typeface="Calibri" pitchFamily="34" charset="0"/>
              </a:rPr>
              <a:t> </a:t>
            </a:r>
            <a:r>
              <a:rPr lang="en-US" sz="5000" i="1" dirty="0" err="1" smtClean="0">
                <a:latin typeface="Calibri" pitchFamily="34" charset="0"/>
                <a:cs typeface="Calibri" pitchFamily="34" charset="0"/>
              </a:rPr>
              <a:t>Kardinalpunkte</a:t>
            </a:r>
            <a:r>
              <a:rPr lang="en-US" sz="5000" i="1" dirty="0" smtClean="0">
                <a:latin typeface="Calibri" pitchFamily="34" charset="0"/>
                <a:cs typeface="Calibri" pitchFamily="34" charset="0"/>
              </a:rPr>
              <a:t> in </a:t>
            </a:r>
            <a:r>
              <a:rPr lang="en-US" sz="5000" i="1" dirty="0" err="1" smtClean="0">
                <a:latin typeface="Calibri" pitchFamily="34" charset="0"/>
                <a:cs typeface="Calibri" pitchFamily="34" charset="0"/>
              </a:rPr>
              <a:t>der</a:t>
            </a:r>
            <a:r>
              <a:rPr lang="en-US" sz="5000" i="1" dirty="0" smtClean="0">
                <a:latin typeface="Calibri" pitchFamily="34" charset="0"/>
                <a:cs typeface="Calibri" pitchFamily="34" charset="0"/>
              </a:rPr>
              <a:t> </a:t>
            </a:r>
            <a:r>
              <a:rPr lang="en-US" sz="5000" i="1" dirty="0" err="1" smtClean="0">
                <a:latin typeface="Calibri" pitchFamily="34" charset="0"/>
                <a:cs typeface="Calibri" pitchFamily="34" charset="0"/>
              </a:rPr>
              <a:t>antiken</a:t>
            </a:r>
            <a:r>
              <a:rPr lang="en-US" sz="5000" i="1" dirty="0" smtClean="0">
                <a:latin typeface="Calibri" pitchFamily="34" charset="0"/>
                <a:cs typeface="Calibri" pitchFamily="34" charset="0"/>
              </a:rPr>
              <a:t> </a:t>
            </a:r>
            <a:r>
              <a:rPr lang="en-US" sz="5000" i="1" dirty="0" err="1" smtClean="0">
                <a:latin typeface="Calibri" pitchFamily="34" charset="0"/>
                <a:cs typeface="Calibri" pitchFamily="34" charset="0"/>
              </a:rPr>
              <a:t>Katarchenhoroskopie</a:t>
            </a:r>
            <a:r>
              <a:rPr lang="en-US" sz="5000" dirty="0" smtClean="0">
                <a:latin typeface="Calibri" pitchFamily="34" charset="0"/>
                <a:cs typeface="Calibri" pitchFamily="34" charset="0"/>
              </a:rPr>
              <a:t>, p. 245 (my trans.) </a:t>
            </a:r>
          </a:p>
          <a:p>
            <a:pPr>
              <a:buFontTx/>
              <a:buNone/>
              <a:defRPr/>
            </a:pPr>
            <a:r>
              <a:rPr lang="en-US" sz="3600" dirty="0" smtClean="0"/>
              <a:t>	</a:t>
            </a:r>
            <a:r>
              <a:rPr lang="en-US" sz="3500" dirty="0" smtClean="0"/>
              <a:t>‘</a:t>
            </a:r>
            <a:r>
              <a:rPr lang="en-US" sz="3500" dirty="0" err="1" smtClean="0"/>
              <a:t>Spätestens</a:t>
            </a:r>
            <a:r>
              <a:rPr lang="en-US" sz="3500" dirty="0" smtClean="0"/>
              <a:t> </a:t>
            </a:r>
            <a:r>
              <a:rPr lang="en-US" sz="3500" dirty="0" err="1" smtClean="0"/>
              <a:t>seit</a:t>
            </a:r>
            <a:r>
              <a:rPr lang="en-US" sz="3500" dirty="0" smtClean="0"/>
              <a:t> </a:t>
            </a:r>
            <a:r>
              <a:rPr lang="en-US" sz="3500" dirty="0" err="1" smtClean="0"/>
              <a:t>der</a:t>
            </a:r>
            <a:r>
              <a:rPr lang="en-US" sz="3500" dirty="0" smtClean="0"/>
              <a:t> </a:t>
            </a:r>
            <a:r>
              <a:rPr lang="en-US" sz="3500" dirty="0" err="1" smtClean="0"/>
              <a:t>Mitte</a:t>
            </a:r>
            <a:r>
              <a:rPr lang="en-US" sz="3500" dirty="0" smtClean="0"/>
              <a:t> des </a:t>
            </a:r>
            <a:r>
              <a:rPr lang="en-US" sz="3500" dirty="0" err="1" smtClean="0"/>
              <a:t>ersten</a:t>
            </a:r>
            <a:r>
              <a:rPr lang="en-US" sz="3500" dirty="0" smtClean="0"/>
              <a:t> </a:t>
            </a:r>
            <a:r>
              <a:rPr lang="en-US" sz="3500" dirty="0" err="1" smtClean="0"/>
              <a:t>Jh</a:t>
            </a:r>
            <a:r>
              <a:rPr lang="en-US" sz="3500" dirty="0" smtClean="0"/>
              <a:t>. n. Chr. </a:t>
            </a:r>
            <a:r>
              <a:rPr lang="en-US" sz="3500" dirty="0" err="1" smtClean="0"/>
              <a:t>ist</a:t>
            </a:r>
            <a:r>
              <a:rPr lang="en-US" sz="3500" dirty="0" smtClean="0"/>
              <a:t> die </a:t>
            </a:r>
            <a:r>
              <a:rPr lang="en-US" sz="3500" dirty="0" err="1" smtClean="0"/>
              <a:t>Lehre</a:t>
            </a:r>
            <a:r>
              <a:rPr lang="en-US" sz="3500" dirty="0" smtClean="0"/>
              <a:t> </a:t>
            </a:r>
            <a:r>
              <a:rPr lang="en-US" sz="3500" dirty="0" err="1" smtClean="0"/>
              <a:t>im</a:t>
            </a:r>
            <a:r>
              <a:rPr lang="en-US" sz="3500" dirty="0" smtClean="0"/>
              <a:t> </a:t>
            </a:r>
            <a:r>
              <a:rPr lang="en-US" sz="3500" dirty="0" err="1" smtClean="0"/>
              <a:t>wesentlichen</a:t>
            </a:r>
            <a:r>
              <a:rPr lang="en-US" sz="3500" dirty="0" smtClean="0"/>
              <a:t> </a:t>
            </a:r>
            <a:r>
              <a:rPr lang="en-US" sz="3500" dirty="0" err="1" smtClean="0"/>
              <a:t>voll</a:t>
            </a:r>
            <a:r>
              <a:rPr lang="en-US" sz="3500" dirty="0" smtClean="0"/>
              <a:t> </a:t>
            </a:r>
            <a:r>
              <a:rPr lang="en-US" sz="3500" dirty="0" err="1" smtClean="0"/>
              <a:t>entwickelt</a:t>
            </a:r>
            <a:r>
              <a:rPr lang="en-US" sz="3500" dirty="0" smtClean="0"/>
              <a:t>.’  </a:t>
            </a:r>
          </a:p>
          <a:p>
            <a:pPr>
              <a:buFontTx/>
              <a:buNone/>
              <a:defRPr/>
            </a:pPr>
            <a:endParaRPr lang="en-US" sz="3600" dirty="0" smtClean="0"/>
          </a:p>
        </p:txBody>
      </p:sp>
      <p:sp>
        <p:nvSpPr>
          <p:cNvPr id="30724" name="Slide Number Placeholder 3"/>
          <p:cNvSpPr>
            <a:spLocks noGrp="1"/>
          </p:cNvSpPr>
          <p:nvPr>
            <p:ph type="sldNum" sz="quarter" idx="12"/>
          </p:nvPr>
        </p:nvSpPr>
        <p:spPr>
          <a:noFill/>
        </p:spPr>
        <p:txBody>
          <a:bodyPr/>
          <a:lstStyle/>
          <a:p>
            <a:fld id="{D830BD6A-F3B4-427D-835C-7BACBAC5E55D}" type="slidenum">
              <a:rPr lang="en-US" smtClean="0"/>
              <a:pPr/>
              <a:t>29</a:t>
            </a:fld>
            <a:endParaRPr lang="en-US"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 calcmode="lin" valueType="num">
                                      <p:cBhvr additive="base">
                                        <p:cTn id="17"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5" end="5"/>
                                            </p:txEl>
                                          </p:spTgt>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 calcmode="lin" valueType="num">
                                      <p:cBhvr additive="base">
                                        <p:cTn id="21" dur="5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Number Placeholder 6"/>
          <p:cNvSpPr>
            <a:spLocks noGrp="1"/>
          </p:cNvSpPr>
          <p:nvPr>
            <p:ph type="sldNum" sz="quarter" idx="12"/>
          </p:nvPr>
        </p:nvSpPr>
        <p:spPr>
          <a:noFill/>
        </p:spPr>
        <p:txBody>
          <a:bodyPr/>
          <a:lstStyle/>
          <a:p>
            <a:fld id="{86AAFFA0-CA94-4510-BFD7-68CD70373C0F}" type="slidenum">
              <a:rPr lang="en-US" smtClean="0"/>
              <a:pPr/>
              <a:t>30</a:t>
            </a:fld>
            <a:endParaRPr lang="en-US" smtClean="0"/>
          </a:p>
        </p:txBody>
      </p:sp>
      <p:sp>
        <p:nvSpPr>
          <p:cNvPr id="31747" name="Rectangle 2"/>
          <p:cNvSpPr>
            <a:spLocks noGrp="1" noChangeArrowheads="1"/>
          </p:cNvSpPr>
          <p:nvPr>
            <p:ph type="title"/>
          </p:nvPr>
        </p:nvSpPr>
        <p:spPr>
          <a:xfrm>
            <a:off x="381000" y="152400"/>
            <a:ext cx="8382000" cy="914400"/>
          </a:xfrm>
        </p:spPr>
        <p:txBody>
          <a:bodyPr/>
          <a:lstStyle/>
          <a:p>
            <a:r>
              <a:rPr lang="en-US" sz="2800" b="1" smtClean="0">
                <a:solidFill>
                  <a:srgbClr val="002060"/>
                </a:solidFill>
                <a:latin typeface="Calibri" pitchFamily="34" charset="0"/>
                <a:cs typeface="Calibri" pitchFamily="34" charset="0"/>
              </a:rPr>
              <a:t>Oracles and Astrology: Different ways to answer the same questions</a:t>
            </a:r>
          </a:p>
        </p:txBody>
      </p:sp>
      <p:sp>
        <p:nvSpPr>
          <p:cNvPr id="48135" name="Rectangle 7"/>
          <p:cNvSpPr>
            <a:spLocks noGrp="1" noChangeArrowheads="1"/>
          </p:cNvSpPr>
          <p:nvPr>
            <p:ph type="body" sz="half" idx="1"/>
          </p:nvPr>
        </p:nvSpPr>
        <p:spPr>
          <a:xfrm>
            <a:off x="4953000" y="1219200"/>
            <a:ext cx="4572000" cy="4525963"/>
          </a:xfrm>
        </p:spPr>
        <p:txBody>
          <a:bodyPr>
            <a:normAutofit fontScale="92500" lnSpcReduction="20000"/>
          </a:bodyPr>
          <a:lstStyle/>
          <a:p>
            <a:pPr algn="ctr">
              <a:lnSpc>
                <a:spcPct val="80000"/>
              </a:lnSpc>
              <a:buFontTx/>
              <a:buNone/>
              <a:defRPr/>
            </a:pPr>
            <a:r>
              <a:rPr lang="en-US" sz="2000" b="1" dirty="0" err="1">
                <a:latin typeface="+mj-lt"/>
              </a:rPr>
              <a:t>Katarchic</a:t>
            </a:r>
            <a:r>
              <a:rPr lang="en-US" sz="2000" b="1" dirty="0">
                <a:latin typeface="+mj-lt"/>
              </a:rPr>
              <a:t> Question Topics</a:t>
            </a:r>
          </a:p>
          <a:p>
            <a:pPr>
              <a:lnSpc>
                <a:spcPct val="80000"/>
              </a:lnSpc>
              <a:defRPr/>
            </a:pPr>
            <a:r>
              <a:rPr lang="en-US" sz="2000" dirty="0">
                <a:latin typeface="+mj-lt"/>
              </a:rPr>
              <a:t>Building</a:t>
            </a:r>
          </a:p>
          <a:p>
            <a:pPr>
              <a:lnSpc>
                <a:spcPct val="80000"/>
              </a:lnSpc>
              <a:defRPr/>
            </a:pPr>
            <a:r>
              <a:rPr lang="en-US" sz="2000" dirty="0">
                <a:latin typeface="+mj-lt"/>
              </a:rPr>
              <a:t>Buying and Selling</a:t>
            </a:r>
          </a:p>
          <a:p>
            <a:pPr>
              <a:lnSpc>
                <a:spcPct val="80000"/>
              </a:lnSpc>
              <a:defRPr/>
            </a:pPr>
            <a:r>
              <a:rPr lang="en-US" sz="2000" dirty="0">
                <a:latin typeface="+mj-lt"/>
              </a:rPr>
              <a:t>Marriage</a:t>
            </a:r>
          </a:p>
          <a:p>
            <a:pPr>
              <a:lnSpc>
                <a:spcPct val="80000"/>
              </a:lnSpc>
              <a:defRPr/>
            </a:pPr>
            <a:r>
              <a:rPr lang="en-US" sz="2000" dirty="0">
                <a:latin typeface="+mj-lt"/>
              </a:rPr>
              <a:t>Journeys</a:t>
            </a:r>
          </a:p>
          <a:p>
            <a:pPr>
              <a:lnSpc>
                <a:spcPct val="80000"/>
              </a:lnSpc>
              <a:defRPr/>
            </a:pPr>
            <a:r>
              <a:rPr lang="en-US" sz="2000" dirty="0" smtClean="0">
                <a:latin typeface="+mj-lt"/>
              </a:rPr>
              <a:t>Ships/Voyages</a:t>
            </a:r>
            <a:endParaRPr lang="en-US" sz="2000" dirty="0">
              <a:latin typeface="+mj-lt"/>
            </a:endParaRPr>
          </a:p>
          <a:p>
            <a:pPr>
              <a:lnSpc>
                <a:spcPct val="80000"/>
              </a:lnSpc>
              <a:defRPr/>
            </a:pPr>
            <a:r>
              <a:rPr lang="en-US" sz="2000" dirty="0">
                <a:latin typeface="+mj-lt"/>
              </a:rPr>
              <a:t>Letters</a:t>
            </a:r>
          </a:p>
          <a:p>
            <a:pPr>
              <a:lnSpc>
                <a:spcPct val="80000"/>
              </a:lnSpc>
              <a:spcAft>
                <a:spcPts val="250"/>
              </a:spcAft>
              <a:defRPr/>
            </a:pPr>
            <a:r>
              <a:rPr lang="en-US" sz="2000" dirty="0">
                <a:latin typeface="+mj-lt"/>
              </a:rPr>
              <a:t>Sickness</a:t>
            </a:r>
          </a:p>
          <a:p>
            <a:pPr>
              <a:lnSpc>
                <a:spcPct val="80000"/>
              </a:lnSpc>
              <a:spcAft>
                <a:spcPts val="250"/>
              </a:spcAft>
              <a:defRPr/>
            </a:pPr>
            <a:r>
              <a:rPr lang="en-US" sz="2000" dirty="0">
                <a:latin typeface="+mj-lt"/>
              </a:rPr>
              <a:t>Exile, foreign journeys</a:t>
            </a:r>
          </a:p>
          <a:p>
            <a:pPr>
              <a:lnSpc>
                <a:spcPct val="80000"/>
              </a:lnSpc>
              <a:spcAft>
                <a:spcPts val="250"/>
              </a:spcAft>
              <a:defRPr/>
            </a:pPr>
            <a:r>
              <a:rPr lang="en-US" sz="2000" dirty="0">
                <a:latin typeface="+mj-lt"/>
              </a:rPr>
              <a:t>Fugitives/Slaves</a:t>
            </a:r>
          </a:p>
          <a:p>
            <a:pPr>
              <a:lnSpc>
                <a:spcPct val="80000"/>
              </a:lnSpc>
              <a:spcAft>
                <a:spcPts val="250"/>
              </a:spcAft>
              <a:defRPr/>
            </a:pPr>
            <a:r>
              <a:rPr lang="en-US" sz="2000" dirty="0">
                <a:latin typeface="+mj-lt"/>
              </a:rPr>
              <a:t>Theft</a:t>
            </a:r>
          </a:p>
          <a:p>
            <a:pPr>
              <a:lnSpc>
                <a:spcPct val="80000"/>
              </a:lnSpc>
              <a:spcAft>
                <a:spcPts val="200"/>
              </a:spcAft>
              <a:defRPr/>
            </a:pPr>
            <a:r>
              <a:rPr lang="en-US" sz="2000" dirty="0">
                <a:latin typeface="+mj-lt"/>
              </a:rPr>
              <a:t>Rituals</a:t>
            </a:r>
          </a:p>
          <a:p>
            <a:pPr>
              <a:lnSpc>
                <a:spcPct val="80000"/>
              </a:lnSpc>
              <a:spcAft>
                <a:spcPts val="200"/>
              </a:spcAft>
              <a:defRPr/>
            </a:pPr>
            <a:r>
              <a:rPr lang="en-US" sz="2000" dirty="0">
                <a:latin typeface="+mj-lt"/>
              </a:rPr>
              <a:t>Thought-reading</a:t>
            </a:r>
          </a:p>
          <a:p>
            <a:pPr>
              <a:lnSpc>
                <a:spcPct val="80000"/>
              </a:lnSpc>
              <a:spcAft>
                <a:spcPts val="200"/>
              </a:spcAft>
              <a:defRPr/>
            </a:pPr>
            <a:r>
              <a:rPr lang="en-US" sz="2000" dirty="0">
                <a:latin typeface="+mj-lt"/>
              </a:rPr>
              <a:t>Adversaries/who will win </a:t>
            </a:r>
            <a:r>
              <a:rPr lang="en-US" sz="2000" dirty="0" smtClean="0">
                <a:latin typeface="+mj-lt"/>
              </a:rPr>
              <a:t>(later </a:t>
            </a:r>
            <a:r>
              <a:rPr lang="en-US" sz="2000" dirty="0">
                <a:latin typeface="+mj-lt"/>
              </a:rPr>
              <a:t>Military)</a:t>
            </a:r>
          </a:p>
          <a:p>
            <a:pPr>
              <a:lnSpc>
                <a:spcPct val="80000"/>
              </a:lnSpc>
              <a:spcAft>
                <a:spcPts val="200"/>
              </a:spcAft>
              <a:defRPr/>
            </a:pPr>
            <a:r>
              <a:rPr lang="en-US" sz="2000" dirty="0">
                <a:latin typeface="+mj-lt"/>
              </a:rPr>
              <a:t>Truth of a report</a:t>
            </a:r>
          </a:p>
          <a:p>
            <a:pPr>
              <a:lnSpc>
                <a:spcPct val="80000"/>
              </a:lnSpc>
              <a:buFontTx/>
              <a:buNone/>
              <a:defRPr/>
            </a:pPr>
            <a:endParaRPr lang="en-US" sz="2000" dirty="0">
              <a:latin typeface="+mj-lt"/>
            </a:endParaRPr>
          </a:p>
          <a:p>
            <a:pPr>
              <a:lnSpc>
                <a:spcPct val="80000"/>
              </a:lnSpc>
              <a:buFontTx/>
              <a:buNone/>
              <a:defRPr/>
            </a:pPr>
            <a:r>
              <a:rPr lang="en-US" sz="1600" dirty="0">
                <a:latin typeface="+mj-lt"/>
              </a:rPr>
              <a:t>Topics from </a:t>
            </a:r>
            <a:r>
              <a:rPr lang="en-US" sz="1600" dirty="0" err="1">
                <a:latin typeface="+mj-lt"/>
              </a:rPr>
              <a:t>Dorotheus</a:t>
            </a:r>
            <a:r>
              <a:rPr lang="en-US" sz="1600" dirty="0">
                <a:latin typeface="+mj-lt"/>
              </a:rPr>
              <a:t> V and </a:t>
            </a:r>
            <a:r>
              <a:rPr lang="en-US" sz="1600" dirty="0" err="1">
                <a:latin typeface="+mj-lt"/>
              </a:rPr>
              <a:t>Hephaestio</a:t>
            </a:r>
            <a:r>
              <a:rPr lang="en-US" sz="1600" dirty="0">
                <a:latin typeface="+mj-lt"/>
              </a:rPr>
              <a:t> III</a:t>
            </a:r>
          </a:p>
        </p:txBody>
      </p:sp>
      <p:sp>
        <p:nvSpPr>
          <p:cNvPr id="48136" name="Rectangle 8"/>
          <p:cNvSpPr>
            <a:spLocks noGrp="1" noChangeArrowheads="1"/>
          </p:cNvSpPr>
          <p:nvPr>
            <p:ph type="body" sz="half" idx="2"/>
          </p:nvPr>
        </p:nvSpPr>
        <p:spPr>
          <a:xfrm>
            <a:off x="0" y="1143000"/>
            <a:ext cx="5181600" cy="4876800"/>
          </a:xfrm>
        </p:spPr>
        <p:txBody>
          <a:bodyPr>
            <a:normAutofit fontScale="92500" lnSpcReduction="10000"/>
          </a:bodyPr>
          <a:lstStyle/>
          <a:p>
            <a:pPr algn="ctr">
              <a:lnSpc>
                <a:spcPct val="80000"/>
              </a:lnSpc>
              <a:buFontTx/>
              <a:buNone/>
              <a:defRPr/>
            </a:pPr>
            <a:r>
              <a:rPr lang="en-US" sz="2000" b="1" dirty="0"/>
              <a:t>Oracle Topics</a:t>
            </a:r>
          </a:p>
          <a:p>
            <a:pPr>
              <a:lnSpc>
                <a:spcPct val="80000"/>
              </a:lnSpc>
              <a:defRPr/>
            </a:pPr>
            <a:r>
              <a:rPr lang="en-US" sz="2000" dirty="0"/>
              <a:t>Buying property, building buildings </a:t>
            </a:r>
          </a:p>
          <a:p>
            <a:pPr>
              <a:lnSpc>
                <a:spcPct val="80000"/>
              </a:lnSpc>
              <a:defRPr/>
            </a:pPr>
            <a:r>
              <a:rPr lang="en-US" sz="2000" dirty="0"/>
              <a:t>Business; trade; buying or selling property</a:t>
            </a:r>
          </a:p>
          <a:p>
            <a:pPr>
              <a:lnSpc>
                <a:spcPct val="80000"/>
              </a:lnSpc>
              <a:defRPr/>
            </a:pPr>
            <a:r>
              <a:rPr lang="en-US" sz="2000" dirty="0"/>
              <a:t>Marriage</a:t>
            </a:r>
          </a:p>
          <a:p>
            <a:pPr>
              <a:lnSpc>
                <a:spcPct val="80000"/>
              </a:lnSpc>
              <a:defRPr/>
            </a:pPr>
            <a:r>
              <a:rPr lang="en-US" sz="2000" dirty="0"/>
              <a:t>Travel</a:t>
            </a:r>
          </a:p>
          <a:p>
            <a:pPr>
              <a:lnSpc>
                <a:spcPct val="80000"/>
              </a:lnSpc>
              <a:defRPr/>
            </a:pPr>
            <a:r>
              <a:rPr lang="en-US" sz="2000" dirty="0"/>
              <a:t>Travel/Sea </a:t>
            </a:r>
            <a:r>
              <a:rPr lang="en-US" sz="2000" dirty="0" smtClean="0"/>
              <a:t>voyages</a:t>
            </a:r>
          </a:p>
          <a:p>
            <a:pPr>
              <a:lnSpc>
                <a:spcPct val="80000"/>
              </a:lnSpc>
              <a:buFontTx/>
              <a:buNone/>
              <a:defRPr/>
            </a:pPr>
            <a:endParaRPr lang="en-US" sz="1300" dirty="0" smtClean="0"/>
          </a:p>
          <a:p>
            <a:pPr>
              <a:lnSpc>
                <a:spcPct val="80000"/>
              </a:lnSpc>
              <a:defRPr/>
            </a:pPr>
            <a:r>
              <a:rPr lang="en-US" sz="2000" dirty="0" smtClean="0"/>
              <a:t>Health </a:t>
            </a:r>
            <a:r>
              <a:rPr lang="en-US" sz="2000" dirty="0"/>
              <a:t>and disease</a:t>
            </a:r>
          </a:p>
          <a:p>
            <a:pPr>
              <a:lnSpc>
                <a:spcPct val="80000"/>
              </a:lnSpc>
              <a:defRPr/>
            </a:pPr>
            <a:r>
              <a:rPr lang="en-US" sz="2000" dirty="0"/>
              <a:t>Journeys abroad</a:t>
            </a:r>
          </a:p>
          <a:p>
            <a:pPr>
              <a:lnSpc>
                <a:spcPct val="80000"/>
              </a:lnSpc>
              <a:defRPr/>
            </a:pPr>
            <a:r>
              <a:rPr lang="en-US" sz="2000" dirty="0"/>
              <a:t>Slavery </a:t>
            </a:r>
          </a:p>
          <a:p>
            <a:pPr>
              <a:lnSpc>
                <a:spcPct val="80000"/>
              </a:lnSpc>
              <a:defRPr/>
            </a:pPr>
            <a:r>
              <a:rPr lang="en-US" sz="2000" dirty="0"/>
              <a:t>Crime (esp. stolen property)</a:t>
            </a:r>
          </a:p>
          <a:p>
            <a:pPr>
              <a:lnSpc>
                <a:spcPct val="80000"/>
              </a:lnSpc>
              <a:defRPr/>
            </a:pPr>
            <a:r>
              <a:rPr lang="en-US" sz="2000" dirty="0"/>
              <a:t>Ritual activity</a:t>
            </a:r>
          </a:p>
          <a:p>
            <a:pPr>
              <a:lnSpc>
                <a:spcPct val="80000"/>
              </a:lnSpc>
              <a:defRPr/>
            </a:pPr>
            <a:r>
              <a:rPr lang="en-US" sz="2000" dirty="0"/>
              <a:t>Inquiry questions/What client is thinking </a:t>
            </a:r>
          </a:p>
          <a:p>
            <a:pPr>
              <a:lnSpc>
                <a:spcPct val="80000"/>
              </a:lnSpc>
              <a:spcAft>
                <a:spcPts val="400"/>
              </a:spcAft>
              <a:defRPr/>
            </a:pPr>
            <a:r>
              <a:rPr lang="en-US" sz="2000" dirty="0"/>
              <a:t>Military campaigns </a:t>
            </a:r>
          </a:p>
          <a:p>
            <a:pPr>
              <a:lnSpc>
                <a:spcPct val="80000"/>
              </a:lnSpc>
              <a:spcAft>
                <a:spcPts val="200"/>
              </a:spcAft>
              <a:defRPr/>
            </a:pPr>
            <a:r>
              <a:rPr lang="en-US" sz="2000" dirty="0" smtClean="0"/>
              <a:t>Requests </a:t>
            </a:r>
            <a:r>
              <a:rPr lang="en-US" sz="2000" dirty="0"/>
              <a:t>for truth </a:t>
            </a:r>
          </a:p>
          <a:p>
            <a:pPr>
              <a:lnSpc>
                <a:spcPct val="80000"/>
              </a:lnSpc>
              <a:defRPr/>
            </a:pPr>
            <a:r>
              <a:rPr lang="en-US" sz="2000" dirty="0"/>
              <a:t>Treasure</a:t>
            </a:r>
          </a:p>
          <a:p>
            <a:pPr>
              <a:lnSpc>
                <a:spcPct val="80000"/>
              </a:lnSpc>
              <a:buFontTx/>
              <a:buNone/>
              <a:defRPr/>
            </a:pPr>
            <a:r>
              <a:rPr lang="en-US" sz="2000" dirty="0"/>
              <a:t>                  </a:t>
            </a:r>
            <a:r>
              <a:rPr lang="en-US" sz="1600" dirty="0"/>
              <a:t>Topics from </a:t>
            </a:r>
            <a:r>
              <a:rPr lang="en-US" sz="1600" dirty="0" err="1"/>
              <a:t>Eidinow</a:t>
            </a:r>
            <a:r>
              <a:rPr lang="en-US" sz="1600" dirty="0"/>
              <a:t> 2007, pp. 72-121</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8136">
                                            <p:txEl>
                                              <p:pRg st="0" end="0"/>
                                            </p:txEl>
                                          </p:spTgt>
                                        </p:tgtEl>
                                        <p:attrNameLst>
                                          <p:attrName>style.visibility</p:attrName>
                                        </p:attrNameLst>
                                      </p:cBhvr>
                                      <p:to>
                                        <p:strVal val="visible"/>
                                      </p:to>
                                    </p:set>
                                    <p:anim calcmode="lin" valueType="num">
                                      <p:cBhvr additive="base">
                                        <p:cTn id="7" dur="500" fill="hold"/>
                                        <p:tgtEl>
                                          <p:spTgt spid="4813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8136">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48136">
                                            <p:txEl>
                                              <p:pRg st="1" end="1"/>
                                            </p:txEl>
                                          </p:spTgt>
                                        </p:tgtEl>
                                        <p:attrNameLst>
                                          <p:attrName>style.visibility</p:attrName>
                                        </p:attrNameLst>
                                      </p:cBhvr>
                                      <p:to>
                                        <p:strVal val="visible"/>
                                      </p:to>
                                    </p:set>
                                    <p:anim calcmode="lin" valueType="num">
                                      <p:cBhvr additive="base">
                                        <p:cTn id="11" dur="500" fill="hold"/>
                                        <p:tgtEl>
                                          <p:spTgt spid="48136">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48136">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8136">
                                            <p:txEl>
                                              <p:pRg st="2" end="2"/>
                                            </p:txEl>
                                          </p:spTgt>
                                        </p:tgtEl>
                                        <p:attrNameLst>
                                          <p:attrName>style.visibility</p:attrName>
                                        </p:attrNameLst>
                                      </p:cBhvr>
                                      <p:to>
                                        <p:strVal val="visible"/>
                                      </p:to>
                                    </p:set>
                                    <p:anim calcmode="lin" valueType="num">
                                      <p:cBhvr additive="base">
                                        <p:cTn id="15" dur="500" fill="hold"/>
                                        <p:tgtEl>
                                          <p:spTgt spid="48136">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48136">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48136">
                                            <p:txEl>
                                              <p:pRg st="3" end="3"/>
                                            </p:txEl>
                                          </p:spTgt>
                                        </p:tgtEl>
                                        <p:attrNameLst>
                                          <p:attrName>style.visibility</p:attrName>
                                        </p:attrNameLst>
                                      </p:cBhvr>
                                      <p:to>
                                        <p:strVal val="visible"/>
                                      </p:to>
                                    </p:set>
                                    <p:anim calcmode="lin" valueType="num">
                                      <p:cBhvr additive="base">
                                        <p:cTn id="19" dur="500" fill="hold"/>
                                        <p:tgtEl>
                                          <p:spTgt spid="48136">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8136">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48136">
                                            <p:txEl>
                                              <p:pRg st="4" end="4"/>
                                            </p:txEl>
                                          </p:spTgt>
                                        </p:tgtEl>
                                        <p:attrNameLst>
                                          <p:attrName>style.visibility</p:attrName>
                                        </p:attrNameLst>
                                      </p:cBhvr>
                                      <p:to>
                                        <p:strVal val="visible"/>
                                      </p:to>
                                    </p:set>
                                    <p:anim calcmode="lin" valueType="num">
                                      <p:cBhvr additive="base">
                                        <p:cTn id="23" dur="500" fill="hold"/>
                                        <p:tgtEl>
                                          <p:spTgt spid="48136">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48136">
                                            <p:txEl>
                                              <p:pRg st="4" end="4"/>
                                            </p:txEl>
                                          </p:spTgt>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48136">
                                            <p:txEl>
                                              <p:pRg st="5" end="5"/>
                                            </p:txEl>
                                          </p:spTgt>
                                        </p:tgtEl>
                                        <p:attrNameLst>
                                          <p:attrName>style.visibility</p:attrName>
                                        </p:attrNameLst>
                                      </p:cBhvr>
                                      <p:to>
                                        <p:strVal val="visible"/>
                                      </p:to>
                                    </p:set>
                                    <p:anim calcmode="lin" valueType="num">
                                      <p:cBhvr additive="base">
                                        <p:cTn id="27" dur="500" fill="hold"/>
                                        <p:tgtEl>
                                          <p:spTgt spid="48136">
                                            <p:txEl>
                                              <p:pRg st="5" end="5"/>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48136">
                                            <p:txEl>
                                              <p:pRg st="5" end="5"/>
                                            </p:txEl>
                                          </p:spTgt>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48136">
                                            <p:txEl>
                                              <p:pRg st="7" end="7"/>
                                            </p:txEl>
                                          </p:spTgt>
                                        </p:tgtEl>
                                        <p:attrNameLst>
                                          <p:attrName>style.visibility</p:attrName>
                                        </p:attrNameLst>
                                      </p:cBhvr>
                                      <p:to>
                                        <p:strVal val="visible"/>
                                      </p:to>
                                    </p:set>
                                    <p:anim calcmode="lin" valueType="num">
                                      <p:cBhvr additive="base">
                                        <p:cTn id="31" dur="500" fill="hold"/>
                                        <p:tgtEl>
                                          <p:spTgt spid="48136">
                                            <p:txEl>
                                              <p:pRg st="7" end="7"/>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8136">
                                            <p:txEl>
                                              <p:pRg st="7" end="7"/>
                                            </p:txEl>
                                          </p:spTgt>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48136">
                                            <p:txEl>
                                              <p:pRg st="8" end="8"/>
                                            </p:txEl>
                                          </p:spTgt>
                                        </p:tgtEl>
                                        <p:attrNameLst>
                                          <p:attrName>style.visibility</p:attrName>
                                        </p:attrNameLst>
                                      </p:cBhvr>
                                      <p:to>
                                        <p:strVal val="visible"/>
                                      </p:to>
                                    </p:set>
                                    <p:anim calcmode="lin" valueType="num">
                                      <p:cBhvr additive="base">
                                        <p:cTn id="35" dur="500" fill="hold"/>
                                        <p:tgtEl>
                                          <p:spTgt spid="48136">
                                            <p:txEl>
                                              <p:pRg st="8" end="8"/>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48136">
                                            <p:txEl>
                                              <p:pRg st="8" end="8"/>
                                            </p:txEl>
                                          </p:spTgt>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48136">
                                            <p:txEl>
                                              <p:pRg st="9" end="9"/>
                                            </p:txEl>
                                          </p:spTgt>
                                        </p:tgtEl>
                                        <p:attrNameLst>
                                          <p:attrName>style.visibility</p:attrName>
                                        </p:attrNameLst>
                                      </p:cBhvr>
                                      <p:to>
                                        <p:strVal val="visible"/>
                                      </p:to>
                                    </p:set>
                                    <p:anim calcmode="lin" valueType="num">
                                      <p:cBhvr additive="base">
                                        <p:cTn id="39" dur="500" fill="hold"/>
                                        <p:tgtEl>
                                          <p:spTgt spid="48136">
                                            <p:txEl>
                                              <p:pRg st="9" end="9"/>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48136">
                                            <p:txEl>
                                              <p:pRg st="9" end="9"/>
                                            </p:txEl>
                                          </p:spTgt>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48136">
                                            <p:txEl>
                                              <p:pRg st="10" end="10"/>
                                            </p:txEl>
                                          </p:spTgt>
                                        </p:tgtEl>
                                        <p:attrNameLst>
                                          <p:attrName>style.visibility</p:attrName>
                                        </p:attrNameLst>
                                      </p:cBhvr>
                                      <p:to>
                                        <p:strVal val="visible"/>
                                      </p:to>
                                    </p:set>
                                    <p:anim calcmode="lin" valueType="num">
                                      <p:cBhvr additive="base">
                                        <p:cTn id="43" dur="500" fill="hold"/>
                                        <p:tgtEl>
                                          <p:spTgt spid="48136">
                                            <p:txEl>
                                              <p:pRg st="10" end="10"/>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48136">
                                            <p:txEl>
                                              <p:pRg st="10" end="10"/>
                                            </p:txEl>
                                          </p:spTgt>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48136">
                                            <p:txEl>
                                              <p:pRg st="11" end="11"/>
                                            </p:txEl>
                                          </p:spTgt>
                                        </p:tgtEl>
                                        <p:attrNameLst>
                                          <p:attrName>style.visibility</p:attrName>
                                        </p:attrNameLst>
                                      </p:cBhvr>
                                      <p:to>
                                        <p:strVal val="visible"/>
                                      </p:to>
                                    </p:set>
                                    <p:anim calcmode="lin" valueType="num">
                                      <p:cBhvr additive="base">
                                        <p:cTn id="47" dur="500" fill="hold"/>
                                        <p:tgtEl>
                                          <p:spTgt spid="48136">
                                            <p:txEl>
                                              <p:pRg st="11" end="11"/>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48136">
                                            <p:txEl>
                                              <p:pRg st="11" end="11"/>
                                            </p:txEl>
                                          </p:spTgt>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48136">
                                            <p:txEl>
                                              <p:pRg st="12" end="12"/>
                                            </p:txEl>
                                          </p:spTgt>
                                        </p:tgtEl>
                                        <p:attrNameLst>
                                          <p:attrName>style.visibility</p:attrName>
                                        </p:attrNameLst>
                                      </p:cBhvr>
                                      <p:to>
                                        <p:strVal val="visible"/>
                                      </p:to>
                                    </p:set>
                                    <p:anim calcmode="lin" valueType="num">
                                      <p:cBhvr additive="base">
                                        <p:cTn id="51" dur="500" fill="hold"/>
                                        <p:tgtEl>
                                          <p:spTgt spid="48136">
                                            <p:txEl>
                                              <p:pRg st="12" end="12"/>
                                            </p:txEl>
                                          </p:spTgt>
                                        </p:tgtEl>
                                        <p:attrNameLst>
                                          <p:attrName>ppt_x</p:attrName>
                                        </p:attrNameLst>
                                      </p:cBhvr>
                                      <p:tavLst>
                                        <p:tav tm="0">
                                          <p:val>
                                            <p:strVal val="0-#ppt_w/2"/>
                                          </p:val>
                                        </p:tav>
                                        <p:tav tm="100000">
                                          <p:val>
                                            <p:strVal val="#ppt_x"/>
                                          </p:val>
                                        </p:tav>
                                      </p:tavLst>
                                    </p:anim>
                                    <p:anim calcmode="lin" valueType="num">
                                      <p:cBhvr additive="base">
                                        <p:cTn id="52" dur="500" fill="hold"/>
                                        <p:tgtEl>
                                          <p:spTgt spid="48136">
                                            <p:txEl>
                                              <p:pRg st="12" end="12"/>
                                            </p:txEl>
                                          </p:spTgt>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48136">
                                            <p:txEl>
                                              <p:pRg st="13" end="13"/>
                                            </p:txEl>
                                          </p:spTgt>
                                        </p:tgtEl>
                                        <p:attrNameLst>
                                          <p:attrName>style.visibility</p:attrName>
                                        </p:attrNameLst>
                                      </p:cBhvr>
                                      <p:to>
                                        <p:strVal val="visible"/>
                                      </p:to>
                                    </p:set>
                                    <p:anim calcmode="lin" valueType="num">
                                      <p:cBhvr additive="base">
                                        <p:cTn id="55" dur="500" fill="hold"/>
                                        <p:tgtEl>
                                          <p:spTgt spid="48136">
                                            <p:txEl>
                                              <p:pRg st="13" end="13"/>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48136">
                                            <p:txEl>
                                              <p:pRg st="13" end="13"/>
                                            </p:txEl>
                                          </p:spTgt>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48136">
                                            <p:txEl>
                                              <p:pRg st="14" end="14"/>
                                            </p:txEl>
                                          </p:spTgt>
                                        </p:tgtEl>
                                        <p:attrNameLst>
                                          <p:attrName>style.visibility</p:attrName>
                                        </p:attrNameLst>
                                      </p:cBhvr>
                                      <p:to>
                                        <p:strVal val="visible"/>
                                      </p:to>
                                    </p:set>
                                    <p:anim calcmode="lin" valueType="num">
                                      <p:cBhvr additive="base">
                                        <p:cTn id="59" dur="500" fill="hold"/>
                                        <p:tgtEl>
                                          <p:spTgt spid="48136">
                                            <p:txEl>
                                              <p:pRg st="14" end="14"/>
                                            </p:txEl>
                                          </p:spTgt>
                                        </p:tgtEl>
                                        <p:attrNameLst>
                                          <p:attrName>ppt_x</p:attrName>
                                        </p:attrNameLst>
                                      </p:cBhvr>
                                      <p:tavLst>
                                        <p:tav tm="0">
                                          <p:val>
                                            <p:strVal val="0-#ppt_w/2"/>
                                          </p:val>
                                        </p:tav>
                                        <p:tav tm="100000">
                                          <p:val>
                                            <p:strVal val="#ppt_x"/>
                                          </p:val>
                                        </p:tav>
                                      </p:tavLst>
                                    </p:anim>
                                    <p:anim calcmode="lin" valueType="num">
                                      <p:cBhvr additive="base">
                                        <p:cTn id="60" dur="500" fill="hold"/>
                                        <p:tgtEl>
                                          <p:spTgt spid="48136">
                                            <p:txEl>
                                              <p:pRg st="14" end="14"/>
                                            </p:txEl>
                                          </p:spTgt>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48136">
                                            <p:txEl>
                                              <p:pRg st="15" end="15"/>
                                            </p:txEl>
                                          </p:spTgt>
                                        </p:tgtEl>
                                        <p:attrNameLst>
                                          <p:attrName>style.visibility</p:attrName>
                                        </p:attrNameLst>
                                      </p:cBhvr>
                                      <p:to>
                                        <p:strVal val="visible"/>
                                      </p:to>
                                    </p:set>
                                    <p:anim calcmode="lin" valueType="num">
                                      <p:cBhvr additive="base">
                                        <p:cTn id="63" dur="500" fill="hold"/>
                                        <p:tgtEl>
                                          <p:spTgt spid="48136">
                                            <p:txEl>
                                              <p:pRg st="15" end="15"/>
                                            </p:txEl>
                                          </p:spTgt>
                                        </p:tgtEl>
                                        <p:attrNameLst>
                                          <p:attrName>ppt_x</p:attrName>
                                        </p:attrNameLst>
                                      </p:cBhvr>
                                      <p:tavLst>
                                        <p:tav tm="0">
                                          <p:val>
                                            <p:strVal val="0-#ppt_w/2"/>
                                          </p:val>
                                        </p:tav>
                                        <p:tav tm="100000">
                                          <p:val>
                                            <p:strVal val="#ppt_x"/>
                                          </p:val>
                                        </p:tav>
                                      </p:tavLst>
                                    </p:anim>
                                    <p:anim calcmode="lin" valueType="num">
                                      <p:cBhvr additive="base">
                                        <p:cTn id="64" dur="500" fill="hold"/>
                                        <p:tgtEl>
                                          <p:spTgt spid="48136">
                                            <p:txEl>
                                              <p:pRg st="15" end="15"/>
                                            </p:txEl>
                                          </p:spTgt>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48136">
                                            <p:txEl>
                                              <p:pRg st="16" end="16"/>
                                            </p:txEl>
                                          </p:spTgt>
                                        </p:tgtEl>
                                        <p:attrNameLst>
                                          <p:attrName>style.visibility</p:attrName>
                                        </p:attrNameLst>
                                      </p:cBhvr>
                                      <p:to>
                                        <p:strVal val="visible"/>
                                      </p:to>
                                    </p:set>
                                    <p:anim calcmode="lin" valueType="num">
                                      <p:cBhvr additive="base">
                                        <p:cTn id="67" dur="500" fill="hold"/>
                                        <p:tgtEl>
                                          <p:spTgt spid="48136">
                                            <p:txEl>
                                              <p:pRg st="16" end="16"/>
                                            </p:txEl>
                                          </p:spTgt>
                                        </p:tgtEl>
                                        <p:attrNameLst>
                                          <p:attrName>ppt_x</p:attrName>
                                        </p:attrNameLst>
                                      </p:cBhvr>
                                      <p:tavLst>
                                        <p:tav tm="0">
                                          <p:val>
                                            <p:strVal val="0-#ppt_w/2"/>
                                          </p:val>
                                        </p:tav>
                                        <p:tav tm="100000">
                                          <p:val>
                                            <p:strVal val="#ppt_x"/>
                                          </p:val>
                                        </p:tav>
                                      </p:tavLst>
                                    </p:anim>
                                    <p:anim calcmode="lin" valueType="num">
                                      <p:cBhvr additive="base">
                                        <p:cTn id="68" dur="500" fill="hold"/>
                                        <p:tgtEl>
                                          <p:spTgt spid="48136">
                                            <p:txEl>
                                              <p:pRg st="16" end="16"/>
                                            </p:tx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nodeType="clickEffect">
                                  <p:stCondLst>
                                    <p:cond delay="0"/>
                                  </p:stCondLst>
                                  <p:childTnLst>
                                    <p:set>
                                      <p:cBhvr>
                                        <p:cTn id="72" dur="1" fill="hold">
                                          <p:stCondLst>
                                            <p:cond delay="0"/>
                                          </p:stCondLst>
                                        </p:cTn>
                                        <p:tgtEl>
                                          <p:spTgt spid="48135">
                                            <p:txEl>
                                              <p:pRg st="0" end="0"/>
                                            </p:txEl>
                                          </p:spTgt>
                                        </p:tgtEl>
                                        <p:attrNameLst>
                                          <p:attrName>style.visibility</p:attrName>
                                        </p:attrNameLst>
                                      </p:cBhvr>
                                      <p:to>
                                        <p:strVal val="visible"/>
                                      </p:to>
                                    </p:set>
                                    <p:anim calcmode="lin" valueType="num">
                                      <p:cBhvr additive="base">
                                        <p:cTn id="73" dur="500" fill="hold"/>
                                        <p:tgtEl>
                                          <p:spTgt spid="48135">
                                            <p:txEl>
                                              <p:pRg st="0" end="0"/>
                                            </p:txEl>
                                          </p:spTgt>
                                        </p:tgtEl>
                                        <p:attrNameLst>
                                          <p:attrName>ppt_x</p:attrName>
                                        </p:attrNameLst>
                                      </p:cBhvr>
                                      <p:tavLst>
                                        <p:tav tm="0">
                                          <p:val>
                                            <p:strVal val="0-#ppt_w/2"/>
                                          </p:val>
                                        </p:tav>
                                        <p:tav tm="100000">
                                          <p:val>
                                            <p:strVal val="#ppt_x"/>
                                          </p:val>
                                        </p:tav>
                                      </p:tavLst>
                                    </p:anim>
                                    <p:anim calcmode="lin" valueType="num">
                                      <p:cBhvr additive="base">
                                        <p:cTn id="74" dur="500" fill="hold"/>
                                        <p:tgtEl>
                                          <p:spTgt spid="48135">
                                            <p:txEl>
                                              <p:pRg st="0" end="0"/>
                                            </p:txEl>
                                          </p:spTgt>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48135">
                                            <p:txEl>
                                              <p:pRg st="1" end="1"/>
                                            </p:txEl>
                                          </p:spTgt>
                                        </p:tgtEl>
                                        <p:attrNameLst>
                                          <p:attrName>style.visibility</p:attrName>
                                        </p:attrNameLst>
                                      </p:cBhvr>
                                      <p:to>
                                        <p:strVal val="visible"/>
                                      </p:to>
                                    </p:set>
                                    <p:anim calcmode="lin" valueType="num">
                                      <p:cBhvr additive="base">
                                        <p:cTn id="77" dur="500" fill="hold"/>
                                        <p:tgtEl>
                                          <p:spTgt spid="48135">
                                            <p:txEl>
                                              <p:pRg st="1" end="1"/>
                                            </p:txEl>
                                          </p:spTgt>
                                        </p:tgtEl>
                                        <p:attrNameLst>
                                          <p:attrName>ppt_x</p:attrName>
                                        </p:attrNameLst>
                                      </p:cBhvr>
                                      <p:tavLst>
                                        <p:tav tm="0">
                                          <p:val>
                                            <p:strVal val="0-#ppt_w/2"/>
                                          </p:val>
                                        </p:tav>
                                        <p:tav tm="100000">
                                          <p:val>
                                            <p:strVal val="#ppt_x"/>
                                          </p:val>
                                        </p:tav>
                                      </p:tavLst>
                                    </p:anim>
                                    <p:anim calcmode="lin" valueType="num">
                                      <p:cBhvr additive="base">
                                        <p:cTn id="78" dur="500" fill="hold"/>
                                        <p:tgtEl>
                                          <p:spTgt spid="48135">
                                            <p:txEl>
                                              <p:pRg st="1" end="1"/>
                                            </p:txEl>
                                          </p:spTgt>
                                        </p:tgtEl>
                                        <p:attrNameLst>
                                          <p:attrName>ppt_y</p:attrName>
                                        </p:attrNameLst>
                                      </p:cBhvr>
                                      <p:tavLst>
                                        <p:tav tm="0">
                                          <p:val>
                                            <p:strVal val="#ppt_y"/>
                                          </p:val>
                                        </p:tav>
                                        <p:tav tm="100000">
                                          <p:val>
                                            <p:strVal val="#ppt_y"/>
                                          </p:val>
                                        </p:tav>
                                      </p:tavLst>
                                    </p:anim>
                                  </p:childTnLst>
                                </p:cTn>
                              </p:par>
                              <p:par>
                                <p:cTn id="79" presetID="2" presetClass="entr" presetSubtype="8" fill="hold" nodeType="withEffect">
                                  <p:stCondLst>
                                    <p:cond delay="0"/>
                                  </p:stCondLst>
                                  <p:childTnLst>
                                    <p:set>
                                      <p:cBhvr>
                                        <p:cTn id="80" dur="1" fill="hold">
                                          <p:stCondLst>
                                            <p:cond delay="0"/>
                                          </p:stCondLst>
                                        </p:cTn>
                                        <p:tgtEl>
                                          <p:spTgt spid="48135">
                                            <p:txEl>
                                              <p:pRg st="2" end="2"/>
                                            </p:txEl>
                                          </p:spTgt>
                                        </p:tgtEl>
                                        <p:attrNameLst>
                                          <p:attrName>style.visibility</p:attrName>
                                        </p:attrNameLst>
                                      </p:cBhvr>
                                      <p:to>
                                        <p:strVal val="visible"/>
                                      </p:to>
                                    </p:set>
                                    <p:anim calcmode="lin" valueType="num">
                                      <p:cBhvr additive="base">
                                        <p:cTn id="81" dur="500" fill="hold"/>
                                        <p:tgtEl>
                                          <p:spTgt spid="48135">
                                            <p:txEl>
                                              <p:pRg st="2" end="2"/>
                                            </p:txEl>
                                          </p:spTgt>
                                        </p:tgtEl>
                                        <p:attrNameLst>
                                          <p:attrName>ppt_x</p:attrName>
                                        </p:attrNameLst>
                                      </p:cBhvr>
                                      <p:tavLst>
                                        <p:tav tm="0">
                                          <p:val>
                                            <p:strVal val="0-#ppt_w/2"/>
                                          </p:val>
                                        </p:tav>
                                        <p:tav tm="100000">
                                          <p:val>
                                            <p:strVal val="#ppt_x"/>
                                          </p:val>
                                        </p:tav>
                                      </p:tavLst>
                                    </p:anim>
                                    <p:anim calcmode="lin" valueType="num">
                                      <p:cBhvr additive="base">
                                        <p:cTn id="82" dur="500" fill="hold"/>
                                        <p:tgtEl>
                                          <p:spTgt spid="48135">
                                            <p:txEl>
                                              <p:pRg st="2" end="2"/>
                                            </p:txEl>
                                          </p:spTgt>
                                        </p:tgtEl>
                                        <p:attrNameLst>
                                          <p:attrName>ppt_y</p:attrName>
                                        </p:attrNameLst>
                                      </p:cBhvr>
                                      <p:tavLst>
                                        <p:tav tm="0">
                                          <p:val>
                                            <p:strVal val="#ppt_y"/>
                                          </p:val>
                                        </p:tav>
                                        <p:tav tm="100000">
                                          <p:val>
                                            <p:strVal val="#ppt_y"/>
                                          </p:val>
                                        </p:tav>
                                      </p:tavLst>
                                    </p:anim>
                                  </p:childTnLst>
                                </p:cTn>
                              </p:par>
                              <p:par>
                                <p:cTn id="83" presetID="2" presetClass="entr" presetSubtype="8" fill="hold" nodeType="withEffect">
                                  <p:stCondLst>
                                    <p:cond delay="0"/>
                                  </p:stCondLst>
                                  <p:childTnLst>
                                    <p:set>
                                      <p:cBhvr>
                                        <p:cTn id="84" dur="1" fill="hold">
                                          <p:stCondLst>
                                            <p:cond delay="0"/>
                                          </p:stCondLst>
                                        </p:cTn>
                                        <p:tgtEl>
                                          <p:spTgt spid="48135">
                                            <p:txEl>
                                              <p:pRg st="3" end="3"/>
                                            </p:txEl>
                                          </p:spTgt>
                                        </p:tgtEl>
                                        <p:attrNameLst>
                                          <p:attrName>style.visibility</p:attrName>
                                        </p:attrNameLst>
                                      </p:cBhvr>
                                      <p:to>
                                        <p:strVal val="visible"/>
                                      </p:to>
                                    </p:set>
                                    <p:anim calcmode="lin" valueType="num">
                                      <p:cBhvr additive="base">
                                        <p:cTn id="85" dur="500" fill="hold"/>
                                        <p:tgtEl>
                                          <p:spTgt spid="48135">
                                            <p:txEl>
                                              <p:pRg st="3" end="3"/>
                                            </p:txEl>
                                          </p:spTgt>
                                        </p:tgtEl>
                                        <p:attrNameLst>
                                          <p:attrName>ppt_x</p:attrName>
                                        </p:attrNameLst>
                                      </p:cBhvr>
                                      <p:tavLst>
                                        <p:tav tm="0">
                                          <p:val>
                                            <p:strVal val="0-#ppt_w/2"/>
                                          </p:val>
                                        </p:tav>
                                        <p:tav tm="100000">
                                          <p:val>
                                            <p:strVal val="#ppt_x"/>
                                          </p:val>
                                        </p:tav>
                                      </p:tavLst>
                                    </p:anim>
                                    <p:anim calcmode="lin" valueType="num">
                                      <p:cBhvr additive="base">
                                        <p:cTn id="86" dur="500" fill="hold"/>
                                        <p:tgtEl>
                                          <p:spTgt spid="48135">
                                            <p:txEl>
                                              <p:pRg st="3" end="3"/>
                                            </p:txEl>
                                          </p:spTgt>
                                        </p:tgtEl>
                                        <p:attrNameLst>
                                          <p:attrName>ppt_y</p:attrName>
                                        </p:attrNameLst>
                                      </p:cBhvr>
                                      <p:tavLst>
                                        <p:tav tm="0">
                                          <p:val>
                                            <p:strVal val="#ppt_y"/>
                                          </p:val>
                                        </p:tav>
                                        <p:tav tm="100000">
                                          <p:val>
                                            <p:strVal val="#ppt_y"/>
                                          </p:val>
                                        </p:tav>
                                      </p:tavLst>
                                    </p:anim>
                                  </p:childTnLst>
                                </p:cTn>
                              </p:par>
                              <p:par>
                                <p:cTn id="87" presetID="2" presetClass="entr" presetSubtype="8" fill="hold" nodeType="withEffect">
                                  <p:stCondLst>
                                    <p:cond delay="0"/>
                                  </p:stCondLst>
                                  <p:childTnLst>
                                    <p:set>
                                      <p:cBhvr>
                                        <p:cTn id="88" dur="1" fill="hold">
                                          <p:stCondLst>
                                            <p:cond delay="0"/>
                                          </p:stCondLst>
                                        </p:cTn>
                                        <p:tgtEl>
                                          <p:spTgt spid="48135">
                                            <p:txEl>
                                              <p:pRg st="4" end="4"/>
                                            </p:txEl>
                                          </p:spTgt>
                                        </p:tgtEl>
                                        <p:attrNameLst>
                                          <p:attrName>style.visibility</p:attrName>
                                        </p:attrNameLst>
                                      </p:cBhvr>
                                      <p:to>
                                        <p:strVal val="visible"/>
                                      </p:to>
                                    </p:set>
                                    <p:anim calcmode="lin" valueType="num">
                                      <p:cBhvr additive="base">
                                        <p:cTn id="89" dur="500" fill="hold"/>
                                        <p:tgtEl>
                                          <p:spTgt spid="48135">
                                            <p:txEl>
                                              <p:pRg st="4" end="4"/>
                                            </p:txEl>
                                          </p:spTgt>
                                        </p:tgtEl>
                                        <p:attrNameLst>
                                          <p:attrName>ppt_x</p:attrName>
                                        </p:attrNameLst>
                                      </p:cBhvr>
                                      <p:tavLst>
                                        <p:tav tm="0">
                                          <p:val>
                                            <p:strVal val="0-#ppt_w/2"/>
                                          </p:val>
                                        </p:tav>
                                        <p:tav tm="100000">
                                          <p:val>
                                            <p:strVal val="#ppt_x"/>
                                          </p:val>
                                        </p:tav>
                                      </p:tavLst>
                                    </p:anim>
                                    <p:anim calcmode="lin" valueType="num">
                                      <p:cBhvr additive="base">
                                        <p:cTn id="90" dur="500" fill="hold"/>
                                        <p:tgtEl>
                                          <p:spTgt spid="48135">
                                            <p:txEl>
                                              <p:pRg st="4" end="4"/>
                                            </p:txEl>
                                          </p:spTgt>
                                        </p:tgtEl>
                                        <p:attrNameLst>
                                          <p:attrName>ppt_y</p:attrName>
                                        </p:attrNameLst>
                                      </p:cBhvr>
                                      <p:tavLst>
                                        <p:tav tm="0">
                                          <p:val>
                                            <p:strVal val="#ppt_y"/>
                                          </p:val>
                                        </p:tav>
                                        <p:tav tm="100000">
                                          <p:val>
                                            <p:strVal val="#ppt_y"/>
                                          </p:val>
                                        </p:tav>
                                      </p:tavLst>
                                    </p:anim>
                                  </p:childTnLst>
                                </p:cTn>
                              </p:par>
                              <p:par>
                                <p:cTn id="91" presetID="2" presetClass="entr" presetSubtype="8" fill="hold" nodeType="withEffect">
                                  <p:stCondLst>
                                    <p:cond delay="0"/>
                                  </p:stCondLst>
                                  <p:childTnLst>
                                    <p:set>
                                      <p:cBhvr>
                                        <p:cTn id="92" dur="1" fill="hold">
                                          <p:stCondLst>
                                            <p:cond delay="0"/>
                                          </p:stCondLst>
                                        </p:cTn>
                                        <p:tgtEl>
                                          <p:spTgt spid="48135">
                                            <p:txEl>
                                              <p:pRg st="5" end="5"/>
                                            </p:txEl>
                                          </p:spTgt>
                                        </p:tgtEl>
                                        <p:attrNameLst>
                                          <p:attrName>style.visibility</p:attrName>
                                        </p:attrNameLst>
                                      </p:cBhvr>
                                      <p:to>
                                        <p:strVal val="visible"/>
                                      </p:to>
                                    </p:set>
                                    <p:anim calcmode="lin" valueType="num">
                                      <p:cBhvr additive="base">
                                        <p:cTn id="93" dur="500" fill="hold"/>
                                        <p:tgtEl>
                                          <p:spTgt spid="48135">
                                            <p:txEl>
                                              <p:pRg st="5" end="5"/>
                                            </p:txEl>
                                          </p:spTgt>
                                        </p:tgtEl>
                                        <p:attrNameLst>
                                          <p:attrName>ppt_x</p:attrName>
                                        </p:attrNameLst>
                                      </p:cBhvr>
                                      <p:tavLst>
                                        <p:tav tm="0">
                                          <p:val>
                                            <p:strVal val="0-#ppt_w/2"/>
                                          </p:val>
                                        </p:tav>
                                        <p:tav tm="100000">
                                          <p:val>
                                            <p:strVal val="#ppt_x"/>
                                          </p:val>
                                        </p:tav>
                                      </p:tavLst>
                                    </p:anim>
                                    <p:anim calcmode="lin" valueType="num">
                                      <p:cBhvr additive="base">
                                        <p:cTn id="94" dur="500" fill="hold"/>
                                        <p:tgtEl>
                                          <p:spTgt spid="48135">
                                            <p:txEl>
                                              <p:pRg st="5" end="5"/>
                                            </p:txEl>
                                          </p:spTgt>
                                        </p:tgtEl>
                                        <p:attrNameLst>
                                          <p:attrName>ppt_y</p:attrName>
                                        </p:attrNameLst>
                                      </p:cBhvr>
                                      <p:tavLst>
                                        <p:tav tm="0">
                                          <p:val>
                                            <p:strVal val="#ppt_y"/>
                                          </p:val>
                                        </p:tav>
                                        <p:tav tm="100000">
                                          <p:val>
                                            <p:strVal val="#ppt_y"/>
                                          </p:val>
                                        </p:tav>
                                      </p:tavLst>
                                    </p:anim>
                                  </p:childTnLst>
                                </p:cTn>
                              </p:par>
                              <p:par>
                                <p:cTn id="95" presetID="2" presetClass="entr" presetSubtype="8" fill="hold" nodeType="withEffect">
                                  <p:stCondLst>
                                    <p:cond delay="0"/>
                                  </p:stCondLst>
                                  <p:childTnLst>
                                    <p:set>
                                      <p:cBhvr>
                                        <p:cTn id="96" dur="1" fill="hold">
                                          <p:stCondLst>
                                            <p:cond delay="0"/>
                                          </p:stCondLst>
                                        </p:cTn>
                                        <p:tgtEl>
                                          <p:spTgt spid="48135">
                                            <p:txEl>
                                              <p:pRg st="6" end="6"/>
                                            </p:txEl>
                                          </p:spTgt>
                                        </p:tgtEl>
                                        <p:attrNameLst>
                                          <p:attrName>style.visibility</p:attrName>
                                        </p:attrNameLst>
                                      </p:cBhvr>
                                      <p:to>
                                        <p:strVal val="visible"/>
                                      </p:to>
                                    </p:set>
                                    <p:anim calcmode="lin" valueType="num">
                                      <p:cBhvr additive="base">
                                        <p:cTn id="97" dur="500" fill="hold"/>
                                        <p:tgtEl>
                                          <p:spTgt spid="48135">
                                            <p:txEl>
                                              <p:pRg st="6" end="6"/>
                                            </p:txEl>
                                          </p:spTgt>
                                        </p:tgtEl>
                                        <p:attrNameLst>
                                          <p:attrName>ppt_x</p:attrName>
                                        </p:attrNameLst>
                                      </p:cBhvr>
                                      <p:tavLst>
                                        <p:tav tm="0">
                                          <p:val>
                                            <p:strVal val="0-#ppt_w/2"/>
                                          </p:val>
                                        </p:tav>
                                        <p:tav tm="100000">
                                          <p:val>
                                            <p:strVal val="#ppt_x"/>
                                          </p:val>
                                        </p:tav>
                                      </p:tavLst>
                                    </p:anim>
                                    <p:anim calcmode="lin" valueType="num">
                                      <p:cBhvr additive="base">
                                        <p:cTn id="98" dur="500" fill="hold"/>
                                        <p:tgtEl>
                                          <p:spTgt spid="48135">
                                            <p:txEl>
                                              <p:pRg st="6" end="6"/>
                                            </p:txEl>
                                          </p:spTgt>
                                        </p:tgtEl>
                                        <p:attrNameLst>
                                          <p:attrName>ppt_y</p:attrName>
                                        </p:attrNameLst>
                                      </p:cBhvr>
                                      <p:tavLst>
                                        <p:tav tm="0">
                                          <p:val>
                                            <p:strVal val="#ppt_y"/>
                                          </p:val>
                                        </p:tav>
                                        <p:tav tm="100000">
                                          <p:val>
                                            <p:strVal val="#ppt_y"/>
                                          </p:val>
                                        </p:tav>
                                      </p:tavLst>
                                    </p:anim>
                                  </p:childTnLst>
                                </p:cTn>
                              </p:par>
                              <p:par>
                                <p:cTn id="99" presetID="2" presetClass="entr" presetSubtype="8" fill="hold" nodeType="withEffect">
                                  <p:stCondLst>
                                    <p:cond delay="0"/>
                                  </p:stCondLst>
                                  <p:childTnLst>
                                    <p:set>
                                      <p:cBhvr>
                                        <p:cTn id="100" dur="1" fill="hold">
                                          <p:stCondLst>
                                            <p:cond delay="0"/>
                                          </p:stCondLst>
                                        </p:cTn>
                                        <p:tgtEl>
                                          <p:spTgt spid="48135">
                                            <p:txEl>
                                              <p:pRg st="7" end="7"/>
                                            </p:txEl>
                                          </p:spTgt>
                                        </p:tgtEl>
                                        <p:attrNameLst>
                                          <p:attrName>style.visibility</p:attrName>
                                        </p:attrNameLst>
                                      </p:cBhvr>
                                      <p:to>
                                        <p:strVal val="visible"/>
                                      </p:to>
                                    </p:set>
                                    <p:anim calcmode="lin" valueType="num">
                                      <p:cBhvr additive="base">
                                        <p:cTn id="101" dur="500" fill="hold"/>
                                        <p:tgtEl>
                                          <p:spTgt spid="48135">
                                            <p:txEl>
                                              <p:pRg st="7" end="7"/>
                                            </p:txEl>
                                          </p:spTgt>
                                        </p:tgtEl>
                                        <p:attrNameLst>
                                          <p:attrName>ppt_x</p:attrName>
                                        </p:attrNameLst>
                                      </p:cBhvr>
                                      <p:tavLst>
                                        <p:tav tm="0">
                                          <p:val>
                                            <p:strVal val="0-#ppt_w/2"/>
                                          </p:val>
                                        </p:tav>
                                        <p:tav tm="100000">
                                          <p:val>
                                            <p:strVal val="#ppt_x"/>
                                          </p:val>
                                        </p:tav>
                                      </p:tavLst>
                                    </p:anim>
                                    <p:anim calcmode="lin" valueType="num">
                                      <p:cBhvr additive="base">
                                        <p:cTn id="102" dur="500" fill="hold"/>
                                        <p:tgtEl>
                                          <p:spTgt spid="48135">
                                            <p:txEl>
                                              <p:pRg st="7" end="7"/>
                                            </p:txEl>
                                          </p:spTgt>
                                        </p:tgtEl>
                                        <p:attrNameLst>
                                          <p:attrName>ppt_y</p:attrName>
                                        </p:attrNameLst>
                                      </p:cBhvr>
                                      <p:tavLst>
                                        <p:tav tm="0">
                                          <p:val>
                                            <p:strVal val="#ppt_y"/>
                                          </p:val>
                                        </p:tav>
                                        <p:tav tm="100000">
                                          <p:val>
                                            <p:strVal val="#ppt_y"/>
                                          </p:val>
                                        </p:tav>
                                      </p:tavLst>
                                    </p:anim>
                                  </p:childTnLst>
                                </p:cTn>
                              </p:par>
                              <p:par>
                                <p:cTn id="103" presetID="2" presetClass="entr" presetSubtype="8" fill="hold" nodeType="withEffect">
                                  <p:stCondLst>
                                    <p:cond delay="0"/>
                                  </p:stCondLst>
                                  <p:childTnLst>
                                    <p:set>
                                      <p:cBhvr>
                                        <p:cTn id="104" dur="1" fill="hold">
                                          <p:stCondLst>
                                            <p:cond delay="0"/>
                                          </p:stCondLst>
                                        </p:cTn>
                                        <p:tgtEl>
                                          <p:spTgt spid="48135">
                                            <p:txEl>
                                              <p:pRg st="8" end="8"/>
                                            </p:txEl>
                                          </p:spTgt>
                                        </p:tgtEl>
                                        <p:attrNameLst>
                                          <p:attrName>style.visibility</p:attrName>
                                        </p:attrNameLst>
                                      </p:cBhvr>
                                      <p:to>
                                        <p:strVal val="visible"/>
                                      </p:to>
                                    </p:set>
                                    <p:anim calcmode="lin" valueType="num">
                                      <p:cBhvr additive="base">
                                        <p:cTn id="105" dur="500" fill="hold"/>
                                        <p:tgtEl>
                                          <p:spTgt spid="48135">
                                            <p:txEl>
                                              <p:pRg st="8" end="8"/>
                                            </p:txEl>
                                          </p:spTgt>
                                        </p:tgtEl>
                                        <p:attrNameLst>
                                          <p:attrName>ppt_x</p:attrName>
                                        </p:attrNameLst>
                                      </p:cBhvr>
                                      <p:tavLst>
                                        <p:tav tm="0">
                                          <p:val>
                                            <p:strVal val="0-#ppt_w/2"/>
                                          </p:val>
                                        </p:tav>
                                        <p:tav tm="100000">
                                          <p:val>
                                            <p:strVal val="#ppt_x"/>
                                          </p:val>
                                        </p:tav>
                                      </p:tavLst>
                                    </p:anim>
                                    <p:anim calcmode="lin" valueType="num">
                                      <p:cBhvr additive="base">
                                        <p:cTn id="106" dur="500" fill="hold"/>
                                        <p:tgtEl>
                                          <p:spTgt spid="48135">
                                            <p:txEl>
                                              <p:pRg st="8" end="8"/>
                                            </p:txEl>
                                          </p:spTgt>
                                        </p:tgtEl>
                                        <p:attrNameLst>
                                          <p:attrName>ppt_y</p:attrName>
                                        </p:attrNameLst>
                                      </p:cBhvr>
                                      <p:tavLst>
                                        <p:tav tm="0">
                                          <p:val>
                                            <p:strVal val="#ppt_y"/>
                                          </p:val>
                                        </p:tav>
                                        <p:tav tm="100000">
                                          <p:val>
                                            <p:strVal val="#ppt_y"/>
                                          </p:val>
                                        </p:tav>
                                      </p:tavLst>
                                    </p:anim>
                                  </p:childTnLst>
                                </p:cTn>
                              </p:par>
                              <p:par>
                                <p:cTn id="107" presetID="2" presetClass="entr" presetSubtype="8" fill="hold" nodeType="withEffect">
                                  <p:stCondLst>
                                    <p:cond delay="0"/>
                                  </p:stCondLst>
                                  <p:childTnLst>
                                    <p:set>
                                      <p:cBhvr>
                                        <p:cTn id="108" dur="1" fill="hold">
                                          <p:stCondLst>
                                            <p:cond delay="0"/>
                                          </p:stCondLst>
                                        </p:cTn>
                                        <p:tgtEl>
                                          <p:spTgt spid="48135">
                                            <p:txEl>
                                              <p:pRg st="9" end="9"/>
                                            </p:txEl>
                                          </p:spTgt>
                                        </p:tgtEl>
                                        <p:attrNameLst>
                                          <p:attrName>style.visibility</p:attrName>
                                        </p:attrNameLst>
                                      </p:cBhvr>
                                      <p:to>
                                        <p:strVal val="visible"/>
                                      </p:to>
                                    </p:set>
                                    <p:anim calcmode="lin" valueType="num">
                                      <p:cBhvr additive="base">
                                        <p:cTn id="109" dur="500" fill="hold"/>
                                        <p:tgtEl>
                                          <p:spTgt spid="48135">
                                            <p:txEl>
                                              <p:pRg st="9" end="9"/>
                                            </p:txEl>
                                          </p:spTgt>
                                        </p:tgtEl>
                                        <p:attrNameLst>
                                          <p:attrName>ppt_x</p:attrName>
                                        </p:attrNameLst>
                                      </p:cBhvr>
                                      <p:tavLst>
                                        <p:tav tm="0">
                                          <p:val>
                                            <p:strVal val="0-#ppt_w/2"/>
                                          </p:val>
                                        </p:tav>
                                        <p:tav tm="100000">
                                          <p:val>
                                            <p:strVal val="#ppt_x"/>
                                          </p:val>
                                        </p:tav>
                                      </p:tavLst>
                                    </p:anim>
                                    <p:anim calcmode="lin" valueType="num">
                                      <p:cBhvr additive="base">
                                        <p:cTn id="110" dur="500" fill="hold"/>
                                        <p:tgtEl>
                                          <p:spTgt spid="48135">
                                            <p:txEl>
                                              <p:pRg st="9" end="9"/>
                                            </p:txEl>
                                          </p:spTgt>
                                        </p:tgtEl>
                                        <p:attrNameLst>
                                          <p:attrName>ppt_y</p:attrName>
                                        </p:attrNameLst>
                                      </p:cBhvr>
                                      <p:tavLst>
                                        <p:tav tm="0">
                                          <p:val>
                                            <p:strVal val="#ppt_y"/>
                                          </p:val>
                                        </p:tav>
                                        <p:tav tm="100000">
                                          <p:val>
                                            <p:strVal val="#ppt_y"/>
                                          </p:val>
                                        </p:tav>
                                      </p:tavLst>
                                    </p:anim>
                                  </p:childTnLst>
                                </p:cTn>
                              </p:par>
                              <p:par>
                                <p:cTn id="111" presetID="2" presetClass="entr" presetSubtype="8" fill="hold" nodeType="withEffect">
                                  <p:stCondLst>
                                    <p:cond delay="0"/>
                                  </p:stCondLst>
                                  <p:childTnLst>
                                    <p:set>
                                      <p:cBhvr>
                                        <p:cTn id="112" dur="1" fill="hold">
                                          <p:stCondLst>
                                            <p:cond delay="0"/>
                                          </p:stCondLst>
                                        </p:cTn>
                                        <p:tgtEl>
                                          <p:spTgt spid="48135">
                                            <p:txEl>
                                              <p:pRg st="10" end="10"/>
                                            </p:txEl>
                                          </p:spTgt>
                                        </p:tgtEl>
                                        <p:attrNameLst>
                                          <p:attrName>style.visibility</p:attrName>
                                        </p:attrNameLst>
                                      </p:cBhvr>
                                      <p:to>
                                        <p:strVal val="visible"/>
                                      </p:to>
                                    </p:set>
                                    <p:anim calcmode="lin" valueType="num">
                                      <p:cBhvr additive="base">
                                        <p:cTn id="113" dur="500" fill="hold"/>
                                        <p:tgtEl>
                                          <p:spTgt spid="48135">
                                            <p:txEl>
                                              <p:pRg st="10" end="10"/>
                                            </p:txEl>
                                          </p:spTgt>
                                        </p:tgtEl>
                                        <p:attrNameLst>
                                          <p:attrName>ppt_x</p:attrName>
                                        </p:attrNameLst>
                                      </p:cBhvr>
                                      <p:tavLst>
                                        <p:tav tm="0">
                                          <p:val>
                                            <p:strVal val="0-#ppt_w/2"/>
                                          </p:val>
                                        </p:tav>
                                        <p:tav tm="100000">
                                          <p:val>
                                            <p:strVal val="#ppt_x"/>
                                          </p:val>
                                        </p:tav>
                                      </p:tavLst>
                                    </p:anim>
                                    <p:anim calcmode="lin" valueType="num">
                                      <p:cBhvr additive="base">
                                        <p:cTn id="114" dur="500" fill="hold"/>
                                        <p:tgtEl>
                                          <p:spTgt spid="48135">
                                            <p:txEl>
                                              <p:pRg st="10" end="10"/>
                                            </p:txEl>
                                          </p:spTgt>
                                        </p:tgtEl>
                                        <p:attrNameLst>
                                          <p:attrName>ppt_y</p:attrName>
                                        </p:attrNameLst>
                                      </p:cBhvr>
                                      <p:tavLst>
                                        <p:tav tm="0">
                                          <p:val>
                                            <p:strVal val="#ppt_y"/>
                                          </p:val>
                                        </p:tav>
                                        <p:tav tm="100000">
                                          <p:val>
                                            <p:strVal val="#ppt_y"/>
                                          </p:val>
                                        </p:tav>
                                      </p:tavLst>
                                    </p:anim>
                                  </p:childTnLst>
                                </p:cTn>
                              </p:par>
                              <p:par>
                                <p:cTn id="115" presetID="2" presetClass="entr" presetSubtype="8" fill="hold" nodeType="withEffect">
                                  <p:stCondLst>
                                    <p:cond delay="0"/>
                                  </p:stCondLst>
                                  <p:childTnLst>
                                    <p:set>
                                      <p:cBhvr>
                                        <p:cTn id="116" dur="1" fill="hold">
                                          <p:stCondLst>
                                            <p:cond delay="0"/>
                                          </p:stCondLst>
                                        </p:cTn>
                                        <p:tgtEl>
                                          <p:spTgt spid="48135">
                                            <p:txEl>
                                              <p:pRg st="11" end="11"/>
                                            </p:txEl>
                                          </p:spTgt>
                                        </p:tgtEl>
                                        <p:attrNameLst>
                                          <p:attrName>style.visibility</p:attrName>
                                        </p:attrNameLst>
                                      </p:cBhvr>
                                      <p:to>
                                        <p:strVal val="visible"/>
                                      </p:to>
                                    </p:set>
                                    <p:anim calcmode="lin" valueType="num">
                                      <p:cBhvr additive="base">
                                        <p:cTn id="117" dur="500" fill="hold"/>
                                        <p:tgtEl>
                                          <p:spTgt spid="48135">
                                            <p:txEl>
                                              <p:pRg st="11" end="11"/>
                                            </p:txEl>
                                          </p:spTgt>
                                        </p:tgtEl>
                                        <p:attrNameLst>
                                          <p:attrName>ppt_x</p:attrName>
                                        </p:attrNameLst>
                                      </p:cBhvr>
                                      <p:tavLst>
                                        <p:tav tm="0">
                                          <p:val>
                                            <p:strVal val="0-#ppt_w/2"/>
                                          </p:val>
                                        </p:tav>
                                        <p:tav tm="100000">
                                          <p:val>
                                            <p:strVal val="#ppt_x"/>
                                          </p:val>
                                        </p:tav>
                                      </p:tavLst>
                                    </p:anim>
                                    <p:anim calcmode="lin" valueType="num">
                                      <p:cBhvr additive="base">
                                        <p:cTn id="118" dur="500" fill="hold"/>
                                        <p:tgtEl>
                                          <p:spTgt spid="48135">
                                            <p:txEl>
                                              <p:pRg st="11" end="11"/>
                                            </p:txEl>
                                          </p:spTgt>
                                        </p:tgtEl>
                                        <p:attrNameLst>
                                          <p:attrName>ppt_y</p:attrName>
                                        </p:attrNameLst>
                                      </p:cBhvr>
                                      <p:tavLst>
                                        <p:tav tm="0">
                                          <p:val>
                                            <p:strVal val="#ppt_y"/>
                                          </p:val>
                                        </p:tav>
                                        <p:tav tm="100000">
                                          <p:val>
                                            <p:strVal val="#ppt_y"/>
                                          </p:val>
                                        </p:tav>
                                      </p:tavLst>
                                    </p:anim>
                                  </p:childTnLst>
                                </p:cTn>
                              </p:par>
                              <p:par>
                                <p:cTn id="119" presetID="2" presetClass="entr" presetSubtype="8" fill="hold" nodeType="withEffect">
                                  <p:stCondLst>
                                    <p:cond delay="0"/>
                                  </p:stCondLst>
                                  <p:childTnLst>
                                    <p:set>
                                      <p:cBhvr>
                                        <p:cTn id="120" dur="1" fill="hold">
                                          <p:stCondLst>
                                            <p:cond delay="0"/>
                                          </p:stCondLst>
                                        </p:cTn>
                                        <p:tgtEl>
                                          <p:spTgt spid="48135">
                                            <p:txEl>
                                              <p:pRg st="12" end="12"/>
                                            </p:txEl>
                                          </p:spTgt>
                                        </p:tgtEl>
                                        <p:attrNameLst>
                                          <p:attrName>style.visibility</p:attrName>
                                        </p:attrNameLst>
                                      </p:cBhvr>
                                      <p:to>
                                        <p:strVal val="visible"/>
                                      </p:to>
                                    </p:set>
                                    <p:anim calcmode="lin" valueType="num">
                                      <p:cBhvr additive="base">
                                        <p:cTn id="121" dur="500" fill="hold"/>
                                        <p:tgtEl>
                                          <p:spTgt spid="48135">
                                            <p:txEl>
                                              <p:pRg st="12" end="12"/>
                                            </p:txEl>
                                          </p:spTgt>
                                        </p:tgtEl>
                                        <p:attrNameLst>
                                          <p:attrName>ppt_x</p:attrName>
                                        </p:attrNameLst>
                                      </p:cBhvr>
                                      <p:tavLst>
                                        <p:tav tm="0">
                                          <p:val>
                                            <p:strVal val="0-#ppt_w/2"/>
                                          </p:val>
                                        </p:tav>
                                        <p:tav tm="100000">
                                          <p:val>
                                            <p:strVal val="#ppt_x"/>
                                          </p:val>
                                        </p:tav>
                                      </p:tavLst>
                                    </p:anim>
                                    <p:anim calcmode="lin" valueType="num">
                                      <p:cBhvr additive="base">
                                        <p:cTn id="122" dur="500" fill="hold"/>
                                        <p:tgtEl>
                                          <p:spTgt spid="48135">
                                            <p:txEl>
                                              <p:pRg st="12" end="12"/>
                                            </p:txEl>
                                          </p:spTgt>
                                        </p:tgtEl>
                                        <p:attrNameLst>
                                          <p:attrName>ppt_y</p:attrName>
                                        </p:attrNameLst>
                                      </p:cBhvr>
                                      <p:tavLst>
                                        <p:tav tm="0">
                                          <p:val>
                                            <p:strVal val="#ppt_y"/>
                                          </p:val>
                                        </p:tav>
                                        <p:tav tm="100000">
                                          <p:val>
                                            <p:strVal val="#ppt_y"/>
                                          </p:val>
                                        </p:tav>
                                      </p:tavLst>
                                    </p:anim>
                                  </p:childTnLst>
                                </p:cTn>
                              </p:par>
                              <p:par>
                                <p:cTn id="123" presetID="2" presetClass="entr" presetSubtype="8" fill="hold" nodeType="withEffect">
                                  <p:stCondLst>
                                    <p:cond delay="0"/>
                                  </p:stCondLst>
                                  <p:childTnLst>
                                    <p:set>
                                      <p:cBhvr>
                                        <p:cTn id="124" dur="1" fill="hold">
                                          <p:stCondLst>
                                            <p:cond delay="0"/>
                                          </p:stCondLst>
                                        </p:cTn>
                                        <p:tgtEl>
                                          <p:spTgt spid="48135">
                                            <p:txEl>
                                              <p:pRg st="13" end="13"/>
                                            </p:txEl>
                                          </p:spTgt>
                                        </p:tgtEl>
                                        <p:attrNameLst>
                                          <p:attrName>style.visibility</p:attrName>
                                        </p:attrNameLst>
                                      </p:cBhvr>
                                      <p:to>
                                        <p:strVal val="visible"/>
                                      </p:to>
                                    </p:set>
                                    <p:anim calcmode="lin" valueType="num">
                                      <p:cBhvr additive="base">
                                        <p:cTn id="125" dur="500" fill="hold"/>
                                        <p:tgtEl>
                                          <p:spTgt spid="48135">
                                            <p:txEl>
                                              <p:pRg st="13" end="13"/>
                                            </p:txEl>
                                          </p:spTgt>
                                        </p:tgtEl>
                                        <p:attrNameLst>
                                          <p:attrName>ppt_x</p:attrName>
                                        </p:attrNameLst>
                                      </p:cBhvr>
                                      <p:tavLst>
                                        <p:tav tm="0">
                                          <p:val>
                                            <p:strVal val="0-#ppt_w/2"/>
                                          </p:val>
                                        </p:tav>
                                        <p:tav tm="100000">
                                          <p:val>
                                            <p:strVal val="#ppt_x"/>
                                          </p:val>
                                        </p:tav>
                                      </p:tavLst>
                                    </p:anim>
                                    <p:anim calcmode="lin" valueType="num">
                                      <p:cBhvr additive="base">
                                        <p:cTn id="126" dur="500" fill="hold"/>
                                        <p:tgtEl>
                                          <p:spTgt spid="48135">
                                            <p:txEl>
                                              <p:pRg st="13" end="13"/>
                                            </p:txEl>
                                          </p:spTgt>
                                        </p:tgtEl>
                                        <p:attrNameLst>
                                          <p:attrName>ppt_y</p:attrName>
                                        </p:attrNameLst>
                                      </p:cBhvr>
                                      <p:tavLst>
                                        <p:tav tm="0">
                                          <p:val>
                                            <p:strVal val="#ppt_y"/>
                                          </p:val>
                                        </p:tav>
                                        <p:tav tm="100000">
                                          <p:val>
                                            <p:strVal val="#ppt_y"/>
                                          </p:val>
                                        </p:tav>
                                      </p:tavLst>
                                    </p:anim>
                                  </p:childTnLst>
                                </p:cTn>
                              </p:par>
                              <p:par>
                                <p:cTn id="127" presetID="2" presetClass="entr" presetSubtype="8" fill="hold" nodeType="withEffect">
                                  <p:stCondLst>
                                    <p:cond delay="0"/>
                                  </p:stCondLst>
                                  <p:childTnLst>
                                    <p:set>
                                      <p:cBhvr>
                                        <p:cTn id="128" dur="1" fill="hold">
                                          <p:stCondLst>
                                            <p:cond delay="0"/>
                                          </p:stCondLst>
                                        </p:cTn>
                                        <p:tgtEl>
                                          <p:spTgt spid="48135">
                                            <p:txEl>
                                              <p:pRg st="14" end="14"/>
                                            </p:txEl>
                                          </p:spTgt>
                                        </p:tgtEl>
                                        <p:attrNameLst>
                                          <p:attrName>style.visibility</p:attrName>
                                        </p:attrNameLst>
                                      </p:cBhvr>
                                      <p:to>
                                        <p:strVal val="visible"/>
                                      </p:to>
                                    </p:set>
                                    <p:anim calcmode="lin" valueType="num">
                                      <p:cBhvr additive="base">
                                        <p:cTn id="129" dur="500" fill="hold"/>
                                        <p:tgtEl>
                                          <p:spTgt spid="48135">
                                            <p:txEl>
                                              <p:pRg st="14" end="14"/>
                                            </p:txEl>
                                          </p:spTgt>
                                        </p:tgtEl>
                                        <p:attrNameLst>
                                          <p:attrName>ppt_x</p:attrName>
                                        </p:attrNameLst>
                                      </p:cBhvr>
                                      <p:tavLst>
                                        <p:tav tm="0">
                                          <p:val>
                                            <p:strVal val="0-#ppt_w/2"/>
                                          </p:val>
                                        </p:tav>
                                        <p:tav tm="100000">
                                          <p:val>
                                            <p:strVal val="#ppt_x"/>
                                          </p:val>
                                        </p:tav>
                                      </p:tavLst>
                                    </p:anim>
                                    <p:anim calcmode="lin" valueType="num">
                                      <p:cBhvr additive="base">
                                        <p:cTn id="130" dur="500" fill="hold"/>
                                        <p:tgtEl>
                                          <p:spTgt spid="48135">
                                            <p:txEl>
                                              <p:pRg st="14" end="14"/>
                                            </p:txEl>
                                          </p:spTgt>
                                        </p:tgtEl>
                                        <p:attrNameLst>
                                          <p:attrName>ppt_y</p:attrName>
                                        </p:attrNameLst>
                                      </p:cBhvr>
                                      <p:tavLst>
                                        <p:tav tm="0">
                                          <p:val>
                                            <p:strVal val="#ppt_y"/>
                                          </p:val>
                                        </p:tav>
                                        <p:tav tm="100000">
                                          <p:val>
                                            <p:strVal val="#ppt_y"/>
                                          </p:val>
                                        </p:tav>
                                      </p:tavLst>
                                    </p:anim>
                                  </p:childTnLst>
                                </p:cTn>
                              </p:par>
                              <p:par>
                                <p:cTn id="131" presetID="2" presetClass="entr" presetSubtype="8" fill="hold" nodeType="withEffect">
                                  <p:stCondLst>
                                    <p:cond delay="0"/>
                                  </p:stCondLst>
                                  <p:childTnLst>
                                    <p:set>
                                      <p:cBhvr>
                                        <p:cTn id="132" dur="1" fill="hold">
                                          <p:stCondLst>
                                            <p:cond delay="0"/>
                                          </p:stCondLst>
                                        </p:cTn>
                                        <p:tgtEl>
                                          <p:spTgt spid="48135">
                                            <p:txEl>
                                              <p:pRg st="16" end="16"/>
                                            </p:txEl>
                                          </p:spTgt>
                                        </p:tgtEl>
                                        <p:attrNameLst>
                                          <p:attrName>style.visibility</p:attrName>
                                        </p:attrNameLst>
                                      </p:cBhvr>
                                      <p:to>
                                        <p:strVal val="visible"/>
                                      </p:to>
                                    </p:set>
                                    <p:anim calcmode="lin" valueType="num">
                                      <p:cBhvr additive="base">
                                        <p:cTn id="133" dur="500" fill="hold"/>
                                        <p:tgtEl>
                                          <p:spTgt spid="48135">
                                            <p:txEl>
                                              <p:pRg st="16" end="16"/>
                                            </p:txEl>
                                          </p:spTgt>
                                        </p:tgtEl>
                                        <p:attrNameLst>
                                          <p:attrName>ppt_x</p:attrName>
                                        </p:attrNameLst>
                                      </p:cBhvr>
                                      <p:tavLst>
                                        <p:tav tm="0">
                                          <p:val>
                                            <p:strVal val="0-#ppt_w/2"/>
                                          </p:val>
                                        </p:tav>
                                        <p:tav tm="100000">
                                          <p:val>
                                            <p:strVal val="#ppt_x"/>
                                          </p:val>
                                        </p:tav>
                                      </p:tavLst>
                                    </p:anim>
                                    <p:anim calcmode="lin" valueType="num">
                                      <p:cBhvr additive="base">
                                        <p:cTn id="134" dur="500" fill="hold"/>
                                        <p:tgtEl>
                                          <p:spTgt spid="48135">
                                            <p:txEl>
                                              <p:pRg st="16" end="1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7" descr="fol 66r lines1-2 crop.tif"/>
          <p:cNvPicPr>
            <a:picLocks noChangeAspect="1"/>
          </p:cNvPicPr>
          <p:nvPr/>
        </p:nvPicPr>
        <p:blipFill>
          <a:blip r:embed="rId3"/>
          <a:srcRect l="2020" b="2856"/>
          <a:stretch>
            <a:fillRect/>
          </a:stretch>
        </p:blipFill>
        <p:spPr bwMode="auto">
          <a:xfrm>
            <a:off x="914400" y="152400"/>
            <a:ext cx="7391400" cy="1524000"/>
          </a:xfrm>
          <a:prstGeom prst="rect">
            <a:avLst/>
          </a:prstGeom>
          <a:noFill/>
          <a:ln w="9525">
            <a:noFill/>
            <a:miter lim="800000"/>
            <a:headEnd/>
            <a:tailEnd/>
          </a:ln>
        </p:spPr>
      </p:pic>
      <p:sp>
        <p:nvSpPr>
          <p:cNvPr id="32771" name="Slide Number Placeholder 5"/>
          <p:cNvSpPr>
            <a:spLocks noGrp="1"/>
          </p:cNvSpPr>
          <p:nvPr>
            <p:ph type="sldNum" sz="quarter" idx="12"/>
          </p:nvPr>
        </p:nvSpPr>
        <p:spPr>
          <a:noFill/>
        </p:spPr>
        <p:txBody>
          <a:bodyPr/>
          <a:lstStyle/>
          <a:p>
            <a:fld id="{64DA132F-8795-49E0-B800-FC0B35E1B5E8}" type="slidenum">
              <a:rPr lang="en-US" smtClean="0"/>
              <a:pPr/>
              <a:t>31</a:t>
            </a:fld>
            <a:endParaRPr lang="en-US" smtClean="0"/>
          </a:p>
        </p:txBody>
      </p:sp>
      <p:sp>
        <p:nvSpPr>
          <p:cNvPr id="32772" name="Rectangle 2"/>
          <p:cNvSpPr>
            <a:spLocks noGrp="1" noChangeArrowheads="1"/>
          </p:cNvSpPr>
          <p:nvPr>
            <p:ph type="title"/>
          </p:nvPr>
        </p:nvSpPr>
        <p:spPr>
          <a:xfrm>
            <a:off x="0" y="-228600"/>
            <a:ext cx="9144000" cy="1143000"/>
          </a:xfrm>
        </p:spPr>
        <p:txBody>
          <a:bodyPr/>
          <a:lstStyle/>
          <a:p>
            <a:r>
              <a:rPr lang="en-US" sz="2800" b="1" smtClean="0">
                <a:solidFill>
                  <a:srgbClr val="002060"/>
                </a:solidFill>
                <a:latin typeface="Calibri" pitchFamily="34" charset="0"/>
                <a:cs typeface="Calibri" pitchFamily="34" charset="0"/>
              </a:rPr>
              <a:t>Typical questions asked in katarchic astrology</a:t>
            </a:r>
          </a:p>
        </p:txBody>
      </p:sp>
      <p:sp>
        <p:nvSpPr>
          <p:cNvPr id="32773" name="Rectangle 3"/>
          <p:cNvSpPr>
            <a:spLocks noGrp="1" noChangeArrowheads="1"/>
          </p:cNvSpPr>
          <p:nvPr>
            <p:ph type="body" idx="1"/>
          </p:nvPr>
        </p:nvSpPr>
        <p:spPr>
          <a:xfrm>
            <a:off x="381000" y="1524000"/>
            <a:ext cx="8382000" cy="5105400"/>
          </a:xfrm>
        </p:spPr>
        <p:txBody>
          <a:bodyPr/>
          <a:lstStyle/>
          <a:p>
            <a:pPr>
              <a:lnSpc>
                <a:spcPct val="80000"/>
              </a:lnSpc>
            </a:pPr>
            <a:r>
              <a:rPr lang="en-US" sz="2400" smtClean="0">
                <a:latin typeface="Calibri" pitchFamily="34" charset="0"/>
                <a:cs typeface="Calibri" pitchFamily="34" charset="0"/>
              </a:rPr>
              <a:t>Will my child live or die? (fol. 57)</a:t>
            </a:r>
          </a:p>
          <a:p>
            <a:pPr>
              <a:lnSpc>
                <a:spcPct val="80000"/>
              </a:lnSpc>
            </a:pPr>
            <a:r>
              <a:rPr lang="en-US" sz="2400" smtClean="0">
                <a:latin typeface="Calibri" pitchFamily="34" charset="0"/>
                <a:cs typeface="Calibri" pitchFamily="34" charset="0"/>
              </a:rPr>
              <a:t>Is the unborn child mine or from another? (fol. 66)</a:t>
            </a:r>
          </a:p>
          <a:p>
            <a:pPr>
              <a:lnSpc>
                <a:spcPct val="80000"/>
              </a:lnSpc>
            </a:pPr>
            <a:r>
              <a:rPr lang="en-US" sz="2400" smtClean="0">
                <a:latin typeface="Calibri" pitchFamily="34" charset="0"/>
                <a:cs typeface="Calibri" pitchFamily="34" charset="0"/>
              </a:rPr>
              <a:t>What blessings and what harm will befall me? (fol. 199)</a:t>
            </a:r>
          </a:p>
          <a:p>
            <a:pPr>
              <a:lnSpc>
                <a:spcPct val="80000"/>
              </a:lnSpc>
            </a:pPr>
            <a:r>
              <a:rPr lang="en-US" sz="2400" smtClean="0">
                <a:latin typeface="Calibri" pitchFamily="34" charset="0"/>
                <a:cs typeface="Calibri" pitchFamily="34" charset="0"/>
              </a:rPr>
              <a:t>Reading a sealed letter (fol. 206v)</a:t>
            </a:r>
          </a:p>
          <a:p>
            <a:pPr>
              <a:lnSpc>
                <a:spcPct val="80000"/>
              </a:lnSpc>
            </a:pPr>
            <a:r>
              <a:rPr lang="en-US" sz="2400" smtClean="0">
                <a:latin typeface="Calibri" pitchFamily="34" charset="0"/>
                <a:cs typeface="Calibri" pitchFamily="34" charset="0"/>
              </a:rPr>
              <a:t>Finding a thief (Erasistratus fol. 210v; Dor. V 35; Heph. III 42-46)</a:t>
            </a:r>
          </a:p>
          <a:p>
            <a:pPr>
              <a:lnSpc>
                <a:spcPct val="80000"/>
              </a:lnSpc>
            </a:pPr>
            <a:r>
              <a:rPr lang="en-US" sz="2400" smtClean="0">
                <a:latin typeface="Calibri" pitchFamily="34" charset="0"/>
                <a:cs typeface="Calibri" pitchFamily="34" charset="0"/>
              </a:rPr>
              <a:t>If you are asked about a time when goods are stolen… (Dor. V 35, 1)</a:t>
            </a:r>
          </a:p>
          <a:p>
            <a:pPr>
              <a:lnSpc>
                <a:spcPct val="80000"/>
              </a:lnSpc>
            </a:pPr>
            <a:r>
              <a:rPr lang="en-US" sz="2400" smtClean="0">
                <a:latin typeface="Calibri" pitchFamily="34" charset="0"/>
                <a:cs typeface="Calibri" pitchFamily="34" charset="0"/>
              </a:rPr>
              <a:t>Moving house (fol. 220); moving residence abroad (fol. 223v)</a:t>
            </a:r>
          </a:p>
          <a:p>
            <a:pPr>
              <a:lnSpc>
                <a:spcPct val="80000"/>
              </a:lnSpc>
            </a:pPr>
            <a:r>
              <a:rPr lang="en-US" sz="2400" smtClean="0">
                <a:latin typeface="Calibri" pitchFamily="34" charset="0"/>
                <a:cs typeface="Calibri" pitchFamily="34" charset="0"/>
              </a:rPr>
              <a:t>If two adversaries argue and plead before a judge, which will be successful (Dor. V 33 title)</a:t>
            </a:r>
          </a:p>
          <a:p>
            <a:pPr>
              <a:lnSpc>
                <a:spcPct val="80000"/>
              </a:lnSpc>
            </a:pPr>
            <a:r>
              <a:rPr lang="en-US" sz="2400" smtClean="0">
                <a:latin typeface="Calibri" pitchFamily="34" charset="0"/>
                <a:cs typeface="Calibri" pitchFamily="34" charset="0"/>
              </a:rPr>
              <a:t>Will I find the slave/Will the slave return? (Serapion fol. 226v; Dor. V 36.77; Heph. III 47)</a:t>
            </a:r>
          </a:p>
          <a:p>
            <a:pPr>
              <a:lnSpc>
                <a:spcPct val="80000"/>
              </a:lnSpc>
            </a:pPr>
            <a:r>
              <a:rPr lang="en-US" sz="2400" smtClean="0">
                <a:latin typeface="Calibri" pitchFamily="34" charset="0"/>
                <a:cs typeface="Calibri" pitchFamily="34" charset="0"/>
              </a:rPr>
              <a:t>Buying land and residing there (fol. 230)</a:t>
            </a:r>
          </a:p>
        </p:txBody>
      </p:sp>
      <p:sp>
        <p:nvSpPr>
          <p:cNvPr id="32774" name="Text Box 4"/>
          <p:cNvSpPr txBox="1">
            <a:spLocks noChangeArrowheads="1"/>
          </p:cNvSpPr>
          <p:nvPr/>
        </p:nvSpPr>
        <p:spPr bwMode="auto">
          <a:xfrm>
            <a:off x="304800" y="6273800"/>
            <a:ext cx="8458200" cy="584200"/>
          </a:xfrm>
          <a:prstGeom prst="rect">
            <a:avLst/>
          </a:prstGeom>
          <a:noFill/>
          <a:ln w="9525" algn="ctr">
            <a:noFill/>
            <a:miter lim="800000"/>
            <a:headEnd/>
            <a:tailEnd/>
          </a:ln>
        </p:spPr>
        <p:txBody>
          <a:bodyPr>
            <a:spAutoFit/>
          </a:bodyPr>
          <a:lstStyle/>
          <a:p>
            <a:r>
              <a:rPr lang="en-US" sz="1600">
                <a:latin typeface="Calibri" pitchFamily="34" charset="0"/>
                <a:cs typeface="Calibri" pitchFamily="34" charset="0"/>
              </a:rPr>
              <a:t>Folio numbers from Laur. plut. 28.33; Erasistratus in </a:t>
            </a:r>
            <a:r>
              <a:rPr lang="en-US" sz="1600" i="1">
                <a:latin typeface="Calibri" pitchFamily="34" charset="0"/>
                <a:cs typeface="Calibri" pitchFamily="34" charset="0"/>
              </a:rPr>
              <a:t>CCAG</a:t>
            </a:r>
            <a:r>
              <a:rPr lang="en-US" sz="1600">
                <a:latin typeface="Calibri" pitchFamily="34" charset="0"/>
                <a:cs typeface="Calibri" pitchFamily="34" charset="0"/>
              </a:rPr>
              <a:t> I, 94-97; Dor.=Dorotheus, </a:t>
            </a:r>
            <a:r>
              <a:rPr lang="en-US" sz="1600" i="1">
                <a:latin typeface="Calibri" pitchFamily="34" charset="0"/>
                <a:cs typeface="Calibri" pitchFamily="34" charset="0"/>
              </a:rPr>
              <a:t>Carmen Astrologicum</a:t>
            </a:r>
            <a:r>
              <a:rPr lang="en-US" sz="1600">
                <a:latin typeface="Calibri" pitchFamily="34" charset="0"/>
                <a:cs typeface="Calibri" pitchFamily="34" charset="0"/>
              </a:rPr>
              <a:t>; Heph. = </a:t>
            </a:r>
            <a:r>
              <a:rPr lang="en-US" sz="1600" i="1">
                <a:latin typeface="Calibri" pitchFamily="34" charset="0"/>
                <a:cs typeface="Calibri" pitchFamily="34" charset="0"/>
              </a:rPr>
              <a:t>Apotelematika</a:t>
            </a:r>
            <a:r>
              <a:rPr lang="en-US" sz="1600">
                <a:latin typeface="Calibri" pitchFamily="34" charset="0"/>
                <a:cs typeface="Calibri" pitchFamily="34" charset="0"/>
              </a:rPr>
              <a:t> III; Serapion in </a:t>
            </a:r>
            <a:r>
              <a:rPr lang="en-US" sz="1600" i="1">
                <a:latin typeface="Calibri" pitchFamily="34" charset="0"/>
                <a:cs typeface="Calibri" pitchFamily="34" charset="0"/>
              </a:rPr>
              <a:t>CCAG</a:t>
            </a:r>
            <a:r>
              <a:rPr lang="en-US" sz="1600">
                <a:latin typeface="Calibri" pitchFamily="34" charset="0"/>
                <a:cs typeface="Calibri" pitchFamily="34" charset="0"/>
              </a:rPr>
              <a:t> I, 101; see also Gordon 2013, pp. 99-101</a:t>
            </a:r>
          </a:p>
        </p:txBody>
      </p:sp>
      <p:sp>
        <p:nvSpPr>
          <p:cNvPr id="32775" name="AutoShape 2" descr="blob:null/e0fef0d2-e068-473e-bcfa-c2b67a0e664e"/>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en-US"/>
          </a:p>
        </p:txBody>
      </p:sp>
      <p:sp>
        <p:nvSpPr>
          <p:cNvPr id="32776" name="AutoShape 4" descr="blob:null/e0fef0d2-e068-473e-bcfa-c2b67a0e664e"/>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en-U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Number Placeholder 5"/>
          <p:cNvSpPr>
            <a:spLocks noGrp="1"/>
          </p:cNvSpPr>
          <p:nvPr>
            <p:ph type="sldNum" sz="quarter" idx="12"/>
          </p:nvPr>
        </p:nvSpPr>
        <p:spPr>
          <a:noFill/>
        </p:spPr>
        <p:txBody>
          <a:bodyPr/>
          <a:lstStyle/>
          <a:p>
            <a:fld id="{B42264B8-7825-4121-A817-8D0EDB31E064}" type="slidenum">
              <a:rPr lang="en-US" smtClean="0"/>
              <a:pPr/>
              <a:t>32</a:t>
            </a:fld>
            <a:endParaRPr lang="en-US" smtClean="0"/>
          </a:p>
        </p:txBody>
      </p:sp>
      <p:sp>
        <p:nvSpPr>
          <p:cNvPr id="33795" name="Rectangle 2"/>
          <p:cNvSpPr>
            <a:spLocks noGrp="1" noChangeArrowheads="1"/>
          </p:cNvSpPr>
          <p:nvPr>
            <p:ph type="title"/>
          </p:nvPr>
        </p:nvSpPr>
        <p:spPr/>
        <p:txBody>
          <a:bodyPr/>
          <a:lstStyle/>
          <a:p>
            <a:r>
              <a:rPr lang="en-US" sz="3600" b="1" smtClean="0">
                <a:solidFill>
                  <a:srgbClr val="002060"/>
                </a:solidFill>
                <a:latin typeface="Calibri" pitchFamily="34" charset="0"/>
                <a:cs typeface="Calibri" pitchFamily="34" charset="0"/>
              </a:rPr>
              <a:t>Porphyry on trifling questions</a:t>
            </a:r>
          </a:p>
        </p:txBody>
      </p:sp>
      <p:sp>
        <p:nvSpPr>
          <p:cNvPr id="33796" name="Rectangle 3"/>
          <p:cNvSpPr>
            <a:spLocks noGrp="1" noChangeArrowheads="1"/>
          </p:cNvSpPr>
          <p:nvPr>
            <p:ph type="body" idx="1"/>
          </p:nvPr>
        </p:nvSpPr>
        <p:spPr/>
        <p:txBody>
          <a:bodyPr/>
          <a:lstStyle/>
          <a:p>
            <a:r>
              <a:rPr lang="en-US" smtClean="0"/>
              <a:t>‘Vain has their study of wisdom been, who worried the divine mind about finding a runaway slave, or buying a farm, or if a marriage or business deal should happen...’</a:t>
            </a:r>
          </a:p>
          <a:p>
            <a:pPr lvl="1">
              <a:buFontTx/>
              <a:buNone/>
            </a:pPr>
            <a:r>
              <a:rPr lang="en-US" smtClean="0"/>
              <a:t>			</a:t>
            </a:r>
            <a:r>
              <a:rPr lang="en-US" smtClean="0">
                <a:cs typeface="Times New Roman" pitchFamily="18" charset="0"/>
              </a:rPr>
              <a:t>– </a:t>
            </a:r>
            <a:r>
              <a:rPr lang="en-US" i="1" smtClean="0"/>
              <a:t>Letter to Anebo</a:t>
            </a:r>
            <a:r>
              <a:rPr lang="en-US" smtClean="0"/>
              <a:t>, II.19b, ed. Sodano, 		   p. 30 (my translation)</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6"/>
          <p:cNvSpPr>
            <a:spLocks noGrp="1"/>
          </p:cNvSpPr>
          <p:nvPr>
            <p:ph type="sldNum" sz="quarter" idx="12"/>
          </p:nvPr>
        </p:nvSpPr>
        <p:spPr>
          <a:noFill/>
        </p:spPr>
        <p:txBody>
          <a:bodyPr/>
          <a:lstStyle/>
          <a:p>
            <a:fld id="{E69B3F6A-79F9-469E-BCDA-D88001AFB9BD}" type="slidenum">
              <a:rPr lang="en-US" smtClean="0"/>
              <a:pPr/>
              <a:t>33</a:t>
            </a:fld>
            <a:endParaRPr lang="en-US" smtClean="0"/>
          </a:p>
        </p:txBody>
      </p:sp>
      <p:sp>
        <p:nvSpPr>
          <p:cNvPr id="34819" name="Rectangle 4"/>
          <p:cNvSpPr>
            <a:spLocks noGrp="1" noChangeArrowheads="1"/>
          </p:cNvSpPr>
          <p:nvPr>
            <p:ph type="title"/>
          </p:nvPr>
        </p:nvSpPr>
        <p:spPr>
          <a:xfrm>
            <a:off x="381000" y="0"/>
            <a:ext cx="8229600" cy="1143000"/>
          </a:xfrm>
        </p:spPr>
        <p:txBody>
          <a:bodyPr/>
          <a:lstStyle/>
          <a:p>
            <a:pPr algn="l" eaLnBrk="1" hangingPunct="1"/>
            <a:r>
              <a:rPr lang="en-US" sz="2800" b="1" smtClean="0">
                <a:solidFill>
                  <a:schemeClr val="tx1"/>
                </a:solidFill>
              </a:rPr>
              <a:t>                          </a:t>
            </a:r>
            <a:r>
              <a:rPr lang="en-US" sz="3200" b="1" smtClean="0">
                <a:solidFill>
                  <a:srgbClr val="002060"/>
                </a:solidFill>
                <a:latin typeface="Calibri" pitchFamily="34" charset="0"/>
                <a:cs typeface="Calibri" pitchFamily="34" charset="0"/>
              </a:rPr>
              <a:t>Astrology and Oracles</a:t>
            </a:r>
            <a:r>
              <a:rPr lang="en-US" sz="2800" b="1" i="1" smtClean="0">
                <a:latin typeface="Calibri" pitchFamily="34" charset="0"/>
                <a:cs typeface="Calibri" pitchFamily="34" charset="0"/>
              </a:rPr>
              <a:t/>
            </a:r>
            <a:br>
              <a:rPr lang="en-US" sz="2800" b="1" i="1" smtClean="0">
                <a:latin typeface="Calibri" pitchFamily="34" charset="0"/>
                <a:cs typeface="Calibri" pitchFamily="34" charset="0"/>
              </a:rPr>
            </a:br>
            <a:r>
              <a:rPr lang="en-US" sz="2800" b="1" i="1" smtClean="0">
                <a:latin typeface="Calibri" pitchFamily="34" charset="0"/>
                <a:cs typeface="Calibri" pitchFamily="34" charset="0"/>
              </a:rPr>
              <a:t> </a:t>
            </a:r>
            <a:r>
              <a:rPr lang="en-US" sz="2400" b="1" i="1" smtClean="0">
                <a:latin typeface="Calibri" pitchFamily="34" charset="0"/>
                <a:cs typeface="Calibri" pitchFamily="34" charset="0"/>
              </a:rPr>
              <a:t>     </a:t>
            </a:r>
            <a:r>
              <a:rPr lang="en-US" sz="2000" b="1" smtClean="0">
                <a:solidFill>
                  <a:schemeClr val="tx1"/>
                </a:solidFill>
                <a:latin typeface="Calibri" pitchFamily="34" charset="0"/>
                <a:cs typeface="Calibri" pitchFamily="34" charset="0"/>
              </a:rPr>
              <a:t>Oracle Topics/Questions                                    Katarchic Topics/Questions</a:t>
            </a:r>
          </a:p>
        </p:txBody>
      </p:sp>
      <p:sp>
        <p:nvSpPr>
          <p:cNvPr id="27652" name="Rectangle 5"/>
          <p:cNvSpPr>
            <a:spLocks noGrp="1" noChangeArrowheads="1"/>
          </p:cNvSpPr>
          <p:nvPr>
            <p:ph type="body" sz="half" idx="1"/>
          </p:nvPr>
        </p:nvSpPr>
        <p:spPr>
          <a:xfrm>
            <a:off x="4572000" y="1066800"/>
            <a:ext cx="4572000" cy="5257800"/>
          </a:xfrm>
        </p:spPr>
        <p:txBody>
          <a:bodyPr>
            <a:normAutofit lnSpcReduction="10000"/>
          </a:bodyPr>
          <a:lstStyle/>
          <a:p>
            <a:pPr eaLnBrk="1" hangingPunct="1">
              <a:lnSpc>
                <a:spcPct val="80000"/>
              </a:lnSpc>
              <a:spcBef>
                <a:spcPct val="0"/>
              </a:spcBef>
              <a:buFontTx/>
              <a:buNone/>
              <a:defRPr/>
            </a:pPr>
            <a:endParaRPr lang="en-US" sz="2000" dirty="0" smtClean="0">
              <a:solidFill>
                <a:srgbClr val="00040C"/>
              </a:solidFill>
              <a:latin typeface="Calibri" pitchFamily="34" charset="0"/>
              <a:cs typeface="Calibri" pitchFamily="34" charset="0"/>
            </a:endParaRPr>
          </a:p>
          <a:p>
            <a:pPr eaLnBrk="1" hangingPunct="1">
              <a:lnSpc>
                <a:spcPct val="80000"/>
              </a:lnSpc>
              <a:spcBef>
                <a:spcPct val="0"/>
              </a:spcBef>
              <a:buFontTx/>
              <a:buNone/>
              <a:defRPr/>
            </a:pPr>
            <a:r>
              <a:rPr lang="en-US" sz="2000" dirty="0" smtClean="0">
                <a:solidFill>
                  <a:srgbClr val="00040C"/>
                </a:solidFill>
                <a:latin typeface="Calibri" pitchFamily="34" charset="0"/>
                <a:cs typeface="Calibri" pitchFamily="34" charset="0"/>
              </a:rPr>
              <a:t>Topics: building, buying &amp; selling, marriage, journeys, voyages, letters, sickness, exile, slaves, theft, ritual, truth of a report</a:t>
            </a:r>
          </a:p>
          <a:p>
            <a:pPr eaLnBrk="1" hangingPunct="1">
              <a:lnSpc>
                <a:spcPct val="80000"/>
              </a:lnSpc>
              <a:spcBef>
                <a:spcPct val="0"/>
              </a:spcBef>
              <a:buFontTx/>
              <a:buNone/>
              <a:defRPr/>
            </a:pPr>
            <a:endParaRPr lang="en-US" sz="2400" dirty="0" smtClean="0">
              <a:solidFill>
                <a:srgbClr val="00040C"/>
              </a:solidFill>
              <a:latin typeface="Calibri" pitchFamily="34" charset="0"/>
              <a:cs typeface="Calibri" pitchFamily="34" charset="0"/>
            </a:endParaRPr>
          </a:p>
          <a:p>
            <a:pPr eaLnBrk="1" hangingPunct="1">
              <a:lnSpc>
                <a:spcPct val="80000"/>
              </a:lnSpc>
              <a:spcBef>
                <a:spcPct val="0"/>
              </a:spcBef>
              <a:buFontTx/>
              <a:buNone/>
              <a:defRPr/>
            </a:pPr>
            <a:endParaRPr lang="en-US" sz="800" dirty="0" smtClean="0">
              <a:solidFill>
                <a:srgbClr val="00040C"/>
              </a:solidFill>
              <a:latin typeface="Calibri" pitchFamily="34" charset="0"/>
              <a:cs typeface="Calibri" pitchFamily="34" charset="0"/>
            </a:endParaRPr>
          </a:p>
          <a:p>
            <a:pPr eaLnBrk="1" hangingPunct="1">
              <a:lnSpc>
                <a:spcPct val="80000"/>
              </a:lnSpc>
              <a:spcBef>
                <a:spcPct val="0"/>
              </a:spcBef>
              <a:buFontTx/>
              <a:buNone/>
              <a:defRPr/>
            </a:pPr>
            <a:r>
              <a:rPr lang="en-US" sz="2000" dirty="0" smtClean="0">
                <a:latin typeface="Calibri" pitchFamily="34" charset="0"/>
                <a:cs typeface="Calibri" pitchFamily="34" charset="0"/>
              </a:rPr>
              <a:t>What good or bad things will happen to me?’ </a:t>
            </a:r>
            <a:r>
              <a:rPr lang="en-US" sz="1600" dirty="0" smtClean="0">
                <a:latin typeface="Calibri" pitchFamily="34" charset="0"/>
                <a:cs typeface="Calibri" pitchFamily="34" charset="0"/>
              </a:rPr>
              <a:t>[fol. 199]</a:t>
            </a:r>
          </a:p>
          <a:p>
            <a:pPr eaLnBrk="1" hangingPunct="1">
              <a:lnSpc>
                <a:spcPct val="80000"/>
              </a:lnSpc>
              <a:spcBef>
                <a:spcPct val="0"/>
              </a:spcBef>
              <a:buFontTx/>
              <a:buNone/>
              <a:defRPr/>
            </a:pPr>
            <a:r>
              <a:rPr lang="en-US" sz="1200" dirty="0" smtClean="0">
                <a:latin typeface="Calibri" pitchFamily="34" charset="0"/>
                <a:cs typeface="Calibri" pitchFamily="34" charset="0"/>
              </a:rPr>
              <a:t> </a:t>
            </a:r>
          </a:p>
          <a:p>
            <a:pPr eaLnBrk="1" hangingPunct="1">
              <a:lnSpc>
                <a:spcPct val="80000"/>
              </a:lnSpc>
              <a:spcBef>
                <a:spcPct val="0"/>
              </a:spcBef>
              <a:buFontTx/>
              <a:buNone/>
              <a:defRPr/>
            </a:pPr>
            <a:r>
              <a:rPr lang="en-US" sz="2000" dirty="0" smtClean="0">
                <a:latin typeface="Calibri" pitchFamily="34" charset="0"/>
                <a:cs typeface="Calibri" pitchFamily="34" charset="0"/>
              </a:rPr>
              <a:t>‘Is the unborn child from mine or another?’ </a:t>
            </a:r>
            <a:r>
              <a:rPr lang="en-US" sz="1600" dirty="0" smtClean="0">
                <a:latin typeface="Calibri" pitchFamily="34" charset="0"/>
                <a:cs typeface="Calibri" pitchFamily="34" charset="0"/>
              </a:rPr>
              <a:t>[fol. 66]</a:t>
            </a:r>
          </a:p>
          <a:p>
            <a:pPr eaLnBrk="1" hangingPunct="1">
              <a:lnSpc>
                <a:spcPct val="80000"/>
              </a:lnSpc>
              <a:spcBef>
                <a:spcPct val="0"/>
              </a:spcBef>
              <a:buFontTx/>
              <a:buNone/>
              <a:defRPr/>
            </a:pPr>
            <a:r>
              <a:rPr lang="en-US" sz="1200" dirty="0" smtClean="0">
                <a:latin typeface="Calibri" pitchFamily="34" charset="0"/>
                <a:cs typeface="Calibri" pitchFamily="34" charset="0"/>
              </a:rPr>
              <a:t>	</a:t>
            </a:r>
            <a:endParaRPr lang="en-US" sz="2000" dirty="0" smtClean="0">
              <a:latin typeface="Calibri" pitchFamily="34" charset="0"/>
              <a:cs typeface="Calibri" pitchFamily="34" charset="0"/>
            </a:endParaRPr>
          </a:p>
          <a:p>
            <a:pPr eaLnBrk="1" hangingPunct="1">
              <a:lnSpc>
                <a:spcPct val="80000"/>
              </a:lnSpc>
              <a:spcBef>
                <a:spcPct val="0"/>
              </a:spcBef>
              <a:buFontTx/>
              <a:buNone/>
              <a:defRPr/>
            </a:pPr>
            <a:endParaRPr lang="en-US" sz="900" dirty="0" smtClean="0">
              <a:latin typeface="Calibri" pitchFamily="34" charset="0"/>
              <a:cs typeface="Calibri" pitchFamily="34" charset="0"/>
            </a:endParaRPr>
          </a:p>
          <a:p>
            <a:pPr eaLnBrk="1" hangingPunct="1">
              <a:lnSpc>
                <a:spcPct val="80000"/>
              </a:lnSpc>
              <a:spcBef>
                <a:spcPct val="0"/>
              </a:spcBef>
              <a:buFontTx/>
              <a:buNone/>
              <a:defRPr/>
            </a:pPr>
            <a:r>
              <a:rPr lang="en-US" sz="2000" dirty="0" smtClean="0">
                <a:latin typeface="Calibri" pitchFamily="34" charset="0"/>
                <a:cs typeface="Calibri" pitchFamily="34" charset="0"/>
              </a:rPr>
              <a:t>‘If you are asked about a man, whether he will depart from his land and his city or travel from it’ </a:t>
            </a:r>
            <a:r>
              <a:rPr lang="en-US" sz="1600" dirty="0" smtClean="0">
                <a:latin typeface="Calibri" pitchFamily="34" charset="0"/>
                <a:cs typeface="Calibri" pitchFamily="34" charset="0"/>
              </a:rPr>
              <a:t>[Dor. V, 34.1] </a:t>
            </a:r>
          </a:p>
          <a:p>
            <a:pPr eaLnBrk="1" hangingPunct="1">
              <a:lnSpc>
                <a:spcPct val="80000"/>
              </a:lnSpc>
              <a:spcBef>
                <a:spcPct val="0"/>
              </a:spcBef>
              <a:buFontTx/>
              <a:buNone/>
              <a:defRPr/>
            </a:pPr>
            <a:endParaRPr lang="en-US" sz="2000" dirty="0" smtClean="0">
              <a:latin typeface="Calibri" pitchFamily="34" charset="0"/>
              <a:cs typeface="Calibri" pitchFamily="34" charset="0"/>
            </a:endParaRPr>
          </a:p>
          <a:p>
            <a:pPr eaLnBrk="1" hangingPunct="1">
              <a:lnSpc>
                <a:spcPct val="80000"/>
              </a:lnSpc>
              <a:spcBef>
                <a:spcPct val="0"/>
              </a:spcBef>
              <a:buFontTx/>
              <a:buNone/>
              <a:defRPr/>
            </a:pPr>
            <a:r>
              <a:rPr lang="en-US" sz="2000" dirty="0" smtClean="0">
                <a:latin typeface="Calibri" pitchFamily="34" charset="0"/>
                <a:cs typeface="Calibri" pitchFamily="34" charset="0"/>
              </a:rPr>
              <a:t>‘the one inquiring about freeing slaves (slave’s viewpoint) </a:t>
            </a:r>
            <a:r>
              <a:rPr lang="en-US" sz="1600" dirty="0" smtClean="0">
                <a:latin typeface="Calibri" pitchFamily="34" charset="0"/>
                <a:cs typeface="Calibri" pitchFamily="34" charset="0"/>
              </a:rPr>
              <a:t>[</a:t>
            </a:r>
            <a:r>
              <a:rPr lang="en-US" sz="1600" dirty="0" err="1" smtClean="0">
                <a:latin typeface="Calibri" pitchFamily="34" charset="0"/>
                <a:cs typeface="Calibri" pitchFamily="34" charset="0"/>
              </a:rPr>
              <a:t>Heph</a:t>
            </a:r>
            <a:r>
              <a:rPr lang="en-US" sz="1600" dirty="0" smtClean="0">
                <a:latin typeface="Calibri" pitchFamily="34" charset="0"/>
                <a:cs typeface="Calibri" pitchFamily="34" charset="0"/>
              </a:rPr>
              <a:t>. III, 21.2-3] </a:t>
            </a:r>
          </a:p>
          <a:p>
            <a:pPr eaLnBrk="1" hangingPunct="1">
              <a:lnSpc>
                <a:spcPct val="80000"/>
              </a:lnSpc>
              <a:spcBef>
                <a:spcPct val="0"/>
              </a:spcBef>
              <a:buFontTx/>
              <a:buNone/>
              <a:defRPr/>
            </a:pPr>
            <a:endParaRPr lang="en-US" sz="2400" dirty="0" smtClean="0">
              <a:latin typeface="Calibri" pitchFamily="34" charset="0"/>
              <a:cs typeface="Calibri" pitchFamily="34" charset="0"/>
            </a:endParaRPr>
          </a:p>
          <a:p>
            <a:pPr eaLnBrk="1" hangingPunct="1">
              <a:lnSpc>
                <a:spcPct val="80000"/>
              </a:lnSpc>
              <a:spcBef>
                <a:spcPct val="0"/>
              </a:spcBef>
              <a:buFontTx/>
              <a:buNone/>
              <a:defRPr/>
            </a:pPr>
            <a:r>
              <a:rPr lang="en-US" sz="2000" dirty="0" smtClean="0">
                <a:latin typeface="Calibri" pitchFamily="34" charset="0"/>
                <a:cs typeface="Calibri" pitchFamily="34" charset="0"/>
              </a:rPr>
              <a:t>‘To know what someone wants to ask, from the Lot of Fortune </a:t>
            </a:r>
            <a:r>
              <a:rPr lang="en-US" sz="1600" dirty="0" smtClean="0">
                <a:latin typeface="Calibri" pitchFamily="34" charset="0"/>
                <a:cs typeface="Calibri" pitchFamily="34" charset="0"/>
              </a:rPr>
              <a:t>[fol. 200 </a:t>
            </a:r>
            <a:r>
              <a:rPr lang="en-US" sz="1600" dirty="0" err="1" smtClean="0">
                <a:latin typeface="Calibri" pitchFamily="34" charset="0"/>
                <a:cs typeface="Calibri" pitchFamily="34" charset="0"/>
              </a:rPr>
              <a:t>ch</a:t>
            </a:r>
            <a:r>
              <a:rPr lang="en-US" sz="1600" dirty="0" smtClean="0">
                <a:latin typeface="Calibri" pitchFamily="34" charset="0"/>
                <a:cs typeface="Calibri" pitchFamily="34" charset="0"/>
              </a:rPr>
              <a:t>. 7]</a:t>
            </a:r>
          </a:p>
          <a:p>
            <a:pPr eaLnBrk="1" hangingPunct="1">
              <a:lnSpc>
                <a:spcPct val="80000"/>
              </a:lnSpc>
              <a:spcBef>
                <a:spcPct val="0"/>
              </a:spcBef>
              <a:buFontTx/>
              <a:buNone/>
              <a:defRPr/>
            </a:pPr>
            <a:endParaRPr lang="en-US" sz="2400" dirty="0" smtClean="0">
              <a:latin typeface="Calibri" pitchFamily="34" charset="0"/>
              <a:cs typeface="Calibri" pitchFamily="34" charset="0"/>
            </a:endParaRPr>
          </a:p>
          <a:p>
            <a:pPr eaLnBrk="1" hangingPunct="1">
              <a:lnSpc>
                <a:spcPct val="80000"/>
              </a:lnSpc>
              <a:spcBef>
                <a:spcPct val="0"/>
              </a:spcBef>
              <a:buFontTx/>
              <a:buNone/>
              <a:defRPr/>
            </a:pPr>
            <a:r>
              <a:rPr lang="en-US" sz="2000" dirty="0" smtClean="0">
                <a:latin typeface="Calibri" pitchFamily="34" charset="0"/>
                <a:cs typeface="Calibri" pitchFamily="34" charset="0"/>
              </a:rPr>
              <a:t>‘To know the name of the thief’ </a:t>
            </a:r>
            <a:r>
              <a:rPr lang="en-US" sz="1600" dirty="0" smtClean="0">
                <a:latin typeface="Calibri" pitchFamily="34" charset="0"/>
                <a:cs typeface="Calibri" pitchFamily="34" charset="0"/>
              </a:rPr>
              <a:t>[fol. 21v</a:t>
            </a:r>
            <a:r>
              <a:rPr lang="en-US" sz="2000" dirty="0" smtClean="0">
                <a:latin typeface="Calibri" pitchFamily="34" charset="0"/>
                <a:cs typeface="Calibri" pitchFamily="34" charset="0"/>
              </a:rPr>
              <a:t>] </a:t>
            </a:r>
          </a:p>
        </p:txBody>
      </p:sp>
      <p:sp>
        <p:nvSpPr>
          <p:cNvPr id="34821" name="Rectangle 6"/>
          <p:cNvSpPr>
            <a:spLocks noGrp="1" noChangeArrowheads="1"/>
          </p:cNvSpPr>
          <p:nvPr>
            <p:ph type="body" sz="half" idx="2"/>
          </p:nvPr>
        </p:nvSpPr>
        <p:spPr>
          <a:xfrm>
            <a:off x="0" y="1295400"/>
            <a:ext cx="4724400" cy="5105400"/>
          </a:xfrm>
        </p:spPr>
        <p:txBody>
          <a:bodyPr/>
          <a:lstStyle/>
          <a:p>
            <a:pPr eaLnBrk="1" hangingPunct="1">
              <a:lnSpc>
                <a:spcPct val="80000"/>
              </a:lnSpc>
              <a:buFontTx/>
              <a:buNone/>
            </a:pPr>
            <a:r>
              <a:rPr lang="en-US" sz="2000" smtClean="0">
                <a:solidFill>
                  <a:schemeClr val="bg1"/>
                </a:solidFill>
              </a:rPr>
              <a:t>‘</a:t>
            </a:r>
            <a:r>
              <a:rPr lang="en-US" sz="2000" smtClean="0">
                <a:solidFill>
                  <a:srgbClr val="00040C"/>
                </a:solidFill>
                <a:latin typeface="Calibri" pitchFamily="34" charset="0"/>
                <a:cs typeface="Calibri" pitchFamily="34" charset="0"/>
              </a:rPr>
              <a:t>Topics: buying property, building, buying &amp; selling, marriage, travel, health, journeys abroad, slavery, crime, rituals, military campaigns, requests for truth</a:t>
            </a:r>
          </a:p>
          <a:p>
            <a:pPr eaLnBrk="1" hangingPunct="1">
              <a:lnSpc>
                <a:spcPct val="80000"/>
              </a:lnSpc>
              <a:buFontTx/>
              <a:buNone/>
            </a:pPr>
            <a:endParaRPr lang="en-US" sz="900" smtClean="0">
              <a:latin typeface="Calibri" pitchFamily="34" charset="0"/>
              <a:cs typeface="Calibri" pitchFamily="34" charset="0"/>
            </a:endParaRPr>
          </a:p>
          <a:p>
            <a:pPr eaLnBrk="1" hangingPunct="1">
              <a:lnSpc>
                <a:spcPct val="80000"/>
              </a:lnSpc>
              <a:buFontTx/>
              <a:buNone/>
            </a:pPr>
            <a:r>
              <a:rPr lang="en-US" sz="2000" smtClean="0">
                <a:latin typeface="Calibri" pitchFamily="34" charset="0"/>
                <a:cs typeface="Calibri" pitchFamily="34" charset="0"/>
              </a:rPr>
              <a:t>of safety and fortune</a:t>
            </a:r>
            <a:r>
              <a:rPr lang="en-US" sz="1600" smtClean="0">
                <a:latin typeface="Calibri" pitchFamily="34" charset="0"/>
                <a:cs typeface="Calibri" pitchFamily="34" charset="0"/>
              </a:rPr>
              <a:t>’ [E, p. 111]</a:t>
            </a:r>
          </a:p>
          <a:p>
            <a:pPr eaLnBrk="1" hangingPunct="1">
              <a:lnSpc>
                <a:spcPct val="80000"/>
              </a:lnSpc>
              <a:buFontTx/>
              <a:buNone/>
            </a:pPr>
            <a:endParaRPr lang="en-US" sz="1600" smtClean="0">
              <a:latin typeface="Calibri" pitchFamily="34" charset="0"/>
              <a:cs typeface="Calibri" pitchFamily="34" charset="0"/>
            </a:endParaRPr>
          </a:p>
          <a:p>
            <a:pPr eaLnBrk="1" hangingPunct="1">
              <a:lnSpc>
                <a:spcPct val="80000"/>
              </a:lnSpc>
              <a:buFontTx/>
              <a:buNone/>
            </a:pPr>
            <a:r>
              <a:rPr lang="en-US" sz="2000" smtClean="0">
                <a:latin typeface="Calibri" pitchFamily="34" charset="0"/>
                <a:cs typeface="Calibri" pitchFamily="34" charset="0"/>
              </a:rPr>
              <a:t>‘Whether the child with which Annyla is pregnant is not from him? </a:t>
            </a:r>
            <a:r>
              <a:rPr lang="en-US" sz="1600" smtClean="0">
                <a:latin typeface="Calibri" pitchFamily="34" charset="0"/>
                <a:cs typeface="Calibri" pitchFamily="34" charset="0"/>
              </a:rPr>
              <a:t>[E, p. 120]</a:t>
            </a:r>
          </a:p>
          <a:p>
            <a:pPr eaLnBrk="1" hangingPunct="1">
              <a:lnSpc>
                <a:spcPct val="80000"/>
              </a:lnSpc>
              <a:buFontTx/>
              <a:buNone/>
            </a:pPr>
            <a:endParaRPr lang="en-US" sz="900" smtClean="0">
              <a:latin typeface="Calibri" pitchFamily="34" charset="0"/>
              <a:cs typeface="Calibri" pitchFamily="34" charset="0"/>
            </a:endParaRPr>
          </a:p>
          <a:p>
            <a:pPr eaLnBrk="1" hangingPunct="1">
              <a:lnSpc>
                <a:spcPct val="80000"/>
              </a:lnSpc>
              <a:buFontTx/>
              <a:buNone/>
            </a:pPr>
            <a:r>
              <a:rPr lang="en-US" sz="2000" smtClean="0">
                <a:latin typeface="Calibri" pitchFamily="34" charset="0"/>
                <a:cs typeface="Calibri" pitchFamily="34" charset="0"/>
              </a:rPr>
              <a:t>‘Whether he will do better if he migrates to Alyzea</a:t>
            </a:r>
            <a:r>
              <a:rPr lang="en-US" sz="1600" smtClean="0">
                <a:latin typeface="Calibri" pitchFamily="34" charset="0"/>
                <a:cs typeface="Calibri" pitchFamily="34" charset="0"/>
              </a:rPr>
              <a:t>? [E, p. 76]</a:t>
            </a:r>
            <a:r>
              <a:rPr lang="en-US" sz="1800" smtClean="0">
                <a:latin typeface="Calibri" pitchFamily="34" charset="0"/>
                <a:cs typeface="Calibri" pitchFamily="34" charset="0"/>
              </a:rPr>
              <a:t>	</a:t>
            </a:r>
          </a:p>
          <a:p>
            <a:pPr eaLnBrk="1" hangingPunct="1">
              <a:lnSpc>
                <a:spcPct val="80000"/>
              </a:lnSpc>
              <a:buFontTx/>
              <a:buNone/>
            </a:pPr>
            <a:endParaRPr lang="en-US" sz="1600" smtClean="0">
              <a:latin typeface="Calibri" pitchFamily="34" charset="0"/>
              <a:cs typeface="Calibri" pitchFamily="34" charset="0"/>
            </a:endParaRPr>
          </a:p>
          <a:p>
            <a:pPr eaLnBrk="1" hangingPunct="1">
              <a:lnSpc>
                <a:spcPct val="80000"/>
              </a:lnSpc>
              <a:buFontTx/>
              <a:buNone/>
            </a:pPr>
            <a:r>
              <a:rPr lang="en-US" sz="2000" smtClean="0">
                <a:latin typeface="Calibri" pitchFamily="34" charset="0"/>
                <a:cs typeface="Calibri" pitchFamily="34" charset="0"/>
              </a:rPr>
              <a:t>[asked by a slave] What will happen to me if I leave? </a:t>
            </a:r>
            <a:r>
              <a:rPr lang="en-US" sz="1600" smtClean="0">
                <a:latin typeface="Calibri" pitchFamily="34" charset="0"/>
                <a:cs typeface="Calibri" pitchFamily="34" charset="0"/>
              </a:rPr>
              <a:t>[E, p. 102]</a:t>
            </a:r>
          </a:p>
          <a:p>
            <a:pPr eaLnBrk="1" hangingPunct="1">
              <a:lnSpc>
                <a:spcPct val="80000"/>
              </a:lnSpc>
              <a:buFontTx/>
              <a:buNone/>
            </a:pPr>
            <a:endParaRPr lang="en-US" sz="800" smtClean="0">
              <a:latin typeface="Calibri" pitchFamily="34" charset="0"/>
              <a:cs typeface="Calibri" pitchFamily="34" charset="0"/>
            </a:endParaRPr>
          </a:p>
          <a:p>
            <a:pPr eaLnBrk="1" hangingPunct="1">
              <a:lnSpc>
                <a:spcPct val="80000"/>
              </a:lnSpc>
              <a:buFontTx/>
              <a:buNone/>
            </a:pPr>
            <a:r>
              <a:rPr lang="en-US" sz="2000" smtClean="0">
                <a:latin typeface="Calibri" pitchFamily="34" charset="0"/>
                <a:cs typeface="Calibri" pitchFamily="34" charset="0"/>
              </a:rPr>
              <a:t>‘Whether...what he has on his mind you also foretell as an oracle </a:t>
            </a:r>
            <a:r>
              <a:rPr lang="en-US" sz="1600" smtClean="0">
                <a:latin typeface="Calibri" pitchFamily="34" charset="0"/>
                <a:cs typeface="Calibri" pitchFamily="34" charset="0"/>
              </a:rPr>
              <a:t>[E, p. 121]</a:t>
            </a:r>
          </a:p>
          <a:p>
            <a:pPr eaLnBrk="1" hangingPunct="1">
              <a:lnSpc>
                <a:spcPct val="80000"/>
              </a:lnSpc>
              <a:buFontTx/>
              <a:buNone/>
            </a:pPr>
            <a:endParaRPr lang="en-US" sz="1000" smtClean="0">
              <a:latin typeface="Calibri" pitchFamily="34" charset="0"/>
              <a:cs typeface="Calibri" pitchFamily="34" charset="0"/>
            </a:endParaRPr>
          </a:p>
          <a:p>
            <a:pPr eaLnBrk="1" hangingPunct="1">
              <a:lnSpc>
                <a:spcPct val="80000"/>
              </a:lnSpc>
              <a:buFontTx/>
              <a:buNone/>
            </a:pPr>
            <a:r>
              <a:rPr lang="en-US" sz="2000" smtClean="0">
                <a:latin typeface="Calibri" pitchFamily="34" charset="0"/>
                <a:cs typeface="Calibri" pitchFamily="34" charset="0"/>
              </a:rPr>
              <a:t>‘Did Dorkilos steal the cloth?’ </a:t>
            </a:r>
            <a:r>
              <a:rPr lang="en-US" sz="1600" smtClean="0">
                <a:latin typeface="Calibri" pitchFamily="34" charset="0"/>
                <a:cs typeface="Calibri" pitchFamily="34" charset="0"/>
              </a:rPr>
              <a:t>[E, p. 117] </a:t>
            </a:r>
          </a:p>
        </p:txBody>
      </p:sp>
      <p:sp>
        <p:nvSpPr>
          <p:cNvPr id="34822" name="Text Box 7"/>
          <p:cNvSpPr txBox="1">
            <a:spLocks noChangeArrowheads="1"/>
          </p:cNvSpPr>
          <p:nvPr/>
        </p:nvSpPr>
        <p:spPr bwMode="auto">
          <a:xfrm>
            <a:off x="257175" y="6491288"/>
            <a:ext cx="7700963" cy="369887"/>
          </a:xfrm>
          <a:prstGeom prst="rect">
            <a:avLst/>
          </a:prstGeom>
          <a:noFill/>
          <a:ln w="9525" algn="ctr">
            <a:noFill/>
            <a:miter lim="800000"/>
            <a:headEnd/>
            <a:tailEnd/>
          </a:ln>
        </p:spPr>
        <p:txBody>
          <a:bodyPr wrap="none">
            <a:spAutoFit/>
          </a:bodyPr>
          <a:lstStyle/>
          <a:p>
            <a:r>
              <a:rPr lang="en-US">
                <a:latin typeface="Calibri" pitchFamily="34" charset="0"/>
                <a:cs typeface="Calibri" pitchFamily="34" charset="0"/>
              </a:rPr>
              <a:t>Folio numbers from Laur. plut. 28.33; Heph. III; Dor.=Dorotheus; E=Eidinow 2007</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Number Placeholder 5"/>
          <p:cNvSpPr>
            <a:spLocks noGrp="1"/>
          </p:cNvSpPr>
          <p:nvPr>
            <p:ph type="sldNum" sz="quarter" idx="12"/>
          </p:nvPr>
        </p:nvSpPr>
        <p:spPr>
          <a:noFill/>
        </p:spPr>
        <p:txBody>
          <a:bodyPr/>
          <a:lstStyle/>
          <a:p>
            <a:fld id="{0A729741-BFAB-4AF9-9AE1-635E951C4E32}" type="slidenum">
              <a:rPr lang="en-US" smtClean="0"/>
              <a:pPr/>
              <a:t>34</a:t>
            </a:fld>
            <a:endParaRPr lang="en-US" smtClean="0"/>
          </a:p>
        </p:txBody>
      </p:sp>
      <p:sp>
        <p:nvSpPr>
          <p:cNvPr id="28675" name="Rectangle 2"/>
          <p:cNvSpPr>
            <a:spLocks noGrp="1" noChangeArrowheads="1"/>
          </p:cNvSpPr>
          <p:nvPr>
            <p:ph type="title"/>
          </p:nvPr>
        </p:nvSpPr>
        <p:spPr>
          <a:xfrm>
            <a:off x="457200" y="304800"/>
            <a:ext cx="8229600" cy="914400"/>
          </a:xfrm>
        </p:spPr>
        <p:txBody>
          <a:bodyPr>
            <a:normAutofit fontScale="90000"/>
          </a:bodyPr>
          <a:lstStyle/>
          <a:p>
            <a:pPr eaLnBrk="1" hangingPunct="1">
              <a:defRPr/>
            </a:pPr>
            <a:r>
              <a:rPr lang="en-US" sz="3600" b="1" dirty="0" smtClean="0">
                <a:solidFill>
                  <a:srgbClr val="002060"/>
                </a:solidFill>
                <a:latin typeface="Calibri" pitchFamily="34" charset="0"/>
                <a:cs typeface="Calibri" pitchFamily="34" charset="0"/>
              </a:rPr>
              <a:t>Astrology and Oracles</a:t>
            </a:r>
            <a:r>
              <a:rPr lang="en-US" sz="3200" b="1" i="1" dirty="0" smtClean="0">
                <a:latin typeface="Calibri" pitchFamily="34" charset="0"/>
                <a:cs typeface="Calibri" pitchFamily="34" charset="0"/>
              </a:rPr>
              <a:t/>
            </a:r>
            <a:br>
              <a:rPr lang="en-US" sz="3200" b="1" i="1" dirty="0" smtClean="0">
                <a:latin typeface="Calibri" pitchFamily="34" charset="0"/>
                <a:cs typeface="Calibri" pitchFamily="34" charset="0"/>
              </a:rPr>
            </a:br>
            <a:r>
              <a:rPr lang="en-US" sz="3100" b="1" dirty="0" smtClean="0">
                <a:latin typeface="Calibri" pitchFamily="34" charset="0"/>
                <a:cs typeface="Calibri" pitchFamily="34" charset="0"/>
              </a:rPr>
              <a:t>Oracular Language in Astrology</a:t>
            </a:r>
          </a:p>
        </p:txBody>
      </p:sp>
      <p:sp>
        <p:nvSpPr>
          <p:cNvPr id="35844" name="Content Placeholder 5"/>
          <p:cNvSpPr>
            <a:spLocks noGrp="1"/>
          </p:cNvSpPr>
          <p:nvPr>
            <p:ph idx="1"/>
          </p:nvPr>
        </p:nvSpPr>
        <p:spPr>
          <a:xfrm>
            <a:off x="381000" y="1447800"/>
            <a:ext cx="8229600" cy="5410200"/>
          </a:xfrm>
        </p:spPr>
        <p:txBody>
          <a:bodyPr/>
          <a:lstStyle/>
          <a:p>
            <a:pPr eaLnBrk="1" hangingPunct="1">
              <a:lnSpc>
                <a:spcPct val="80000"/>
              </a:lnSpc>
            </a:pPr>
            <a:r>
              <a:rPr lang="en-US" sz="2000" b="1" dirty="0" err="1" smtClean="0">
                <a:latin typeface="Calibri" pitchFamily="34" charset="0"/>
                <a:cs typeface="Calibri" pitchFamily="34" charset="0"/>
              </a:rPr>
              <a:t>Maximus</a:t>
            </a:r>
            <a:r>
              <a:rPr lang="en-US" sz="2000" b="1" dirty="0" smtClean="0">
                <a:latin typeface="Calibri" pitchFamily="34" charset="0"/>
                <a:cs typeface="Calibri" pitchFamily="34" charset="0"/>
              </a:rPr>
              <a:t> of Ephesus</a:t>
            </a:r>
            <a:r>
              <a:rPr lang="en-US" sz="2000" dirty="0" smtClean="0">
                <a:latin typeface="Calibri" pitchFamily="34" charset="0"/>
                <a:cs typeface="Calibri" pitchFamily="34" charset="0"/>
              </a:rPr>
              <a:t>, 4</a:t>
            </a:r>
            <a:r>
              <a:rPr lang="en-US" sz="2000" baseline="30000" dirty="0" smtClean="0">
                <a:latin typeface="Calibri" pitchFamily="34" charset="0"/>
                <a:cs typeface="Calibri" pitchFamily="34" charset="0"/>
              </a:rPr>
              <a:t>th</a:t>
            </a:r>
            <a:r>
              <a:rPr lang="en-US" sz="2000" dirty="0" smtClean="0">
                <a:latin typeface="Calibri" pitchFamily="34" charset="0"/>
                <a:cs typeface="Calibri" pitchFamily="34" charset="0"/>
              </a:rPr>
              <a:t> c. CE (astrologer associated with the Emperor Julian)</a:t>
            </a:r>
          </a:p>
          <a:p>
            <a:pPr eaLnBrk="1" hangingPunct="1">
              <a:lnSpc>
                <a:spcPct val="80000"/>
              </a:lnSpc>
            </a:pPr>
            <a:r>
              <a:rPr lang="en-US" sz="2000" dirty="0" smtClean="0">
                <a:latin typeface="Calibri" pitchFamily="34" charset="0"/>
                <a:cs typeface="Calibri" pitchFamily="34" charset="0"/>
              </a:rPr>
              <a:t>Astrological poem on </a:t>
            </a:r>
            <a:r>
              <a:rPr lang="en-US" sz="2000" dirty="0" err="1" smtClean="0">
                <a:latin typeface="Calibri" pitchFamily="34" charset="0"/>
                <a:cs typeface="Calibri" pitchFamily="34" charset="0"/>
              </a:rPr>
              <a:t>katarche</a:t>
            </a:r>
            <a:r>
              <a:rPr lang="en-US" sz="2000" dirty="0" smtClean="0">
                <a:latin typeface="Calibri" pitchFamily="34" charset="0"/>
                <a:cs typeface="Calibri" pitchFamily="34" charset="0"/>
              </a:rPr>
              <a:t>: </a:t>
            </a:r>
            <a:r>
              <a:rPr lang="en-US" sz="2000" i="1" dirty="0" smtClean="0">
                <a:latin typeface="Calibri" pitchFamily="34" charset="0"/>
                <a:cs typeface="Calibri" pitchFamily="34" charset="0"/>
              </a:rPr>
              <a:t>On Initiatives</a:t>
            </a:r>
            <a:r>
              <a:rPr lang="en-US" sz="2000" dirty="0" smtClean="0">
                <a:latin typeface="Calibri" pitchFamily="34" charset="0"/>
                <a:cs typeface="Calibri" pitchFamily="34" charset="0"/>
              </a:rPr>
              <a:t> </a:t>
            </a:r>
            <a:r>
              <a:rPr lang="el-GR" sz="2000" dirty="0" smtClean="0">
                <a:latin typeface="Calibri" pitchFamily="34" charset="0"/>
                <a:cs typeface="Calibri" pitchFamily="34" charset="0"/>
              </a:rPr>
              <a:t>Περὶ καταρχῶν</a:t>
            </a:r>
            <a:r>
              <a:rPr lang="en-US" sz="2000" dirty="0" smtClean="0">
                <a:latin typeface="Calibri" pitchFamily="34" charset="0"/>
                <a:cs typeface="Calibri" pitchFamily="34" charset="0"/>
              </a:rPr>
              <a:t> – critical edition and translation (French) 2016 by Nicola </a:t>
            </a:r>
            <a:r>
              <a:rPr lang="en-US" sz="2000" dirty="0" err="1" smtClean="0">
                <a:latin typeface="Calibri" pitchFamily="34" charset="0"/>
                <a:cs typeface="Calibri" pitchFamily="34" charset="0"/>
              </a:rPr>
              <a:t>Zito</a:t>
            </a:r>
            <a:endParaRPr lang="en-US" sz="2000" dirty="0" smtClean="0">
              <a:latin typeface="Calibri" pitchFamily="34" charset="0"/>
              <a:cs typeface="Calibri" pitchFamily="34" charset="0"/>
            </a:endParaRPr>
          </a:p>
          <a:p>
            <a:pPr eaLnBrk="1" hangingPunct="1">
              <a:lnSpc>
                <a:spcPct val="80000"/>
              </a:lnSpc>
            </a:pPr>
            <a:r>
              <a:rPr lang="en-US" sz="2000" dirty="0" err="1" smtClean="0">
                <a:latin typeface="Calibri" pitchFamily="34" charset="0"/>
                <a:cs typeface="Calibri" pitchFamily="34" charset="0"/>
              </a:rPr>
              <a:t>Maximus</a:t>
            </a:r>
            <a:r>
              <a:rPr lang="en-US" sz="2000" dirty="0" smtClean="0">
                <a:latin typeface="Calibri" pitchFamily="34" charset="0"/>
                <a:cs typeface="Calibri" pitchFamily="34" charset="0"/>
              </a:rPr>
              <a:t> uses oracular language and style in his poem</a:t>
            </a:r>
          </a:p>
          <a:p>
            <a:pPr eaLnBrk="1" hangingPunct="1">
              <a:lnSpc>
                <a:spcPct val="80000"/>
              </a:lnSpc>
            </a:pPr>
            <a:r>
              <a:rPr lang="en-US" sz="2000" dirty="0" smtClean="0">
                <a:latin typeface="Calibri" pitchFamily="34" charset="0"/>
                <a:cs typeface="Calibri" pitchFamily="34" charset="0"/>
              </a:rPr>
              <a:t>Formulaic words of the </a:t>
            </a:r>
            <a:r>
              <a:rPr lang="en-US" sz="2000" dirty="0" err="1" smtClean="0">
                <a:latin typeface="Calibri" pitchFamily="34" charset="0"/>
                <a:cs typeface="Calibri" pitchFamily="34" charset="0"/>
              </a:rPr>
              <a:t>Pythia</a:t>
            </a:r>
            <a:r>
              <a:rPr lang="en-US" sz="2000" dirty="0" smtClean="0">
                <a:latin typeface="Calibri" pitchFamily="34" charset="0"/>
                <a:cs typeface="Calibri" pitchFamily="34" charset="0"/>
              </a:rPr>
              <a:t>: </a:t>
            </a:r>
            <a:r>
              <a:rPr lang="en-US" sz="2000" i="1" dirty="0" err="1" smtClean="0">
                <a:latin typeface="Calibri" pitchFamily="34" charset="0"/>
                <a:cs typeface="Calibri" pitchFamily="34" charset="0"/>
              </a:rPr>
              <a:t>ameinon</a:t>
            </a:r>
            <a:r>
              <a:rPr lang="en-US" sz="2000" dirty="0" smtClean="0">
                <a:latin typeface="Calibri" pitchFamily="34" charset="0"/>
                <a:cs typeface="Calibri" pitchFamily="34" charset="0"/>
              </a:rPr>
              <a:t> and </a:t>
            </a:r>
            <a:r>
              <a:rPr lang="en-US" sz="2000" i="1" dirty="0" err="1" smtClean="0">
                <a:latin typeface="Calibri" pitchFamily="34" charset="0"/>
                <a:cs typeface="Calibri" pitchFamily="34" charset="0"/>
              </a:rPr>
              <a:t>loion</a:t>
            </a:r>
            <a:r>
              <a:rPr lang="en-US" sz="2000" dirty="0" smtClean="0">
                <a:latin typeface="Calibri" pitchFamily="34" charset="0"/>
                <a:cs typeface="Calibri" pitchFamily="34" charset="0"/>
              </a:rPr>
              <a:t>, ‘better’, ‘more desirable’ The </a:t>
            </a:r>
            <a:r>
              <a:rPr lang="en-US" sz="2000" dirty="0" err="1" smtClean="0">
                <a:latin typeface="Calibri" pitchFamily="34" charset="0"/>
                <a:cs typeface="Calibri" pitchFamily="34" charset="0"/>
              </a:rPr>
              <a:t>Pythia</a:t>
            </a:r>
            <a:r>
              <a:rPr lang="en-US" sz="2000" dirty="0" smtClean="0">
                <a:latin typeface="Calibri" pitchFamily="34" charset="0"/>
                <a:cs typeface="Calibri" pitchFamily="34" charset="0"/>
              </a:rPr>
              <a:t> says: ‘it is/will be more desirable and better’ </a:t>
            </a:r>
            <a:r>
              <a:rPr lang="el-GR" sz="2000" dirty="0" smtClean="0">
                <a:latin typeface="Calibri" pitchFamily="34" charset="0"/>
                <a:cs typeface="Calibri" pitchFamily="34" charset="0"/>
              </a:rPr>
              <a:t>λώιον καὶ ἄμεινον ἐστιν/ἔσται </a:t>
            </a:r>
            <a:endParaRPr lang="en-US" sz="2000" dirty="0" smtClean="0">
              <a:latin typeface="Calibri" pitchFamily="34" charset="0"/>
              <a:cs typeface="Calibri" pitchFamily="34" charset="0"/>
            </a:endParaRPr>
          </a:p>
          <a:p>
            <a:pPr eaLnBrk="1" hangingPunct="1">
              <a:lnSpc>
                <a:spcPct val="80000"/>
              </a:lnSpc>
            </a:pPr>
            <a:r>
              <a:rPr lang="en-US" sz="2000" dirty="0" err="1" smtClean="0">
                <a:latin typeface="Calibri" pitchFamily="34" charset="0"/>
                <a:cs typeface="Calibri" pitchFamily="34" charset="0"/>
              </a:rPr>
              <a:t>Maximus</a:t>
            </a:r>
            <a:r>
              <a:rPr lang="en-US" sz="2000" dirty="0" smtClean="0">
                <a:latin typeface="Calibri" pitchFamily="34" charset="0"/>
                <a:cs typeface="Calibri" pitchFamily="34" charset="0"/>
              </a:rPr>
              <a:t> uses these same words, and so does </a:t>
            </a:r>
            <a:r>
              <a:rPr lang="en-US" sz="2000" b="1" dirty="0" err="1" smtClean="0">
                <a:latin typeface="Calibri" pitchFamily="34" charset="0"/>
                <a:cs typeface="Calibri" pitchFamily="34" charset="0"/>
              </a:rPr>
              <a:t>Dorotheus</a:t>
            </a:r>
            <a:r>
              <a:rPr lang="en-US" sz="2000" dirty="0" smtClean="0">
                <a:latin typeface="Calibri" pitchFamily="34" charset="0"/>
                <a:cs typeface="Calibri" pitchFamily="34" charset="0"/>
              </a:rPr>
              <a:t> in a passage on buying and selling (poem: </a:t>
            </a:r>
            <a:r>
              <a:rPr lang="en-US" sz="2000" dirty="0" err="1" smtClean="0">
                <a:latin typeface="Calibri" pitchFamily="34" charset="0"/>
                <a:cs typeface="Calibri" pitchFamily="34" charset="0"/>
              </a:rPr>
              <a:t>Heph</a:t>
            </a:r>
            <a:r>
              <a:rPr lang="en-US" sz="2000" dirty="0" smtClean="0">
                <a:latin typeface="Calibri" pitchFamily="34" charset="0"/>
                <a:cs typeface="Calibri" pitchFamily="34" charset="0"/>
              </a:rPr>
              <a:t>. III, 16.13-17)</a:t>
            </a:r>
          </a:p>
          <a:p>
            <a:pPr eaLnBrk="1" hangingPunct="1">
              <a:lnSpc>
                <a:spcPct val="80000"/>
              </a:lnSpc>
            </a:pPr>
            <a:r>
              <a:rPr lang="en-US" sz="2000" dirty="0" smtClean="0">
                <a:latin typeface="Calibri" pitchFamily="34" charset="0"/>
                <a:cs typeface="Calibri" pitchFamily="34" charset="0"/>
              </a:rPr>
              <a:t>The use of ‘if’ </a:t>
            </a:r>
            <a:r>
              <a:rPr lang="en-US" sz="2000" dirty="0" smtClean="0">
                <a:latin typeface="Calibri" pitchFamily="34" charset="0"/>
                <a:cs typeface="Calibri" pitchFamily="34" charset="0"/>
              </a:rPr>
              <a:t>(</a:t>
            </a:r>
            <a:r>
              <a:rPr lang="el-GR" sz="2000" dirty="0" smtClean="0">
                <a:latin typeface="Calibri" pitchFamily="34" charset="0"/>
                <a:cs typeface="Calibri" pitchFamily="34" charset="0"/>
              </a:rPr>
              <a:t>εἰ</a:t>
            </a:r>
            <a:r>
              <a:rPr lang="en-US" sz="2000" dirty="0" smtClean="0">
                <a:latin typeface="Calibri" pitchFamily="34" charset="0"/>
                <a:cs typeface="Calibri" pitchFamily="34" charset="0"/>
              </a:rPr>
              <a:t>) </a:t>
            </a:r>
            <a:r>
              <a:rPr lang="en-US" sz="2000" dirty="0" smtClean="0">
                <a:latin typeface="Calibri" pitchFamily="34" charset="0"/>
                <a:cs typeface="Calibri" pitchFamily="34" charset="0"/>
              </a:rPr>
              <a:t>in </a:t>
            </a:r>
            <a:r>
              <a:rPr lang="en-US" sz="2000" dirty="0" err="1" smtClean="0">
                <a:latin typeface="Calibri" pitchFamily="34" charset="0"/>
                <a:cs typeface="Calibri" pitchFamily="34" charset="0"/>
              </a:rPr>
              <a:t>katarchic</a:t>
            </a:r>
            <a:r>
              <a:rPr lang="en-US" sz="2000" dirty="0" smtClean="0">
                <a:latin typeface="Calibri" pitchFamily="34" charset="0"/>
                <a:cs typeface="Calibri" pitchFamily="34" charset="0"/>
              </a:rPr>
              <a:t> questions recalls its use in oracles</a:t>
            </a:r>
          </a:p>
          <a:p>
            <a:pPr eaLnBrk="1" hangingPunct="1">
              <a:lnSpc>
                <a:spcPct val="80000"/>
              </a:lnSpc>
            </a:pPr>
            <a:r>
              <a:rPr lang="en-US" sz="2000" dirty="0" smtClean="0">
                <a:latin typeface="Calibri" pitchFamily="34" charset="0"/>
                <a:cs typeface="Calibri" pitchFamily="34" charset="0"/>
              </a:rPr>
              <a:t>Plutarch, </a:t>
            </a:r>
            <a:r>
              <a:rPr lang="en-US" sz="2000" i="1" dirty="0" smtClean="0">
                <a:latin typeface="Calibri" pitchFamily="34" charset="0"/>
                <a:cs typeface="Calibri" pitchFamily="34" charset="0"/>
              </a:rPr>
              <a:t>The E at Delphi</a:t>
            </a:r>
            <a:r>
              <a:rPr lang="en-US" sz="2000" dirty="0" smtClean="0">
                <a:latin typeface="Calibri" pitchFamily="34" charset="0"/>
                <a:cs typeface="Calibri" pitchFamily="34" charset="0"/>
              </a:rPr>
              <a:t>, 386C: ‘IF they will be victorious, IF they shall marry, IF it is to their advantage to sail the sea, IF to take to      farming, IF to go abroad…’</a:t>
            </a:r>
            <a:r>
              <a:rPr lang="en-US" sz="1600" dirty="0" smtClean="0">
                <a:latin typeface="Calibri" pitchFamily="34" charset="0"/>
                <a:cs typeface="Calibri" pitchFamily="34" charset="0"/>
              </a:rPr>
              <a:t> </a:t>
            </a:r>
            <a:r>
              <a:rPr lang="en-US" sz="1400" dirty="0" smtClean="0">
                <a:latin typeface="Calibri" pitchFamily="34" charset="0"/>
                <a:cs typeface="Calibri" pitchFamily="34" charset="0"/>
              </a:rPr>
              <a:t>(trans. Babbitt)</a:t>
            </a:r>
          </a:p>
          <a:p>
            <a:pPr eaLnBrk="1" hangingPunct="1">
              <a:lnSpc>
                <a:spcPct val="80000"/>
              </a:lnSpc>
              <a:buFontTx/>
              <a:buNone/>
            </a:pPr>
            <a:endParaRPr lang="en-US" sz="2000" dirty="0" smtClean="0">
              <a:latin typeface="Calibri" pitchFamily="34" charset="0"/>
              <a:cs typeface="Calibri" pitchFamily="34" charset="0"/>
            </a:endParaRPr>
          </a:p>
          <a:p>
            <a:pPr eaLnBrk="1" hangingPunct="1">
              <a:lnSpc>
                <a:spcPct val="80000"/>
              </a:lnSpc>
              <a:buFontTx/>
              <a:buNone/>
            </a:pPr>
            <a:r>
              <a:rPr lang="en-US" sz="2000" dirty="0" smtClean="0">
                <a:latin typeface="Calibri" pitchFamily="34" charset="0"/>
                <a:cs typeface="Calibri" pitchFamily="34" charset="0"/>
              </a:rPr>
              <a:t>Citations from </a:t>
            </a:r>
            <a:r>
              <a:rPr lang="en-US" sz="2000" dirty="0" err="1" smtClean="0">
                <a:latin typeface="Calibri" pitchFamily="34" charset="0"/>
                <a:cs typeface="Calibri" pitchFamily="34" charset="0"/>
              </a:rPr>
              <a:t>Zito</a:t>
            </a:r>
            <a:r>
              <a:rPr lang="en-US" sz="2000" dirty="0" smtClean="0">
                <a:latin typeface="Calibri" pitchFamily="34" charset="0"/>
                <a:cs typeface="Calibri" pitchFamily="34" charset="0"/>
              </a:rPr>
              <a:t> 2016, pp. </a:t>
            </a:r>
            <a:r>
              <a:rPr lang="en-US" sz="2000" dirty="0" err="1" smtClean="0">
                <a:latin typeface="Calibri" pitchFamily="34" charset="0"/>
                <a:cs typeface="Calibri" pitchFamily="34" charset="0"/>
              </a:rPr>
              <a:t>lvi-lviii</a:t>
            </a:r>
            <a:endParaRPr lang="en-US" sz="2000" dirty="0" smtClean="0">
              <a:latin typeface="Calibri" pitchFamily="34" charset="0"/>
              <a:cs typeface="Calibri" pitchFamily="34" charset="0"/>
            </a:endParaRPr>
          </a:p>
          <a:p>
            <a:pPr eaLnBrk="1" hangingPunct="1">
              <a:lnSpc>
                <a:spcPct val="80000"/>
              </a:lnSpc>
            </a:pPr>
            <a:endParaRPr lang="en-US" sz="2000" dirty="0" smtClean="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5"/>
          <p:cNvSpPr>
            <a:spLocks noGrp="1"/>
          </p:cNvSpPr>
          <p:nvPr>
            <p:ph type="sldNum" sz="quarter" idx="12"/>
          </p:nvPr>
        </p:nvSpPr>
        <p:spPr>
          <a:noFill/>
        </p:spPr>
        <p:txBody>
          <a:bodyPr/>
          <a:lstStyle/>
          <a:p>
            <a:fld id="{B8C9F395-9268-4E8C-8E90-DF0CEE7FF05E}" type="slidenum">
              <a:rPr lang="en-US" smtClean="0"/>
              <a:pPr/>
              <a:t>35</a:t>
            </a:fld>
            <a:endParaRPr lang="en-US" smtClean="0"/>
          </a:p>
        </p:txBody>
      </p:sp>
      <p:sp>
        <p:nvSpPr>
          <p:cNvPr id="36867" name="Rectangle 2"/>
          <p:cNvSpPr>
            <a:spLocks noGrp="1" noChangeArrowheads="1"/>
          </p:cNvSpPr>
          <p:nvPr>
            <p:ph type="title"/>
          </p:nvPr>
        </p:nvSpPr>
        <p:spPr>
          <a:xfrm>
            <a:off x="457200" y="0"/>
            <a:ext cx="8229600" cy="334963"/>
          </a:xfrm>
        </p:spPr>
        <p:txBody>
          <a:bodyPr/>
          <a:lstStyle/>
          <a:p>
            <a:pPr eaLnBrk="1" hangingPunct="1"/>
            <a:r>
              <a:rPr lang="en-US" sz="1800" b="1" smtClean="0">
                <a:solidFill>
                  <a:srgbClr val="002060"/>
                </a:solidFill>
              </a:rPr>
              <a:t>Bibliography</a:t>
            </a:r>
          </a:p>
        </p:txBody>
      </p:sp>
      <p:sp>
        <p:nvSpPr>
          <p:cNvPr id="36868" name="Rectangle 3"/>
          <p:cNvSpPr>
            <a:spLocks noGrp="1" noChangeArrowheads="1"/>
          </p:cNvSpPr>
          <p:nvPr>
            <p:ph type="body" idx="1"/>
          </p:nvPr>
        </p:nvSpPr>
        <p:spPr>
          <a:xfrm>
            <a:off x="0" y="304800"/>
            <a:ext cx="9144000" cy="6248400"/>
          </a:xfrm>
        </p:spPr>
        <p:txBody>
          <a:bodyPr/>
          <a:lstStyle/>
          <a:p>
            <a:pPr eaLnBrk="1" hangingPunct="1">
              <a:lnSpc>
                <a:spcPct val="80000"/>
              </a:lnSpc>
              <a:buFontTx/>
              <a:buNone/>
            </a:pPr>
            <a:r>
              <a:rPr lang="en-US" sz="1400" u="sng" smtClean="0"/>
              <a:t>Primary Sources</a:t>
            </a:r>
          </a:p>
          <a:p>
            <a:pPr eaLnBrk="1" hangingPunct="1">
              <a:lnSpc>
                <a:spcPct val="80000"/>
              </a:lnSpc>
              <a:buFontTx/>
              <a:buNone/>
            </a:pPr>
            <a:r>
              <a:rPr lang="en-US" sz="1400" smtClean="0"/>
              <a:t>Aristotle, On Coming-to-be and Passing-away, in </a:t>
            </a:r>
            <a:r>
              <a:rPr lang="en-US" sz="1400" i="1" smtClean="0"/>
              <a:t>Aristotle III</a:t>
            </a:r>
            <a:r>
              <a:rPr lang="en-US" sz="1400" smtClean="0"/>
              <a:t>, trans. E. S. Forster, Loeb Classical Library, Cambridge, MA: Harvard University Press, 1955.</a:t>
            </a:r>
          </a:p>
          <a:p>
            <a:pPr eaLnBrk="1" hangingPunct="1">
              <a:lnSpc>
                <a:spcPct val="80000"/>
              </a:lnSpc>
              <a:buFontTx/>
              <a:buNone/>
            </a:pPr>
            <a:r>
              <a:rPr lang="en-US" sz="1400" smtClean="0"/>
              <a:t>Cicero, Marcus Tullius, </a:t>
            </a:r>
            <a:r>
              <a:rPr lang="en-US" sz="1400" i="1" smtClean="0"/>
              <a:t>De natura deorum</a:t>
            </a:r>
            <a:r>
              <a:rPr lang="en-US" sz="1400" smtClean="0"/>
              <a:t>, trans. H. Rackahm, online at </a:t>
            </a:r>
            <a:r>
              <a:rPr lang="en-US" sz="1400" smtClean="0">
                <a:hlinkClick r:id="rId2"/>
              </a:rPr>
              <a:t>https://archive.org/details/denaturadeorumac00ciceuoft</a:t>
            </a:r>
            <a:r>
              <a:rPr lang="en-US" sz="1400" smtClean="0"/>
              <a:t> (also in Loeb library on UWTSD database)</a:t>
            </a:r>
          </a:p>
          <a:p>
            <a:pPr eaLnBrk="1" hangingPunct="1">
              <a:lnSpc>
                <a:spcPct val="80000"/>
              </a:lnSpc>
              <a:buFontTx/>
              <a:buNone/>
            </a:pPr>
            <a:r>
              <a:rPr lang="en-US" sz="1400" smtClean="0"/>
              <a:t>Cicero, Marcus Tullius. </a:t>
            </a:r>
            <a:r>
              <a:rPr lang="en-US" sz="1400" i="1" smtClean="0"/>
              <a:t>De senectute. De amicitia. De divinatione</a:t>
            </a:r>
            <a:r>
              <a:rPr lang="en-US" sz="1400" smtClean="0"/>
              <a:t>. Translated by W. A. Falconer. Cambridge, MA: Harvard University Press, 1923, repr. 2001. (Loeb)</a:t>
            </a:r>
          </a:p>
          <a:p>
            <a:pPr eaLnBrk="1" hangingPunct="1">
              <a:lnSpc>
                <a:spcPct val="80000"/>
              </a:lnSpc>
              <a:buFontTx/>
              <a:buNone/>
            </a:pPr>
            <a:r>
              <a:rPr lang="en-US" sz="1400" smtClean="0"/>
              <a:t>Dorotheus of Sidon. </a:t>
            </a:r>
            <a:r>
              <a:rPr lang="en-US" sz="1400" i="1" smtClean="0"/>
              <a:t>Carmen Astrologicum</a:t>
            </a:r>
            <a:r>
              <a:rPr lang="en-US" sz="1400" smtClean="0"/>
              <a:t>. Edited and translated by David Pingree. Leipzig: B. G. Teubner, 1976Hephaestio. </a:t>
            </a:r>
            <a:r>
              <a:rPr lang="en-US" sz="1400" i="1" smtClean="0"/>
              <a:t>Apotelesmaticorum libri tres</a:t>
            </a:r>
            <a:r>
              <a:rPr lang="en-US" sz="1400" smtClean="0"/>
              <a:t>. Edited by David Pingree. 2 vols. Leipzig: B. G. Teubner, 1973.</a:t>
            </a:r>
          </a:p>
          <a:p>
            <a:pPr eaLnBrk="1" hangingPunct="1">
              <a:lnSpc>
                <a:spcPct val="80000"/>
              </a:lnSpc>
              <a:buFontTx/>
              <a:buNone/>
            </a:pPr>
            <a:r>
              <a:rPr lang="en-US" sz="1400" smtClean="0"/>
              <a:t>Hephaistio, </a:t>
            </a:r>
            <a:r>
              <a:rPr lang="en-US" sz="1400" i="1" smtClean="0"/>
              <a:t>Apotelesmatica</a:t>
            </a:r>
            <a:r>
              <a:rPr lang="en-US" sz="1400" smtClean="0"/>
              <a:t>, Books I and II, trans. Robert Schmidt. Berkeley Springs, WV:The Golden Hind Press, 1994, 1998.</a:t>
            </a:r>
          </a:p>
          <a:p>
            <a:pPr eaLnBrk="1" hangingPunct="1">
              <a:lnSpc>
                <a:spcPct val="80000"/>
              </a:lnSpc>
              <a:buFontTx/>
              <a:buNone/>
            </a:pPr>
            <a:r>
              <a:rPr lang="en-US" sz="1400" smtClean="0"/>
              <a:t>Hephaestion of Thebes, </a:t>
            </a:r>
            <a:r>
              <a:rPr lang="en-US" sz="1400" i="1" smtClean="0"/>
              <a:t>Apotelesmatics, Book III: On Inceptions</a:t>
            </a:r>
            <a:r>
              <a:rPr lang="en-US" sz="1400" smtClean="0"/>
              <a:t>, Trans. Eduardo Gramaglia, 2013 (with caution)</a:t>
            </a:r>
          </a:p>
          <a:p>
            <a:pPr eaLnBrk="1" hangingPunct="1">
              <a:lnSpc>
                <a:spcPct val="80000"/>
              </a:lnSpc>
              <a:buFontTx/>
              <a:buNone/>
            </a:pPr>
            <a:r>
              <a:rPr lang="en-US" sz="1400" smtClean="0"/>
              <a:t>Iamblichus. </a:t>
            </a:r>
            <a:r>
              <a:rPr lang="en-US" sz="1400" i="1" smtClean="0"/>
              <a:t>On The Mysteries</a:t>
            </a:r>
            <a:r>
              <a:rPr lang="en-US" sz="1400" smtClean="0"/>
              <a:t>. Edited by John T. Fitzgerald. trans. and comm. Emma C. Clarke, John M. Dillon and Jackson P. Hershbell ed. Vol. 4, Writings from the Greco-Roman World 4. Atlanta: Society of Biblical Literature, 2003.</a:t>
            </a:r>
          </a:p>
          <a:p>
            <a:pPr eaLnBrk="1" hangingPunct="1">
              <a:lnSpc>
                <a:spcPct val="80000"/>
              </a:lnSpc>
              <a:buFontTx/>
              <a:buNone/>
            </a:pPr>
            <a:r>
              <a:rPr lang="en-US" sz="1400" smtClean="0"/>
              <a:t>Manilius, Marcus. </a:t>
            </a:r>
            <a:r>
              <a:rPr lang="en-US" sz="1400" i="1" smtClean="0"/>
              <a:t>Astronomica</a:t>
            </a:r>
            <a:r>
              <a:rPr lang="en-US" sz="1400" smtClean="0"/>
              <a:t>. ed. and trans. George P. Goold, Loeb Classical Library. Cambridge, MA/London: Harvard University Press, 1977, repr. 1997.</a:t>
            </a:r>
          </a:p>
          <a:p>
            <a:pPr eaLnBrk="1" hangingPunct="1">
              <a:lnSpc>
                <a:spcPct val="80000"/>
              </a:lnSpc>
              <a:buFontTx/>
              <a:buNone/>
            </a:pPr>
            <a:r>
              <a:rPr lang="en-US" sz="1400" smtClean="0"/>
              <a:t>Philip of Opus? Epinomis, trans. W. R. M. Lamb, available on line at </a:t>
            </a:r>
            <a:r>
              <a:rPr lang="en-US" sz="1400" smtClean="0">
                <a:hlinkClick r:id="rId3"/>
              </a:rPr>
              <a:t>http://web.archive.org/web/20071227160355/http://www.ac-nice.fr/philo/textes/Plato-Works/29-Epinomis.htm</a:t>
            </a:r>
            <a:r>
              <a:rPr lang="en-US" sz="1400" smtClean="0"/>
              <a:t> </a:t>
            </a:r>
          </a:p>
          <a:p>
            <a:pPr eaLnBrk="1" hangingPunct="1">
              <a:lnSpc>
                <a:spcPct val="80000"/>
              </a:lnSpc>
              <a:buFontTx/>
              <a:buNone/>
            </a:pPr>
            <a:r>
              <a:rPr lang="en-US" sz="1400" smtClean="0"/>
              <a:t>Plato. </a:t>
            </a:r>
            <a:r>
              <a:rPr lang="en-US" sz="1400" i="1" smtClean="0"/>
              <a:t>Timaeus</a:t>
            </a:r>
            <a:r>
              <a:rPr lang="en-US" sz="1400" smtClean="0"/>
              <a:t>. Translated by R. G. Bury. In </a:t>
            </a:r>
            <a:r>
              <a:rPr lang="en-US" sz="1400" i="1" smtClean="0"/>
              <a:t>Plato</a:t>
            </a:r>
            <a:r>
              <a:rPr lang="en-US" sz="1400" smtClean="0"/>
              <a:t>, IX. Loeb Classical Library. Cambridge, MA: Harvard University Press, 1929, repr. 1989.</a:t>
            </a:r>
          </a:p>
          <a:p>
            <a:pPr eaLnBrk="1" hangingPunct="1">
              <a:lnSpc>
                <a:spcPct val="80000"/>
              </a:lnSpc>
              <a:buFontTx/>
              <a:buNone/>
            </a:pPr>
            <a:r>
              <a:rPr lang="en-US" sz="1400" smtClean="0"/>
              <a:t>Porphyry. </a:t>
            </a:r>
            <a:r>
              <a:rPr lang="en-US" sz="1400" i="1" smtClean="0"/>
              <a:t>Lettera ad Anebo</a:t>
            </a:r>
            <a:r>
              <a:rPr lang="en-US" sz="1400" smtClean="0"/>
              <a:t>. Edited by A.R. Sodano. Naples: L'arte tipografica, 1958.</a:t>
            </a:r>
          </a:p>
          <a:p>
            <a:pPr eaLnBrk="1" hangingPunct="1">
              <a:lnSpc>
                <a:spcPct val="80000"/>
              </a:lnSpc>
              <a:buFontTx/>
              <a:buNone/>
            </a:pPr>
            <a:r>
              <a:rPr lang="en-US" sz="1400" smtClean="0"/>
              <a:t>Riley, Mark. "Draft translation of Vettius Valens, Anthologiai, Books I-IX." At </a:t>
            </a:r>
            <a:r>
              <a:rPr lang="en-US" sz="1400" i="1" smtClean="0">
                <a:hlinkClick r:id="rId4"/>
              </a:rPr>
              <a:t>http://www.csus.edu/indiv/r/rileymt/Vettius%20Valens%20entire.pdf</a:t>
            </a:r>
            <a:r>
              <a:rPr lang="en-US" sz="1400" smtClean="0"/>
              <a:t>.</a:t>
            </a:r>
          </a:p>
          <a:p>
            <a:pPr eaLnBrk="1" hangingPunct="1">
              <a:lnSpc>
                <a:spcPct val="80000"/>
              </a:lnSpc>
              <a:buFontTx/>
              <a:buNone/>
            </a:pPr>
            <a:r>
              <a:rPr lang="en-US" sz="1400" smtClean="0"/>
              <a:t>Robbins, F. E., trans. </a:t>
            </a:r>
            <a:r>
              <a:rPr lang="en-US" sz="1400" i="1" smtClean="0"/>
              <a:t>Ptolemy, Tetrabiblos</a:t>
            </a:r>
            <a:r>
              <a:rPr lang="en-US" sz="1400" smtClean="0"/>
              <a:t>. Vol. 435, Loeb Classical Library. Cambridge, MA: Harvard University Press, 1940, repr. 1994.</a:t>
            </a:r>
          </a:p>
          <a:p>
            <a:pPr eaLnBrk="1" hangingPunct="1">
              <a:lnSpc>
                <a:spcPct val="80000"/>
              </a:lnSpc>
              <a:buFontTx/>
              <a:buNone/>
            </a:pPr>
            <a:r>
              <a:rPr lang="en-US" sz="1400" smtClean="0"/>
              <a:t>Tarán, Leonardo. </a:t>
            </a:r>
            <a:r>
              <a:rPr lang="en-US" sz="1400" i="1" smtClean="0"/>
              <a:t>Academica: Plato, Philip of Opus, and the Pseudo-Platonic Epinomis</a:t>
            </a:r>
            <a:r>
              <a:rPr lang="en-US" sz="1400" smtClean="0"/>
              <a:t>, Memoirs of the American Philosophical Society; v. 107. Philadelphia: American Philosophical Society, 1975.</a:t>
            </a:r>
          </a:p>
          <a:p>
            <a:pPr eaLnBrk="1" hangingPunct="1">
              <a:lnSpc>
                <a:spcPct val="80000"/>
              </a:lnSpc>
              <a:buFontTx/>
              <a:buNone/>
            </a:pPr>
            <a:r>
              <a:rPr lang="en-US" sz="1400" smtClean="0"/>
              <a:t>Vettius Valens. </a:t>
            </a:r>
            <a:r>
              <a:rPr lang="en-US" sz="1400" i="1" smtClean="0"/>
              <a:t>Anthologiarum libri novem</a:t>
            </a:r>
            <a:r>
              <a:rPr lang="en-US" sz="1400" smtClean="0"/>
              <a:t>. Edited by David Pingree. Leipzig: B.G. Teubner, 1986.</a:t>
            </a:r>
          </a:p>
          <a:p>
            <a:pPr eaLnBrk="1" hangingPunct="1">
              <a:lnSpc>
                <a:spcPct val="80000"/>
              </a:lnSpc>
              <a:buFontTx/>
              <a:buNone/>
            </a:pPr>
            <a:endParaRPr lang="en-US" sz="1400" smtClean="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Number Placeholder 5"/>
          <p:cNvSpPr>
            <a:spLocks noGrp="1"/>
          </p:cNvSpPr>
          <p:nvPr>
            <p:ph type="sldNum" sz="quarter" idx="12"/>
          </p:nvPr>
        </p:nvSpPr>
        <p:spPr>
          <a:noFill/>
        </p:spPr>
        <p:txBody>
          <a:bodyPr/>
          <a:lstStyle/>
          <a:p>
            <a:fld id="{DEE4AB9C-9DE0-4C62-96CE-8B68C0AFE996}" type="slidenum">
              <a:rPr lang="en-US" smtClean="0"/>
              <a:pPr/>
              <a:t>36</a:t>
            </a:fld>
            <a:endParaRPr lang="en-US" smtClean="0"/>
          </a:p>
        </p:txBody>
      </p:sp>
      <p:sp>
        <p:nvSpPr>
          <p:cNvPr id="37891" name="Rectangle 2"/>
          <p:cNvSpPr>
            <a:spLocks noGrp="1" noChangeArrowheads="1"/>
          </p:cNvSpPr>
          <p:nvPr>
            <p:ph type="title"/>
          </p:nvPr>
        </p:nvSpPr>
        <p:spPr>
          <a:xfrm>
            <a:off x="457200" y="0"/>
            <a:ext cx="8229600" cy="334963"/>
          </a:xfrm>
        </p:spPr>
        <p:txBody>
          <a:bodyPr/>
          <a:lstStyle/>
          <a:p>
            <a:pPr eaLnBrk="1" hangingPunct="1"/>
            <a:r>
              <a:rPr lang="en-US" sz="1800" b="1" smtClean="0">
                <a:solidFill>
                  <a:srgbClr val="002060"/>
                </a:solidFill>
              </a:rPr>
              <a:t>Bibliography</a:t>
            </a:r>
          </a:p>
        </p:txBody>
      </p:sp>
      <p:sp>
        <p:nvSpPr>
          <p:cNvPr id="37892" name="Rectangle 3"/>
          <p:cNvSpPr>
            <a:spLocks noGrp="1" noChangeArrowheads="1"/>
          </p:cNvSpPr>
          <p:nvPr>
            <p:ph type="body" idx="1"/>
          </p:nvPr>
        </p:nvSpPr>
        <p:spPr>
          <a:xfrm>
            <a:off x="0" y="228600"/>
            <a:ext cx="9144000" cy="6248400"/>
          </a:xfrm>
        </p:spPr>
        <p:txBody>
          <a:bodyPr/>
          <a:lstStyle/>
          <a:p>
            <a:pPr eaLnBrk="1" hangingPunct="1">
              <a:lnSpc>
                <a:spcPct val="80000"/>
              </a:lnSpc>
              <a:buFontTx/>
              <a:buNone/>
            </a:pPr>
            <a:r>
              <a:rPr lang="en-US" sz="1500" u="sng" smtClean="0"/>
              <a:t>Secondary Sources</a:t>
            </a:r>
          </a:p>
          <a:p>
            <a:pPr eaLnBrk="1" hangingPunct="1">
              <a:lnSpc>
                <a:spcPct val="80000"/>
              </a:lnSpc>
              <a:buFontTx/>
              <a:buNone/>
            </a:pPr>
            <a:r>
              <a:rPr lang="en-US" sz="1500" smtClean="0"/>
              <a:t>Bezza, Giuseppe. 'The Development of an Astrological Term – from Greek </a:t>
            </a:r>
            <a:r>
              <a:rPr lang="en-US" sz="1500" i="1" smtClean="0"/>
              <a:t>hairesis</a:t>
            </a:r>
            <a:r>
              <a:rPr lang="en-US" sz="1500" smtClean="0"/>
              <a:t> to Arabic </a:t>
            </a:r>
            <a:r>
              <a:rPr lang="en-US" sz="1500" i="1" smtClean="0"/>
              <a:t>ḥayyiz</a:t>
            </a:r>
            <a:r>
              <a:rPr lang="en-US" sz="1500" smtClean="0"/>
              <a:t>'. </a:t>
            </a:r>
            <a:r>
              <a:rPr lang="en-US" sz="1500" i="1" smtClean="0"/>
              <a:t>Culture and Cosmos</a:t>
            </a:r>
            <a:r>
              <a:rPr lang="en-US" sz="1500" smtClean="0"/>
              <a:t> 11, no. 1 and 2 (2007): 229-60. </a:t>
            </a:r>
            <a:r>
              <a:rPr lang="en-US" sz="1500" smtClean="0">
                <a:hlinkClick r:id="rId2"/>
              </a:rPr>
              <a:t>http://www.cultureandcosmos.org/pdfs/11/11_Bezza_An_Astrological_Term_Vol11.pdf</a:t>
            </a:r>
            <a:endParaRPr lang="en-US" sz="1500" smtClean="0"/>
          </a:p>
          <a:p>
            <a:pPr eaLnBrk="1" hangingPunct="1">
              <a:lnSpc>
                <a:spcPct val="80000"/>
              </a:lnSpc>
              <a:buFontTx/>
              <a:buNone/>
            </a:pPr>
            <a:r>
              <a:rPr lang="en-US" sz="1500" smtClean="0"/>
              <a:t>Gordon, Richard. 'Cosmology, Astrology and Magic: Discourse, Schemes, Power and Literacy'. In </a:t>
            </a:r>
            <a:r>
              <a:rPr lang="en-US" sz="1500" i="1" smtClean="0"/>
              <a:t>Panthée: Religious Transformations in the Graeco-Roman Empire</a:t>
            </a:r>
            <a:r>
              <a:rPr lang="en-US" sz="1500" smtClean="0"/>
              <a:t>, edited by Laurent Bricault and Corinne Bonnet, 85-111, Leiden/Boston: Brill, 2013.</a:t>
            </a:r>
          </a:p>
          <a:p>
            <a:pPr eaLnBrk="1" hangingPunct="1">
              <a:lnSpc>
                <a:spcPct val="80000"/>
              </a:lnSpc>
              <a:buFontTx/>
              <a:buNone/>
            </a:pPr>
            <a:r>
              <a:rPr lang="en-US" sz="1500" smtClean="0"/>
              <a:t>Gordon, Richard. '"Will my child have a big nose?"; Uncertainty, authority and narrative in katarchic astrology'. In </a:t>
            </a:r>
            <a:r>
              <a:rPr lang="en-US" sz="1500" i="1" smtClean="0"/>
              <a:t>Divination in the Ancient World: Religious Options and the Individual</a:t>
            </a:r>
            <a:r>
              <a:rPr lang="en-US" sz="1500" smtClean="0"/>
              <a:t>, edited by Veit Rosenberger, 93-137, Stuttgart: Franz Steiner Verlag, 2013.</a:t>
            </a:r>
          </a:p>
          <a:p>
            <a:pPr eaLnBrk="1" hangingPunct="1">
              <a:lnSpc>
                <a:spcPct val="80000"/>
              </a:lnSpc>
              <a:buFontTx/>
              <a:buNone/>
            </a:pPr>
            <a:r>
              <a:rPr lang="en-US" sz="1500" smtClean="0"/>
              <a:t>Greenbaum, Dorian Gieseler. "Arrows, Aiming and Divination: Astrology as a Stochastic Art." In </a:t>
            </a:r>
            <a:r>
              <a:rPr lang="en-US" sz="1500" i="1" smtClean="0"/>
              <a:t>Divination: Perspectives for a New Millennium</a:t>
            </a:r>
            <a:r>
              <a:rPr lang="en-US" sz="1500" smtClean="0"/>
              <a:t>, edited by Patrick Curry, 179-209, Farnham, Surrey: Ashgate, 2010.</a:t>
            </a:r>
          </a:p>
          <a:p>
            <a:pPr eaLnBrk="1" hangingPunct="1">
              <a:lnSpc>
                <a:spcPct val="80000"/>
              </a:lnSpc>
              <a:buFontTx/>
              <a:buNone/>
            </a:pPr>
            <a:r>
              <a:rPr lang="en-US" sz="1500" smtClean="0"/>
              <a:t>Greenbaum, Dorian Gieseler. </a:t>
            </a:r>
            <a:r>
              <a:rPr lang="en-US" sz="1500" i="1" smtClean="0"/>
              <a:t>The Daimon in Hellenistic Astrology: Origins and Influence</a:t>
            </a:r>
            <a:r>
              <a:rPr lang="en-US" sz="1500" smtClean="0"/>
              <a:t>. Leiden/Boston: Brill, 2015.</a:t>
            </a:r>
          </a:p>
          <a:p>
            <a:pPr eaLnBrk="1" hangingPunct="1">
              <a:lnSpc>
                <a:spcPct val="80000"/>
              </a:lnSpc>
              <a:buFontTx/>
              <a:buNone/>
            </a:pPr>
            <a:r>
              <a:rPr lang="en-US" sz="1500" smtClean="0"/>
              <a:t>Greenbaum, Dorian Gieseler, and Micah T. Ross. "The Role of Egypt in the Development of the Horoscope." In </a:t>
            </a:r>
            <a:r>
              <a:rPr lang="en-US" sz="1500" i="1" smtClean="0"/>
              <a:t>Egypt in Transition: Social and Religious Development of Egypt in the First Millennium BCE</a:t>
            </a:r>
            <a:r>
              <a:rPr lang="en-US" sz="1500" smtClean="0"/>
              <a:t>, edited by Ladislav Bareš, Filip Coppens and Kveta Smolarikova, 146-82, Prague: Faculty of Arts, Charles University in Prague, 2010.</a:t>
            </a:r>
          </a:p>
          <a:p>
            <a:pPr eaLnBrk="1" hangingPunct="1">
              <a:lnSpc>
                <a:spcPct val="80000"/>
              </a:lnSpc>
              <a:buFontTx/>
              <a:buNone/>
            </a:pPr>
            <a:r>
              <a:rPr lang="en-US" sz="1500" smtClean="0"/>
              <a:t>Heilen, Stephan. "Ptolemy's Doctrine of the Terms and Its Reception." In </a:t>
            </a:r>
            <a:r>
              <a:rPr lang="en-US" sz="1500" i="1" smtClean="0"/>
              <a:t>Ptolemy in Perspective</a:t>
            </a:r>
            <a:r>
              <a:rPr lang="en-US" sz="1500" smtClean="0"/>
              <a:t>, edited by Alexander Jones, 45-93, Dordrecht: Springer Science and Business Media, 2010.</a:t>
            </a:r>
          </a:p>
          <a:p>
            <a:pPr eaLnBrk="1" hangingPunct="1">
              <a:lnSpc>
                <a:spcPct val="80000"/>
              </a:lnSpc>
              <a:buFontTx/>
              <a:buNone/>
            </a:pPr>
            <a:r>
              <a:rPr lang="en-US" sz="1500" smtClean="0"/>
              <a:t>Houlding, Deborah. "The Transmission of Ptolemy's Terms: An Historical Overview, Comparison and Interpretation." </a:t>
            </a:r>
            <a:r>
              <a:rPr lang="en-US" sz="1500" i="1" smtClean="0"/>
              <a:t>Culture and Cosmos</a:t>
            </a:r>
            <a:r>
              <a:rPr lang="en-US" sz="1500" smtClean="0"/>
              <a:t> 11 (2007): 261-307.</a:t>
            </a:r>
          </a:p>
          <a:p>
            <a:pPr eaLnBrk="1" hangingPunct="1">
              <a:lnSpc>
                <a:spcPct val="80000"/>
              </a:lnSpc>
              <a:buFontTx/>
              <a:buNone/>
            </a:pPr>
            <a:r>
              <a:rPr lang="en-US" sz="1500" smtClean="0"/>
              <a:t>Pingree, David. </a:t>
            </a:r>
            <a:r>
              <a:rPr lang="en-US" sz="1500" i="1" smtClean="0"/>
              <a:t>From Astral Omens to Astrology: From Babylon to Bīkāner</a:t>
            </a:r>
            <a:r>
              <a:rPr lang="en-US" sz="1500" smtClean="0"/>
              <a:t>. Rome: Istituto italiano per l'Africa e l'Oriente, 1997.</a:t>
            </a:r>
          </a:p>
          <a:p>
            <a:pPr eaLnBrk="1" hangingPunct="1">
              <a:lnSpc>
                <a:spcPct val="80000"/>
              </a:lnSpc>
              <a:buFontTx/>
              <a:buNone/>
            </a:pPr>
            <a:r>
              <a:rPr lang="en-US" sz="1500" smtClean="0"/>
              <a:t>Thomann, Johannes. 'Square Horoscope Diagrams in Middle Eastern Astrology and Chinese Cosmological Diagrams: Were These Designs Transmitted through the Silk Road?' In </a:t>
            </a:r>
            <a:r>
              <a:rPr lang="en-US" sz="1500" i="1" smtClean="0"/>
              <a:t>The Journey of Maps and Images on the Silk Road</a:t>
            </a:r>
            <a:r>
              <a:rPr lang="en-US" sz="1500" smtClean="0"/>
              <a:t>, edited by Philippe Forêt and Andreas Kaplony, 97-118, Leiden/Boston: Brill, 2008.</a:t>
            </a:r>
          </a:p>
          <a:p>
            <a:pPr eaLnBrk="1" hangingPunct="1">
              <a:lnSpc>
                <a:spcPct val="80000"/>
              </a:lnSpc>
              <a:buFontTx/>
              <a:buNone/>
            </a:pPr>
            <a:r>
              <a:rPr lang="en-US" sz="1500" smtClean="0"/>
              <a:t>Waterfield, Robin. 'The Evidence for Astrology in Classical Greece'. </a:t>
            </a:r>
            <a:r>
              <a:rPr lang="en-US" sz="1500" i="1" smtClean="0"/>
              <a:t>Culture and Cosmos</a:t>
            </a:r>
            <a:r>
              <a:rPr lang="en-US" sz="1500" smtClean="0"/>
              <a:t> 3.2 (1999): 3-15. http://www.cultureandcosmos.org/pdfs/3-2/3-2_Waterfield_Astrology_in_Greece.pdf</a:t>
            </a:r>
          </a:p>
          <a:p>
            <a:pPr eaLnBrk="1" hangingPunct="1">
              <a:lnSpc>
                <a:spcPct val="80000"/>
              </a:lnSpc>
              <a:buFontTx/>
              <a:buNone/>
            </a:pPr>
            <a:endParaRPr lang="en-US" sz="1500" smtClean="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457200" y="0"/>
            <a:ext cx="8229600" cy="563563"/>
          </a:xfrm>
        </p:spPr>
        <p:txBody>
          <a:bodyPr/>
          <a:lstStyle/>
          <a:p>
            <a:r>
              <a:rPr lang="en-US" sz="1800" b="1" smtClean="0">
                <a:solidFill>
                  <a:srgbClr val="002060"/>
                </a:solidFill>
                <a:cs typeface="Calibri" pitchFamily="34" charset="0"/>
              </a:rPr>
              <a:t>Bibliography for Katarchic Astrology</a:t>
            </a:r>
          </a:p>
        </p:txBody>
      </p:sp>
      <p:sp>
        <p:nvSpPr>
          <p:cNvPr id="3" name="Content Placeholder 2"/>
          <p:cNvSpPr>
            <a:spLocks noGrp="1"/>
          </p:cNvSpPr>
          <p:nvPr>
            <p:ph idx="1"/>
          </p:nvPr>
        </p:nvSpPr>
        <p:spPr>
          <a:xfrm>
            <a:off x="0" y="457200"/>
            <a:ext cx="8686800" cy="6248400"/>
          </a:xfrm>
        </p:spPr>
        <p:txBody>
          <a:bodyPr>
            <a:normAutofit fontScale="85000" lnSpcReduction="20000"/>
          </a:bodyPr>
          <a:lstStyle/>
          <a:p>
            <a:pPr marL="0" indent="0">
              <a:buFontTx/>
              <a:buNone/>
              <a:defRPr/>
            </a:pPr>
            <a:r>
              <a:rPr lang="en-US" sz="1800" dirty="0" smtClean="0">
                <a:latin typeface="Calibri" pitchFamily="34" charset="0"/>
                <a:cs typeface="Calibri" pitchFamily="34" charset="0"/>
              </a:rPr>
              <a:t>Manuscript: </a:t>
            </a:r>
            <a:r>
              <a:rPr lang="en-US" sz="1600" dirty="0" smtClean="0">
                <a:latin typeface="Calibri" pitchFamily="34" charset="0"/>
                <a:cs typeface="Calibri" pitchFamily="34" charset="0"/>
              </a:rPr>
              <a:t>Florence, </a:t>
            </a:r>
            <a:r>
              <a:rPr lang="en-US" sz="1600" dirty="0" err="1" smtClean="0">
                <a:latin typeface="Calibri" pitchFamily="34" charset="0"/>
                <a:cs typeface="Calibri" pitchFamily="34" charset="0"/>
              </a:rPr>
              <a:t>Laurentianus</a:t>
            </a:r>
            <a:r>
              <a:rPr lang="en-US" sz="1600" dirty="0" smtClean="0">
                <a:latin typeface="Calibri" pitchFamily="34" charset="0"/>
                <a:cs typeface="Calibri" pitchFamily="34" charset="0"/>
              </a:rPr>
              <a:t> </a:t>
            </a:r>
            <a:r>
              <a:rPr lang="en-US" sz="1600" dirty="0" err="1" smtClean="0">
                <a:latin typeface="Calibri" pitchFamily="34" charset="0"/>
                <a:cs typeface="Calibri" pitchFamily="34" charset="0"/>
              </a:rPr>
              <a:t>pluteus</a:t>
            </a:r>
            <a:r>
              <a:rPr lang="en-US" sz="1600" dirty="0" smtClean="0">
                <a:latin typeface="Calibri" pitchFamily="34" charset="0"/>
                <a:cs typeface="Calibri" pitchFamily="34" charset="0"/>
              </a:rPr>
              <a:t> 28.33, </a:t>
            </a:r>
            <a:r>
              <a:rPr lang="en-US" sz="1600" dirty="0" err="1" smtClean="0">
                <a:latin typeface="Calibri" pitchFamily="34" charset="0"/>
                <a:cs typeface="Calibri" pitchFamily="34" charset="0"/>
              </a:rPr>
              <a:t>fols</a:t>
            </a:r>
            <a:r>
              <a:rPr lang="en-US" sz="1600" dirty="0" smtClean="0">
                <a:latin typeface="Calibri" pitchFamily="34" charset="0"/>
                <a:cs typeface="Calibri" pitchFamily="34" charset="0"/>
              </a:rPr>
              <a:t>  56-230, </a:t>
            </a:r>
            <a:r>
              <a:rPr lang="en-US" sz="1600" u="sng" dirty="0" smtClean="0">
                <a:latin typeface="Calibri" pitchFamily="34" charset="0"/>
                <a:cs typeface="Calibri" pitchFamily="34" charset="0"/>
                <a:hlinkClick r:id="rId2"/>
              </a:rPr>
              <a:t>http://mss.bmlonline.it/s.aspx?Id=AWOHyuL9I1A4r7GxMBxH&amp;c=De%20mundanis%20apotelesmatibus%20excerptum%20ex%20libro%20Albumasaris#/book</a:t>
            </a:r>
            <a:r>
              <a:rPr lang="en-US" sz="1600" u="sng" dirty="0" smtClean="0">
                <a:latin typeface="Calibri" pitchFamily="34" charset="0"/>
                <a:cs typeface="Calibri" pitchFamily="34" charset="0"/>
              </a:rPr>
              <a:t> </a:t>
            </a:r>
            <a:endParaRPr lang="en-US" sz="1800" dirty="0" smtClean="0">
              <a:latin typeface="Calibri" pitchFamily="34" charset="0"/>
              <a:cs typeface="Calibri" pitchFamily="34" charset="0"/>
            </a:endParaRPr>
          </a:p>
          <a:p>
            <a:pPr marL="0" indent="0">
              <a:buFontTx/>
              <a:buNone/>
              <a:defRPr/>
            </a:pPr>
            <a:r>
              <a:rPr lang="en-US" sz="1800" dirty="0" err="1" smtClean="0">
                <a:latin typeface="Calibri" pitchFamily="34" charset="0"/>
                <a:cs typeface="Calibri" pitchFamily="34" charset="0"/>
              </a:rPr>
              <a:t>Bodi</a:t>
            </a:r>
            <a:r>
              <a:rPr lang="en-US" sz="1800" dirty="0" smtClean="0">
                <a:latin typeface="Calibri" pitchFamily="34" charset="0"/>
                <a:cs typeface="Calibri" pitchFamily="34" charset="0"/>
              </a:rPr>
              <a:t>, Daniel. '</a:t>
            </a:r>
            <a:r>
              <a:rPr lang="en-US" sz="1800" dirty="0" err="1" smtClean="0">
                <a:latin typeface="Calibri" pitchFamily="34" charset="0"/>
                <a:cs typeface="Calibri" pitchFamily="34" charset="0"/>
              </a:rPr>
              <a:t>Akkadian</a:t>
            </a:r>
            <a:r>
              <a:rPr lang="en-US" sz="1800" dirty="0" smtClean="0">
                <a:latin typeface="Calibri" pitchFamily="34" charset="0"/>
                <a:cs typeface="Calibri" pitchFamily="34" charset="0"/>
              </a:rPr>
              <a:t> and Aramaic Terms for a "Favorable Time" (</a:t>
            </a:r>
            <a:r>
              <a:rPr lang="en-US" sz="1800" i="1" dirty="0" err="1" smtClean="0">
                <a:latin typeface="Calibri" pitchFamily="34" charset="0"/>
                <a:cs typeface="Calibri" pitchFamily="34" charset="0"/>
              </a:rPr>
              <a:t>ḫidānu</a:t>
            </a:r>
            <a:r>
              <a:rPr lang="en-US" sz="1800" i="1" dirty="0" smtClean="0">
                <a:latin typeface="Calibri" pitchFamily="34" charset="0"/>
                <a:cs typeface="Calibri" pitchFamily="34" charset="0"/>
              </a:rPr>
              <a:t>, </a:t>
            </a:r>
            <a:r>
              <a:rPr lang="en-US" sz="1800" i="1" dirty="0" err="1" smtClean="0">
                <a:latin typeface="Calibri" pitchFamily="34" charset="0"/>
                <a:cs typeface="Calibri" pitchFamily="34" charset="0"/>
              </a:rPr>
              <a:t>adānu</a:t>
            </a:r>
            <a:r>
              <a:rPr lang="en-US" sz="1800" i="1" dirty="0" smtClean="0">
                <a:latin typeface="Calibri" pitchFamily="34" charset="0"/>
                <a:cs typeface="Calibri" pitchFamily="34" charset="0"/>
              </a:rPr>
              <a:t>, and ‘</a:t>
            </a:r>
            <a:r>
              <a:rPr lang="en-US" sz="1800" i="1" dirty="0" err="1" smtClean="0">
                <a:latin typeface="Calibri" pitchFamily="34" charset="0"/>
                <a:cs typeface="Calibri" pitchFamily="34" charset="0"/>
              </a:rPr>
              <a:t>iddān</a:t>
            </a:r>
            <a:r>
              <a:rPr lang="en-US" sz="1800" i="1" dirty="0" smtClean="0">
                <a:latin typeface="Calibri" pitchFamily="34" charset="0"/>
                <a:cs typeface="Calibri" pitchFamily="34" charset="0"/>
              </a:rPr>
              <a:t>): Semitic Precursors of Greek </a:t>
            </a:r>
            <a:r>
              <a:rPr lang="en-US" sz="1800" i="1" dirty="0" err="1" smtClean="0">
                <a:latin typeface="Calibri" pitchFamily="34" charset="0"/>
                <a:cs typeface="Calibri" pitchFamily="34" charset="0"/>
              </a:rPr>
              <a:t>kairos</a:t>
            </a:r>
            <a:r>
              <a:rPr lang="en-US" sz="1800" i="1" dirty="0" smtClean="0">
                <a:latin typeface="Calibri" pitchFamily="34" charset="0"/>
                <a:cs typeface="Calibri" pitchFamily="34" charset="0"/>
              </a:rPr>
              <a:t>?' In Time and History in the Ancient Near East. Proceedings of the 56th </a:t>
            </a:r>
            <a:r>
              <a:rPr lang="en-US" sz="1800" i="1" dirty="0" err="1" smtClean="0">
                <a:latin typeface="Calibri" pitchFamily="34" charset="0"/>
                <a:cs typeface="Calibri" pitchFamily="34" charset="0"/>
              </a:rPr>
              <a:t>Rencontre</a:t>
            </a:r>
            <a:r>
              <a:rPr lang="en-US" sz="1800" i="1" dirty="0" smtClean="0">
                <a:latin typeface="Calibri" pitchFamily="34" charset="0"/>
                <a:cs typeface="Calibri" pitchFamily="34" charset="0"/>
              </a:rPr>
              <a:t> </a:t>
            </a:r>
            <a:r>
              <a:rPr lang="en-US" sz="1800" i="1" dirty="0" err="1" smtClean="0">
                <a:latin typeface="Calibri" pitchFamily="34" charset="0"/>
                <a:cs typeface="Calibri" pitchFamily="34" charset="0"/>
              </a:rPr>
              <a:t>Assyriologique</a:t>
            </a:r>
            <a:r>
              <a:rPr lang="en-US" sz="1800" i="1" dirty="0" smtClean="0">
                <a:latin typeface="Calibri" pitchFamily="34" charset="0"/>
                <a:cs typeface="Calibri" pitchFamily="34" charset="0"/>
              </a:rPr>
              <a:t> </a:t>
            </a:r>
            <a:r>
              <a:rPr lang="en-US" sz="1800" i="1" dirty="0" err="1" smtClean="0">
                <a:latin typeface="Calibri" pitchFamily="34" charset="0"/>
                <a:cs typeface="Calibri" pitchFamily="34" charset="0"/>
              </a:rPr>
              <a:t>Internationale</a:t>
            </a:r>
            <a:r>
              <a:rPr lang="en-US" sz="1800" i="1" dirty="0" smtClean="0">
                <a:latin typeface="Calibri" pitchFamily="34" charset="0"/>
                <a:cs typeface="Calibri" pitchFamily="34" charset="0"/>
              </a:rPr>
              <a:t> at Barcelona 26-30 July 2010, </a:t>
            </a:r>
            <a:r>
              <a:rPr lang="en-US" sz="1800" dirty="0" err="1" smtClean="0">
                <a:latin typeface="Calibri" pitchFamily="34" charset="0"/>
                <a:cs typeface="Calibri" pitchFamily="34" charset="0"/>
              </a:rPr>
              <a:t>eds</a:t>
            </a:r>
            <a:r>
              <a:rPr lang="en-US" sz="1800" dirty="0" smtClean="0">
                <a:latin typeface="Calibri" pitchFamily="34" charset="0"/>
                <a:cs typeface="Calibri" pitchFamily="34" charset="0"/>
              </a:rPr>
              <a:t> L. </a:t>
            </a:r>
            <a:r>
              <a:rPr lang="en-US" sz="1800" dirty="0" err="1" smtClean="0">
                <a:latin typeface="Calibri" pitchFamily="34" charset="0"/>
                <a:cs typeface="Calibri" pitchFamily="34" charset="0"/>
              </a:rPr>
              <a:t>Feliu</a:t>
            </a:r>
            <a:r>
              <a:rPr lang="en-US" sz="1800" dirty="0" smtClean="0">
                <a:latin typeface="Calibri" pitchFamily="34" charset="0"/>
                <a:cs typeface="Calibri" pitchFamily="34" charset="0"/>
              </a:rPr>
              <a:t>, J. </a:t>
            </a:r>
            <a:r>
              <a:rPr lang="en-US" sz="1800" dirty="0" err="1" smtClean="0">
                <a:latin typeface="Calibri" pitchFamily="34" charset="0"/>
                <a:cs typeface="Calibri" pitchFamily="34" charset="0"/>
              </a:rPr>
              <a:t>Llop</a:t>
            </a:r>
            <a:r>
              <a:rPr lang="en-US" sz="1800" dirty="0" smtClean="0">
                <a:latin typeface="Calibri" pitchFamily="34" charset="0"/>
                <a:cs typeface="Calibri" pitchFamily="34" charset="0"/>
              </a:rPr>
              <a:t>, A. Millet </a:t>
            </a:r>
            <a:r>
              <a:rPr lang="en-US" sz="1800" dirty="0" err="1" smtClean="0">
                <a:latin typeface="Calibri" pitchFamily="34" charset="0"/>
                <a:cs typeface="Calibri" pitchFamily="34" charset="0"/>
              </a:rPr>
              <a:t>Albà</a:t>
            </a:r>
            <a:r>
              <a:rPr lang="en-US" sz="1800" dirty="0" smtClean="0">
                <a:latin typeface="Calibri" pitchFamily="34" charset="0"/>
                <a:cs typeface="Calibri" pitchFamily="34" charset="0"/>
              </a:rPr>
              <a:t> and J. </a:t>
            </a:r>
            <a:r>
              <a:rPr lang="en-US" sz="1800" dirty="0" err="1" smtClean="0">
                <a:latin typeface="Calibri" pitchFamily="34" charset="0"/>
                <a:cs typeface="Calibri" pitchFamily="34" charset="0"/>
              </a:rPr>
              <a:t>Sanmartín</a:t>
            </a:r>
            <a:r>
              <a:rPr lang="en-US" sz="1800" dirty="0" smtClean="0">
                <a:latin typeface="Calibri" pitchFamily="34" charset="0"/>
                <a:cs typeface="Calibri" pitchFamily="34" charset="0"/>
              </a:rPr>
              <a:t>, 47-56, Winona Lake, IN: </a:t>
            </a:r>
            <a:r>
              <a:rPr lang="en-US" sz="1800" dirty="0" err="1" smtClean="0">
                <a:latin typeface="Calibri" pitchFamily="34" charset="0"/>
                <a:cs typeface="Calibri" pitchFamily="34" charset="0"/>
              </a:rPr>
              <a:t>Eisenbrauns</a:t>
            </a:r>
            <a:r>
              <a:rPr lang="en-US" sz="1800" dirty="0" smtClean="0">
                <a:latin typeface="Calibri" pitchFamily="34" charset="0"/>
                <a:cs typeface="Calibri" pitchFamily="34" charset="0"/>
              </a:rPr>
              <a:t>, 2013.</a:t>
            </a:r>
          </a:p>
          <a:p>
            <a:pPr marL="0" indent="0">
              <a:buFontTx/>
              <a:buNone/>
              <a:defRPr/>
            </a:pPr>
            <a:r>
              <a:rPr lang="fr-FR" sz="1800" dirty="0" smtClean="0">
                <a:latin typeface="Calibri" pitchFamily="34" charset="0"/>
                <a:cs typeface="Calibri" pitchFamily="34" charset="0"/>
              </a:rPr>
              <a:t>Bouché-Leclercq, Auguste. </a:t>
            </a:r>
            <a:r>
              <a:rPr lang="fr-FR" sz="1800" i="1" dirty="0" smtClean="0">
                <a:latin typeface="Calibri" pitchFamily="34" charset="0"/>
                <a:cs typeface="Calibri" pitchFamily="34" charset="0"/>
              </a:rPr>
              <a:t>L'astrologie grecque</a:t>
            </a:r>
            <a:r>
              <a:rPr lang="fr-FR" sz="1800" dirty="0" smtClean="0">
                <a:latin typeface="Calibri" pitchFamily="34" charset="0"/>
                <a:cs typeface="Calibri" pitchFamily="34" charset="0"/>
              </a:rPr>
              <a:t>. Paris: E. Leroux, 1899.</a:t>
            </a:r>
          </a:p>
          <a:p>
            <a:pPr marL="0" indent="0">
              <a:buFontTx/>
              <a:buNone/>
              <a:defRPr/>
            </a:pPr>
            <a:r>
              <a:rPr lang="en-US" sz="1800" i="1" dirty="0" err="1" smtClean="0">
                <a:latin typeface="Calibri" pitchFamily="34" charset="0"/>
                <a:cs typeface="Calibri" pitchFamily="34" charset="0"/>
              </a:rPr>
              <a:t>Catalogus</a:t>
            </a:r>
            <a:r>
              <a:rPr lang="en-US" sz="1800" i="1" dirty="0" smtClean="0">
                <a:latin typeface="Calibri" pitchFamily="34" charset="0"/>
                <a:cs typeface="Calibri" pitchFamily="34" charset="0"/>
              </a:rPr>
              <a:t> </a:t>
            </a:r>
            <a:r>
              <a:rPr lang="en-US" sz="1800" i="1" dirty="0" err="1" smtClean="0">
                <a:latin typeface="Calibri" pitchFamily="34" charset="0"/>
                <a:cs typeface="Calibri" pitchFamily="34" charset="0"/>
              </a:rPr>
              <a:t>Codicum</a:t>
            </a:r>
            <a:r>
              <a:rPr lang="en-US" sz="1800" i="1" dirty="0" smtClean="0">
                <a:latin typeface="Calibri" pitchFamily="34" charset="0"/>
                <a:cs typeface="Calibri" pitchFamily="34" charset="0"/>
              </a:rPr>
              <a:t> </a:t>
            </a:r>
            <a:r>
              <a:rPr lang="en-US" sz="1800" i="1" dirty="0" err="1" smtClean="0">
                <a:latin typeface="Calibri" pitchFamily="34" charset="0"/>
                <a:cs typeface="Calibri" pitchFamily="34" charset="0"/>
              </a:rPr>
              <a:t>Astrologorum</a:t>
            </a:r>
            <a:r>
              <a:rPr lang="en-US" sz="1800" i="1" dirty="0" smtClean="0">
                <a:latin typeface="Calibri" pitchFamily="34" charset="0"/>
                <a:cs typeface="Calibri" pitchFamily="34" charset="0"/>
              </a:rPr>
              <a:t> </a:t>
            </a:r>
            <a:r>
              <a:rPr lang="en-US" sz="1800" i="1" dirty="0" err="1" smtClean="0">
                <a:latin typeface="Calibri" pitchFamily="34" charset="0"/>
                <a:cs typeface="Calibri" pitchFamily="34" charset="0"/>
              </a:rPr>
              <a:t>Graecorum</a:t>
            </a:r>
            <a:r>
              <a:rPr lang="en-US" sz="1800" i="1" dirty="0" smtClean="0">
                <a:latin typeface="Calibri" pitchFamily="34" charset="0"/>
                <a:cs typeface="Calibri" pitchFamily="34" charset="0"/>
              </a:rPr>
              <a:t>. </a:t>
            </a:r>
            <a:r>
              <a:rPr lang="en-US" sz="1800" dirty="0" smtClean="0">
                <a:latin typeface="Calibri" pitchFamily="34" charset="0"/>
                <a:cs typeface="Calibri" pitchFamily="34" charset="0"/>
              </a:rPr>
              <a:t>Ed. Franz </a:t>
            </a:r>
            <a:r>
              <a:rPr lang="en-US" sz="1800" dirty="0" err="1" smtClean="0">
                <a:latin typeface="Calibri" pitchFamily="34" charset="0"/>
                <a:cs typeface="Calibri" pitchFamily="34" charset="0"/>
              </a:rPr>
              <a:t>Cumont</a:t>
            </a:r>
            <a:r>
              <a:rPr lang="en-US" sz="1800" dirty="0" smtClean="0">
                <a:latin typeface="Calibri" pitchFamily="34" charset="0"/>
                <a:cs typeface="Calibri" pitchFamily="34" charset="0"/>
              </a:rPr>
              <a:t> et al. 12 vols. Brussels: Henri </a:t>
            </a:r>
            <a:r>
              <a:rPr lang="en-US" sz="1800" dirty="0" err="1" smtClean="0">
                <a:latin typeface="Calibri" pitchFamily="34" charset="0"/>
                <a:cs typeface="Calibri" pitchFamily="34" charset="0"/>
              </a:rPr>
              <a:t>Lamertin</a:t>
            </a:r>
            <a:r>
              <a:rPr lang="en-US" sz="1800" dirty="0" smtClean="0">
                <a:latin typeface="Calibri" pitchFamily="34" charset="0"/>
                <a:cs typeface="Calibri" pitchFamily="34" charset="0"/>
              </a:rPr>
              <a:t>, 1898-1953 (Volume 1).</a:t>
            </a:r>
            <a:endParaRPr lang="fr-FR" sz="1800" dirty="0" smtClean="0">
              <a:latin typeface="Calibri" pitchFamily="34" charset="0"/>
              <a:cs typeface="Calibri" pitchFamily="34" charset="0"/>
            </a:endParaRPr>
          </a:p>
          <a:p>
            <a:pPr marL="0" indent="0">
              <a:buFontTx/>
              <a:buNone/>
              <a:defRPr/>
            </a:pPr>
            <a:r>
              <a:rPr lang="en-US" sz="1800" dirty="0" err="1" smtClean="0">
                <a:latin typeface="Calibri" pitchFamily="34" charset="0"/>
                <a:cs typeface="Calibri" pitchFamily="34" charset="0"/>
              </a:rPr>
              <a:t>Dorotheus</a:t>
            </a:r>
            <a:r>
              <a:rPr lang="en-US" sz="1800" dirty="0" smtClean="0">
                <a:latin typeface="Calibri" pitchFamily="34" charset="0"/>
                <a:cs typeface="Calibri" pitchFamily="34" charset="0"/>
              </a:rPr>
              <a:t> of Sidon. </a:t>
            </a:r>
            <a:r>
              <a:rPr lang="en-US" sz="1800" i="1" dirty="0" smtClean="0">
                <a:latin typeface="Calibri" pitchFamily="34" charset="0"/>
                <a:cs typeface="Calibri" pitchFamily="34" charset="0"/>
              </a:rPr>
              <a:t>Carmen </a:t>
            </a:r>
            <a:r>
              <a:rPr lang="en-US" sz="1800" i="1" dirty="0" err="1" smtClean="0">
                <a:latin typeface="Calibri" pitchFamily="34" charset="0"/>
                <a:cs typeface="Calibri" pitchFamily="34" charset="0"/>
              </a:rPr>
              <a:t>Astrologicum</a:t>
            </a:r>
            <a:r>
              <a:rPr lang="en-US" sz="1800" i="1" dirty="0" smtClean="0">
                <a:latin typeface="Calibri" pitchFamily="34" charset="0"/>
                <a:cs typeface="Calibri" pitchFamily="34" charset="0"/>
              </a:rPr>
              <a:t>. </a:t>
            </a:r>
            <a:r>
              <a:rPr lang="en-US" sz="1800" dirty="0" smtClean="0">
                <a:latin typeface="Calibri" pitchFamily="34" charset="0"/>
                <a:cs typeface="Calibri" pitchFamily="34" charset="0"/>
              </a:rPr>
              <a:t>Ed. David </a:t>
            </a:r>
            <a:r>
              <a:rPr lang="en-US" sz="1800" dirty="0" err="1" smtClean="0">
                <a:latin typeface="Calibri" pitchFamily="34" charset="0"/>
                <a:cs typeface="Calibri" pitchFamily="34" charset="0"/>
              </a:rPr>
              <a:t>Pingree</a:t>
            </a:r>
            <a:r>
              <a:rPr lang="en-US" sz="1800" dirty="0" smtClean="0">
                <a:latin typeface="Calibri" pitchFamily="34" charset="0"/>
                <a:cs typeface="Calibri" pitchFamily="34" charset="0"/>
              </a:rPr>
              <a:t>. Leipzig: B. G. </a:t>
            </a:r>
            <a:r>
              <a:rPr lang="en-US" sz="1800" dirty="0" err="1" smtClean="0">
                <a:latin typeface="Calibri" pitchFamily="34" charset="0"/>
                <a:cs typeface="Calibri" pitchFamily="34" charset="0"/>
              </a:rPr>
              <a:t>Teubner</a:t>
            </a:r>
            <a:r>
              <a:rPr lang="en-US" sz="1800" dirty="0" smtClean="0">
                <a:latin typeface="Calibri" pitchFamily="34" charset="0"/>
                <a:cs typeface="Calibri" pitchFamily="34" charset="0"/>
              </a:rPr>
              <a:t>, 1976</a:t>
            </a:r>
            <a:endParaRPr lang="fr-FR" sz="1800" dirty="0" smtClean="0">
              <a:latin typeface="Calibri" pitchFamily="34" charset="0"/>
              <a:cs typeface="Calibri" pitchFamily="34" charset="0"/>
            </a:endParaRPr>
          </a:p>
          <a:p>
            <a:pPr marL="0" indent="0">
              <a:buFontTx/>
              <a:buNone/>
              <a:defRPr/>
            </a:pPr>
            <a:r>
              <a:rPr lang="en-US" sz="1800" dirty="0" err="1" smtClean="0">
                <a:latin typeface="Calibri" pitchFamily="34" charset="0"/>
                <a:cs typeface="Calibri" pitchFamily="34" charset="0"/>
              </a:rPr>
              <a:t>Eidinow</a:t>
            </a:r>
            <a:r>
              <a:rPr lang="en-US" sz="1800" dirty="0" smtClean="0">
                <a:latin typeface="Calibri" pitchFamily="34" charset="0"/>
                <a:cs typeface="Calibri" pitchFamily="34" charset="0"/>
              </a:rPr>
              <a:t>, Esther. </a:t>
            </a:r>
            <a:r>
              <a:rPr lang="en-US" sz="1800" i="1" dirty="0" smtClean="0">
                <a:latin typeface="Calibri" pitchFamily="34" charset="0"/>
                <a:cs typeface="Calibri" pitchFamily="34" charset="0"/>
              </a:rPr>
              <a:t>Oracles, Curses and Risk among the Ancient Greeks. </a:t>
            </a:r>
            <a:r>
              <a:rPr lang="en-US" sz="1800" dirty="0" smtClean="0">
                <a:latin typeface="Calibri" pitchFamily="34" charset="0"/>
                <a:cs typeface="Calibri" pitchFamily="34" charset="0"/>
              </a:rPr>
              <a:t>Oxford: Oxford University Press, 2007.</a:t>
            </a:r>
          </a:p>
          <a:p>
            <a:pPr marL="0" indent="0">
              <a:buFontTx/>
              <a:buNone/>
              <a:defRPr/>
            </a:pPr>
            <a:r>
              <a:rPr lang="en-US" sz="1800" dirty="0" smtClean="0">
                <a:latin typeface="Calibri" pitchFamily="34" charset="0"/>
                <a:cs typeface="Calibri" pitchFamily="34" charset="0"/>
              </a:rPr>
              <a:t>Gordon, Richard. '"Will my child have a big nose?"; Uncertainty, authority and narrative in </a:t>
            </a:r>
            <a:r>
              <a:rPr lang="en-US" sz="1800" dirty="0" err="1" smtClean="0">
                <a:latin typeface="Calibri" pitchFamily="34" charset="0"/>
                <a:cs typeface="Calibri" pitchFamily="34" charset="0"/>
              </a:rPr>
              <a:t>katarchic</a:t>
            </a:r>
            <a:r>
              <a:rPr lang="en-US" sz="1800" dirty="0" smtClean="0">
                <a:latin typeface="Calibri" pitchFamily="34" charset="0"/>
                <a:cs typeface="Calibri" pitchFamily="34" charset="0"/>
              </a:rPr>
              <a:t> astrology'. In </a:t>
            </a:r>
            <a:r>
              <a:rPr lang="en-US" sz="1800" i="1" dirty="0" smtClean="0">
                <a:latin typeface="Calibri" pitchFamily="34" charset="0"/>
                <a:cs typeface="Calibri" pitchFamily="34" charset="0"/>
              </a:rPr>
              <a:t>Divination in the Ancient World: Religious Options and the Individual</a:t>
            </a:r>
            <a:r>
              <a:rPr lang="en-US" sz="1800" dirty="0" smtClean="0">
                <a:latin typeface="Calibri" pitchFamily="34" charset="0"/>
                <a:cs typeface="Calibri" pitchFamily="34" charset="0"/>
              </a:rPr>
              <a:t>, ed. </a:t>
            </a:r>
            <a:r>
              <a:rPr lang="en-US" sz="1800" dirty="0" err="1" smtClean="0">
                <a:latin typeface="Calibri" pitchFamily="34" charset="0"/>
                <a:cs typeface="Calibri" pitchFamily="34" charset="0"/>
              </a:rPr>
              <a:t>Veit</a:t>
            </a:r>
            <a:r>
              <a:rPr lang="en-US" sz="1800" dirty="0" smtClean="0">
                <a:latin typeface="Calibri" pitchFamily="34" charset="0"/>
                <a:cs typeface="Calibri" pitchFamily="34" charset="0"/>
              </a:rPr>
              <a:t> Rosenberger, 93-137, Stuttgart: Franz Steiner </a:t>
            </a:r>
            <a:r>
              <a:rPr lang="en-US" sz="1800" dirty="0" err="1" smtClean="0">
                <a:latin typeface="Calibri" pitchFamily="34" charset="0"/>
                <a:cs typeface="Calibri" pitchFamily="34" charset="0"/>
              </a:rPr>
              <a:t>Verlag</a:t>
            </a:r>
            <a:r>
              <a:rPr lang="en-US" sz="1800" dirty="0" smtClean="0">
                <a:latin typeface="Calibri" pitchFamily="34" charset="0"/>
                <a:cs typeface="Calibri" pitchFamily="34" charset="0"/>
              </a:rPr>
              <a:t>, 2013.</a:t>
            </a:r>
          </a:p>
          <a:p>
            <a:pPr marL="0" indent="0">
              <a:buFontTx/>
              <a:buNone/>
              <a:defRPr/>
            </a:pPr>
            <a:r>
              <a:rPr lang="en-US" sz="1800" dirty="0" err="1" smtClean="0">
                <a:latin typeface="Calibri" pitchFamily="34" charset="0"/>
                <a:cs typeface="Calibri" pitchFamily="34" charset="0"/>
              </a:rPr>
              <a:t>Hephaestio</a:t>
            </a:r>
            <a:r>
              <a:rPr lang="en-US" sz="1800" dirty="0" smtClean="0">
                <a:latin typeface="Calibri" pitchFamily="34" charset="0"/>
                <a:cs typeface="Calibri" pitchFamily="34" charset="0"/>
              </a:rPr>
              <a:t>. </a:t>
            </a:r>
            <a:r>
              <a:rPr lang="en-US" sz="1800" i="1" dirty="0" err="1" smtClean="0">
                <a:latin typeface="Calibri" pitchFamily="34" charset="0"/>
                <a:cs typeface="Calibri" pitchFamily="34" charset="0"/>
              </a:rPr>
              <a:t>Apotelesmaticorum</a:t>
            </a:r>
            <a:r>
              <a:rPr lang="en-US" sz="1800" i="1" dirty="0" smtClean="0">
                <a:latin typeface="Calibri" pitchFamily="34" charset="0"/>
                <a:cs typeface="Calibri" pitchFamily="34" charset="0"/>
              </a:rPr>
              <a:t> </a:t>
            </a:r>
            <a:r>
              <a:rPr lang="en-US" sz="1800" i="1" dirty="0" err="1" smtClean="0">
                <a:latin typeface="Calibri" pitchFamily="34" charset="0"/>
                <a:cs typeface="Calibri" pitchFamily="34" charset="0"/>
              </a:rPr>
              <a:t>libri</a:t>
            </a:r>
            <a:r>
              <a:rPr lang="en-US" sz="1800" i="1" dirty="0" smtClean="0">
                <a:latin typeface="Calibri" pitchFamily="34" charset="0"/>
                <a:cs typeface="Calibri" pitchFamily="34" charset="0"/>
              </a:rPr>
              <a:t> </a:t>
            </a:r>
            <a:r>
              <a:rPr lang="en-US" sz="1800" i="1" dirty="0" err="1" smtClean="0">
                <a:latin typeface="Calibri" pitchFamily="34" charset="0"/>
                <a:cs typeface="Calibri" pitchFamily="34" charset="0"/>
              </a:rPr>
              <a:t>tres</a:t>
            </a:r>
            <a:r>
              <a:rPr lang="en-US" sz="1800" dirty="0" smtClean="0">
                <a:latin typeface="Calibri" pitchFamily="34" charset="0"/>
                <a:cs typeface="Calibri" pitchFamily="34" charset="0"/>
              </a:rPr>
              <a:t>. Edited by David </a:t>
            </a:r>
            <a:r>
              <a:rPr lang="en-US" sz="1800" dirty="0" err="1" smtClean="0">
                <a:latin typeface="Calibri" pitchFamily="34" charset="0"/>
                <a:cs typeface="Calibri" pitchFamily="34" charset="0"/>
              </a:rPr>
              <a:t>Pingree</a:t>
            </a:r>
            <a:r>
              <a:rPr lang="en-US" sz="1800" dirty="0" smtClean="0">
                <a:latin typeface="Calibri" pitchFamily="34" charset="0"/>
                <a:cs typeface="Calibri" pitchFamily="34" charset="0"/>
              </a:rPr>
              <a:t>. 2 vols. Leipzig: B. G. </a:t>
            </a:r>
            <a:r>
              <a:rPr lang="en-US" sz="1800" dirty="0" err="1" smtClean="0">
                <a:latin typeface="Calibri" pitchFamily="34" charset="0"/>
                <a:cs typeface="Calibri" pitchFamily="34" charset="0"/>
              </a:rPr>
              <a:t>Teubner</a:t>
            </a:r>
            <a:r>
              <a:rPr lang="en-US" sz="1800" dirty="0" smtClean="0">
                <a:latin typeface="Calibri" pitchFamily="34" charset="0"/>
                <a:cs typeface="Calibri" pitchFamily="34" charset="0"/>
              </a:rPr>
              <a:t>, 1973.</a:t>
            </a:r>
          </a:p>
          <a:p>
            <a:pPr marL="0" indent="0">
              <a:buFontTx/>
              <a:buNone/>
              <a:defRPr/>
            </a:pPr>
            <a:r>
              <a:rPr lang="en-US" sz="1800" dirty="0" err="1" smtClean="0">
                <a:latin typeface="Calibri" pitchFamily="34" charset="0"/>
                <a:cs typeface="Calibri" pitchFamily="34" charset="0"/>
              </a:rPr>
              <a:t>Iamblichus</a:t>
            </a:r>
            <a:r>
              <a:rPr lang="en-US" sz="1800" dirty="0" smtClean="0">
                <a:latin typeface="Calibri" pitchFamily="34" charset="0"/>
                <a:cs typeface="Calibri" pitchFamily="34" charset="0"/>
              </a:rPr>
              <a:t>. </a:t>
            </a:r>
            <a:r>
              <a:rPr lang="en-US" sz="1800" i="1" dirty="0" smtClean="0">
                <a:latin typeface="Calibri" pitchFamily="34" charset="0"/>
                <a:cs typeface="Calibri" pitchFamily="34" charset="0"/>
              </a:rPr>
              <a:t>On The Mysteries. </a:t>
            </a:r>
            <a:r>
              <a:rPr lang="en-US" sz="1800" dirty="0" smtClean="0">
                <a:latin typeface="Calibri" pitchFamily="34" charset="0"/>
                <a:cs typeface="Calibri" pitchFamily="34" charset="0"/>
              </a:rPr>
              <a:t>Ed., trans. and comm. Emma C. Clarke, John M. Dillon and Jackson P. </a:t>
            </a:r>
            <a:r>
              <a:rPr lang="en-US" sz="1800" dirty="0" err="1" smtClean="0">
                <a:latin typeface="Calibri" pitchFamily="34" charset="0"/>
                <a:cs typeface="Calibri" pitchFamily="34" charset="0"/>
              </a:rPr>
              <a:t>Hershbell</a:t>
            </a:r>
            <a:r>
              <a:rPr lang="en-US" sz="1800" dirty="0" smtClean="0">
                <a:latin typeface="Calibri" pitchFamily="34" charset="0"/>
                <a:cs typeface="Calibri" pitchFamily="34" charset="0"/>
              </a:rPr>
              <a:t>. Atlanta: Society of Biblical Literature, 2003.</a:t>
            </a:r>
          </a:p>
          <a:p>
            <a:pPr marL="0" indent="0">
              <a:buFontTx/>
              <a:buNone/>
              <a:defRPr/>
            </a:pPr>
            <a:r>
              <a:rPr lang="de-DE" sz="1800" dirty="0" smtClean="0">
                <a:latin typeface="Calibri" pitchFamily="34" charset="0"/>
                <a:cs typeface="Calibri" pitchFamily="34" charset="0"/>
              </a:rPr>
              <a:t>Hübner, Wolfgang. </a:t>
            </a:r>
            <a:r>
              <a:rPr lang="de-DE" sz="1800" i="1" dirty="0" smtClean="0">
                <a:latin typeface="Calibri" pitchFamily="34" charset="0"/>
                <a:cs typeface="Calibri" pitchFamily="34" charset="0"/>
              </a:rPr>
              <a:t>Raum, Zeit und soziales Rollenspiel der vier Kardinalpunkte in der antiken Katarchenhoroskopie</a:t>
            </a:r>
            <a:r>
              <a:rPr lang="de-DE" sz="1800" dirty="0" smtClean="0">
                <a:latin typeface="Calibri" pitchFamily="34" charset="0"/>
                <a:cs typeface="Calibri" pitchFamily="34" charset="0"/>
              </a:rPr>
              <a:t>. Band 194, Beiträge zur Altertumskunde. Munich/Leipzig: K. G. Saur Verlag, 2003.</a:t>
            </a:r>
          </a:p>
          <a:p>
            <a:pPr marL="0" indent="0">
              <a:buFontTx/>
              <a:buNone/>
              <a:defRPr/>
            </a:pPr>
            <a:r>
              <a:rPr lang="en-US" sz="1800" dirty="0" smtClean="0">
                <a:latin typeface="Calibri" pitchFamily="34" charset="0"/>
                <a:cs typeface="Calibri" pitchFamily="34" charset="0"/>
              </a:rPr>
              <a:t>Liddell, H. G., R. Scott, and H. S. Jones. </a:t>
            </a:r>
            <a:r>
              <a:rPr lang="en-US" sz="1800" i="1" dirty="0" smtClean="0">
                <a:latin typeface="Calibri" pitchFamily="34" charset="0"/>
                <a:cs typeface="Calibri" pitchFamily="34" charset="0"/>
              </a:rPr>
              <a:t>A Greek-English Lexicon</a:t>
            </a:r>
            <a:r>
              <a:rPr lang="en-US" sz="1800" dirty="0" smtClean="0">
                <a:latin typeface="Calibri" pitchFamily="34" charset="0"/>
                <a:cs typeface="Calibri" pitchFamily="34" charset="0"/>
              </a:rPr>
              <a:t>. 9th ed. Oxford: Clarendon Press, 1996.</a:t>
            </a:r>
          </a:p>
          <a:p>
            <a:pPr marL="0" indent="0">
              <a:buFontTx/>
              <a:buNone/>
              <a:defRPr/>
            </a:pPr>
            <a:r>
              <a:rPr lang="en-US" sz="1800" dirty="0" err="1" smtClean="0">
                <a:latin typeface="Calibri" pitchFamily="34" charset="0"/>
                <a:cs typeface="Calibri" pitchFamily="34" charset="0"/>
              </a:rPr>
              <a:t>Maximus</a:t>
            </a:r>
            <a:r>
              <a:rPr lang="en-US" sz="1800" dirty="0" smtClean="0">
                <a:latin typeface="Calibri" pitchFamily="34" charset="0"/>
                <a:cs typeface="Calibri" pitchFamily="34" charset="0"/>
              </a:rPr>
              <a:t> of Ephesus. </a:t>
            </a:r>
            <a:r>
              <a:rPr lang="en-US" sz="1800" i="1" dirty="0" smtClean="0">
                <a:latin typeface="Calibri" pitchFamily="34" charset="0"/>
                <a:cs typeface="Calibri" pitchFamily="34" charset="0"/>
              </a:rPr>
              <a:t>Des initiatives. </a:t>
            </a:r>
            <a:r>
              <a:rPr lang="en-US" sz="1800" dirty="0" smtClean="0">
                <a:latin typeface="Calibri" pitchFamily="34" charset="0"/>
                <a:cs typeface="Calibri" pitchFamily="34" charset="0"/>
              </a:rPr>
              <a:t>Ed. and trans. Nicola </a:t>
            </a:r>
            <a:r>
              <a:rPr lang="en-US" sz="1800" dirty="0" err="1" smtClean="0">
                <a:latin typeface="Calibri" pitchFamily="34" charset="0"/>
                <a:cs typeface="Calibri" pitchFamily="34" charset="0"/>
              </a:rPr>
              <a:t>Zito</a:t>
            </a:r>
            <a:r>
              <a:rPr lang="en-US" sz="1800" dirty="0" smtClean="0">
                <a:latin typeface="Calibri" pitchFamily="34" charset="0"/>
                <a:cs typeface="Calibri" pitchFamily="34" charset="0"/>
              </a:rPr>
              <a:t>. Paris: Les Belles </a:t>
            </a:r>
            <a:r>
              <a:rPr lang="en-US" sz="1800" dirty="0" err="1" smtClean="0">
                <a:latin typeface="Calibri" pitchFamily="34" charset="0"/>
                <a:cs typeface="Calibri" pitchFamily="34" charset="0"/>
              </a:rPr>
              <a:t>Lettres</a:t>
            </a:r>
            <a:r>
              <a:rPr lang="en-US" sz="1800" dirty="0" smtClean="0">
                <a:latin typeface="Calibri" pitchFamily="34" charset="0"/>
                <a:cs typeface="Calibri" pitchFamily="34" charset="0"/>
              </a:rPr>
              <a:t>, 2016.</a:t>
            </a:r>
          </a:p>
          <a:p>
            <a:pPr marL="0" indent="0">
              <a:buFontTx/>
              <a:buNone/>
              <a:defRPr/>
            </a:pPr>
            <a:r>
              <a:rPr lang="it-IT" sz="1800" dirty="0" smtClean="0">
                <a:latin typeface="Calibri" pitchFamily="34" charset="0"/>
                <a:cs typeface="Calibri" pitchFamily="34" charset="0"/>
              </a:rPr>
              <a:t>Porphyry. </a:t>
            </a:r>
            <a:r>
              <a:rPr lang="it-IT" sz="1800" i="1" dirty="0" smtClean="0">
                <a:latin typeface="Calibri" pitchFamily="34" charset="0"/>
                <a:cs typeface="Calibri" pitchFamily="34" charset="0"/>
              </a:rPr>
              <a:t>Lettera ad Anebo. </a:t>
            </a:r>
            <a:r>
              <a:rPr lang="it-IT" sz="1800" dirty="0" smtClean="0">
                <a:latin typeface="Calibri" pitchFamily="34" charset="0"/>
                <a:cs typeface="Calibri" pitchFamily="34" charset="0"/>
              </a:rPr>
              <a:t>Ed. A.R. Sodano. Naples: L'arte tipografica, 1958.</a:t>
            </a:r>
          </a:p>
          <a:p>
            <a:pPr marL="0" indent="0">
              <a:buFontTx/>
              <a:buNone/>
              <a:defRPr/>
            </a:pPr>
            <a:r>
              <a:rPr lang="en-US" sz="1800" dirty="0" smtClean="0">
                <a:latin typeface="Calibri" pitchFamily="34" charset="0"/>
                <a:cs typeface="Calibri" pitchFamily="34" charset="0"/>
              </a:rPr>
              <a:t>Plutarch. </a:t>
            </a:r>
            <a:r>
              <a:rPr lang="en-US" sz="1800" i="1" dirty="0" smtClean="0">
                <a:latin typeface="Calibri" pitchFamily="34" charset="0"/>
                <a:cs typeface="Calibri" pitchFamily="34" charset="0"/>
              </a:rPr>
              <a:t>The E at Delphi. </a:t>
            </a:r>
            <a:r>
              <a:rPr lang="en-US" sz="1800" dirty="0" smtClean="0">
                <a:latin typeface="Calibri" pitchFamily="34" charset="0"/>
                <a:cs typeface="Calibri" pitchFamily="34" charset="0"/>
              </a:rPr>
              <a:t>Translated by Frank Cole Babbitt. In </a:t>
            </a:r>
            <a:r>
              <a:rPr lang="en-US" sz="1800" i="1" dirty="0" err="1" smtClean="0">
                <a:latin typeface="Calibri" pitchFamily="34" charset="0"/>
                <a:cs typeface="Calibri" pitchFamily="34" charset="0"/>
              </a:rPr>
              <a:t>Moralia</a:t>
            </a:r>
            <a:r>
              <a:rPr lang="en-US" sz="1800" i="1" dirty="0" smtClean="0">
                <a:latin typeface="Calibri" pitchFamily="34" charset="0"/>
                <a:cs typeface="Calibri" pitchFamily="34" charset="0"/>
              </a:rPr>
              <a:t>, V</a:t>
            </a:r>
            <a:r>
              <a:rPr lang="en-US" sz="1800" dirty="0" smtClean="0">
                <a:latin typeface="Calibri" pitchFamily="34" charset="0"/>
                <a:cs typeface="Calibri" pitchFamily="34" charset="0"/>
              </a:rPr>
              <a:t>. Loeb Classical Library. Cambridge, MA: Harvard University Press, 1936, </a:t>
            </a:r>
            <a:r>
              <a:rPr lang="en-US" sz="1800" dirty="0" err="1" smtClean="0">
                <a:latin typeface="Calibri" pitchFamily="34" charset="0"/>
                <a:cs typeface="Calibri" pitchFamily="34" charset="0"/>
              </a:rPr>
              <a:t>repr</a:t>
            </a:r>
            <a:r>
              <a:rPr lang="en-US" sz="1800" dirty="0" smtClean="0">
                <a:latin typeface="Calibri" pitchFamily="34" charset="0"/>
                <a:cs typeface="Calibri" pitchFamily="34" charset="0"/>
              </a:rPr>
              <a:t>. 2003.</a:t>
            </a:r>
          </a:p>
          <a:p>
            <a:pPr marL="0" indent="0">
              <a:buFontTx/>
              <a:buNone/>
              <a:defRPr/>
            </a:pPr>
            <a:r>
              <a:rPr lang="en-US" sz="1800" dirty="0" smtClean="0">
                <a:latin typeface="Calibri" pitchFamily="34" charset="0"/>
                <a:cs typeface="Calibri" pitchFamily="34" charset="0"/>
              </a:rPr>
              <a:t>Reiner, Erica. </a:t>
            </a:r>
            <a:r>
              <a:rPr lang="en-US" sz="1800" i="1" dirty="0" smtClean="0">
                <a:latin typeface="Calibri" pitchFamily="34" charset="0"/>
                <a:cs typeface="Calibri" pitchFamily="34" charset="0"/>
              </a:rPr>
              <a:t>Astral Magic in Babylonia. TAPS, </a:t>
            </a:r>
            <a:r>
              <a:rPr lang="en-US" sz="1800" dirty="0" smtClean="0">
                <a:latin typeface="Calibri" pitchFamily="34" charset="0"/>
                <a:cs typeface="Calibri" pitchFamily="34" charset="0"/>
              </a:rPr>
              <a:t>Vol. 85, no. 4. Philadelphia: Transactions of the American Philosophical Society, 1995.</a:t>
            </a:r>
          </a:p>
          <a:p>
            <a:pPr marL="0" indent="0">
              <a:buFontTx/>
              <a:buNone/>
              <a:defRPr/>
            </a:pPr>
            <a:r>
              <a:rPr lang="en-US" sz="1800" dirty="0" err="1" smtClean="0">
                <a:latin typeface="Calibri" pitchFamily="34" charset="0"/>
                <a:cs typeface="Calibri" pitchFamily="34" charset="0"/>
              </a:rPr>
              <a:t>Schwemer</a:t>
            </a:r>
            <a:r>
              <a:rPr lang="en-US" sz="1800" dirty="0" smtClean="0">
                <a:latin typeface="Calibri" pitchFamily="34" charset="0"/>
                <a:cs typeface="Calibri" pitchFamily="34" charset="0"/>
              </a:rPr>
              <a:t>, Daniel. 'Beyond </a:t>
            </a:r>
            <a:r>
              <a:rPr lang="en-US" sz="1800" dirty="0" err="1" smtClean="0">
                <a:latin typeface="Calibri" pitchFamily="34" charset="0"/>
                <a:cs typeface="Calibri" pitchFamily="34" charset="0"/>
              </a:rPr>
              <a:t>Ereškigal</a:t>
            </a:r>
            <a:r>
              <a:rPr lang="en-US" sz="1800" dirty="0" smtClean="0">
                <a:latin typeface="Calibri" pitchFamily="34" charset="0"/>
                <a:cs typeface="Calibri" pitchFamily="34" charset="0"/>
              </a:rPr>
              <a:t>? Mesopotamian Magic Traditions in the Papyri </a:t>
            </a:r>
            <a:r>
              <a:rPr lang="en-US" sz="1800" dirty="0" err="1" smtClean="0">
                <a:latin typeface="Calibri" pitchFamily="34" charset="0"/>
                <a:cs typeface="Calibri" pitchFamily="34" charset="0"/>
              </a:rPr>
              <a:t>Graecae</a:t>
            </a:r>
            <a:r>
              <a:rPr lang="en-US" sz="1800" dirty="0" smtClean="0">
                <a:latin typeface="Calibri" pitchFamily="34" charset="0"/>
                <a:cs typeface="Calibri" pitchFamily="34" charset="0"/>
              </a:rPr>
              <a:t> </a:t>
            </a:r>
            <a:r>
              <a:rPr lang="en-US" sz="1800" dirty="0" err="1" smtClean="0">
                <a:latin typeface="Calibri" pitchFamily="34" charset="0"/>
                <a:cs typeface="Calibri" pitchFamily="34" charset="0"/>
              </a:rPr>
              <a:t>Magicae</a:t>
            </a:r>
            <a:r>
              <a:rPr lang="en-US" sz="1800" dirty="0" smtClean="0">
                <a:latin typeface="Calibri" pitchFamily="34" charset="0"/>
                <a:cs typeface="Calibri" pitchFamily="34" charset="0"/>
              </a:rPr>
              <a:t>'. In </a:t>
            </a:r>
            <a:r>
              <a:rPr lang="en-US" sz="1800" i="1" dirty="0" err="1" smtClean="0">
                <a:latin typeface="Calibri" pitchFamily="34" charset="0"/>
                <a:cs typeface="Calibri" pitchFamily="34" charset="0"/>
              </a:rPr>
              <a:t>Cutural</a:t>
            </a:r>
            <a:r>
              <a:rPr lang="en-US" sz="1800" i="1" dirty="0" smtClean="0">
                <a:latin typeface="Calibri" pitchFamily="34" charset="0"/>
                <a:cs typeface="Calibri" pitchFamily="34" charset="0"/>
              </a:rPr>
              <a:t> Plurality in Ancient Magical Texts and Practices: </a:t>
            </a:r>
            <a:r>
              <a:rPr lang="en-US" sz="1800" i="1" dirty="0" err="1" smtClean="0">
                <a:latin typeface="Calibri" pitchFamily="34" charset="0"/>
                <a:cs typeface="Calibri" pitchFamily="34" charset="0"/>
              </a:rPr>
              <a:t>Graeco</a:t>
            </a:r>
            <a:r>
              <a:rPr lang="en-US" sz="1800" i="1" dirty="0" smtClean="0">
                <a:latin typeface="Calibri" pitchFamily="34" charset="0"/>
                <a:cs typeface="Calibri" pitchFamily="34" charset="0"/>
              </a:rPr>
              <a:t>-Egyptian Handbooks and Related Traditions, </a:t>
            </a:r>
            <a:r>
              <a:rPr lang="en-US" sz="1800" dirty="0" err="1" smtClean="0">
                <a:latin typeface="Calibri" pitchFamily="34" charset="0"/>
                <a:cs typeface="Calibri" pitchFamily="34" charset="0"/>
              </a:rPr>
              <a:t>eds</a:t>
            </a:r>
            <a:r>
              <a:rPr lang="en-US" sz="1800" dirty="0" smtClean="0">
                <a:latin typeface="Calibri" pitchFamily="34" charset="0"/>
                <a:cs typeface="Calibri" pitchFamily="34" charset="0"/>
              </a:rPr>
              <a:t> L. M. </a:t>
            </a:r>
            <a:r>
              <a:rPr lang="en-US" sz="1800" dirty="0" err="1" smtClean="0">
                <a:latin typeface="Calibri" pitchFamily="34" charset="0"/>
                <a:cs typeface="Calibri" pitchFamily="34" charset="0"/>
              </a:rPr>
              <a:t>Bortolani</a:t>
            </a:r>
            <a:r>
              <a:rPr lang="en-US" sz="1800" dirty="0" smtClean="0">
                <a:latin typeface="Calibri" pitchFamily="34" charset="0"/>
                <a:cs typeface="Calibri" pitchFamily="34" charset="0"/>
              </a:rPr>
              <a:t>, W. D. </a:t>
            </a:r>
            <a:r>
              <a:rPr lang="en-US" sz="1800" dirty="0" err="1" smtClean="0">
                <a:latin typeface="Calibri" pitchFamily="34" charset="0"/>
                <a:cs typeface="Calibri" pitchFamily="34" charset="0"/>
              </a:rPr>
              <a:t>Furley</a:t>
            </a:r>
            <a:r>
              <a:rPr lang="en-US" sz="1800" dirty="0" smtClean="0">
                <a:latin typeface="Calibri" pitchFamily="34" charset="0"/>
                <a:cs typeface="Calibri" pitchFamily="34" charset="0"/>
              </a:rPr>
              <a:t>, S. Nagel and J. F. Quack, 62-85, </a:t>
            </a:r>
            <a:r>
              <a:rPr lang="en-US" sz="1800" dirty="0" err="1" smtClean="0">
                <a:latin typeface="Calibri" pitchFamily="34" charset="0"/>
                <a:cs typeface="Calibri" pitchFamily="34" charset="0"/>
              </a:rPr>
              <a:t>Tübingen</a:t>
            </a:r>
            <a:r>
              <a:rPr lang="en-US" sz="1800" dirty="0" smtClean="0">
                <a:latin typeface="Calibri" pitchFamily="34" charset="0"/>
                <a:cs typeface="Calibri" pitchFamily="34" charset="0"/>
              </a:rPr>
              <a:t>: Mohr </a:t>
            </a:r>
            <a:r>
              <a:rPr lang="en-US" sz="1800" dirty="0" err="1" smtClean="0">
                <a:latin typeface="Calibri" pitchFamily="34" charset="0"/>
                <a:cs typeface="Calibri" pitchFamily="34" charset="0"/>
              </a:rPr>
              <a:t>Siebeck</a:t>
            </a:r>
            <a:r>
              <a:rPr lang="en-US" sz="1800" dirty="0" smtClean="0">
                <a:latin typeface="Calibri" pitchFamily="34" charset="0"/>
                <a:cs typeface="Calibri" pitchFamily="34" charset="0"/>
              </a:rPr>
              <a:t>, 2019.</a:t>
            </a:r>
          </a:p>
          <a:p>
            <a:pPr marL="0" indent="0">
              <a:buFontTx/>
              <a:buNone/>
              <a:defRPr/>
            </a:pPr>
            <a:endParaRPr lang="en-US" sz="1600" dirty="0" smtClean="0"/>
          </a:p>
          <a:p>
            <a:pPr>
              <a:buFontTx/>
              <a:buNone/>
              <a:defRPr/>
            </a:pPr>
            <a:endParaRPr lang="en-US" dirty="0"/>
          </a:p>
        </p:txBody>
      </p:sp>
      <p:sp>
        <p:nvSpPr>
          <p:cNvPr id="38916" name="Slide Number Placeholder 3"/>
          <p:cNvSpPr>
            <a:spLocks noGrp="1"/>
          </p:cNvSpPr>
          <p:nvPr>
            <p:ph type="sldNum" sz="quarter" idx="12"/>
          </p:nvPr>
        </p:nvSpPr>
        <p:spPr>
          <a:noFill/>
        </p:spPr>
        <p:txBody>
          <a:bodyPr/>
          <a:lstStyle/>
          <a:p>
            <a:fld id="{0FCF43DE-AA29-43C9-A3FD-3A56FCE8169B}" type="slidenum">
              <a:rPr lang="en-US" smtClean="0"/>
              <a:pPr/>
              <a:t>37</a:t>
            </a:fld>
            <a:endParaRPr lang="en-US"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Greenbaum Hellenistic Astrology and its Place within Divinatory Practices Seminar 5">
  <a:themeElements>
    <a:clrScheme name="Greenbaum Hellenistic Astrology and its Place within Divinatory Practices Seminar 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Greenbaum Hellenistic Astrology and its Place within Divinatory Practices Seminar 5">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Greenbaum Hellenistic Astrology and its Place within Divinatory Practices Seminar 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reenbaum Hellenistic Astrology and its Place within Divinatory Practices Seminar 5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reenbaum Hellenistic Astrology and its Place within Divinatory Practices Seminar 5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reenbaum Hellenistic Astrology and its Place within Divinatory Practices Seminar 5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reenbaum Hellenistic Astrology and its Place within Divinatory Practices Seminar 5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reenbaum Hellenistic Astrology and its Place within Divinatory Practices Seminar 5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reenbaum Hellenistic Astrology and its Place within Divinatory Practices Seminar 5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reenbaum Hellenistic Astrology and its Place within Divinatory Practices Seminar 5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reenbaum Hellenistic Astrology and its Place within Divinatory Practices Seminar 5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reenbaum Hellenistic Astrology and its Place within Divinatory Practices Seminar 5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reenbaum Hellenistic Astrology and its Place within Divinatory Practices Seminar 5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reenbaum Hellenistic Astrology and its Place within Divinatory Practices Seminar 5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Greenbaum Hellenistic Astrology and its Place within Divinatory Practices Seminar 5</Template>
  <TotalTime>6880</TotalTime>
  <Words>4381</Words>
  <Application>Microsoft Office PowerPoint</Application>
  <PresentationFormat>On-screen Show (4:3)</PresentationFormat>
  <Paragraphs>326</Paragraphs>
  <Slides>37</Slides>
  <Notes>2</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Greenbaum Hellenistic Astrology and its Place within Divinatory Practices Seminar 5</vt:lpstr>
      <vt:lpstr>Hellenistic Astrology and its Place within Divinatory Practices</vt:lpstr>
      <vt:lpstr>The Rise of Astrology in the Greco-Roman World (1)</vt:lpstr>
      <vt:lpstr>Primary and Secondary Motion: The Same and the Other/Different (Timaeus 36b-d)</vt:lpstr>
      <vt:lpstr>The Rise of Astrology in the Greco-Roman World (2)</vt:lpstr>
      <vt:lpstr>The Rise of Astrology in the Greco-Roman World (3)</vt:lpstr>
      <vt:lpstr>The Rise of Astrology in the Greco-Roman World (4) The Physical World of Heaven and Earth</vt:lpstr>
      <vt:lpstr>The Rise of Astrology in the Greco-Roman World (5) Seasons, Elements, Qualities, Humours, Planets, Signs </vt:lpstr>
      <vt:lpstr>Arrangement of the Places and their  Names </vt:lpstr>
      <vt:lpstr>Table of Rulerships</vt:lpstr>
      <vt:lpstr>Aspects</vt:lpstr>
      <vt:lpstr>Astrological Board from Grand, France, showing Signs, Terms and Decans</vt:lpstr>
      <vt:lpstr>Origins of Hellenistic Astrology</vt:lpstr>
      <vt:lpstr>Pingree’s Theory</vt:lpstr>
      <vt:lpstr>Rebutting Pingree’s Theory</vt:lpstr>
      <vt:lpstr>Astrology and Divination (1)</vt:lpstr>
      <vt:lpstr>[Astrology and Divination (2)]  Student Presentation:Omens and Astrology</vt:lpstr>
      <vt:lpstr>Astrology and Divination (3)</vt:lpstr>
      <vt:lpstr>Astrology and Divination (4)</vt:lpstr>
      <vt:lpstr>Katarchic astrology (1)</vt:lpstr>
      <vt:lpstr>Katarchic astrology (2)</vt:lpstr>
      <vt:lpstr>Katarchic astrology (3)</vt:lpstr>
      <vt:lpstr>Katarchic astrology (4)</vt:lpstr>
      <vt:lpstr>Katarchic astrology (5)</vt:lpstr>
      <vt:lpstr>Katarchic astrology (6)</vt:lpstr>
      <vt:lpstr>Katarchic astrology (7)</vt:lpstr>
      <vt:lpstr>Rituals and Timing</vt:lpstr>
      <vt:lpstr>Katarchic astrology and Greek Ritual</vt:lpstr>
      <vt:lpstr>Katarchic Astrology and Greek Ritual (2)</vt:lpstr>
      <vt:lpstr>Scholars on the use and antiquity of katarchic astrology</vt:lpstr>
      <vt:lpstr>Oracles and Astrology: Different ways to answer the same questions</vt:lpstr>
      <vt:lpstr>Typical questions asked in katarchic astrology</vt:lpstr>
      <vt:lpstr>Porphyry on trifling questions</vt:lpstr>
      <vt:lpstr>                          Astrology and Oracles       Oracle Topics/Questions                                    Katarchic Topics/Questions</vt:lpstr>
      <vt:lpstr>Astrology and Oracles Oracular Language in Astrology</vt:lpstr>
      <vt:lpstr>Bibliography</vt:lpstr>
      <vt:lpstr>Bibliography</vt:lpstr>
      <vt:lpstr>Bibliography for Katarchic Astrology</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Hellenistic Astrology and its Place within Divinatory Practices</dc:title>
  <dc:creator>Dorian</dc:creator>
  <cp:lastModifiedBy>Dorian</cp:lastModifiedBy>
  <cp:revision>264</cp:revision>
  <dcterms:created xsi:type="dcterms:W3CDTF">2016-06-14T15:17:48Z</dcterms:created>
  <dcterms:modified xsi:type="dcterms:W3CDTF">2024-03-26T15:30:20Z</dcterms:modified>
</cp:coreProperties>
</file>