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notesMaster+xml" PartName="/ppt/notesMasters/notesMaster1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2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slide+xml" PartName="/ppt/slides/slide13.xml"/>
  <Override ContentType="application/vnd.openxmlformats-officedocument.presentationml.slide+xml" PartName="/ppt/slides/slide14.xml"/>
  <Override ContentType="application/vnd.openxmlformats-officedocument.presentationml.slide+xml" PartName="/ppt/slides/slide15.xml"/>
  <Override ContentType="application/vnd.openxmlformats-officedocument.presentationml.slide+xml" PartName="/ppt/slides/slide16.xml"/>
  <Override ContentType="application/vnd.openxmlformats-officedocument.presentationml.slide+xml" PartName="/ppt/slides/slide17.xml"/>
  <Override ContentType="application/vnd.openxmlformats-officedocument.presentationml.slide+xml" PartName="/ppt/slides/slide18.xml"/>
  <Override ContentType="application/vnd.openxmlformats-officedocument.presentationml.slide+xml" PartName="/ppt/slides/slide19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22.xml"/>
  <Override ContentType="application/vnd.openxmlformats-officedocument.presentationml.slide+xml" PartName="/ppt/slides/slide23.xml"/>
  <Override ContentType="application/vnd.openxmlformats-officedocument.presentationml.slide+xml" PartName="/ppt/slides/slide24.xml"/>
  <Override ContentType="application/vnd.openxmlformats-officedocument.presentationml.slide+xml" PartName="/ppt/slides/slide25.xml"/>
  <Override ContentType="application/vnd.openxmlformats-officedocument.presentationml.slide+xml" PartName="/ppt/slides/slide26.xml"/>
  <Override ContentType="application/vnd.openxmlformats-officedocument.presentationml.slide+xml" PartName="/ppt/slides/slide27.xml"/>
  <Override ContentType="application/vnd.openxmlformats-officedocument.presentationml.slide+xml" PartName="/ppt/slides/slide28.xml"/>
  <Override ContentType="application/vnd.openxmlformats-officedocument.presentationml.slide+xml" PartName="/ppt/slides/slide29.xml"/>
  <Override ContentType="application/vnd.openxmlformats-officedocument.presentationml.slide+xml" PartName="/ppt/slides/slide30.xml"/>
  <Override ContentType="application/vnd.openxmlformats-officedocument.presentationml.slide+xml" PartName="/ppt/slides/slide31.xml"/>
  <Override ContentType="application/vnd.openxmlformats-officedocument.presentationml.slide+xml" PartName="/ppt/slides/slide32.xml"/>
  <Override ContentType="application/vnd.openxmlformats-officedocument.presentationml.slide+xml" PartName="/ppt/slides/slide33.xml"/>
  <Override ContentType="application/vnd.openxmlformats-officedocument.presentationml.slide+xml" PartName="/ppt/slides/slide34.xml"/>
  <Override ContentType="application/vnd.openxmlformats-officedocument.presentationml.slide+xml" PartName="/ppt/slides/slide35.xml"/>
  <Override ContentType="application/vnd.openxmlformats-officedocument.presentationml.slide+xml" PartName="/ppt/slides/slide36.xml"/>
  <Override ContentType="application/vnd.openxmlformats-officedocument.presentationml.slide+xml" PartName="/ppt/slides/slide37.xml"/>
  <Override ContentType="application/vnd.openxmlformats-officedocument.presentationml.slide+xml" PartName="/ppt/slides/slide38.xml"/>
  <Override ContentType="application/vnd.openxmlformats-officedocument.presentationml.slide+xml" PartName="/ppt/slides/slide39.xml"/>
  <Override ContentType="application/vnd.openxmlformats-officedocument.presentationml.slide+xml" PartName="/ppt/slides/slide40.xml"/>
  <Override ContentType="application/vnd.openxmlformats-officedocument.presentationml.slide+xml" PartName="/ppt/slides/slide41.xml"/>
  <Override ContentType="application/vnd.openxmlformats-officedocument.presentationml.slide+xml" PartName="/ppt/slides/slide42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notesMasterIdLst>
    <p:notesMasterId r:id="rId53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84" r:id="rId34"/>
    <p:sldId id="285" r:id="rId35"/>
    <p:sldId id="286" r:id="rId36"/>
    <p:sldId id="287" r:id="rId37"/>
    <p:sldId id="288" r:id="rId38"/>
    <p:sldId id="289" r:id="rId39"/>
    <p:sldId id="290" r:id="rId40"/>
    <p:sldId id="291" r:id="rId41"/>
    <p:sldId id="292" r:id="rId42"/>
    <p:sldId id="293" r:id="rId43"/>
    <p:sldId id="294" r:id="rId44"/>
    <p:sldId id="295" r:id="rId45"/>
    <p:sldId id="296" r:id="rId46"/>
    <p:sldId id="297" r:id="rId47"/>
  </p:sldIdLst>
  <p:sldSz cx="18288000" cy="10287000"/>
  <p:notesSz cx="6858000" cy="9144000"/>
  <p:embeddedFontLst>
    <p:embeddedFont>
      <p:font typeface="Calibri (MS)" charset="1" panose="020F0502020204030204"/>
      <p:regular r:id="rId48"/>
    </p:embeddedFont>
    <p:embeddedFont>
      <p:font typeface="Calibri (MS) Bold" charset="1" panose="020F0702030404030204"/>
      <p:regular r:id="rId49"/>
    </p:embeddedFont>
    <p:embeddedFont>
      <p:font typeface="Trebuchet MS" charset="1" panose="020B0603020202020204"/>
      <p:regular r:id="rId50"/>
    </p:embeddedFont>
    <p:embeddedFont>
      <p:font typeface="Trebuchet MS Italics" charset="1" panose="020B0603020202090204"/>
      <p:regular r:id="rId51"/>
    </p:embeddedFont>
    <p:embeddedFont>
      <p:font typeface="Trebuchet MS Bold" charset="1" panose="020B0703020202020204"/>
      <p:regular r:id="rId52"/>
    </p:embeddedFont>
    <p:embeddedFont>
      <p:font typeface="Arial" charset="1" panose="020B0604020202020204"/>
      <p:regular r:id="rId5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slides/slide7.xml" Type="http://schemas.openxmlformats.org/officeDocument/2006/relationships/slide"/><Relationship Id="rId13" Target="slides/slide8.xml" Type="http://schemas.openxmlformats.org/officeDocument/2006/relationships/slide"/><Relationship Id="rId14" Target="slides/slide9.xml" Type="http://schemas.openxmlformats.org/officeDocument/2006/relationships/slide"/><Relationship Id="rId15" Target="slides/slide10.xml" Type="http://schemas.openxmlformats.org/officeDocument/2006/relationships/slide"/><Relationship Id="rId16" Target="slides/slide11.xml" Type="http://schemas.openxmlformats.org/officeDocument/2006/relationships/slide"/><Relationship Id="rId17" Target="slides/slide12.xml" Type="http://schemas.openxmlformats.org/officeDocument/2006/relationships/slide"/><Relationship Id="rId18" Target="slides/slide13.xml" Type="http://schemas.openxmlformats.org/officeDocument/2006/relationships/slide"/><Relationship Id="rId19" Target="slides/slide14.xml" Type="http://schemas.openxmlformats.org/officeDocument/2006/relationships/slide"/><Relationship Id="rId2" Target="presProps.xml" Type="http://schemas.openxmlformats.org/officeDocument/2006/relationships/presProps"/><Relationship Id="rId20" Target="slides/slide15.xml" Type="http://schemas.openxmlformats.org/officeDocument/2006/relationships/slide"/><Relationship Id="rId21" Target="slides/slide16.xml" Type="http://schemas.openxmlformats.org/officeDocument/2006/relationships/slide"/><Relationship Id="rId22" Target="slides/slide17.xml" Type="http://schemas.openxmlformats.org/officeDocument/2006/relationships/slide"/><Relationship Id="rId23" Target="slides/slide18.xml" Type="http://schemas.openxmlformats.org/officeDocument/2006/relationships/slide"/><Relationship Id="rId24" Target="slides/slide19.xml" Type="http://schemas.openxmlformats.org/officeDocument/2006/relationships/slide"/><Relationship Id="rId25" Target="slides/slide20.xml" Type="http://schemas.openxmlformats.org/officeDocument/2006/relationships/slide"/><Relationship Id="rId26" Target="slides/slide21.xml" Type="http://schemas.openxmlformats.org/officeDocument/2006/relationships/slide"/><Relationship Id="rId27" Target="slides/slide22.xml" Type="http://schemas.openxmlformats.org/officeDocument/2006/relationships/slide"/><Relationship Id="rId28" Target="slides/slide23.xml" Type="http://schemas.openxmlformats.org/officeDocument/2006/relationships/slide"/><Relationship Id="rId29" Target="slides/slide24.xml" Type="http://schemas.openxmlformats.org/officeDocument/2006/relationships/slide"/><Relationship Id="rId3" Target="viewProps.xml" Type="http://schemas.openxmlformats.org/officeDocument/2006/relationships/viewProps"/><Relationship Id="rId30" Target="slides/slide25.xml" Type="http://schemas.openxmlformats.org/officeDocument/2006/relationships/slide"/><Relationship Id="rId31" Target="slides/slide26.xml" Type="http://schemas.openxmlformats.org/officeDocument/2006/relationships/slide"/><Relationship Id="rId32" Target="slides/slide27.xml" Type="http://schemas.openxmlformats.org/officeDocument/2006/relationships/slide"/><Relationship Id="rId33" Target="slides/slide28.xml" Type="http://schemas.openxmlformats.org/officeDocument/2006/relationships/slide"/><Relationship Id="rId34" Target="slides/slide29.xml" Type="http://schemas.openxmlformats.org/officeDocument/2006/relationships/slide"/><Relationship Id="rId35" Target="slides/slide30.xml" Type="http://schemas.openxmlformats.org/officeDocument/2006/relationships/slide"/><Relationship Id="rId36" Target="slides/slide31.xml" Type="http://schemas.openxmlformats.org/officeDocument/2006/relationships/slide"/><Relationship Id="rId37" Target="slides/slide32.xml" Type="http://schemas.openxmlformats.org/officeDocument/2006/relationships/slide"/><Relationship Id="rId38" Target="slides/slide33.xml" Type="http://schemas.openxmlformats.org/officeDocument/2006/relationships/slide"/><Relationship Id="rId39" Target="slides/slide34.xml" Type="http://schemas.openxmlformats.org/officeDocument/2006/relationships/slide"/><Relationship Id="rId4" Target="theme/theme1.xml" Type="http://schemas.openxmlformats.org/officeDocument/2006/relationships/theme"/><Relationship Id="rId40" Target="slides/slide35.xml" Type="http://schemas.openxmlformats.org/officeDocument/2006/relationships/slide"/><Relationship Id="rId41" Target="slides/slide36.xml" Type="http://schemas.openxmlformats.org/officeDocument/2006/relationships/slide"/><Relationship Id="rId42" Target="slides/slide37.xml" Type="http://schemas.openxmlformats.org/officeDocument/2006/relationships/slide"/><Relationship Id="rId43" Target="slides/slide38.xml" Type="http://schemas.openxmlformats.org/officeDocument/2006/relationships/slide"/><Relationship Id="rId44" Target="slides/slide39.xml" Type="http://schemas.openxmlformats.org/officeDocument/2006/relationships/slide"/><Relationship Id="rId45" Target="slides/slide40.xml" Type="http://schemas.openxmlformats.org/officeDocument/2006/relationships/slide"/><Relationship Id="rId46" Target="slides/slide41.xml" Type="http://schemas.openxmlformats.org/officeDocument/2006/relationships/slide"/><Relationship Id="rId47" Target="slides/slide42.xml" Type="http://schemas.openxmlformats.org/officeDocument/2006/relationships/slide"/><Relationship Id="rId48" Target="fonts/font48.fntdata" Type="http://schemas.openxmlformats.org/officeDocument/2006/relationships/font"/><Relationship Id="rId49" Target="fonts/font49.fntdata" Type="http://schemas.openxmlformats.org/officeDocument/2006/relationships/font"/><Relationship Id="rId5" Target="tableStyles.xml" Type="http://schemas.openxmlformats.org/officeDocument/2006/relationships/tableStyles"/><Relationship Id="rId50" Target="fonts/font50.fntdata" Type="http://schemas.openxmlformats.org/officeDocument/2006/relationships/font"/><Relationship Id="rId51" Target="fonts/font51.fntdata" Type="http://schemas.openxmlformats.org/officeDocument/2006/relationships/font"/><Relationship Id="rId52" Target="fonts/font52.fntdata" Type="http://schemas.openxmlformats.org/officeDocument/2006/relationships/font"/><Relationship Id="rId53" Target="notesMasters/notesMaster1.xml" Type="http://schemas.openxmlformats.org/officeDocument/2006/relationships/notesMaster"/><Relationship Id="rId54" Target="theme/theme2.xml" Type="http://schemas.openxmlformats.org/officeDocument/2006/relationships/theme"/><Relationship Id="rId55" Target="notesSlides/notesSlide1.xml" Type="http://schemas.openxmlformats.org/officeDocument/2006/relationships/notesSlide"/><Relationship Id="rId56" Target="fonts/font56.fntdata" Type="http://schemas.openxmlformats.org/officeDocument/2006/relationships/font"/><Relationship Id="rId57" Target="notesSlides/notesSlide2.xml" Type="http://schemas.openxmlformats.org/officeDocument/2006/relationships/notesSlide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notesMasters/_rels/notesMaster1.xml.rels><?xml version="1.0" encoding="UTF-8" standalone="yes"?><Relationships xmlns="http://schemas.openxmlformats.org/package/2006/relationships"><Relationship Id="rId1" Target="../theme/theme2.xml" Type="http://schemas.openxmlformats.org/officeDocument/2006/relationships/theme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268E1E-0E44-426D-905E-8AD9B19D2182}" type="datetimeFigureOut">
              <a:rPr lang="cs-CZ" smtClean="0"/>
              <a:t>1.7.2013</a:t>
            </a:fld>
            <a:endParaRPr lang="cs-CZ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1B2431-D351-4C6E-A3CF-9DFAC0E3E05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988891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14.xml" Type="http://schemas.openxmlformats.org/officeDocument/2006/relationships/slide"/></Relationships>
</file>

<file path=ppt/notesSlides/_rels/notesSlide2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18.xml" Type="http://schemas.openxmlformats.org/officeDocument/2006/relationships/slide"/></Relationships>
</file>

<file path=ppt/notesSlides/notesSlide1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15</a:t>
            </a:r>
          </a:p>
          <a:p>
            <a:r>
              <a:rPr lang="en-US"/>
              <a:t>15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notesSlides/notesSlide2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19</a:t>
            </a:r>
            <a:endParaRPr lang="en-US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.pn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.png" Type="http://schemas.openxmlformats.org/officeDocument/2006/relationships/image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4.jpeg" Type="http://schemas.openxmlformats.org/officeDocument/2006/relationships/image"/></Relationships>
</file>

<file path=ppt/slides/_rels/slide1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5.jpeg" Type="http://schemas.openxmlformats.org/officeDocument/2006/relationships/image"/></Relationships>
</file>

<file path=ppt/slides/_rels/slide1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6.png" Type="http://schemas.openxmlformats.org/officeDocument/2006/relationships/image"/></Relationships>
</file>

<file path=ppt/slides/_rels/slide1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1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1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notesSlides/notesSlide1.xml" Type="http://schemas.openxmlformats.org/officeDocument/2006/relationships/notesSlide"/><Relationship Id="rId3" Target="../media/image7.jpeg" Type="http://schemas.openxmlformats.org/officeDocument/2006/relationships/image"/></Relationships>
</file>

<file path=ppt/slides/_rels/slide1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1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1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1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http://www.google.co.uk/imgres?imgurl=http://lsp.warrington.gov.uk/images/PLAY_01_tcm15-12494.JPG&amp;imgrefurl=http://lsp.warrington.gov.uk/childrenandyoungpeople/placestogo/directoryactivities/directory.aspx&amp;usg=__VYHxGHI7vepZpTt7y6nsRI7J4h8=&amp;h=275&amp;w=423&amp;sz=18&amp;hl=en&amp;start=7&amp;zoom=1&amp;um=1&amp;itbs=1&amp;tbnid=Ob7koaorBV9zaM:&amp;tbnh=82&amp;tbnw=126&amp;prev=/search?q%3Dchildren%2Bplaying%26um%3D1%26hl%3Den%26sa%3DX%26biw%3D1004%26bih%3D610%26tbm%3Disch&amp;ei=ra_oTc2BOou88gPti_2KAQ" TargetMode="External" Type="http://schemas.openxmlformats.org/officeDocument/2006/relationships/hyperlink"/><Relationship Id="rId11" Target="../media/image11.jpeg" Type="http://schemas.openxmlformats.org/officeDocument/2006/relationships/image"/><Relationship Id="rId2" Target="../notesSlides/notesSlide2.xml" Type="http://schemas.openxmlformats.org/officeDocument/2006/relationships/notesSlide"/><Relationship Id="rId3" Target="https://www.bing.com/videos/riverview/relatedvideo?q=three+mountains+task+youtube&amp;mid=86661DDE4C5F2DEE4D0E86661DDE4C5F2DEE4D0E&amp;FORM=VIRE" TargetMode="External" Type="http://schemas.openxmlformats.org/officeDocument/2006/relationships/hyperlink"/><Relationship Id="rId4" Target="http://www.google.co.uk/imgres?imgurl=http://successbeginstoday.org/wordpress/wp-content/uploads/2009/05/children-in-classroom.jpg&amp;imgrefurl=http://successbeginstoday.org/wordpress/2009/05/how-not-to-praise-your-kids/&amp;usg=__myghda-3wcfn-QI3wBA2znslToc=&amp;h=285&amp;w=421&amp;sz=42&amp;hl=en&amp;start=1&amp;zoom=1&amp;um=1&amp;itbs=1&amp;tbnid=my4U6X0_IRLS6M:&amp;tbnh=85&amp;tbnw=125&amp;prev=/search?q%3Dchildren%2Bin%2Bclassroom%26um%3D1%26hl%3Den%26sa%3DN%26biw%3D1004%26bih%3D610%26tbm%3Disch&amp;ei=ea3oTYPIGMLX8gPn1ZWMAQ" TargetMode="External" Type="http://schemas.openxmlformats.org/officeDocument/2006/relationships/hyperlink"/><Relationship Id="rId5" Target="../media/image8.jpeg" Type="http://schemas.openxmlformats.org/officeDocument/2006/relationships/image"/><Relationship Id="rId6" Target="http://www.google.co.uk/imgres?imgurl=http://www.compassion.com/NR/rdonlyres/eryxytkk2ae73rxoptwoiv47d3b3m54b4n2isdyu3hqetfvy4we6pjuu225oy32pmxvowy63u6ckhvepfxlreewqgvh/compassion-sponsor-a-child_HO241-education-360W.jpg&amp;imgrefurl=http://www.compassion.com/sponsordonor/projectslideshows/hondurasprojecturban.htm?Page%3D6&amp;usg=__dLc2KNWaT5d9SO7mWhfEat0Ts4s=&amp;h=270&amp;w=360&amp;sz=50&amp;hl=en&amp;start=35&amp;zoom=1&amp;um=1&amp;itbs=1&amp;tbnid=42rxVol7DviUvM:&amp;tbnh=91&amp;tbnw=121&amp;prev=/search?q%3Dchildren%2Bin%2Bclassroom%26start%3D20%26um%3D1%26hl%3Den%26sa%3DN%26biw%3D1004%26bih%3D610%26ndsp%3D20%26tbm%3Disch&amp;ei=o63oTZeTFoKx8gPRuviOAQ" TargetMode="External" Type="http://schemas.openxmlformats.org/officeDocument/2006/relationships/hyperlink"/><Relationship Id="rId7" Target="../media/image9.jpeg" Type="http://schemas.openxmlformats.org/officeDocument/2006/relationships/image"/><Relationship Id="rId8" Target="http://www.google.co.uk/imgres?imgurl=http://www.avondaleprimary.school.nz/Cache/Pictures/136369/6_room2's_christmas_photos_027.jpg&amp;imgrefurl=http://www.avondaleprimary.school.nz/Site/Home/Starting_School.ashx&amp;usg=__G8zcmJltHM07tjYUHuX3dlYLvRw=&amp;h=960&amp;w=1280&amp;sz=512&amp;hl=en&amp;start=43&amp;zoom=1&amp;um=1&amp;itbs=1&amp;tbnid=pGgEJ-FN_0i_SM:&amp;tbnh=113&amp;tbnw=150&amp;prev=/search?q%3Dchildren%2Bin%2Bclassroom%26start%3D40%26um%3D1%26hl%3Den%26sa%3DN%26biw%3D1004%26bih%3D610%26ndsp%3D20%26tbm%3Disch&amp;ei=vK3oTbzoBI2N-watg4S6Dw" TargetMode="External" Type="http://schemas.openxmlformats.org/officeDocument/2006/relationships/hyperlink"/><Relationship Id="rId9" Target="../media/image10.jpeg" Type="http://schemas.openxmlformats.org/officeDocument/2006/relationships/image"/></Relationships>
</file>

<file path=ppt/slides/_rels/slide1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2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2.png" Type="http://schemas.openxmlformats.org/officeDocument/2006/relationships/image"/><Relationship Id="rId3" Target="../media/image13.svg" Type="http://schemas.openxmlformats.org/officeDocument/2006/relationships/image"/></Relationships>
</file>

<file path=ppt/slides/_rels/slide2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4.jpeg" Type="http://schemas.openxmlformats.org/officeDocument/2006/relationships/image"/></Relationships>
</file>

<file path=ppt/slides/_rels/slide2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5.png" Type="http://schemas.openxmlformats.org/officeDocument/2006/relationships/image"/><Relationship Id="rId3" Target="http://www.youtube.com/watch?v=gnArvcWaH6I" TargetMode="External" Type="http://schemas.openxmlformats.org/officeDocument/2006/relationships/hyperlink"/></Relationships>
</file>

<file path=ppt/slides/_rels/slide2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2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2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2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2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2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2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3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3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https://www.bing.com/videos/riverview/relatedvideo?&amp;q=piaget+concrete+operational+task&amp;&amp;mid=3FA0359304963199C0353FA0359304963199C035&amp;&amp;FORM=VRDGAR" TargetMode="External" Type="http://schemas.openxmlformats.org/officeDocument/2006/relationships/hyperlink"/><Relationship Id="rId3" Target="https://www.bing.com/videos/riverview/relatedvideo?&amp;q=piaget+concrete+operational+task&amp;&amp;mid=3FA0359304963199C0353FA0359304963199C035&amp;&amp;FORM=VRDGAR" TargetMode="External" Type="http://schemas.openxmlformats.org/officeDocument/2006/relationships/hyperlink"/></Relationships>
</file>

<file path=ppt/slides/_rels/slide3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3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3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3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http://www.google.co.uk/imgres?imgurl=http://www.avondaleprimary.school.nz/Cache/Pictures/136369/6_room2's_christmas_photos_027.jpg&amp;imgrefurl=http://www.avondaleprimary.school.nz/Site/Home/Starting_School.ashx&amp;usg=__G8zcmJltHM07tjYUHuX3dlYLvRw=&amp;h=960&amp;w=1280&amp;sz=512&amp;hl=en&amp;start=43&amp;zoom=1&amp;um=1&amp;itbs=1&amp;tbnid=pGgEJ-FN_0i_SM:&amp;tbnh=113&amp;tbnw=150&amp;prev=/search?q%3Dchildren%2Bin%2Bclassroom%26start%3D40%26um%3D1%26hl%3Den%26sa%3DN%26biw%3D1004%26bih%3D610%26ndsp%3D20%26tbm%3Disch&amp;ei=vK3oTbzoBI2N-watg4S6Dw" TargetMode="External" Type="http://schemas.openxmlformats.org/officeDocument/2006/relationships/hyperlink"/><Relationship Id="rId3" Target="../media/image10.jpeg" Type="http://schemas.openxmlformats.org/officeDocument/2006/relationships/image"/></Relationships>
</file>

<file path=ppt/slides/_rels/slide3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3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3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3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4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4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6.png" Type="http://schemas.openxmlformats.org/officeDocument/2006/relationships/image"/></Relationships>
</file>

<file path=ppt/slides/_rels/slide4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http://webspace.ship.edu/cgboer/piaget.html" TargetMode="External" Type="http://schemas.openxmlformats.org/officeDocument/2006/relationships/hyperlink"/><Relationship Id="rId3" Target="https://psycnet.apa.org/record/1975-20825-001" TargetMode="External" Type="http://schemas.openxmlformats.org/officeDocument/2006/relationships/hyperlink"/><Relationship Id="rId4" Target="https://quizlet.com/gb/602524140/developmenthughes-policeman-doll-study-1975-flash-cards/" TargetMode="External" Type="http://schemas.openxmlformats.org/officeDocument/2006/relationships/hyperlink"/><Relationship Id="rId5" Target="https://www.funderstanding.com/educators/jean-piaget-cognitive-development-in-the-classroom/" TargetMode="External" Type="http://schemas.openxmlformats.org/officeDocument/2006/relationships/hyperlink"/><Relationship Id="rId6" Target="http://www.psy.cmu.edu/~siegler/siegler06hnbk.pdf" TargetMode="External" Type="http://schemas.openxmlformats.org/officeDocument/2006/relationships/hyperlink"/><Relationship Id="rId7" Target="https://www.researchgate.net/publication/281578915_Piagetian_and_Vygotskian_Approaches_to_Cognitive_Development_in_the_Kindergarten_Classroom" TargetMode="External" Type="http://schemas.openxmlformats.org/officeDocument/2006/relationships/hyperlink"/><Relationship Id="rId8" Target="http://webspace.ship.edu/cgboer/piaget.html" TargetMode="External" Type="http://schemas.openxmlformats.org/officeDocument/2006/relationships/hyperlink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FFAD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0478092" y="-454506"/>
            <a:ext cx="11196011" cy="11196011"/>
            <a:chOff x="0" y="0"/>
            <a:chExt cx="812800" cy="8128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blipFill>
              <a:blip r:embed="rId2"/>
              <a:stretch>
                <a:fillRect l="0" t="0" r="0" b="0"/>
              </a:stretch>
            </a:blipFill>
          </p:spPr>
        </p:sp>
      </p:grpSp>
      <p:sp>
        <p:nvSpPr>
          <p:cNvPr name="TextBox 4" id="4"/>
          <p:cNvSpPr txBox="true"/>
          <p:nvPr/>
        </p:nvSpPr>
        <p:spPr>
          <a:xfrm rot="0">
            <a:off x="1028700" y="5611729"/>
            <a:ext cx="9236349" cy="361298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777"/>
              </a:lnSpc>
            </a:pPr>
            <a:r>
              <a:rPr lang="en-US" sz="3761" spc="3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ECES4010/C </a:t>
            </a:r>
          </a:p>
          <a:p>
            <a:pPr algn="ctr">
              <a:lnSpc>
                <a:spcPts val="4777"/>
              </a:lnSpc>
            </a:pPr>
          </a:p>
          <a:p>
            <a:pPr algn="ctr">
              <a:lnSpc>
                <a:spcPts val="4777"/>
              </a:lnSpc>
            </a:pPr>
            <a:r>
              <a:rPr lang="en-US" sz="3761" spc="3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Damc</a:t>
            </a:r>
            <a:r>
              <a:rPr lang="en-US" sz="3761" spc="3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aniaeth Dysgu ac Ymarfer</a:t>
            </a:r>
          </a:p>
          <a:p>
            <a:pPr algn="ctr">
              <a:lnSpc>
                <a:spcPts val="4777"/>
              </a:lnSpc>
            </a:pPr>
          </a:p>
          <a:p>
            <a:pPr algn="ctr">
              <a:lnSpc>
                <a:spcPts val="4777"/>
              </a:lnSpc>
            </a:pPr>
            <a:r>
              <a:rPr lang="en-US" sz="3761" spc="3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Learning Theory and Practice</a:t>
            </a:r>
          </a:p>
          <a:p>
            <a:pPr algn="ctr">
              <a:lnSpc>
                <a:spcPts val="4777"/>
              </a:lnSpc>
            </a:pPr>
          </a:p>
        </p:txBody>
      </p:sp>
      <p:sp>
        <p:nvSpPr>
          <p:cNvPr name="TextBox 5" id="5"/>
          <p:cNvSpPr txBox="true"/>
          <p:nvPr/>
        </p:nvSpPr>
        <p:spPr>
          <a:xfrm rot="0">
            <a:off x="4478604" y="681289"/>
            <a:ext cx="2336542" cy="10195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148"/>
              </a:lnSpc>
            </a:pPr>
            <a:r>
              <a:rPr lang="en-US" sz="4202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Sesiwn 2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1466990" y="2649415"/>
            <a:ext cx="8359769" cy="174708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2734"/>
              </a:lnSpc>
            </a:pPr>
            <a:r>
              <a:rPr lang="en-US" sz="9096" b="true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Piaget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>
  <p:cSld>
    <p:bg>
      <p:bgPr>
        <a:solidFill>
          <a:srgbClr val="FFFAD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0" y="818118"/>
            <a:ext cx="18288000" cy="7810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000"/>
              </a:lnSpc>
            </a:pPr>
            <a:r>
              <a:rPr lang="en-US" sz="5000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Gorolwg Sesiwn / </a:t>
            </a:r>
            <a:r>
              <a:rPr lang="en-US" sz="5000" i="true">
                <a:solidFill>
                  <a:srgbClr val="000000"/>
                </a:solidFill>
                <a:latin typeface="Trebuchet MS Italics"/>
                <a:ea typeface="Trebuchet MS Italics"/>
                <a:cs typeface="Trebuchet MS Italics"/>
                <a:sym typeface="Trebuchet MS Italics"/>
              </a:rPr>
              <a:t>Session Overview</a:t>
            </a:r>
          </a:p>
        </p:txBody>
      </p:sp>
      <p:sp>
        <p:nvSpPr>
          <p:cNvPr name="TextBox 3" id="3"/>
          <p:cNvSpPr txBox="true"/>
          <p:nvPr/>
        </p:nvSpPr>
        <p:spPr>
          <a:xfrm rot="0">
            <a:off x="2048121" y="3324225"/>
            <a:ext cx="5875020" cy="50768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868680" indent="-434340" lvl="1">
              <a:lnSpc>
                <a:spcPts val="5759"/>
              </a:lnSpc>
              <a:buFont typeface="Arial"/>
              <a:buChar char="•"/>
            </a:pPr>
            <a:r>
              <a:rPr lang="en-US" sz="4800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Piaget</a:t>
            </a:r>
          </a:p>
          <a:p>
            <a:pPr algn="l">
              <a:lnSpc>
                <a:spcPts val="5759"/>
              </a:lnSpc>
            </a:pPr>
          </a:p>
          <a:p>
            <a:pPr algn="l" marL="868680" indent="-434340" lvl="1">
              <a:lnSpc>
                <a:spcPts val="5759"/>
              </a:lnSpc>
              <a:buFont typeface="Arial"/>
              <a:buChar char="•"/>
            </a:pPr>
            <a:r>
              <a:rPr lang="en-US" sz="4800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Deilliant dysgu perthnasol</a:t>
            </a:r>
          </a:p>
          <a:p>
            <a:pPr algn="l">
              <a:lnSpc>
                <a:spcPts val="5759"/>
              </a:lnSpc>
            </a:pPr>
          </a:p>
          <a:p>
            <a:pPr algn="l" marL="868680" indent="-434340" lvl="1">
              <a:lnSpc>
                <a:spcPts val="5759"/>
              </a:lnSpc>
              <a:buFont typeface="Arial"/>
              <a:buChar char="•"/>
            </a:pPr>
            <a:r>
              <a:rPr lang="en-US" sz="4800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Perthnasedd i’r aseiniad</a:t>
            </a:r>
          </a:p>
        </p:txBody>
      </p:sp>
      <p:sp>
        <p:nvSpPr>
          <p:cNvPr name="TextBox 4" id="4"/>
          <p:cNvSpPr txBox="true"/>
          <p:nvPr/>
        </p:nvSpPr>
        <p:spPr>
          <a:xfrm rot="0">
            <a:off x="10403165" y="3324225"/>
            <a:ext cx="5875020" cy="50768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868680" indent="-434340" lvl="1">
              <a:lnSpc>
                <a:spcPts val="5759"/>
              </a:lnSpc>
              <a:buFont typeface="Arial"/>
              <a:buChar char="•"/>
            </a:pPr>
            <a:r>
              <a:rPr lang="en-US" sz="4800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Piaget</a:t>
            </a:r>
          </a:p>
          <a:p>
            <a:pPr algn="l">
              <a:lnSpc>
                <a:spcPts val="5759"/>
              </a:lnSpc>
            </a:pPr>
          </a:p>
          <a:p>
            <a:pPr algn="l" marL="868680" indent="-434340" lvl="1">
              <a:lnSpc>
                <a:spcPts val="5759"/>
              </a:lnSpc>
              <a:buFont typeface="Arial"/>
              <a:buChar char="•"/>
            </a:pPr>
            <a:r>
              <a:rPr lang="en-US" sz="4800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Relevant learning outcome</a:t>
            </a:r>
          </a:p>
          <a:p>
            <a:pPr algn="l">
              <a:lnSpc>
                <a:spcPts val="5759"/>
              </a:lnSpc>
            </a:pPr>
          </a:p>
          <a:p>
            <a:pPr algn="l" marL="868680" indent="-434340" lvl="1">
              <a:lnSpc>
                <a:spcPts val="5759"/>
              </a:lnSpc>
              <a:buFont typeface="Arial"/>
              <a:buChar char="•"/>
            </a:pPr>
            <a:r>
              <a:rPr lang="en-US" sz="4800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Relevance to assignment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>
  <p:cSld>
    <p:bg>
      <p:bgPr>
        <a:solidFill>
          <a:srgbClr val="FFFAD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10089859" y="2488258"/>
            <a:ext cx="7169441" cy="72866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579120" indent="-289560" lvl="1">
              <a:lnSpc>
                <a:spcPts val="3840"/>
              </a:lnSpc>
              <a:buFont typeface="Arial"/>
              <a:buChar char="•"/>
            </a:pPr>
            <a:r>
              <a:rPr lang="en-US" b="true" sz="3200">
                <a:solidFill>
                  <a:srgbClr val="000000"/>
                </a:solidFill>
                <a:latin typeface="Trebuchet MS Bold"/>
                <a:ea typeface="Trebuchet MS Bold"/>
                <a:cs typeface="Trebuchet MS Bold"/>
                <a:sym typeface="Trebuchet MS Bold"/>
              </a:rPr>
              <a:t>Lecture slides</a:t>
            </a:r>
          </a:p>
          <a:p>
            <a:pPr algn="l">
              <a:lnSpc>
                <a:spcPts val="3840"/>
              </a:lnSpc>
            </a:pPr>
          </a:p>
          <a:p>
            <a:pPr algn="l" marL="579120" indent="-289560" lvl="1">
              <a:lnSpc>
                <a:spcPts val="3840"/>
              </a:lnSpc>
              <a:buFont typeface="Arial"/>
              <a:buChar char="•"/>
            </a:pPr>
            <a:r>
              <a:rPr lang="en-US" b="true" sz="3200">
                <a:solidFill>
                  <a:srgbClr val="000000"/>
                </a:solidFill>
                <a:latin typeface="Trebuchet MS Bold"/>
                <a:ea typeface="Trebuchet MS Bold"/>
                <a:cs typeface="Trebuchet MS Bold"/>
                <a:sym typeface="Trebuchet MS Bold"/>
              </a:rPr>
              <a:t>Research</a:t>
            </a:r>
          </a:p>
          <a:p>
            <a:pPr algn="l">
              <a:lnSpc>
                <a:spcPts val="3840"/>
              </a:lnSpc>
            </a:pPr>
          </a:p>
          <a:p>
            <a:pPr algn="l" marL="579120" indent="-289560" lvl="1">
              <a:lnSpc>
                <a:spcPts val="3840"/>
              </a:lnSpc>
              <a:buFont typeface="Arial"/>
              <a:buChar char="•"/>
            </a:pPr>
            <a:r>
              <a:rPr lang="en-US" b="true" sz="3200">
                <a:solidFill>
                  <a:srgbClr val="000000"/>
                </a:solidFill>
                <a:latin typeface="Trebuchet MS Bold"/>
                <a:ea typeface="Trebuchet MS Bold"/>
                <a:cs typeface="Trebuchet MS Bold"/>
                <a:sym typeface="Trebuchet MS Bold"/>
              </a:rPr>
              <a:t>Moodle page</a:t>
            </a:r>
          </a:p>
          <a:p>
            <a:pPr algn="l">
              <a:lnSpc>
                <a:spcPts val="3840"/>
              </a:lnSpc>
            </a:pPr>
          </a:p>
          <a:p>
            <a:pPr algn="l" marL="579120" indent="-289560" lvl="1">
              <a:lnSpc>
                <a:spcPts val="3840"/>
              </a:lnSpc>
              <a:buFont typeface="Arial"/>
              <a:buChar char="•"/>
            </a:pPr>
            <a:r>
              <a:rPr lang="en-US" b="true" sz="3200">
                <a:solidFill>
                  <a:srgbClr val="000000"/>
                </a:solidFill>
                <a:latin typeface="Trebuchet MS Bold"/>
                <a:ea typeface="Trebuchet MS Bold"/>
                <a:cs typeface="Trebuchet MS Bold"/>
                <a:sym typeface="Trebuchet MS Bold"/>
              </a:rPr>
              <a:t>Library and Learning Resources:</a:t>
            </a:r>
          </a:p>
          <a:p>
            <a:pPr algn="l">
              <a:lnSpc>
                <a:spcPts val="3840"/>
              </a:lnSpc>
            </a:pPr>
          </a:p>
          <a:p>
            <a:pPr algn="l" marL="579120" indent="-289560" lvl="1">
              <a:lnSpc>
                <a:spcPts val="3840"/>
              </a:lnSpc>
              <a:buFont typeface="Arial"/>
              <a:buChar char="•"/>
            </a:pPr>
            <a:r>
              <a:rPr lang="en-US" sz="3200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Online resource lists</a:t>
            </a:r>
          </a:p>
          <a:p>
            <a:pPr algn="l">
              <a:lnSpc>
                <a:spcPts val="3840"/>
              </a:lnSpc>
            </a:pPr>
          </a:p>
          <a:p>
            <a:pPr algn="l" marL="579120" indent="-289560" lvl="1">
              <a:lnSpc>
                <a:spcPts val="3840"/>
              </a:lnSpc>
              <a:buFont typeface="Arial"/>
              <a:buChar char="•"/>
            </a:pPr>
            <a:r>
              <a:rPr lang="en-US" sz="3200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Infoskills programme</a:t>
            </a:r>
          </a:p>
          <a:p>
            <a:pPr algn="l">
              <a:lnSpc>
                <a:spcPts val="3840"/>
              </a:lnSpc>
            </a:pPr>
          </a:p>
          <a:p>
            <a:pPr algn="l" marL="579120" indent="-289560" lvl="1">
              <a:lnSpc>
                <a:spcPts val="3840"/>
              </a:lnSpc>
              <a:buFont typeface="Arial"/>
              <a:buChar char="•"/>
            </a:pPr>
            <a:r>
              <a:rPr lang="en-US" sz="3200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Student Essentials </a:t>
            </a:r>
          </a:p>
          <a:p>
            <a:pPr algn="l">
              <a:lnSpc>
                <a:spcPts val="3840"/>
              </a:lnSpc>
            </a:pPr>
          </a:p>
          <a:p>
            <a:pPr algn="l" marL="579120" indent="-289560" lvl="1">
              <a:lnSpc>
                <a:spcPts val="3840"/>
              </a:lnSpc>
              <a:buFont typeface="Arial"/>
              <a:buChar char="•"/>
            </a:pPr>
            <a:r>
              <a:rPr lang="en-US" b="true" sz="3200">
                <a:solidFill>
                  <a:srgbClr val="000000"/>
                </a:solidFill>
                <a:latin typeface="Trebuchet MS Bold"/>
                <a:ea typeface="Trebuchet MS Bold"/>
                <a:cs typeface="Trebuchet MS Bold"/>
                <a:sym typeface="Trebuchet MS Bold"/>
              </a:rPr>
              <a:t>Google Scholar</a:t>
            </a:r>
          </a:p>
        </p:txBody>
      </p:sp>
      <p:sp>
        <p:nvSpPr>
          <p:cNvPr name="TextBox 3" id="3"/>
          <p:cNvSpPr txBox="true"/>
          <p:nvPr/>
        </p:nvSpPr>
        <p:spPr>
          <a:xfrm rot="0">
            <a:off x="0" y="280428"/>
            <a:ext cx="18288000" cy="15430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000"/>
              </a:lnSpc>
            </a:pPr>
            <a:r>
              <a:rPr lang="en-US" sz="5000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Adnoddau modiwl benodol</a:t>
            </a:r>
          </a:p>
          <a:p>
            <a:pPr algn="ctr">
              <a:lnSpc>
                <a:spcPts val="6000"/>
              </a:lnSpc>
            </a:pPr>
            <a:r>
              <a:rPr lang="en-US" sz="5000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Module specific resources</a:t>
            </a:r>
          </a:p>
        </p:txBody>
      </p:sp>
      <p:sp>
        <p:nvSpPr>
          <p:cNvPr name="TextBox 4" id="4"/>
          <p:cNvSpPr txBox="true"/>
          <p:nvPr/>
        </p:nvSpPr>
        <p:spPr>
          <a:xfrm rot="0">
            <a:off x="1028700" y="2488258"/>
            <a:ext cx="6805531" cy="72866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579120" indent="-289560" lvl="1">
              <a:lnSpc>
                <a:spcPts val="3840"/>
              </a:lnSpc>
              <a:buFont typeface="Arial"/>
              <a:buChar char="•"/>
            </a:pPr>
            <a:r>
              <a:rPr lang="en-US" b="true" sz="3200">
                <a:solidFill>
                  <a:srgbClr val="000000"/>
                </a:solidFill>
                <a:latin typeface="Trebuchet MS Bold"/>
                <a:ea typeface="Trebuchet MS Bold"/>
                <a:cs typeface="Trebuchet MS Bold"/>
                <a:sym typeface="Trebuchet MS Bold"/>
              </a:rPr>
              <a:t>Sleidiau darlith</a:t>
            </a:r>
          </a:p>
          <a:p>
            <a:pPr algn="l">
              <a:lnSpc>
                <a:spcPts val="3840"/>
              </a:lnSpc>
            </a:pPr>
          </a:p>
          <a:p>
            <a:pPr algn="l" marL="579120" indent="-289560" lvl="1">
              <a:lnSpc>
                <a:spcPts val="3840"/>
              </a:lnSpc>
              <a:buFont typeface="Arial"/>
              <a:buChar char="•"/>
            </a:pPr>
            <a:r>
              <a:rPr lang="en-US" b="true" sz="3200">
                <a:solidFill>
                  <a:srgbClr val="000000"/>
                </a:solidFill>
                <a:latin typeface="Trebuchet MS Bold"/>
                <a:ea typeface="Trebuchet MS Bold"/>
                <a:cs typeface="Trebuchet MS Bold"/>
                <a:sym typeface="Trebuchet MS Bold"/>
              </a:rPr>
              <a:t>Ymchwil</a:t>
            </a:r>
          </a:p>
          <a:p>
            <a:pPr algn="l">
              <a:lnSpc>
                <a:spcPts val="3840"/>
              </a:lnSpc>
            </a:pPr>
          </a:p>
          <a:p>
            <a:pPr algn="l" marL="579120" indent="-289560" lvl="1">
              <a:lnSpc>
                <a:spcPts val="3840"/>
              </a:lnSpc>
              <a:buFont typeface="Arial"/>
              <a:buChar char="•"/>
            </a:pPr>
            <a:r>
              <a:rPr lang="en-US" b="true" sz="3200">
                <a:solidFill>
                  <a:srgbClr val="000000"/>
                </a:solidFill>
                <a:latin typeface="Trebuchet MS Bold"/>
                <a:ea typeface="Trebuchet MS Bold"/>
                <a:cs typeface="Trebuchet MS Bold"/>
                <a:sym typeface="Trebuchet MS Bold"/>
              </a:rPr>
              <a:t>Tutalen Moodle</a:t>
            </a:r>
          </a:p>
          <a:p>
            <a:pPr algn="l">
              <a:lnSpc>
                <a:spcPts val="3840"/>
              </a:lnSpc>
            </a:pPr>
          </a:p>
          <a:p>
            <a:pPr algn="l" marL="579120" indent="-289560" lvl="1">
              <a:lnSpc>
                <a:spcPts val="3840"/>
              </a:lnSpc>
              <a:buFont typeface="Arial"/>
              <a:buChar char="•"/>
            </a:pPr>
            <a:r>
              <a:rPr lang="en-US" b="true" sz="3200">
                <a:solidFill>
                  <a:srgbClr val="000000"/>
                </a:solidFill>
                <a:latin typeface="Trebuchet MS Bold"/>
                <a:ea typeface="Trebuchet MS Bold"/>
                <a:cs typeface="Trebuchet MS Bold"/>
                <a:sym typeface="Trebuchet MS Bold"/>
              </a:rPr>
              <a:t>Llyfrgell ac Adnoddau Dysgu:</a:t>
            </a:r>
          </a:p>
          <a:p>
            <a:pPr algn="l">
              <a:lnSpc>
                <a:spcPts val="3840"/>
              </a:lnSpc>
            </a:pPr>
          </a:p>
          <a:p>
            <a:pPr algn="l" marL="579120" indent="-289560" lvl="1">
              <a:lnSpc>
                <a:spcPts val="3840"/>
              </a:lnSpc>
              <a:buFont typeface="Arial"/>
              <a:buChar char="•"/>
            </a:pPr>
            <a:r>
              <a:rPr lang="en-US" sz="3200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Rhestrau darllen ar-lein</a:t>
            </a:r>
          </a:p>
          <a:p>
            <a:pPr algn="l">
              <a:lnSpc>
                <a:spcPts val="3840"/>
              </a:lnSpc>
            </a:pPr>
          </a:p>
          <a:p>
            <a:pPr algn="l" marL="579120" indent="-289560" lvl="1">
              <a:lnSpc>
                <a:spcPts val="3840"/>
              </a:lnSpc>
              <a:buFont typeface="Arial"/>
              <a:buChar char="•"/>
            </a:pPr>
            <a:r>
              <a:rPr lang="en-US" sz="3200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Rhaglen Infoskills</a:t>
            </a:r>
          </a:p>
          <a:p>
            <a:pPr algn="l">
              <a:lnSpc>
                <a:spcPts val="3840"/>
              </a:lnSpc>
            </a:pPr>
          </a:p>
          <a:p>
            <a:pPr algn="l" marL="579120" indent="-289560" lvl="1">
              <a:lnSpc>
                <a:spcPts val="3840"/>
              </a:lnSpc>
              <a:buFont typeface="Arial"/>
              <a:buChar char="•"/>
            </a:pPr>
            <a:r>
              <a:rPr lang="en-US" sz="3200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Hanfodion Myfyrywr </a:t>
            </a:r>
          </a:p>
          <a:p>
            <a:pPr algn="l">
              <a:lnSpc>
                <a:spcPts val="3840"/>
              </a:lnSpc>
            </a:pPr>
          </a:p>
          <a:p>
            <a:pPr algn="l" marL="579120" indent="-289560" lvl="1">
              <a:lnSpc>
                <a:spcPts val="3840"/>
              </a:lnSpc>
              <a:buFont typeface="Arial"/>
              <a:buChar char="•"/>
            </a:pPr>
            <a:r>
              <a:rPr lang="en-US" b="true" sz="3200">
                <a:solidFill>
                  <a:srgbClr val="000000"/>
                </a:solidFill>
                <a:latin typeface="Trebuchet MS Bold"/>
                <a:ea typeface="Trebuchet MS Bold"/>
                <a:cs typeface="Trebuchet MS Bold"/>
                <a:sym typeface="Trebuchet MS Bold"/>
              </a:rPr>
              <a:t>Google Scholar</a:t>
            </a: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FFAD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11518626" y="2952750"/>
            <a:ext cx="5001696" cy="43624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651510" indent="-325755" lvl="1">
              <a:lnSpc>
                <a:spcPts val="4320"/>
              </a:lnSpc>
              <a:buFont typeface="Arial"/>
              <a:buChar char="•"/>
            </a:pPr>
            <a:r>
              <a:rPr lang="en-US" sz="3600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Planning</a:t>
            </a:r>
          </a:p>
          <a:p>
            <a:pPr algn="l" marL="651510" indent="-325755" lvl="1">
              <a:lnSpc>
                <a:spcPts val="4320"/>
              </a:lnSpc>
              <a:buFont typeface="Arial"/>
              <a:buChar char="•"/>
            </a:pPr>
            <a:r>
              <a:rPr lang="en-US" sz="3600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Organising</a:t>
            </a:r>
          </a:p>
          <a:p>
            <a:pPr algn="l" marL="651510" indent="-325755" lvl="1">
              <a:lnSpc>
                <a:spcPts val="4320"/>
              </a:lnSpc>
              <a:buFont typeface="Arial"/>
              <a:buChar char="•"/>
            </a:pPr>
            <a:r>
              <a:rPr lang="en-US" sz="3600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Problem Solving</a:t>
            </a:r>
          </a:p>
          <a:p>
            <a:pPr algn="l" marL="651510" indent="-325755" lvl="1">
              <a:lnSpc>
                <a:spcPts val="4320"/>
              </a:lnSpc>
              <a:buFont typeface="Arial"/>
              <a:buChar char="•"/>
            </a:pPr>
            <a:r>
              <a:rPr lang="en-US" sz="3600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Collaborating</a:t>
            </a:r>
          </a:p>
          <a:p>
            <a:pPr algn="l" marL="651510" indent="-325755" lvl="1">
              <a:lnSpc>
                <a:spcPts val="4320"/>
              </a:lnSpc>
              <a:buFont typeface="Arial"/>
              <a:buChar char="•"/>
            </a:pPr>
            <a:r>
              <a:rPr lang="en-US" sz="3600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Researching</a:t>
            </a:r>
          </a:p>
          <a:p>
            <a:pPr algn="l" marL="651510" indent="-325755" lvl="1">
              <a:lnSpc>
                <a:spcPts val="4320"/>
              </a:lnSpc>
              <a:buFont typeface="Arial"/>
              <a:buChar char="•"/>
            </a:pPr>
            <a:r>
              <a:rPr lang="en-US" sz="3600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Note taking</a:t>
            </a:r>
          </a:p>
          <a:p>
            <a:pPr algn="l" marL="651510" indent="-325755" lvl="1">
              <a:lnSpc>
                <a:spcPts val="4320"/>
              </a:lnSpc>
              <a:buFont typeface="Arial"/>
              <a:buChar char="•"/>
            </a:pPr>
            <a:r>
              <a:rPr lang="en-US" sz="3600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Communication</a:t>
            </a:r>
          </a:p>
          <a:p>
            <a:pPr algn="l" marL="651510" indent="-325755" lvl="1">
              <a:lnSpc>
                <a:spcPts val="4320"/>
              </a:lnSpc>
              <a:buFont typeface="Arial"/>
              <a:buChar char="•"/>
            </a:pPr>
            <a:r>
              <a:rPr lang="en-US" sz="3600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Adaptability</a:t>
            </a:r>
          </a:p>
        </p:txBody>
      </p:sp>
      <p:sp>
        <p:nvSpPr>
          <p:cNvPr name="TextBox 3" id="3"/>
          <p:cNvSpPr txBox="true"/>
          <p:nvPr/>
        </p:nvSpPr>
        <p:spPr>
          <a:xfrm rot="0">
            <a:off x="0" y="508819"/>
            <a:ext cx="18288000" cy="15621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480"/>
              </a:lnSpc>
            </a:pPr>
            <a:r>
              <a:rPr lang="en-US" sz="5400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Sgiliau Cyflogadwyedd / Trosgwlyddadwy</a:t>
            </a:r>
          </a:p>
          <a:p>
            <a:pPr algn="ctr">
              <a:lnSpc>
                <a:spcPts val="5831"/>
              </a:lnSpc>
            </a:pPr>
            <a:r>
              <a:rPr lang="en-US" sz="4859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Employability / Transferable Skills</a:t>
            </a:r>
          </a:p>
        </p:txBody>
      </p:sp>
      <p:sp>
        <p:nvSpPr>
          <p:cNvPr name="TextBox 4" id="4"/>
          <p:cNvSpPr txBox="true"/>
          <p:nvPr/>
        </p:nvSpPr>
        <p:spPr>
          <a:xfrm rot="0">
            <a:off x="2179878" y="2952750"/>
            <a:ext cx="5217720" cy="43624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651510" indent="-325755" lvl="1">
              <a:lnSpc>
                <a:spcPts val="4320"/>
              </a:lnSpc>
              <a:buFont typeface="Arial"/>
              <a:buChar char="•"/>
            </a:pPr>
            <a:r>
              <a:rPr lang="en-US" sz="3600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Cynllunio</a:t>
            </a:r>
          </a:p>
          <a:p>
            <a:pPr algn="l" marL="651510" indent="-325755" lvl="1">
              <a:lnSpc>
                <a:spcPts val="4320"/>
              </a:lnSpc>
              <a:buFont typeface="Arial"/>
              <a:buChar char="•"/>
            </a:pPr>
            <a:r>
              <a:rPr lang="en-US" sz="3600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Trefnu</a:t>
            </a:r>
          </a:p>
          <a:p>
            <a:pPr algn="l" marL="651510" indent="-325755" lvl="1">
              <a:lnSpc>
                <a:spcPts val="4320"/>
              </a:lnSpc>
              <a:buFont typeface="Arial"/>
              <a:buChar char="•"/>
            </a:pPr>
            <a:r>
              <a:rPr lang="en-US" sz="3600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Datrys Problemau</a:t>
            </a:r>
          </a:p>
          <a:p>
            <a:pPr algn="l" marL="651510" indent="-325755" lvl="1">
              <a:lnSpc>
                <a:spcPts val="4320"/>
              </a:lnSpc>
              <a:buFont typeface="Arial"/>
              <a:buChar char="•"/>
            </a:pPr>
            <a:r>
              <a:rPr lang="en-US" sz="3600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Cydweithio</a:t>
            </a:r>
          </a:p>
          <a:p>
            <a:pPr algn="l" marL="651510" indent="-325755" lvl="1">
              <a:lnSpc>
                <a:spcPts val="4320"/>
              </a:lnSpc>
              <a:buFont typeface="Arial"/>
              <a:buChar char="•"/>
            </a:pPr>
            <a:r>
              <a:rPr lang="en-US" sz="3600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Ymchwilio</a:t>
            </a:r>
          </a:p>
          <a:p>
            <a:pPr algn="l" marL="651510" indent="-325755" lvl="1">
              <a:lnSpc>
                <a:spcPts val="4320"/>
              </a:lnSpc>
              <a:buFont typeface="Arial"/>
              <a:buChar char="•"/>
            </a:pPr>
            <a:r>
              <a:rPr lang="en-US" sz="3600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Cymryd nodiadau</a:t>
            </a:r>
          </a:p>
          <a:p>
            <a:pPr algn="l" marL="651510" indent="-325755" lvl="1">
              <a:lnSpc>
                <a:spcPts val="4320"/>
              </a:lnSpc>
              <a:buFont typeface="Arial"/>
              <a:buChar char="•"/>
            </a:pPr>
            <a:r>
              <a:rPr lang="en-US" sz="3600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Cyfathrebu</a:t>
            </a:r>
          </a:p>
          <a:p>
            <a:pPr algn="l" marL="651510" indent="-325755" lvl="1">
              <a:lnSpc>
                <a:spcPts val="4320"/>
              </a:lnSpc>
              <a:buFont typeface="Arial"/>
              <a:buChar char="•"/>
            </a:pPr>
            <a:r>
              <a:rPr lang="en-US" sz="3600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Hyblygrwydd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3276570" y="8642672"/>
            <a:ext cx="8242056" cy="117410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320"/>
              </a:lnSpc>
            </a:pPr>
            <a:r>
              <a:rPr lang="en-US" sz="3600" b="true">
                <a:solidFill>
                  <a:srgbClr val="2E83C3"/>
                </a:solidFill>
                <a:latin typeface="Trebuchet MS Bold"/>
                <a:ea typeface="Trebuchet MS Bold"/>
                <a:cs typeface="Trebuchet MS Bold"/>
                <a:sym typeface="Trebuchet MS Bold"/>
              </a:rPr>
              <a:t>#OAstudiaethiGyflogaeth</a:t>
            </a:r>
          </a:p>
          <a:p>
            <a:pPr algn="l">
              <a:lnSpc>
                <a:spcPts val="4320"/>
              </a:lnSpc>
            </a:pPr>
            <a:r>
              <a:rPr lang="en-US" sz="3600" b="true">
                <a:solidFill>
                  <a:srgbClr val="72A528"/>
                </a:solidFill>
                <a:latin typeface="Trebuchet MS Bold"/>
                <a:ea typeface="Trebuchet MS Bold"/>
                <a:cs typeface="Trebuchet MS Bold"/>
                <a:sym typeface="Trebuchet MS Bold"/>
              </a:rPr>
              <a:t> #FromHigherEdToHired</a:t>
            </a:r>
          </a:p>
        </p:txBody>
      </p:sp>
      <p:grpSp>
        <p:nvGrpSpPr>
          <p:cNvPr name="Group 6" id="6"/>
          <p:cNvGrpSpPr>
            <a:grpSpLocks noChangeAspect="true"/>
          </p:cNvGrpSpPr>
          <p:nvPr/>
        </p:nvGrpSpPr>
        <p:grpSpPr>
          <a:xfrm rot="0">
            <a:off x="9144000" y="8455869"/>
            <a:ext cx="5129808" cy="1566762"/>
            <a:chOff x="0" y="0"/>
            <a:chExt cx="6839744" cy="2089016"/>
          </a:xfrm>
        </p:grpSpPr>
        <p:sp>
          <p:nvSpPr>
            <p:cNvPr name="Freeform 7" id="7" descr="Graphical user interface, application  Description automatically generated"/>
            <p:cNvSpPr/>
            <p:nvPr/>
          </p:nvSpPr>
          <p:spPr>
            <a:xfrm flipH="false" flipV="false" rot="0">
              <a:off x="0" y="0"/>
              <a:ext cx="6839712" cy="2089023"/>
            </a:xfrm>
            <a:custGeom>
              <a:avLst/>
              <a:gdLst/>
              <a:ahLst/>
              <a:cxnLst/>
              <a:rect r="r" b="b" t="t" l="l"/>
              <a:pathLst>
                <a:path h="2089023" w="6839712">
                  <a:moveTo>
                    <a:pt x="0" y="0"/>
                  </a:moveTo>
                  <a:lnTo>
                    <a:pt x="6839712" y="0"/>
                  </a:lnTo>
                  <a:lnTo>
                    <a:pt x="6839712" y="2089023"/>
                  </a:lnTo>
                  <a:lnTo>
                    <a:pt x="0" y="208902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l="-72" t="0" r="-72" b="0"/>
              </a:stretch>
            </a:blipFill>
          </p:spPr>
        </p:sp>
      </p:grp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FFAD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0" y="634631"/>
            <a:ext cx="18288000" cy="15430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000"/>
              </a:lnSpc>
            </a:pPr>
            <a:r>
              <a:rPr lang="en-US" sz="5000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Un  ddamcaniaeth seicolegol berthnasol</a:t>
            </a:r>
          </a:p>
          <a:p>
            <a:pPr algn="ctr">
              <a:lnSpc>
                <a:spcPts val="6000"/>
              </a:lnSpc>
            </a:pPr>
            <a:r>
              <a:rPr lang="en-US" sz="5000" i="true">
                <a:solidFill>
                  <a:srgbClr val="000000"/>
                </a:solidFill>
                <a:latin typeface="Trebuchet MS Italics"/>
                <a:ea typeface="Trebuchet MS Italics"/>
                <a:cs typeface="Trebuchet MS Italics"/>
                <a:sym typeface="Trebuchet MS Italics"/>
              </a:rPr>
              <a:t>One relevant psychological theory</a:t>
            </a:r>
          </a:p>
        </p:txBody>
      </p:sp>
      <p:grpSp>
        <p:nvGrpSpPr>
          <p:cNvPr name="Group 3" id="3"/>
          <p:cNvGrpSpPr>
            <a:grpSpLocks noChangeAspect="true"/>
          </p:cNvGrpSpPr>
          <p:nvPr/>
        </p:nvGrpSpPr>
        <p:grpSpPr>
          <a:xfrm rot="0">
            <a:off x="1828104" y="2936035"/>
            <a:ext cx="5076564" cy="5616624"/>
            <a:chOff x="0" y="0"/>
            <a:chExt cx="6768752" cy="7488832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6768719" cy="7488809"/>
            </a:xfrm>
            <a:custGeom>
              <a:avLst/>
              <a:gdLst/>
              <a:ahLst/>
              <a:cxnLst/>
              <a:rect r="r" b="b" t="t" l="l"/>
              <a:pathLst>
                <a:path h="7488809" w="6768719">
                  <a:moveTo>
                    <a:pt x="0" y="0"/>
                  </a:moveTo>
                  <a:lnTo>
                    <a:pt x="6768719" y="0"/>
                  </a:lnTo>
                  <a:lnTo>
                    <a:pt x="6768719" y="7488809"/>
                  </a:lnTo>
                  <a:lnTo>
                    <a:pt x="0" y="748880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l="0" t="-11978" r="0" b="-11978"/>
              </a:stretch>
            </a:blipFill>
          </p:spPr>
        </p:sp>
      </p:grpSp>
      <p:sp>
        <p:nvSpPr>
          <p:cNvPr name="TextBox 5" id="5"/>
          <p:cNvSpPr txBox="true"/>
          <p:nvPr/>
        </p:nvSpPr>
        <p:spPr>
          <a:xfrm rot="0">
            <a:off x="9006840" y="3062257"/>
            <a:ext cx="8252460" cy="58293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579120" indent="-289560" lvl="1">
              <a:lnSpc>
                <a:spcPts val="3840"/>
              </a:lnSpc>
              <a:buFont typeface="Arial"/>
              <a:buChar char="•"/>
            </a:pPr>
            <a:r>
              <a:rPr lang="en-US" sz="3200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Jean Piaget</a:t>
            </a:r>
          </a:p>
          <a:p>
            <a:pPr algn="l">
              <a:lnSpc>
                <a:spcPts val="3840"/>
              </a:lnSpc>
            </a:pPr>
          </a:p>
          <a:p>
            <a:pPr algn="l" marL="579120" indent="-289560" lvl="1">
              <a:lnSpc>
                <a:spcPts val="3840"/>
              </a:lnSpc>
              <a:buFont typeface="Arial"/>
              <a:buChar char="•"/>
            </a:pPr>
            <a:r>
              <a:rPr lang="en-US" sz="3200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1896-1980</a:t>
            </a:r>
          </a:p>
          <a:p>
            <a:pPr algn="l">
              <a:lnSpc>
                <a:spcPts val="3840"/>
              </a:lnSpc>
            </a:pPr>
          </a:p>
          <a:p>
            <a:pPr algn="l" marL="579120" indent="-289560" lvl="1">
              <a:lnSpc>
                <a:spcPts val="3840"/>
              </a:lnSpc>
              <a:buFont typeface="Arial"/>
              <a:buChar char="•"/>
            </a:pPr>
            <a:r>
              <a:rPr lang="en-US" sz="3200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O’r Swisdir / From Switzerland</a:t>
            </a:r>
          </a:p>
          <a:p>
            <a:pPr algn="l">
              <a:lnSpc>
                <a:spcPts val="3840"/>
              </a:lnSpc>
            </a:pPr>
          </a:p>
          <a:p>
            <a:pPr algn="l" marL="579120" indent="-289560" lvl="1">
              <a:lnSpc>
                <a:spcPts val="3840"/>
              </a:lnSpc>
              <a:buFont typeface="Arial"/>
              <a:buChar char="•"/>
            </a:pPr>
            <a:r>
              <a:rPr lang="en-US" sz="3200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1921- cyhoeddi ei erthygl gyntaf am allu</a:t>
            </a:r>
          </a:p>
          <a:p>
            <a:pPr algn="l">
              <a:lnSpc>
                <a:spcPts val="3840"/>
              </a:lnSpc>
            </a:pPr>
          </a:p>
          <a:p>
            <a:pPr algn="l" marL="579120" indent="-289560" lvl="1">
              <a:lnSpc>
                <a:spcPts val="3840"/>
              </a:lnSpc>
              <a:buFont typeface="Arial"/>
              <a:buChar char="•"/>
            </a:pPr>
            <a:r>
              <a:rPr lang="en-US" sz="3200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1921- publication of his first article on intelligence </a:t>
            </a:r>
          </a:p>
          <a:p>
            <a:pPr algn="l" marL="579120" indent="-289560" lvl="1">
              <a:lnSpc>
                <a:spcPts val="3840"/>
              </a:lnSpc>
            </a:pPr>
            <a:r>
              <a:rPr lang="en-US" sz="3200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(Boeree,2006)</a:t>
            </a:r>
          </a:p>
          <a:p>
            <a:pPr algn="l" marL="579120" indent="-289560" lvl="1">
              <a:lnSpc>
                <a:spcPts val="3840"/>
              </a:lnSpc>
            </a:pPr>
          </a:p>
        </p:txBody>
      </p:sp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>
  <p:cSld>
    <p:bg>
      <p:bgPr>
        <a:solidFill>
          <a:srgbClr val="FFFAD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0" y="598170"/>
            <a:ext cx="18288000" cy="15430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000"/>
              </a:lnSpc>
            </a:pPr>
            <a:r>
              <a:rPr lang="en-US" sz="5000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Datblygiad  Gwybyddol</a:t>
            </a:r>
          </a:p>
          <a:p>
            <a:pPr algn="ctr">
              <a:lnSpc>
                <a:spcPts val="6000"/>
              </a:lnSpc>
            </a:pPr>
            <a:r>
              <a:rPr lang="en-US" sz="5000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Cognitive Development</a:t>
            </a:r>
          </a:p>
        </p:txBody>
      </p:sp>
      <p:sp>
        <p:nvSpPr>
          <p:cNvPr name="TextBox 3" id="3"/>
          <p:cNvSpPr txBox="true"/>
          <p:nvPr/>
        </p:nvSpPr>
        <p:spPr>
          <a:xfrm rot="0">
            <a:off x="1695630" y="3419936"/>
            <a:ext cx="5875020" cy="48577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840"/>
              </a:lnSpc>
            </a:pPr>
            <a:r>
              <a:rPr lang="en-US" sz="3200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Canolbwyntio ar y prosesau gwaelodol sydd yn cyfrannu at sut mae plant yn dechrau</a:t>
            </a:r>
          </a:p>
          <a:p>
            <a:pPr algn="l" marL="579120" indent="-289560" lvl="1">
              <a:lnSpc>
                <a:spcPts val="3840"/>
              </a:lnSpc>
            </a:pPr>
          </a:p>
          <a:p>
            <a:pPr algn="l" marL="579120" indent="-289560" lvl="1">
              <a:lnSpc>
                <a:spcPts val="3840"/>
              </a:lnSpc>
              <a:buFont typeface="Arial"/>
              <a:buChar char="•"/>
            </a:pPr>
            <a:r>
              <a:rPr lang="en-US" sz="3200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Prosesu gwybodaeth</a:t>
            </a:r>
          </a:p>
          <a:p>
            <a:pPr algn="l">
              <a:lnSpc>
                <a:spcPts val="3840"/>
              </a:lnSpc>
            </a:pPr>
          </a:p>
          <a:p>
            <a:pPr algn="l" marL="579120" indent="-289560" lvl="1">
              <a:lnSpc>
                <a:spcPts val="3840"/>
              </a:lnSpc>
              <a:buFont typeface="Arial"/>
              <a:buChar char="•"/>
            </a:pPr>
            <a:r>
              <a:rPr lang="en-US" sz="3200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Datblygu dealltwriaeth cysyniadol</a:t>
            </a:r>
          </a:p>
          <a:p>
            <a:pPr algn="l">
              <a:lnSpc>
                <a:spcPts val="3840"/>
              </a:lnSpc>
            </a:pPr>
          </a:p>
          <a:p>
            <a:pPr algn="l" marL="579120" indent="-289560" lvl="1">
              <a:lnSpc>
                <a:spcPts val="3840"/>
              </a:lnSpc>
              <a:buFont typeface="Arial"/>
              <a:buChar char="•"/>
            </a:pPr>
            <a:r>
              <a:rPr lang="en-US" sz="3200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Rhesymu a datrys problemau</a:t>
            </a:r>
          </a:p>
        </p:txBody>
      </p:sp>
      <p:sp>
        <p:nvSpPr>
          <p:cNvPr name="TextBox 4" id="4"/>
          <p:cNvSpPr txBox="true"/>
          <p:nvPr/>
        </p:nvSpPr>
        <p:spPr>
          <a:xfrm rot="0">
            <a:off x="10238064" y="3177048"/>
            <a:ext cx="5875020" cy="53435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840"/>
              </a:lnSpc>
            </a:pPr>
            <a:r>
              <a:rPr lang="en-US" sz="3200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Focuses on underlying processes that contribute to how children begin to…</a:t>
            </a:r>
          </a:p>
          <a:p>
            <a:pPr algn="l">
              <a:lnSpc>
                <a:spcPts val="3840"/>
              </a:lnSpc>
            </a:pPr>
          </a:p>
          <a:p>
            <a:pPr algn="l" marL="579120" indent="-289560" lvl="1">
              <a:lnSpc>
                <a:spcPts val="3840"/>
              </a:lnSpc>
              <a:buFont typeface="Arial"/>
              <a:buChar char="•"/>
            </a:pPr>
            <a:r>
              <a:rPr lang="en-US" sz="3200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Process information</a:t>
            </a:r>
          </a:p>
          <a:p>
            <a:pPr algn="l">
              <a:lnSpc>
                <a:spcPts val="3840"/>
              </a:lnSpc>
            </a:pPr>
          </a:p>
          <a:p>
            <a:pPr algn="l" marL="579120" indent="-289560" lvl="1">
              <a:lnSpc>
                <a:spcPts val="3840"/>
              </a:lnSpc>
              <a:buFont typeface="Arial"/>
              <a:buChar char="•"/>
            </a:pPr>
            <a:r>
              <a:rPr lang="en-US" sz="3200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Develop conceptual understanding</a:t>
            </a:r>
          </a:p>
          <a:p>
            <a:pPr algn="l">
              <a:lnSpc>
                <a:spcPts val="3840"/>
              </a:lnSpc>
            </a:pPr>
          </a:p>
          <a:p>
            <a:pPr algn="l" marL="579120" indent="-289560" lvl="1">
              <a:lnSpc>
                <a:spcPts val="3840"/>
              </a:lnSpc>
              <a:buFont typeface="Arial"/>
              <a:buChar char="•"/>
            </a:pPr>
            <a:r>
              <a:rPr lang="en-US" sz="3200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Reason and problem solve</a:t>
            </a:r>
          </a:p>
          <a:p>
            <a:pPr algn="l" marL="579120" indent="-289560" lvl="1">
              <a:lnSpc>
                <a:spcPts val="3840"/>
              </a:lnSpc>
            </a:pPr>
          </a:p>
        </p:txBody>
      </p:sp>
    </p:spTree>
  </p:cSld>
  <p:clrMapOvr>
    <a:masterClrMapping/>
  </p:clrMapOvr>
</p:sld>
</file>

<file path=ppt/slides/slide7.xml><?xml version="1.0" encoding="utf-8"?>
<p:sld xmlns:p="http://schemas.openxmlformats.org/presentationml/2006/main" xmlns:a="http://schemas.openxmlformats.org/drawingml/2006/main">
  <p:cSld>
    <p:bg>
      <p:bgPr>
        <a:solidFill>
          <a:srgbClr val="FFFAD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1028700" y="1028700"/>
            <a:ext cx="7123982" cy="87439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579120" indent="-289560" lvl="1">
              <a:lnSpc>
                <a:spcPts val="3840"/>
              </a:lnSpc>
              <a:buFont typeface="Arial"/>
              <a:buChar char="•"/>
            </a:pPr>
            <a:r>
              <a:rPr lang="en-US" sz="3200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Credai bod natur a magwraeth yn rhyngweithio i greu datblygiad gwybyddol</a:t>
            </a:r>
          </a:p>
          <a:p>
            <a:pPr algn="l">
              <a:lnSpc>
                <a:spcPts val="3840"/>
              </a:lnSpc>
            </a:pPr>
          </a:p>
          <a:p>
            <a:pPr algn="l" marL="579120" indent="-289560" lvl="1">
              <a:lnSpc>
                <a:spcPts val="3840"/>
              </a:lnSpc>
              <a:buFont typeface="Arial"/>
              <a:buChar char="•"/>
            </a:pPr>
            <a:r>
              <a:rPr lang="en-US" sz="3200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Caiff plentyn ei eni gyda chynllun gwybyddol sydd yn ‘datblygu’ wrth i’r plentyn aeddfedu</a:t>
            </a:r>
          </a:p>
          <a:p>
            <a:pPr algn="l">
              <a:lnSpc>
                <a:spcPts val="3840"/>
              </a:lnSpc>
            </a:pPr>
          </a:p>
          <a:p>
            <a:pPr algn="l" marL="579120" indent="-289560" lvl="1">
              <a:lnSpc>
                <a:spcPts val="3840"/>
              </a:lnSpc>
              <a:buFont typeface="Arial"/>
              <a:buChar char="•"/>
            </a:pPr>
            <a:r>
              <a:rPr lang="en-US" sz="3200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Mae’r amgylchedd yn angenrheidiol er mwyn darparu’r ysgogiad i alluogi sgiliau i ddatblygu</a:t>
            </a:r>
          </a:p>
          <a:p>
            <a:pPr algn="l">
              <a:lnSpc>
                <a:spcPts val="3840"/>
              </a:lnSpc>
            </a:pPr>
          </a:p>
          <a:p>
            <a:pPr algn="l" marL="690881" indent="-345440" lvl="1">
              <a:lnSpc>
                <a:spcPts val="3840"/>
              </a:lnSpc>
              <a:buFont typeface="Arial"/>
              <a:buChar char="•"/>
            </a:pPr>
            <a:r>
              <a:rPr lang="en-US" sz="3200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Datblygiad gwybyddol yn digwydd drwy gyfres o gamau hierarchaidd</a:t>
            </a:r>
          </a:p>
          <a:p>
            <a:pPr algn="l">
              <a:lnSpc>
                <a:spcPts val="3840"/>
              </a:lnSpc>
            </a:pPr>
          </a:p>
          <a:p>
            <a:pPr algn="l" marL="690881" indent="-345440" lvl="1">
              <a:lnSpc>
                <a:spcPts val="3840"/>
              </a:lnSpc>
              <a:buFont typeface="Arial"/>
              <a:buChar char="•"/>
            </a:pPr>
            <a:r>
              <a:rPr lang="en-US" sz="3200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Plant fel ‘dysgwyr gweithredol’ yn ymwneud a ‘darganfod yr hunan’ </a:t>
            </a:r>
          </a:p>
          <a:p>
            <a:pPr algn="l">
              <a:lnSpc>
                <a:spcPts val="3840"/>
              </a:lnSpc>
            </a:pPr>
          </a:p>
        </p:txBody>
      </p:sp>
      <p:sp>
        <p:nvSpPr>
          <p:cNvPr name="TextBox 3" id="3"/>
          <p:cNvSpPr txBox="true"/>
          <p:nvPr/>
        </p:nvSpPr>
        <p:spPr>
          <a:xfrm rot="0">
            <a:off x="10030134" y="771525"/>
            <a:ext cx="7229166" cy="87439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579120" indent="-289560" lvl="1">
              <a:lnSpc>
                <a:spcPts val="3840"/>
              </a:lnSpc>
              <a:buFont typeface="Arial"/>
              <a:buChar char="•"/>
            </a:pPr>
            <a:r>
              <a:rPr lang="en-US" sz="3200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Piaget believed that nature and nurture interact to yield cognitive development</a:t>
            </a:r>
          </a:p>
          <a:p>
            <a:pPr algn="l">
              <a:lnSpc>
                <a:spcPts val="3840"/>
              </a:lnSpc>
            </a:pPr>
          </a:p>
          <a:p>
            <a:pPr algn="l" marL="579120" indent="-289560" lvl="1">
              <a:lnSpc>
                <a:spcPts val="3840"/>
              </a:lnSpc>
              <a:buFont typeface="Arial"/>
              <a:buChar char="•"/>
            </a:pPr>
            <a:r>
              <a:rPr lang="en-US" sz="3200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Child is born with inborn plan for cognitive development which unfolds as the child matures</a:t>
            </a:r>
          </a:p>
          <a:p>
            <a:pPr algn="l">
              <a:lnSpc>
                <a:spcPts val="3840"/>
              </a:lnSpc>
            </a:pPr>
          </a:p>
          <a:p>
            <a:pPr algn="l" marL="579120" indent="-289560" lvl="1">
              <a:lnSpc>
                <a:spcPts val="3840"/>
              </a:lnSpc>
              <a:buFont typeface="Arial"/>
              <a:buChar char="•"/>
            </a:pPr>
            <a:r>
              <a:rPr lang="en-US" sz="3200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The environment is necessary to provide stimulus to allow these skills to develop </a:t>
            </a:r>
          </a:p>
          <a:p>
            <a:pPr algn="l">
              <a:lnSpc>
                <a:spcPts val="3840"/>
              </a:lnSpc>
            </a:pPr>
          </a:p>
          <a:p>
            <a:pPr algn="l" marL="690881" indent="-345440" lvl="1">
              <a:lnSpc>
                <a:spcPts val="3840"/>
              </a:lnSpc>
              <a:buFont typeface="Arial"/>
              <a:buChar char="•"/>
            </a:pPr>
            <a:r>
              <a:rPr lang="en-US" sz="3200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Cognitive development occurs through series of universal hierarchical stages</a:t>
            </a:r>
          </a:p>
          <a:p>
            <a:pPr algn="l">
              <a:lnSpc>
                <a:spcPts val="3840"/>
              </a:lnSpc>
            </a:pPr>
          </a:p>
          <a:p>
            <a:pPr algn="l" marL="690881" indent="-345440" lvl="1">
              <a:lnSpc>
                <a:spcPts val="3840"/>
              </a:lnSpc>
              <a:buFont typeface="Arial"/>
              <a:buChar char="•"/>
            </a:pPr>
            <a:r>
              <a:rPr lang="en-US" sz="3200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Children as “active learners” engaging in “self-discovery”</a:t>
            </a:r>
          </a:p>
        </p:txBody>
      </p:sp>
    </p:spTree>
  </p:cSld>
  <p:clrMapOvr>
    <a:masterClrMapping/>
  </p:clrMapOvr>
</p:sld>
</file>

<file path=ppt/slides/slide8.xml><?xml version="1.0" encoding="utf-8"?>
<p:sld xmlns:p="http://schemas.openxmlformats.org/presentationml/2006/main" xmlns:a="http://schemas.openxmlformats.org/drawingml/2006/main">
  <p:cSld>
    <p:bg>
      <p:bgPr>
        <a:solidFill>
          <a:srgbClr val="FFFAD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2787939" y="656078"/>
            <a:ext cx="12712122" cy="16478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480"/>
              </a:lnSpc>
            </a:pPr>
            <a:r>
              <a:rPr lang="en-US" sz="5400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Sgemau</a:t>
            </a:r>
          </a:p>
          <a:p>
            <a:pPr algn="ctr">
              <a:lnSpc>
                <a:spcPts val="6480"/>
              </a:lnSpc>
            </a:pPr>
            <a:r>
              <a:rPr lang="en-US" sz="5400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Schemas</a:t>
            </a:r>
          </a:p>
        </p:txBody>
      </p:sp>
      <p:sp>
        <p:nvSpPr>
          <p:cNvPr name="TextBox 3" id="3"/>
          <p:cNvSpPr txBox="true"/>
          <p:nvPr/>
        </p:nvSpPr>
        <p:spPr>
          <a:xfrm rot="0">
            <a:off x="1969955" y="3443288"/>
            <a:ext cx="6093172" cy="34004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579120" indent="-289560" lvl="1">
              <a:lnSpc>
                <a:spcPts val="3840"/>
              </a:lnSpc>
              <a:buFont typeface="Arial"/>
              <a:buChar char="•"/>
            </a:pPr>
            <a:r>
              <a:rPr lang="en-US" sz="3200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Gelwir y dull o drefnu a phrosesu gwybodaeth yn sgema</a:t>
            </a:r>
          </a:p>
          <a:p>
            <a:pPr algn="l">
              <a:lnSpc>
                <a:spcPts val="3840"/>
              </a:lnSpc>
            </a:pPr>
          </a:p>
          <a:p>
            <a:pPr algn="l" marL="579120" indent="-289560" lvl="1">
              <a:lnSpc>
                <a:spcPts val="3840"/>
              </a:lnSpc>
              <a:buFont typeface="Arial"/>
              <a:buChar char="•"/>
            </a:pPr>
            <a:r>
              <a:rPr lang="en-US" sz="3200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E.e. mae babanod yn ymchwilio eu byd drwy’r sgema o guro pethau</a:t>
            </a:r>
          </a:p>
        </p:txBody>
      </p:sp>
      <p:sp>
        <p:nvSpPr>
          <p:cNvPr name="TextBox 4" id="4"/>
          <p:cNvSpPr txBox="true"/>
          <p:nvPr/>
        </p:nvSpPr>
        <p:spPr>
          <a:xfrm rot="0">
            <a:off x="10556058" y="3286604"/>
            <a:ext cx="6093171" cy="43719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579120" indent="-289560" lvl="1">
              <a:lnSpc>
                <a:spcPts val="3840"/>
              </a:lnSpc>
              <a:buFont typeface="Arial"/>
              <a:buChar char="•"/>
            </a:pPr>
            <a:r>
              <a:rPr lang="en-US" sz="3200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Ways of organizing and processing information are the cognitive structures  are called schemas</a:t>
            </a:r>
          </a:p>
          <a:p>
            <a:pPr algn="l">
              <a:lnSpc>
                <a:spcPts val="3840"/>
              </a:lnSpc>
            </a:pPr>
          </a:p>
          <a:p>
            <a:pPr algn="l" marL="579120" indent="-289560" lvl="1">
              <a:lnSpc>
                <a:spcPts val="3840"/>
              </a:lnSpc>
              <a:buFont typeface="Arial"/>
              <a:buChar char="•"/>
            </a:pPr>
            <a:r>
              <a:rPr lang="en-US" sz="3200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E.g. banging is a favourite schema used by babies to explore their world</a:t>
            </a:r>
          </a:p>
          <a:p>
            <a:pPr algn="l" marL="579120" indent="-289560" lvl="1">
              <a:lnSpc>
                <a:spcPts val="3840"/>
              </a:lnSpc>
            </a:pPr>
          </a:p>
        </p:txBody>
      </p:sp>
    </p:spTree>
  </p:cSld>
  <p:clrMapOvr>
    <a:masterClrMapping/>
  </p:clrMapOvr>
</p:sld>
</file>

<file path=ppt/slides/slide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FFAD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2787939" y="508819"/>
            <a:ext cx="12712122" cy="16478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480"/>
              </a:lnSpc>
            </a:pPr>
            <a:r>
              <a:rPr lang="en-US" sz="5400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Asimileiddio a Chymhwyso</a:t>
            </a:r>
          </a:p>
          <a:p>
            <a:pPr algn="ctr">
              <a:lnSpc>
                <a:spcPts val="6480"/>
              </a:lnSpc>
            </a:pPr>
            <a:r>
              <a:rPr lang="en-US" sz="5400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Assimilation and Accomodation</a:t>
            </a:r>
          </a:p>
        </p:txBody>
      </p:sp>
      <p:sp>
        <p:nvSpPr>
          <p:cNvPr name="TextBox 3" id="3"/>
          <p:cNvSpPr txBox="true"/>
          <p:nvPr/>
        </p:nvSpPr>
        <p:spPr>
          <a:xfrm rot="0">
            <a:off x="1759586" y="3331422"/>
            <a:ext cx="6093172" cy="24288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579118" indent="-289559" lvl="1">
              <a:lnSpc>
                <a:spcPts val="3839"/>
              </a:lnSpc>
              <a:buFont typeface="Arial"/>
              <a:buChar char="•"/>
            </a:pPr>
            <a:r>
              <a:rPr lang="en-US" sz="3199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Asimileiddio – deall profiad newydd / gwrthrych newydd yn nhermau sgema presennol</a:t>
            </a:r>
          </a:p>
          <a:p>
            <a:pPr algn="l">
              <a:lnSpc>
                <a:spcPts val="3839"/>
              </a:lnSpc>
            </a:pPr>
          </a:p>
          <a:p>
            <a:pPr algn="l" marL="579118" indent="-289559" lvl="1">
              <a:lnSpc>
                <a:spcPts val="3839"/>
              </a:lnSpc>
              <a:buFont typeface="Arial"/>
              <a:buChar char="•"/>
            </a:pPr>
            <a:r>
              <a:rPr lang="en-US" sz="3199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e.e. gwrthrychau newydd</a:t>
            </a:r>
          </a:p>
        </p:txBody>
      </p:sp>
      <p:sp>
        <p:nvSpPr>
          <p:cNvPr name="TextBox 4" id="4"/>
          <p:cNvSpPr txBox="true"/>
          <p:nvPr/>
        </p:nvSpPr>
        <p:spPr>
          <a:xfrm rot="0">
            <a:off x="10726121" y="3331422"/>
            <a:ext cx="6093171" cy="38862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579118" indent="-289559" lvl="1">
              <a:lnSpc>
                <a:spcPts val="3839"/>
              </a:lnSpc>
              <a:buFont typeface="Arial"/>
              <a:buChar char="•"/>
            </a:pPr>
            <a:r>
              <a:rPr lang="en-US" sz="3199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Assimilation - understanding a new experience / object in terms of an existing schema</a:t>
            </a:r>
          </a:p>
          <a:p>
            <a:pPr algn="l">
              <a:lnSpc>
                <a:spcPts val="3839"/>
              </a:lnSpc>
            </a:pPr>
          </a:p>
          <a:p>
            <a:pPr algn="l" marL="579118" indent="-289559" lvl="1">
              <a:lnSpc>
                <a:spcPts val="3839"/>
              </a:lnSpc>
              <a:buFont typeface="Arial"/>
              <a:buChar char="•"/>
            </a:pPr>
            <a:r>
              <a:rPr lang="en-US" sz="3199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e.g. when new objects are incorporated</a:t>
            </a:r>
          </a:p>
          <a:p>
            <a:pPr algn="l" marL="579118" indent="-289559" lvl="1">
              <a:lnSpc>
                <a:spcPts val="3839"/>
              </a:lnSpc>
            </a:pPr>
          </a:p>
          <a:p>
            <a:pPr algn="l" marL="579118" indent="-289559" lvl="1">
              <a:lnSpc>
                <a:spcPts val="3839"/>
              </a:lnSpc>
            </a:pPr>
          </a:p>
        </p:txBody>
      </p:sp>
      <p:grpSp>
        <p:nvGrpSpPr>
          <p:cNvPr name="Group 5" id="5"/>
          <p:cNvGrpSpPr>
            <a:grpSpLocks noChangeAspect="true"/>
          </p:cNvGrpSpPr>
          <p:nvPr/>
        </p:nvGrpSpPr>
        <p:grpSpPr>
          <a:xfrm rot="0">
            <a:off x="5579604" y="7217622"/>
            <a:ext cx="7128792" cy="2052228"/>
            <a:chOff x="0" y="0"/>
            <a:chExt cx="9505056" cy="2736304"/>
          </a:xfrm>
        </p:grpSpPr>
        <p:sp>
          <p:nvSpPr>
            <p:cNvPr name="Freeform 6" id="6" descr="C:\Users\l.roberts\AppData\Local\Microsoft\Windows\Temporary Internet Files\Content.IE5\FX8L93BW\soup-spoon-1259655659_41[1].jpg"/>
            <p:cNvSpPr/>
            <p:nvPr/>
          </p:nvSpPr>
          <p:spPr>
            <a:xfrm flipH="false" flipV="false" rot="0">
              <a:off x="0" y="0"/>
              <a:ext cx="9505061" cy="2736342"/>
            </a:xfrm>
            <a:custGeom>
              <a:avLst/>
              <a:gdLst/>
              <a:ahLst/>
              <a:cxnLst/>
              <a:rect r="r" b="b" t="t" l="l"/>
              <a:pathLst>
                <a:path h="2736342" w="9505061">
                  <a:moveTo>
                    <a:pt x="0" y="0"/>
                  </a:moveTo>
                  <a:lnTo>
                    <a:pt x="9505061" y="0"/>
                  </a:lnTo>
                  <a:lnTo>
                    <a:pt x="9505061" y="2736342"/>
                  </a:lnTo>
                  <a:lnTo>
                    <a:pt x="0" y="273634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l="0" t="0" r="-13" b="1"/>
              </a:stretch>
            </a:blipFill>
          </p:spPr>
        </p:sp>
      </p:grpSp>
    </p:spTree>
  </p:cSld>
  <p:clrMapOvr>
    <a:masterClrMapping/>
  </p:clrMapOvr>
</p:sld>
</file>

<file path=ppt/slides/slide1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FFAD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1656193" y="2594607"/>
            <a:ext cx="6093172" cy="34004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579118" indent="-289559" lvl="1">
              <a:lnSpc>
                <a:spcPts val="3839"/>
              </a:lnSpc>
              <a:buFont typeface="Arial"/>
              <a:buChar char="•"/>
            </a:pPr>
            <a:r>
              <a:rPr lang="en-US" sz="3199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Cymhwyso - cyfaddasu sgema sydd eisoes yn bod</a:t>
            </a:r>
          </a:p>
          <a:p>
            <a:pPr algn="l" marL="579118" indent="-289559" lvl="1">
              <a:lnSpc>
                <a:spcPts val="3839"/>
              </a:lnSpc>
            </a:pPr>
          </a:p>
          <a:p>
            <a:pPr algn="l" marL="579118" indent="-289559" lvl="1">
              <a:lnSpc>
                <a:spcPts val="3839"/>
              </a:lnSpc>
              <a:buFont typeface="Arial"/>
              <a:buChar char="•"/>
            </a:pPr>
            <a:r>
              <a:rPr lang="en-US" sz="3199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Cydbwysoli- adfer cydbwysedd trwy ddatblygu sgemau newydd neu addasu hen sgemau</a:t>
            </a:r>
          </a:p>
        </p:txBody>
      </p:sp>
      <p:sp>
        <p:nvSpPr>
          <p:cNvPr name="TextBox 3" id="3"/>
          <p:cNvSpPr txBox="true"/>
          <p:nvPr/>
        </p:nvSpPr>
        <p:spPr>
          <a:xfrm rot="0">
            <a:off x="10533356" y="2837494"/>
            <a:ext cx="6093171" cy="29146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579118" indent="-289559" lvl="1">
              <a:lnSpc>
                <a:spcPts val="3839"/>
              </a:lnSpc>
              <a:buFont typeface="Arial"/>
              <a:buChar char="•"/>
            </a:pPr>
            <a:r>
              <a:rPr lang="en-US" sz="3199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Accommodation- modifying an existing scheme</a:t>
            </a:r>
          </a:p>
          <a:p>
            <a:pPr algn="l">
              <a:lnSpc>
                <a:spcPts val="3839"/>
              </a:lnSpc>
            </a:pPr>
          </a:p>
          <a:p>
            <a:pPr algn="l" marL="579118" indent="-289559" lvl="1">
              <a:lnSpc>
                <a:spcPts val="3839"/>
              </a:lnSpc>
              <a:buFont typeface="Arial"/>
              <a:buChar char="•"/>
            </a:pPr>
            <a:r>
              <a:rPr lang="en-US" sz="3199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Equilibration - restoring balance by developing new schemes or adapting old ones</a:t>
            </a:r>
          </a:p>
        </p:txBody>
      </p:sp>
      <p:grpSp>
        <p:nvGrpSpPr>
          <p:cNvPr name="Group 4" id="4"/>
          <p:cNvGrpSpPr>
            <a:grpSpLocks noChangeAspect="true"/>
          </p:cNvGrpSpPr>
          <p:nvPr/>
        </p:nvGrpSpPr>
        <p:grpSpPr>
          <a:xfrm rot="0">
            <a:off x="7037766" y="7432140"/>
            <a:ext cx="4212468" cy="1836204"/>
            <a:chOff x="0" y="0"/>
            <a:chExt cx="5616624" cy="2448272"/>
          </a:xfrm>
        </p:grpSpPr>
        <p:sp>
          <p:nvSpPr>
            <p:cNvPr name="Freeform 5" id="5" descr="C:\Users\l.roberts\AppData\Local\Microsoft\Windows\Temporary Internet Files\Content.IE5\S9T0P2O1\dreamstimefree_46655311[1].jpg"/>
            <p:cNvSpPr/>
            <p:nvPr/>
          </p:nvSpPr>
          <p:spPr>
            <a:xfrm flipH="false" flipV="false" rot="0">
              <a:off x="0" y="0"/>
              <a:ext cx="5616575" cy="2448306"/>
            </a:xfrm>
            <a:custGeom>
              <a:avLst/>
              <a:gdLst/>
              <a:ahLst/>
              <a:cxnLst/>
              <a:rect r="r" b="b" t="t" l="l"/>
              <a:pathLst>
                <a:path h="2448306" w="5616575">
                  <a:moveTo>
                    <a:pt x="0" y="0"/>
                  </a:moveTo>
                  <a:lnTo>
                    <a:pt x="5616575" y="0"/>
                  </a:lnTo>
                  <a:lnTo>
                    <a:pt x="5616575" y="2448306"/>
                  </a:lnTo>
                  <a:lnTo>
                    <a:pt x="0" y="244830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l="0" t="0" r="0" b="-111"/>
              </a:stretch>
            </a:blipFill>
          </p:spPr>
        </p:sp>
      </p:grpSp>
    </p:spTree>
  </p:cSld>
  <p:clrMapOvr>
    <a:masterClrMapping/>
  </p:clrMapOvr>
</p:sld>
</file>

<file path=ppt/slides/slide1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FFAD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3966882" y="535946"/>
            <a:ext cx="10354236" cy="15430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000"/>
              </a:lnSpc>
            </a:pPr>
            <a:r>
              <a:rPr lang="en-US" sz="5000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Trafodaeth</a:t>
            </a:r>
          </a:p>
          <a:p>
            <a:pPr algn="ctr">
              <a:lnSpc>
                <a:spcPts val="6000"/>
              </a:lnSpc>
            </a:pPr>
            <a:r>
              <a:rPr lang="en-US" sz="5000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Discussion</a:t>
            </a:r>
          </a:p>
        </p:txBody>
      </p:sp>
      <p:sp>
        <p:nvSpPr>
          <p:cNvPr name="TextBox 3" id="3"/>
          <p:cNvSpPr txBox="true"/>
          <p:nvPr/>
        </p:nvSpPr>
        <p:spPr>
          <a:xfrm rot="0">
            <a:off x="3011541" y="2924422"/>
            <a:ext cx="5875020" cy="29146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579118" indent="-289559" lvl="1">
              <a:lnSpc>
                <a:spcPts val="3839"/>
              </a:lnSpc>
              <a:buFont typeface="Arial"/>
              <a:buChar char="•"/>
            </a:pPr>
            <a:r>
              <a:rPr lang="en-US" sz="3199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Mewn parau, trafodwch eich profiad o sgemau</a:t>
            </a:r>
          </a:p>
          <a:p>
            <a:pPr algn="l">
              <a:lnSpc>
                <a:spcPts val="3839"/>
              </a:lnSpc>
            </a:pPr>
          </a:p>
          <a:p>
            <a:pPr algn="l" marL="579118" indent="-289559" lvl="1">
              <a:lnSpc>
                <a:spcPts val="3839"/>
              </a:lnSpc>
              <a:buFont typeface="Arial"/>
              <a:buChar char="•"/>
            </a:pPr>
            <a:r>
              <a:rPr lang="en-US" sz="3199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Mewn plant </a:t>
            </a:r>
          </a:p>
          <a:p>
            <a:pPr algn="l">
              <a:lnSpc>
                <a:spcPts val="3839"/>
              </a:lnSpc>
            </a:pPr>
          </a:p>
          <a:p>
            <a:pPr algn="l" marL="579118" indent="-289559" lvl="1">
              <a:lnSpc>
                <a:spcPts val="3839"/>
              </a:lnSpc>
              <a:buFont typeface="Arial"/>
              <a:buChar char="•"/>
            </a:pPr>
            <a:r>
              <a:rPr lang="en-US" sz="3199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Mewn oedolion</a:t>
            </a:r>
          </a:p>
        </p:txBody>
      </p:sp>
      <p:sp>
        <p:nvSpPr>
          <p:cNvPr name="TextBox 4" id="4"/>
          <p:cNvSpPr txBox="true"/>
          <p:nvPr/>
        </p:nvSpPr>
        <p:spPr>
          <a:xfrm rot="0">
            <a:off x="9401439" y="2810122"/>
            <a:ext cx="5875020" cy="34004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579118" indent="-289559" lvl="1">
              <a:lnSpc>
                <a:spcPts val="3839"/>
              </a:lnSpc>
              <a:buFont typeface="Arial"/>
              <a:buChar char="•"/>
            </a:pPr>
            <a:r>
              <a:rPr lang="en-US" sz="3199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In pairs, discuss your own experience of schemas</a:t>
            </a:r>
          </a:p>
          <a:p>
            <a:pPr algn="l">
              <a:lnSpc>
                <a:spcPts val="3839"/>
              </a:lnSpc>
            </a:pPr>
          </a:p>
          <a:p>
            <a:pPr algn="l" marL="579118" indent="-289559" lvl="1">
              <a:lnSpc>
                <a:spcPts val="3839"/>
              </a:lnSpc>
              <a:buFont typeface="Arial"/>
              <a:buChar char="•"/>
            </a:pPr>
            <a:r>
              <a:rPr lang="en-US" sz="3199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In children</a:t>
            </a:r>
          </a:p>
          <a:p>
            <a:pPr algn="l">
              <a:lnSpc>
                <a:spcPts val="3839"/>
              </a:lnSpc>
            </a:pPr>
          </a:p>
          <a:p>
            <a:pPr algn="l" marL="579118" indent="-289559" lvl="1">
              <a:lnSpc>
                <a:spcPts val="3839"/>
              </a:lnSpc>
              <a:buFont typeface="Arial"/>
              <a:buChar char="•"/>
            </a:pPr>
            <a:r>
              <a:rPr lang="en-US" sz="3199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In adults</a:t>
            </a:r>
          </a:p>
          <a:p>
            <a:pPr algn="l" marL="579118" indent="-289559" lvl="1">
              <a:lnSpc>
                <a:spcPts val="3839"/>
              </a:lnSpc>
            </a:pPr>
          </a:p>
        </p:txBody>
      </p:sp>
      <p:grpSp>
        <p:nvGrpSpPr>
          <p:cNvPr name="Group 5" id="5"/>
          <p:cNvGrpSpPr>
            <a:grpSpLocks noChangeAspect="true"/>
          </p:cNvGrpSpPr>
          <p:nvPr/>
        </p:nvGrpSpPr>
        <p:grpSpPr>
          <a:xfrm rot="0">
            <a:off x="5795628" y="6515100"/>
            <a:ext cx="6480720" cy="3672408"/>
            <a:chOff x="0" y="0"/>
            <a:chExt cx="8640960" cy="4896544"/>
          </a:xfrm>
        </p:grpSpPr>
        <p:sp>
          <p:nvSpPr>
            <p:cNvPr name="Freeform 6" id="6" descr="C:\Users\l.roberts\AppData\Local\Microsoft\Windows\Temporary Internet Files\Content.IE5\EEQLKL9O\icon_discuss[1].png"/>
            <p:cNvSpPr/>
            <p:nvPr/>
          </p:nvSpPr>
          <p:spPr>
            <a:xfrm flipH="false" flipV="false" rot="0">
              <a:off x="0" y="0"/>
              <a:ext cx="8640953" cy="4896485"/>
            </a:xfrm>
            <a:custGeom>
              <a:avLst/>
              <a:gdLst/>
              <a:ahLst/>
              <a:cxnLst/>
              <a:rect r="r" b="b" t="t" l="l"/>
              <a:pathLst>
                <a:path h="4896485" w="8640953">
                  <a:moveTo>
                    <a:pt x="0" y="0"/>
                  </a:moveTo>
                  <a:lnTo>
                    <a:pt x="8640953" y="0"/>
                  </a:lnTo>
                  <a:lnTo>
                    <a:pt x="8640953" y="4896485"/>
                  </a:lnTo>
                  <a:lnTo>
                    <a:pt x="0" y="489648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l="0" t="0" r="0" b="-48608"/>
              </a:stretch>
            </a:blipFill>
          </p:spPr>
        </p:sp>
      </p:grpSp>
    </p:spTree>
  </p:cSld>
  <p:clrMapOvr>
    <a:masterClrMapping/>
  </p:clrMapOvr>
</p:sld>
</file>

<file path=ppt/slides/slide12.xml><?xml version="1.0" encoding="utf-8"?>
<p:sld xmlns:p="http://schemas.openxmlformats.org/presentationml/2006/main" xmlns:a="http://schemas.openxmlformats.org/drawingml/2006/main">
  <p:cSld>
    <p:bg>
      <p:bgPr>
        <a:solidFill>
          <a:srgbClr val="FFFAD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3245592" y="645714"/>
            <a:ext cx="11796816" cy="16478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480"/>
              </a:lnSpc>
            </a:pPr>
            <a:r>
              <a:rPr lang="en-US" sz="5400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Damcaniaeth Piaget </a:t>
            </a:r>
          </a:p>
          <a:p>
            <a:pPr algn="ctr">
              <a:lnSpc>
                <a:spcPts val="6480"/>
              </a:lnSpc>
            </a:pPr>
            <a:r>
              <a:rPr lang="en-US" sz="5400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Piaget’s Theory</a:t>
            </a:r>
          </a:p>
        </p:txBody>
      </p:sp>
      <p:sp>
        <p:nvSpPr>
          <p:cNvPr name="TextBox 3" id="3"/>
          <p:cNvSpPr txBox="true"/>
          <p:nvPr/>
        </p:nvSpPr>
        <p:spPr>
          <a:xfrm rot="0">
            <a:off x="10494947" y="3616795"/>
            <a:ext cx="6262646" cy="42211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764"/>
              </a:lnSpc>
            </a:pPr>
            <a:r>
              <a:rPr lang="en-US" sz="3200">
                <a:solidFill>
                  <a:srgbClr val="404040"/>
                </a:solidFill>
                <a:latin typeface="Trebuchet MS"/>
                <a:ea typeface="Trebuchet MS"/>
                <a:cs typeface="Trebuchet MS"/>
                <a:sym typeface="Trebuchet MS"/>
              </a:rPr>
              <a:t>Often labeled </a:t>
            </a:r>
            <a:r>
              <a:rPr lang="en-US" sz="3200" b="true">
                <a:solidFill>
                  <a:srgbClr val="404040"/>
                </a:solidFill>
                <a:latin typeface="Trebuchet MS Bold"/>
                <a:ea typeface="Trebuchet MS Bold"/>
                <a:cs typeface="Trebuchet MS Bold"/>
                <a:sym typeface="Trebuchet MS Bold"/>
              </a:rPr>
              <a:t>constructivist </a:t>
            </a:r>
            <a:r>
              <a:rPr lang="en-US" sz="3200">
                <a:solidFill>
                  <a:srgbClr val="404040"/>
                </a:solidFill>
                <a:latin typeface="Trebuchet MS"/>
                <a:ea typeface="Trebuchet MS"/>
                <a:cs typeface="Trebuchet MS"/>
                <a:sym typeface="Trebuchet MS"/>
              </a:rPr>
              <a:t>because it depicts children as constructing knowledge for themselves</a:t>
            </a:r>
          </a:p>
          <a:p>
            <a:pPr algn="l" marL="579120" indent="-289560" lvl="1">
              <a:lnSpc>
                <a:spcPts val="2764"/>
              </a:lnSpc>
            </a:pPr>
          </a:p>
          <a:p>
            <a:pPr algn="l">
              <a:lnSpc>
                <a:spcPts val="2764"/>
              </a:lnSpc>
            </a:pPr>
            <a:r>
              <a:rPr lang="en-US" sz="3200">
                <a:solidFill>
                  <a:srgbClr val="404040"/>
                </a:solidFill>
                <a:latin typeface="Trebuchet MS"/>
                <a:ea typeface="Trebuchet MS"/>
                <a:cs typeface="Trebuchet MS"/>
                <a:sym typeface="Trebuchet MS"/>
              </a:rPr>
              <a:t>Children are seen as:</a:t>
            </a:r>
          </a:p>
          <a:p>
            <a:pPr algn="l" marL="1193844" indent="-397948" lvl="2">
              <a:lnSpc>
                <a:spcPts val="2764"/>
              </a:lnSpc>
              <a:buFont typeface="Arial"/>
              <a:buChar char="⚬"/>
            </a:pPr>
            <a:r>
              <a:rPr lang="en-US" sz="3200">
                <a:solidFill>
                  <a:srgbClr val="404040"/>
                </a:solidFill>
                <a:latin typeface="Trebuchet MS"/>
                <a:ea typeface="Trebuchet MS"/>
                <a:cs typeface="Trebuchet MS"/>
                <a:sym typeface="Trebuchet MS"/>
              </a:rPr>
              <a:t>Active </a:t>
            </a:r>
          </a:p>
          <a:p>
            <a:pPr algn="l" marL="1193844" indent="-397948" lvl="2">
              <a:lnSpc>
                <a:spcPts val="2764"/>
              </a:lnSpc>
              <a:buFont typeface="Arial"/>
              <a:buChar char="⚬"/>
            </a:pPr>
            <a:r>
              <a:rPr lang="en-US" sz="3200">
                <a:solidFill>
                  <a:srgbClr val="404040"/>
                </a:solidFill>
                <a:latin typeface="Trebuchet MS"/>
                <a:ea typeface="Trebuchet MS"/>
                <a:cs typeface="Trebuchet MS"/>
                <a:sym typeface="Trebuchet MS"/>
              </a:rPr>
              <a:t>Learning many important lessons on their own</a:t>
            </a:r>
          </a:p>
          <a:p>
            <a:pPr algn="l" marL="1193844" indent="-397948" lvl="2">
              <a:lnSpc>
                <a:spcPts val="2764"/>
              </a:lnSpc>
              <a:buFont typeface="Arial"/>
              <a:buChar char="⚬"/>
            </a:pPr>
            <a:r>
              <a:rPr lang="en-US" sz="3200">
                <a:solidFill>
                  <a:srgbClr val="404040"/>
                </a:solidFill>
                <a:latin typeface="Trebuchet MS"/>
                <a:ea typeface="Trebuchet MS"/>
                <a:cs typeface="Trebuchet MS"/>
                <a:sym typeface="Trebuchet MS"/>
              </a:rPr>
              <a:t>Intrinsically motivated to learn </a:t>
            </a:r>
          </a:p>
          <a:p>
            <a:pPr algn="l" marL="1193844" indent="-397948" lvl="2">
              <a:lnSpc>
                <a:spcPts val="3840"/>
              </a:lnSpc>
            </a:pPr>
          </a:p>
        </p:txBody>
      </p:sp>
      <p:sp>
        <p:nvSpPr>
          <p:cNvPr name="TextBox 4" id="4"/>
          <p:cNvSpPr txBox="true"/>
          <p:nvPr/>
        </p:nvSpPr>
        <p:spPr>
          <a:xfrm rot="0">
            <a:off x="1959186" y="3246120"/>
            <a:ext cx="6521874" cy="48577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840"/>
              </a:lnSpc>
            </a:pPr>
            <a:r>
              <a:rPr lang="en-US" sz="3200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Yn cael ei alw’n </a:t>
            </a:r>
            <a:r>
              <a:rPr lang="en-US" sz="3200" b="true">
                <a:solidFill>
                  <a:srgbClr val="000000"/>
                </a:solidFill>
                <a:latin typeface="Trebuchet MS Bold"/>
                <a:ea typeface="Trebuchet MS Bold"/>
                <a:cs typeface="Trebuchet MS Bold"/>
                <a:sym typeface="Trebuchet MS Bold"/>
              </a:rPr>
              <a:t>adeileddol</a:t>
            </a:r>
            <a:r>
              <a:rPr lang="en-US" sz="3200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 oherwydd mae plant yn adeiladu gwybodaeth eu hunain</a:t>
            </a:r>
          </a:p>
          <a:p>
            <a:pPr algn="l">
              <a:lnSpc>
                <a:spcPts val="3840"/>
              </a:lnSpc>
            </a:pPr>
          </a:p>
          <a:p>
            <a:pPr algn="l">
              <a:lnSpc>
                <a:spcPts val="3840"/>
              </a:lnSpc>
            </a:pPr>
            <a:r>
              <a:rPr lang="en-US" sz="3200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Gwelir plant yn: </a:t>
            </a:r>
          </a:p>
          <a:p>
            <a:pPr algn="l" marL="1188721" indent="-396240" lvl="2">
              <a:lnSpc>
                <a:spcPts val="3840"/>
              </a:lnSpc>
              <a:buFont typeface="Arial"/>
              <a:buChar char="⚬"/>
            </a:pPr>
            <a:r>
              <a:rPr lang="en-US" sz="3200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Weithredol</a:t>
            </a:r>
          </a:p>
          <a:p>
            <a:pPr algn="l" marL="1188721" indent="-396240" lvl="2">
              <a:lnSpc>
                <a:spcPts val="3840"/>
              </a:lnSpc>
              <a:buFont typeface="Arial"/>
              <a:buChar char="⚬"/>
            </a:pPr>
            <a:r>
              <a:rPr lang="en-US" sz="3200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Yn dysgu gwersi pwysig eu hunain</a:t>
            </a:r>
          </a:p>
          <a:p>
            <a:pPr algn="l" marL="1188721" indent="-396240" lvl="2">
              <a:lnSpc>
                <a:spcPts val="3840"/>
              </a:lnSpc>
              <a:buFont typeface="Arial"/>
              <a:buChar char="⚬"/>
            </a:pPr>
            <a:r>
              <a:rPr lang="en-US" sz="3200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Wedi ei hysgogi’n gynhenid i ddysgu</a:t>
            </a:r>
          </a:p>
        </p:txBody>
      </p:sp>
    </p:spTree>
  </p:cSld>
  <p:clrMapOvr>
    <a:masterClrMapping/>
  </p:clrMapOvr>
</p:sld>
</file>

<file path=ppt/slides/slide13.xml><?xml version="1.0" encoding="utf-8"?>
<p:sld xmlns:p="http://schemas.openxmlformats.org/presentationml/2006/main" xmlns:a="http://schemas.openxmlformats.org/drawingml/2006/main">
  <p:cSld>
    <p:bg>
      <p:bgPr>
        <a:solidFill>
          <a:srgbClr val="FFFAD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2787939" y="1019175"/>
            <a:ext cx="12712122" cy="16478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480"/>
              </a:lnSpc>
            </a:pPr>
            <a:r>
              <a:rPr lang="en-US" sz="5400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Camau datblygiad Piaget</a:t>
            </a:r>
          </a:p>
          <a:p>
            <a:pPr algn="ctr">
              <a:lnSpc>
                <a:spcPts val="6480"/>
              </a:lnSpc>
            </a:pPr>
            <a:r>
              <a:rPr lang="en-US" sz="5400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Piaget’s developmental stages</a:t>
            </a:r>
          </a:p>
        </p:txBody>
      </p:sp>
      <p:sp>
        <p:nvSpPr>
          <p:cNvPr name="TextBox 3" id="3"/>
          <p:cNvSpPr txBox="true"/>
          <p:nvPr/>
        </p:nvSpPr>
        <p:spPr>
          <a:xfrm rot="0">
            <a:off x="1028700" y="4015266"/>
            <a:ext cx="6093172" cy="43719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579118" indent="-289559" lvl="1">
              <a:lnSpc>
                <a:spcPts val="3839"/>
              </a:lnSpc>
              <a:buFont typeface="Arial"/>
              <a:buChar char="•"/>
            </a:pPr>
            <a:r>
              <a:rPr lang="en-US" sz="3199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Datblygiad yn symud drwy gamau hierarchaidd penodol</a:t>
            </a:r>
          </a:p>
          <a:p>
            <a:pPr algn="l">
              <a:lnSpc>
                <a:spcPts val="3839"/>
              </a:lnSpc>
            </a:pPr>
          </a:p>
          <a:p>
            <a:pPr algn="l" marL="579118" indent="-289559" lvl="1">
              <a:lnSpc>
                <a:spcPts val="3839"/>
              </a:lnSpc>
              <a:buFont typeface="Arial"/>
              <a:buChar char="•"/>
            </a:pPr>
            <a:r>
              <a:rPr lang="en-US" sz="3199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Newidiadau ansoddol mewn gwybyddiaeth</a:t>
            </a:r>
          </a:p>
          <a:p>
            <a:pPr algn="l">
              <a:lnSpc>
                <a:spcPts val="3839"/>
              </a:lnSpc>
            </a:pPr>
          </a:p>
          <a:p>
            <a:pPr algn="l" marL="579118" indent="-289559" lvl="1">
              <a:lnSpc>
                <a:spcPts val="3839"/>
              </a:lnSpc>
              <a:buFont typeface="Arial"/>
              <a:buChar char="•"/>
            </a:pPr>
            <a:r>
              <a:rPr lang="en-US" sz="3199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Plant yn datblygu trwy BEDWAR cam gwybyddol, pob un yn adeiladu ar yr un cynt</a:t>
            </a:r>
          </a:p>
        </p:txBody>
      </p:sp>
      <p:sp>
        <p:nvSpPr>
          <p:cNvPr name="TextBox 4" id="4"/>
          <p:cNvSpPr txBox="true"/>
          <p:nvPr/>
        </p:nvSpPr>
        <p:spPr>
          <a:xfrm rot="0">
            <a:off x="10578954" y="3772379"/>
            <a:ext cx="6680346" cy="48577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579118" indent="-289559" lvl="1">
              <a:lnSpc>
                <a:spcPts val="3839"/>
              </a:lnSpc>
              <a:buFont typeface="Arial"/>
              <a:buChar char="•"/>
            </a:pPr>
            <a:r>
              <a:rPr lang="en-US" sz="3199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Piaget claimed development proceeds in distinct hierarchical stages </a:t>
            </a:r>
          </a:p>
          <a:p>
            <a:pPr algn="l">
              <a:lnSpc>
                <a:spcPts val="3839"/>
              </a:lnSpc>
            </a:pPr>
          </a:p>
          <a:p>
            <a:pPr algn="l" marL="579118" indent="-289559" lvl="1">
              <a:lnSpc>
                <a:spcPts val="3839"/>
              </a:lnSpc>
              <a:buFont typeface="Arial"/>
              <a:buChar char="•"/>
            </a:pPr>
            <a:r>
              <a:rPr lang="en-US" sz="3199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Qualitative changes in cognition</a:t>
            </a:r>
          </a:p>
          <a:p>
            <a:pPr algn="l">
              <a:lnSpc>
                <a:spcPts val="3839"/>
              </a:lnSpc>
            </a:pPr>
          </a:p>
          <a:p>
            <a:pPr algn="l" marL="579118" indent="-289559" lvl="1">
              <a:lnSpc>
                <a:spcPts val="3839"/>
              </a:lnSpc>
              <a:buFont typeface="Arial"/>
              <a:buChar char="•"/>
            </a:pPr>
            <a:r>
              <a:rPr lang="en-US" sz="3199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Children progress through FOUR stages of cognitive development, each building on the previous one</a:t>
            </a:r>
          </a:p>
        </p:txBody>
      </p:sp>
    </p:spTree>
  </p:cSld>
  <p:clrMapOvr>
    <a:masterClrMapping/>
  </p:clrMapOvr>
</p:sld>
</file>

<file path=ppt/slides/slide1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FFAD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3406140" y="104775"/>
            <a:ext cx="11475720" cy="13906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472"/>
              </a:lnSpc>
            </a:pPr>
            <a:r>
              <a:rPr lang="en-US" sz="456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Piaget’s Theory </a:t>
            </a:r>
          </a:p>
          <a:p>
            <a:pPr algn="ctr">
              <a:lnSpc>
                <a:spcPts val="5472"/>
              </a:lnSpc>
            </a:pPr>
            <a:r>
              <a:rPr lang="en-US" sz="456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Damcaniaeth Piaget</a:t>
            </a:r>
          </a:p>
        </p:txBody>
      </p:sp>
      <p:grpSp>
        <p:nvGrpSpPr>
          <p:cNvPr name="Group 3" id="3"/>
          <p:cNvGrpSpPr>
            <a:grpSpLocks noChangeAspect="true"/>
          </p:cNvGrpSpPr>
          <p:nvPr/>
        </p:nvGrpSpPr>
        <p:grpSpPr>
          <a:xfrm rot="0">
            <a:off x="2098109" y="1566227"/>
            <a:ext cx="14241159" cy="8566221"/>
            <a:chOff x="0" y="0"/>
            <a:chExt cx="15544800" cy="9350376"/>
          </a:xfrm>
        </p:grpSpPr>
        <p:sp>
          <p:nvSpPr>
            <p:cNvPr name="Freeform 4" id="4" descr="12673_Myers_Psy_8e_Table"/>
            <p:cNvSpPr/>
            <p:nvPr/>
          </p:nvSpPr>
          <p:spPr>
            <a:xfrm flipH="false" flipV="false" rot="0">
              <a:off x="0" y="0"/>
              <a:ext cx="15544800" cy="9350375"/>
            </a:xfrm>
            <a:custGeom>
              <a:avLst/>
              <a:gdLst/>
              <a:ahLst/>
              <a:cxnLst/>
              <a:rect r="r" b="b" t="t" l="l"/>
              <a:pathLst>
                <a:path h="9350375" w="15544800">
                  <a:moveTo>
                    <a:pt x="0" y="0"/>
                  </a:moveTo>
                  <a:lnTo>
                    <a:pt x="15544800" y="0"/>
                  </a:lnTo>
                  <a:lnTo>
                    <a:pt x="15544800" y="9350375"/>
                  </a:lnTo>
                  <a:lnTo>
                    <a:pt x="0" y="935037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l="0" t="0" r="-4" b="0"/>
              </a:stretch>
            </a:blipFill>
          </p:spPr>
        </p:sp>
      </p:grpSp>
    </p:spTree>
  </p:cSld>
  <p:clrMapOvr>
    <a:masterClrMapping/>
  </p:clrMapOvr>
</p:sld>
</file>

<file path=ppt/slides/slide15.xml><?xml version="1.0" encoding="utf-8"?>
<p:sld xmlns:p="http://schemas.openxmlformats.org/presentationml/2006/main" xmlns:a="http://schemas.openxmlformats.org/drawingml/2006/main">
  <p:cSld>
    <p:bg>
      <p:bgPr>
        <a:solidFill>
          <a:srgbClr val="FFFAD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2787939" y="1019175"/>
            <a:ext cx="12712122" cy="16478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480"/>
              </a:lnSpc>
            </a:pPr>
            <a:r>
              <a:rPr lang="en-US" sz="5400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Pre-operational</a:t>
            </a:r>
          </a:p>
          <a:p>
            <a:pPr algn="ctr">
              <a:lnSpc>
                <a:spcPts val="6480"/>
              </a:lnSpc>
            </a:pPr>
            <a:r>
              <a:rPr lang="en-US" sz="5400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Cyn-weithredol</a:t>
            </a:r>
          </a:p>
        </p:txBody>
      </p:sp>
      <p:sp>
        <p:nvSpPr>
          <p:cNvPr name="TextBox 3" id="3"/>
          <p:cNvSpPr txBox="true"/>
          <p:nvPr/>
        </p:nvSpPr>
        <p:spPr>
          <a:xfrm rot="0">
            <a:off x="2381430" y="4031864"/>
            <a:ext cx="6093172" cy="38862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579118" indent="-289559" lvl="1">
              <a:lnSpc>
                <a:spcPts val="3839"/>
              </a:lnSpc>
              <a:buFont typeface="Arial"/>
              <a:buChar char="•"/>
            </a:pPr>
            <a:r>
              <a:rPr lang="en-US" sz="3199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Plant heb weithrediadau – y rheolau abstract sydd yn tanategu meddwl rhesymegol oedolyn</a:t>
            </a:r>
          </a:p>
          <a:p>
            <a:pPr algn="l">
              <a:lnSpc>
                <a:spcPts val="3839"/>
              </a:lnSpc>
            </a:pPr>
          </a:p>
          <a:p>
            <a:pPr algn="l" marL="579118" indent="-289559" lvl="1">
              <a:lnSpc>
                <a:spcPts val="3839"/>
              </a:lnSpc>
              <a:buFont typeface="Arial"/>
              <a:buChar char="•"/>
            </a:pPr>
            <a:r>
              <a:rPr lang="en-US" sz="3199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O ganlyniad, mae eu meddwl yn anghyson ac yn afresymol o safbwynt oedeolyn</a:t>
            </a:r>
          </a:p>
        </p:txBody>
      </p:sp>
      <p:sp>
        <p:nvSpPr>
          <p:cNvPr name="TextBox 4" id="4"/>
          <p:cNvSpPr txBox="true"/>
          <p:nvPr/>
        </p:nvSpPr>
        <p:spPr>
          <a:xfrm rot="0">
            <a:off x="9406890" y="4031864"/>
            <a:ext cx="6093171" cy="38862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579118" indent="-289559" lvl="1">
              <a:lnSpc>
                <a:spcPts val="3839"/>
              </a:lnSpc>
              <a:buFont typeface="Arial"/>
              <a:buChar char="•"/>
            </a:pPr>
            <a:r>
              <a:rPr lang="en-US" sz="3199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They lack operations – abstract rules that underpin adult logical thinking</a:t>
            </a:r>
          </a:p>
          <a:p>
            <a:pPr algn="l">
              <a:lnSpc>
                <a:spcPts val="3839"/>
              </a:lnSpc>
            </a:pPr>
          </a:p>
          <a:p>
            <a:pPr algn="l" marL="579118" indent="-289559" lvl="1">
              <a:lnSpc>
                <a:spcPts val="3839"/>
              </a:lnSpc>
              <a:buFont typeface="Arial"/>
              <a:buChar char="•"/>
            </a:pPr>
            <a:r>
              <a:rPr lang="en-US" sz="3199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As a result their thinking tends to be inconsistent and irrational from an adult’s perspective</a:t>
            </a:r>
          </a:p>
        </p:txBody>
      </p:sp>
    </p:spTree>
  </p:cSld>
  <p:clrMapOvr>
    <a:masterClrMapping/>
  </p:clrMapOvr>
</p:sld>
</file>

<file path=ppt/slides/slide16.xml><?xml version="1.0" encoding="utf-8"?>
<p:sld xmlns:p="http://schemas.openxmlformats.org/presentationml/2006/main" xmlns:a="http://schemas.openxmlformats.org/drawingml/2006/main">
  <p:cSld>
    <p:bg>
      <p:bgPr>
        <a:solidFill>
          <a:srgbClr val="FFFAD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1925172" y="2714625"/>
            <a:ext cx="6093172" cy="48577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579120" indent="-289560" lvl="1">
              <a:lnSpc>
                <a:spcPts val="3840"/>
              </a:lnSpc>
              <a:buFont typeface="Arial"/>
              <a:buChar char="•"/>
            </a:pPr>
            <a:r>
              <a:rPr lang="en-US" sz="3200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Cyfyngiadau ar feddwl plentyn cyn-weithredol</a:t>
            </a:r>
          </a:p>
          <a:p>
            <a:pPr algn="l" marL="1493521" indent="-497840" lvl="2">
              <a:lnSpc>
                <a:spcPts val="3840"/>
              </a:lnSpc>
              <a:buFont typeface="Arial"/>
              <a:buChar char="⚬"/>
            </a:pPr>
            <a:r>
              <a:rPr lang="en-US" sz="3200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Egosentraeth</a:t>
            </a:r>
          </a:p>
          <a:p>
            <a:pPr algn="l" marL="1493521" indent="-497840" lvl="2">
              <a:lnSpc>
                <a:spcPts val="3840"/>
              </a:lnSpc>
              <a:buFont typeface="Arial"/>
              <a:buChar char="⚬"/>
            </a:pPr>
            <a:r>
              <a:rPr lang="en-US" sz="3200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Animistiaeth</a:t>
            </a:r>
          </a:p>
          <a:p>
            <a:pPr algn="l" marL="1493521" indent="-497840" lvl="2">
              <a:lnSpc>
                <a:spcPts val="3840"/>
              </a:lnSpc>
              <a:buFont typeface="Arial"/>
              <a:buChar char="⚬"/>
            </a:pPr>
            <a:r>
              <a:rPr lang="en-US" sz="3200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Canoli</a:t>
            </a:r>
          </a:p>
          <a:p>
            <a:pPr algn="l" marL="1381761" indent="-460587" lvl="2">
              <a:lnSpc>
                <a:spcPts val="3840"/>
              </a:lnSpc>
              <a:buFont typeface="Arial"/>
              <a:buChar char="⚬"/>
            </a:pPr>
          </a:p>
          <a:p>
            <a:pPr algn="l" marL="579120" indent="-289560" lvl="1">
              <a:lnSpc>
                <a:spcPts val="3840"/>
              </a:lnSpc>
              <a:buFont typeface="Arial"/>
              <a:buChar char="•"/>
            </a:pPr>
            <a:r>
              <a:rPr lang="en-US" sz="3200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Plant yn parhau i ddatblygu cynrychiolaeth fewnol o'r byd drwy addasu a chymryd i fewn profiadau newydd</a:t>
            </a:r>
          </a:p>
        </p:txBody>
      </p:sp>
      <p:sp>
        <p:nvSpPr>
          <p:cNvPr name="TextBox 3" id="3"/>
          <p:cNvSpPr txBox="true"/>
          <p:nvPr/>
        </p:nvSpPr>
        <p:spPr>
          <a:xfrm rot="0">
            <a:off x="10427743" y="1743075"/>
            <a:ext cx="6093171" cy="68008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579120" indent="-289560" lvl="1">
              <a:lnSpc>
                <a:spcPts val="3840"/>
              </a:lnSpc>
              <a:buFont typeface="Arial"/>
              <a:buChar char="•"/>
            </a:pPr>
            <a:r>
              <a:rPr lang="en-US" sz="3200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Limitations on a pre-operational child’s thinking include:</a:t>
            </a:r>
          </a:p>
          <a:p>
            <a:pPr algn="l" marL="1493521" indent="-497840" lvl="2">
              <a:lnSpc>
                <a:spcPts val="3840"/>
              </a:lnSpc>
              <a:buFont typeface="Arial"/>
              <a:buChar char="⚬"/>
            </a:pPr>
            <a:r>
              <a:rPr lang="en-US" sz="3200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Egocentrism</a:t>
            </a:r>
          </a:p>
          <a:p>
            <a:pPr algn="l" marL="1493521" indent="-497840" lvl="2">
              <a:lnSpc>
                <a:spcPts val="3840"/>
              </a:lnSpc>
              <a:buFont typeface="Arial"/>
              <a:buChar char="⚬"/>
            </a:pPr>
            <a:r>
              <a:rPr lang="en-US" sz="3200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Animism</a:t>
            </a:r>
          </a:p>
          <a:p>
            <a:pPr algn="l" marL="1493521" indent="-497840" lvl="2">
              <a:lnSpc>
                <a:spcPts val="3840"/>
              </a:lnSpc>
              <a:buFont typeface="Arial"/>
              <a:buChar char="⚬"/>
            </a:pPr>
            <a:r>
              <a:rPr lang="en-US" sz="3200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Centration</a:t>
            </a:r>
          </a:p>
          <a:p>
            <a:pPr algn="l" marL="1381761" indent="-460587" lvl="2">
              <a:lnSpc>
                <a:spcPts val="3840"/>
              </a:lnSpc>
              <a:buFont typeface="Arial"/>
              <a:buChar char="⚬"/>
            </a:pPr>
          </a:p>
          <a:p>
            <a:pPr algn="l" marL="579120" indent="-289560" lvl="1">
              <a:lnSpc>
                <a:spcPts val="3840"/>
              </a:lnSpc>
              <a:buFont typeface="Arial"/>
              <a:buChar char="•"/>
            </a:pPr>
            <a:r>
              <a:rPr lang="en-US" sz="3200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Children continue to develop their internal representations of the world through adaptation and accommodation of new experiences</a:t>
            </a:r>
          </a:p>
          <a:p>
            <a:pPr algn="l" marL="579120" indent="-289560" lvl="1">
              <a:lnSpc>
                <a:spcPts val="3840"/>
              </a:lnSpc>
            </a:pPr>
          </a:p>
        </p:txBody>
      </p:sp>
    </p:spTree>
  </p:cSld>
  <p:clrMapOvr>
    <a:masterClrMapping/>
  </p:clrMapOvr>
</p:sld>
</file>

<file path=ppt/slides/slide17.xml><?xml version="1.0" encoding="utf-8"?>
<p:sld xmlns:p="http://schemas.openxmlformats.org/presentationml/2006/main" xmlns:a="http://schemas.openxmlformats.org/drawingml/2006/main">
  <p:cSld>
    <p:bg>
      <p:bgPr>
        <a:solidFill>
          <a:srgbClr val="FFFAD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3050830" y="724758"/>
            <a:ext cx="12712122" cy="16478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480"/>
              </a:lnSpc>
            </a:pPr>
            <a:r>
              <a:rPr lang="en-US" sz="5400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Yn ôl Piaget</a:t>
            </a:r>
          </a:p>
          <a:p>
            <a:pPr algn="ctr">
              <a:lnSpc>
                <a:spcPts val="6480"/>
              </a:lnSpc>
            </a:pPr>
            <a:r>
              <a:rPr lang="en-US" sz="5400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According to Piaget</a:t>
            </a:r>
          </a:p>
        </p:txBody>
      </p:sp>
      <p:sp>
        <p:nvSpPr>
          <p:cNvPr name="TextBox 3" id="3"/>
          <p:cNvSpPr txBox="true"/>
          <p:nvPr/>
        </p:nvSpPr>
        <p:spPr>
          <a:xfrm rot="0">
            <a:off x="2042677" y="3765935"/>
            <a:ext cx="6093172" cy="38862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579118" indent="-289559" lvl="1">
              <a:lnSpc>
                <a:spcPts val="3839"/>
              </a:lnSpc>
              <a:buFont typeface="Arial"/>
              <a:buChar char="•"/>
            </a:pPr>
            <a:r>
              <a:rPr lang="en-US" sz="3199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Nid yw plant ifanc yn deall fod gan eraill olwg wahanol o’r byd</a:t>
            </a:r>
          </a:p>
          <a:p>
            <a:pPr algn="l" marL="579118" indent="-289559" lvl="1">
              <a:lnSpc>
                <a:spcPts val="3839"/>
              </a:lnSpc>
              <a:buFont typeface="Arial"/>
              <a:buChar char="•"/>
            </a:pPr>
            <a:r>
              <a:rPr lang="en-US" sz="3199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Tybiant fod pawb arall yn medru gweld beth fedran nhw</a:t>
            </a:r>
          </a:p>
          <a:p>
            <a:pPr algn="l" marL="579118" indent="-289559" lvl="1">
              <a:lnSpc>
                <a:spcPts val="3839"/>
              </a:lnSpc>
              <a:buFont typeface="Arial"/>
              <a:buChar char="•"/>
            </a:pPr>
            <a:r>
              <a:rPr lang="en-US" sz="3199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Dydy’r egosentraeth yma ddim yn diflannu yn llwyr nes bod y plentyn yn 7 neu 8 oed</a:t>
            </a:r>
          </a:p>
        </p:txBody>
      </p:sp>
      <p:sp>
        <p:nvSpPr>
          <p:cNvPr name="TextBox 4" id="4"/>
          <p:cNvSpPr txBox="true"/>
          <p:nvPr/>
        </p:nvSpPr>
        <p:spPr>
          <a:xfrm rot="0">
            <a:off x="11166129" y="3280160"/>
            <a:ext cx="6093171" cy="48577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579118" indent="-289559" lvl="1">
              <a:lnSpc>
                <a:spcPts val="3839"/>
              </a:lnSpc>
              <a:buFont typeface="Arial"/>
              <a:buChar char="•"/>
            </a:pPr>
            <a:r>
              <a:rPr lang="en-US" sz="3199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Young children do not understand that others have a different view of the world from theirs</a:t>
            </a:r>
          </a:p>
          <a:p>
            <a:pPr algn="l" marL="579118" indent="-289559" lvl="1">
              <a:lnSpc>
                <a:spcPts val="3839"/>
              </a:lnSpc>
              <a:buFont typeface="Arial"/>
              <a:buChar char="•"/>
            </a:pPr>
            <a:r>
              <a:rPr lang="en-US" sz="3199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They assume that anyone else can see what they can see</a:t>
            </a:r>
          </a:p>
          <a:p>
            <a:pPr algn="l" marL="579118" indent="-289559" lvl="1">
              <a:lnSpc>
                <a:spcPts val="3839"/>
              </a:lnSpc>
              <a:buFont typeface="Arial"/>
              <a:buChar char="•"/>
            </a:pPr>
            <a:r>
              <a:rPr lang="en-US" sz="3199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This egocentrism does not disappear fully until the child is 7 or 8 years old.</a:t>
            </a:r>
          </a:p>
          <a:p>
            <a:pPr algn="l" marL="579118" indent="-289559" lvl="1">
              <a:lnSpc>
                <a:spcPts val="3839"/>
              </a:lnSpc>
            </a:pPr>
          </a:p>
        </p:txBody>
      </p:sp>
    </p:spTree>
  </p:cSld>
  <p:clrMapOvr>
    <a:masterClrMapping/>
  </p:clrMapOvr>
</p:sld>
</file>

<file path=ppt/slides/slide1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FFAD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6020754" y="448152"/>
            <a:ext cx="9204007" cy="163258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480"/>
              </a:lnSpc>
            </a:pPr>
            <a:r>
              <a:rPr lang="en-US" sz="5400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Profi egosentraeth</a:t>
            </a:r>
          </a:p>
          <a:p>
            <a:pPr algn="l">
              <a:lnSpc>
                <a:spcPts val="6480"/>
              </a:lnSpc>
            </a:pPr>
            <a:r>
              <a:rPr lang="en-US" sz="5400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Tests of egocentrism</a:t>
            </a:r>
          </a:p>
        </p:txBody>
      </p:sp>
      <p:sp>
        <p:nvSpPr>
          <p:cNvPr name="TextBox 3" id="3"/>
          <p:cNvSpPr txBox="true"/>
          <p:nvPr/>
        </p:nvSpPr>
        <p:spPr>
          <a:xfrm rot="0">
            <a:off x="6556536" y="2715102"/>
            <a:ext cx="8211026" cy="670702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662"/>
              </a:lnSpc>
            </a:pPr>
            <a:r>
              <a:rPr lang="en-US" sz="3885">
                <a:solidFill>
                  <a:srgbClr val="0355CD"/>
                </a:solidFill>
                <a:latin typeface="Trebuchet MS"/>
                <a:ea typeface="Trebuchet MS"/>
                <a:cs typeface="Trebuchet MS"/>
                <a:sym typeface="Trebuchet MS"/>
              </a:rPr>
              <a:t>1. Three mountains task (Piaget &amp; Inhelder, 1956)</a:t>
            </a:r>
          </a:p>
          <a:p>
            <a:pPr algn="l">
              <a:lnSpc>
                <a:spcPts val="3329"/>
              </a:lnSpc>
            </a:pPr>
            <a:r>
              <a:rPr lang="en-US" sz="2775" u="sng">
                <a:solidFill>
                  <a:srgbClr val="3FCDE7"/>
                </a:solidFill>
                <a:latin typeface="Trebuchet MS"/>
                <a:ea typeface="Trebuchet MS"/>
                <a:cs typeface="Trebuchet MS"/>
                <a:sym typeface="Trebuchet MS"/>
                <a:hlinkClick r:id="rId3" tooltip="https://www.bing.com/videos/riverview/relatedvideo?q=three+mountains+task+youtube&amp;mid=86661DDE4C5F2DEE4D0E86661DDE4C5F2DEE4D0E&amp;FORM=VIRE"/>
              </a:rPr>
              <a:t>https://www.bing.com/videos/riverview/relatedvideo?q=three+mountains+task+youtube&amp;mid=86661DDE4C5F2DEE4D0E86661DDE4C5F2DEE4D0E&amp;FORM=VIRE</a:t>
            </a:r>
          </a:p>
          <a:p>
            <a:pPr algn="l">
              <a:lnSpc>
                <a:spcPts val="3329"/>
              </a:lnSpc>
            </a:pPr>
          </a:p>
          <a:p>
            <a:pPr algn="l">
              <a:lnSpc>
                <a:spcPts val="4662"/>
              </a:lnSpc>
            </a:pPr>
            <a:r>
              <a:rPr lang="en-US" sz="3885">
                <a:solidFill>
                  <a:srgbClr val="0355CD"/>
                </a:solidFill>
                <a:latin typeface="Trebuchet MS"/>
                <a:ea typeface="Trebuchet MS"/>
                <a:cs typeface="Trebuchet MS"/>
                <a:sym typeface="Trebuchet MS"/>
              </a:rPr>
              <a:t>2. Turntable task (Borke,1975)</a:t>
            </a:r>
          </a:p>
          <a:p>
            <a:pPr algn="l">
              <a:lnSpc>
                <a:spcPts val="3329"/>
              </a:lnSpc>
            </a:pPr>
          </a:p>
          <a:p>
            <a:pPr algn="l">
              <a:lnSpc>
                <a:spcPts val="4662"/>
              </a:lnSpc>
            </a:pPr>
            <a:r>
              <a:rPr lang="en-US" sz="3885">
                <a:solidFill>
                  <a:srgbClr val="0355CD"/>
                </a:solidFill>
                <a:latin typeface="Trebuchet MS"/>
                <a:ea typeface="Trebuchet MS"/>
                <a:cs typeface="Trebuchet MS"/>
                <a:sym typeface="Trebuchet MS"/>
              </a:rPr>
              <a:t>3. Boy and policemen task (Hughes, 1975)</a:t>
            </a:r>
          </a:p>
          <a:p>
            <a:pPr algn="l">
              <a:lnSpc>
                <a:spcPts val="2997"/>
              </a:lnSpc>
            </a:pPr>
            <a:r>
              <a:rPr lang="en-US" sz="2497" b="true">
                <a:solidFill>
                  <a:srgbClr val="0355CD"/>
                </a:solidFill>
                <a:latin typeface="Trebuchet MS Bold"/>
                <a:ea typeface="Trebuchet MS Bold"/>
                <a:cs typeface="Trebuchet MS Bold"/>
                <a:sym typeface="Trebuchet MS Bold"/>
              </a:rPr>
              <a:t>Task – find out more about task 2 and 3</a:t>
            </a:r>
          </a:p>
        </p:txBody>
      </p:sp>
      <p:grpSp>
        <p:nvGrpSpPr>
          <p:cNvPr name="Group 4" id="4"/>
          <p:cNvGrpSpPr>
            <a:grpSpLocks noChangeAspect="true"/>
          </p:cNvGrpSpPr>
          <p:nvPr/>
        </p:nvGrpSpPr>
        <p:grpSpPr>
          <a:xfrm rot="0">
            <a:off x="2286001" y="1"/>
            <a:ext cx="3509963" cy="2388394"/>
            <a:chOff x="0" y="0"/>
            <a:chExt cx="4679950" cy="3184526"/>
          </a:xfrm>
        </p:grpSpPr>
        <p:sp>
          <p:nvSpPr>
            <p:cNvPr name="Freeform 5" id="5" descr="ANd9GcSgQkrwockwDbPNKW7E25SoU9UMDF-ejmdDgSz5ZSJVwlQ28FvuYUFS-0s">
              <a:hlinkClick r:id="rId4" tooltip="http://www.google.co.uk/imgres?imgurl=http://successbeginstoday.org/wordpress/wp-content/uploads/2009/05/children-in-classroom.jpg&amp;imgrefurl=http://successbeginstoday.org/wordpress/2009/05/how-not-to-praise-your-kids/&amp;usg=__myghda-3wcfn-QI3wBA2znslToc=&amp;h=285&amp;w=421&amp;sz=42&amp;hl=en&amp;start=1&amp;zoom=1&amp;um=1&amp;itbs=1&amp;tbnid=my4U6X0_IRLS6M:&amp;tbnh=85&amp;tbnw=125&amp;prev=/search?q%3Dchildren%2Bin%2Bclassroom%26um%3D1%26hl%3Den%26sa%3DN%26biw%3D1004%26bih%3D610%26tbm%3Disch&amp;ei=ea3oTYPIGMLX8gPn1ZWMAQ"/>
            </p:cNvPr>
            <p:cNvSpPr/>
            <p:nvPr/>
          </p:nvSpPr>
          <p:spPr>
            <a:xfrm flipH="false" flipV="false" rot="0">
              <a:off x="0" y="0"/>
              <a:ext cx="4679950" cy="3184525"/>
            </a:xfrm>
            <a:custGeom>
              <a:avLst/>
              <a:gdLst/>
              <a:ahLst/>
              <a:cxnLst/>
              <a:rect r="r" b="b" t="t" l="l"/>
              <a:pathLst>
                <a:path h="3184525" w="4679950">
                  <a:moveTo>
                    <a:pt x="0" y="0"/>
                  </a:moveTo>
                  <a:lnTo>
                    <a:pt x="4679950" y="0"/>
                  </a:lnTo>
                  <a:lnTo>
                    <a:pt x="4679950" y="3184525"/>
                  </a:lnTo>
                  <a:lnTo>
                    <a:pt x="0" y="318452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/>
              <a:stretch>
                <a:fillRect l="0" t="0" r="-67" b="0"/>
              </a:stretch>
            </a:blipFill>
          </p:spPr>
        </p:sp>
      </p:grpSp>
      <p:grpSp>
        <p:nvGrpSpPr>
          <p:cNvPr name="Group 6" id="6"/>
          <p:cNvGrpSpPr>
            <a:grpSpLocks noChangeAspect="true"/>
          </p:cNvGrpSpPr>
          <p:nvPr/>
        </p:nvGrpSpPr>
        <p:grpSpPr>
          <a:xfrm rot="0">
            <a:off x="2286001" y="2443164"/>
            <a:ext cx="3509963" cy="2559845"/>
            <a:chOff x="0" y="0"/>
            <a:chExt cx="4679950" cy="3413126"/>
          </a:xfrm>
        </p:grpSpPr>
        <p:sp>
          <p:nvSpPr>
            <p:cNvPr name="Freeform 7" id="7" descr="ANd9GcRRMtaip55uY5bRoIWMmwwChv2txg6D3PuD8_o5o_sTomm3kgnVMagoqVM">
              <a:hlinkClick r:id="rId6" tooltip="http://www.google.co.uk/imgres?imgurl=http://www.compassion.com/NR/rdonlyres/eryxytkk2ae73rxoptwoiv47d3b3m54b4n2isdyu3hqetfvy4we6pjuu225oy32pmxvowy63u6ckhvepfxlreewqgvh/compassion-sponsor-a-child_HO241-education-360W.jpg&amp;imgrefurl=http://www.compassion.com/sponsordonor/projectslideshows/hondurasprojecturban.htm?Page%3D6&amp;usg=__dLc2KNWaT5d9SO7mWhfEat0Ts4s=&amp;h=270&amp;w=360&amp;sz=50&amp;hl=en&amp;start=35&amp;zoom=1&amp;um=1&amp;itbs=1&amp;tbnid=42rxVol7DviUvM:&amp;tbnh=91&amp;tbnw=121&amp;prev=/search?q%3Dchildren%2Bin%2Bclassroom%26start%3D20%26um%3D1%26hl%3Den%26sa%3DN%26biw%3D1004%26bih%3D610%26ndsp%3D20%26tbm%3Disch&amp;ei=o63oTZeTFoKx8gPRuviOAQ"/>
            </p:cNvPr>
            <p:cNvSpPr/>
            <p:nvPr/>
          </p:nvSpPr>
          <p:spPr>
            <a:xfrm flipH="false" flipV="false" rot="0">
              <a:off x="0" y="0"/>
              <a:ext cx="4679950" cy="3413125"/>
            </a:xfrm>
            <a:custGeom>
              <a:avLst/>
              <a:gdLst/>
              <a:ahLst/>
              <a:cxnLst/>
              <a:rect r="r" b="b" t="t" l="l"/>
              <a:pathLst>
                <a:path h="3413125" w="4679950">
                  <a:moveTo>
                    <a:pt x="0" y="0"/>
                  </a:moveTo>
                  <a:lnTo>
                    <a:pt x="4679950" y="0"/>
                  </a:lnTo>
                  <a:lnTo>
                    <a:pt x="4679950" y="3413125"/>
                  </a:lnTo>
                  <a:lnTo>
                    <a:pt x="0" y="341312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7"/>
              <a:stretch>
                <a:fillRect l="0" t="0" r="0" b="-3120"/>
              </a:stretch>
            </a:blipFill>
          </p:spPr>
        </p:sp>
      </p:grpSp>
      <p:grpSp>
        <p:nvGrpSpPr>
          <p:cNvPr name="Group 8" id="8"/>
          <p:cNvGrpSpPr>
            <a:grpSpLocks noChangeAspect="true"/>
          </p:cNvGrpSpPr>
          <p:nvPr/>
        </p:nvGrpSpPr>
        <p:grpSpPr>
          <a:xfrm rot="0">
            <a:off x="2286001" y="5143502"/>
            <a:ext cx="3509963" cy="2424112"/>
            <a:chOff x="0" y="0"/>
            <a:chExt cx="4679950" cy="3232150"/>
          </a:xfrm>
        </p:grpSpPr>
        <p:sp>
          <p:nvSpPr>
            <p:cNvPr name="Freeform 9" id="9" descr="ANd9GcT2XRzzY7ddQZnGa2ZUGbYhkQbkTz71RhldrRNah_BETXoFv-Y5Wcz7rkd3">
              <a:hlinkClick r:id="rId8" tooltip="http://www.google.co.uk/imgres?imgurl=http://www.avondaleprimary.school.nz/Cache/Pictures/136369/6_room2's_christmas_photos_027.jpg&amp;imgrefurl=http://www.avondaleprimary.school.nz/Site/Home/Starting_School.ashx&amp;usg=__G8zcmJltHM07tjYUHuX3dlYLvRw=&amp;h=960&amp;w=1280&amp;sz=512&amp;hl=en&amp;start=43&amp;zoom=1&amp;um=1&amp;itbs=1&amp;tbnid=pGgEJ-FN_0i_SM:&amp;tbnh=113&amp;tbnw=150&amp;prev=/search?q%3Dchildren%2Bin%2Bclassroom%26start%3D40%26um%3D1%26hl%3Den%26sa%3DN%26biw%3D1004%26bih%3D610%26ndsp%3D20%26tbm%3Disch&amp;ei=vK3oTbzoBI2N-watg4S6Dw"/>
            </p:cNvPr>
            <p:cNvSpPr/>
            <p:nvPr/>
          </p:nvSpPr>
          <p:spPr>
            <a:xfrm flipH="false" flipV="false" rot="0">
              <a:off x="0" y="0"/>
              <a:ext cx="4679950" cy="3232150"/>
            </a:xfrm>
            <a:custGeom>
              <a:avLst/>
              <a:gdLst/>
              <a:ahLst/>
              <a:cxnLst/>
              <a:rect r="r" b="b" t="t" l="l"/>
              <a:pathLst>
                <a:path h="3232150" w="4679950">
                  <a:moveTo>
                    <a:pt x="0" y="0"/>
                  </a:moveTo>
                  <a:lnTo>
                    <a:pt x="4679950" y="0"/>
                  </a:lnTo>
                  <a:lnTo>
                    <a:pt x="4679950" y="3232150"/>
                  </a:lnTo>
                  <a:lnTo>
                    <a:pt x="0" y="323215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9"/>
              <a:stretch>
                <a:fillRect l="0" t="0" r="0" b="-9077"/>
              </a:stretch>
            </a:blipFill>
          </p:spPr>
        </p:sp>
      </p:grpSp>
      <p:grpSp>
        <p:nvGrpSpPr>
          <p:cNvPr name="Group 10" id="10"/>
          <p:cNvGrpSpPr>
            <a:grpSpLocks noChangeAspect="true"/>
          </p:cNvGrpSpPr>
          <p:nvPr/>
        </p:nvGrpSpPr>
        <p:grpSpPr>
          <a:xfrm rot="0">
            <a:off x="2286001" y="7627146"/>
            <a:ext cx="3509963" cy="2659856"/>
            <a:chOff x="0" y="0"/>
            <a:chExt cx="4679950" cy="3546474"/>
          </a:xfrm>
        </p:grpSpPr>
        <p:sp>
          <p:nvSpPr>
            <p:cNvPr name="Freeform 11" id="11" descr="ANd9GcS7b6V5o53YenKBu-Oa8Xrk6HzY3AdkjeE7F9zA1kVvGMNb5ou5N4JWhnY">
              <a:hlinkClick r:id="rId10" tooltip="http://www.google.co.uk/imgres?imgurl=http://lsp.warrington.gov.uk/images/PLAY_01_tcm15-12494.JPG&amp;imgrefurl=http://lsp.warrington.gov.uk/childrenandyoungpeople/placestogo/directoryactivities/directory.aspx&amp;usg=__VYHxGHI7vepZpTt7y6nsRI7J4h8=&amp;h=275&amp;w=423&amp;sz=18&amp;hl=en&amp;start=7&amp;zoom=1&amp;um=1&amp;itbs=1&amp;tbnid=Ob7koaorBV9zaM:&amp;tbnh=82&amp;tbnw=126&amp;prev=/search?q%3Dchildren%2Bplaying%26um%3D1%26hl%3Den%26sa%3DX%26biw%3D1004%26bih%3D610%26tbm%3Disch&amp;ei=ra_oTc2BOou88gPti_2KAQ"/>
            </p:cNvPr>
            <p:cNvSpPr/>
            <p:nvPr/>
          </p:nvSpPr>
          <p:spPr>
            <a:xfrm flipH="false" flipV="false" rot="0">
              <a:off x="0" y="0"/>
              <a:ext cx="4679950" cy="3546475"/>
            </a:xfrm>
            <a:custGeom>
              <a:avLst/>
              <a:gdLst/>
              <a:ahLst/>
              <a:cxnLst/>
              <a:rect r="r" b="b" t="t" l="l"/>
              <a:pathLst>
                <a:path h="3546475" w="4679950">
                  <a:moveTo>
                    <a:pt x="0" y="0"/>
                  </a:moveTo>
                  <a:lnTo>
                    <a:pt x="4679950" y="0"/>
                  </a:lnTo>
                  <a:lnTo>
                    <a:pt x="4679950" y="3546475"/>
                  </a:lnTo>
                  <a:lnTo>
                    <a:pt x="0" y="354647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1"/>
              <a:stretch>
                <a:fillRect l="0" t="0" r="-16442" b="0"/>
              </a:stretch>
            </a:blipFill>
          </p:spPr>
        </p:sp>
      </p:grpSp>
    </p:spTree>
  </p:cSld>
  <p:clrMapOvr>
    <a:masterClrMapping/>
  </p:clrMapOvr>
</p:sld>
</file>

<file path=ppt/slides/slide19.xml><?xml version="1.0" encoding="utf-8"?>
<p:sld xmlns:p="http://schemas.openxmlformats.org/presentationml/2006/main" xmlns:a="http://schemas.openxmlformats.org/drawingml/2006/main">
  <p:cSld>
    <p:bg>
      <p:bgPr>
        <a:solidFill>
          <a:srgbClr val="FFFAD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2787939" y="615968"/>
            <a:ext cx="12712122" cy="14859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831"/>
              </a:lnSpc>
            </a:pPr>
            <a:r>
              <a:rPr lang="en-US" sz="4859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Beirniadaethau o’r dasg</a:t>
            </a:r>
          </a:p>
          <a:p>
            <a:pPr algn="ctr">
              <a:lnSpc>
                <a:spcPts val="5831"/>
              </a:lnSpc>
            </a:pPr>
            <a:r>
              <a:rPr lang="en-US" sz="4859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Criticisms of the task</a:t>
            </a:r>
          </a:p>
        </p:txBody>
      </p:sp>
      <p:sp>
        <p:nvSpPr>
          <p:cNvPr name="TextBox 3" id="3"/>
          <p:cNvSpPr txBox="true"/>
          <p:nvPr/>
        </p:nvSpPr>
        <p:spPr>
          <a:xfrm rot="0">
            <a:off x="2104420" y="3611705"/>
            <a:ext cx="6093172" cy="43719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579118" indent="-289559" lvl="1">
              <a:lnSpc>
                <a:spcPts val="3839"/>
              </a:lnSpc>
              <a:buFont typeface="Arial"/>
              <a:buChar char="•"/>
            </a:pPr>
            <a:r>
              <a:rPr lang="en-US" sz="3199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Modelau Piaget â diffyg nodweddion amlwg i alluogi plant i wahaniaethu un ochr i'r llall</a:t>
            </a:r>
          </a:p>
          <a:p>
            <a:pPr algn="l">
              <a:lnSpc>
                <a:spcPts val="3839"/>
              </a:lnSpc>
            </a:pPr>
          </a:p>
          <a:p>
            <a:pPr algn="l" marL="579118" indent="-289559" lvl="1">
              <a:lnSpc>
                <a:spcPts val="3839"/>
              </a:lnSpc>
              <a:buFont typeface="Arial"/>
              <a:buChar char="•"/>
            </a:pPr>
            <a:r>
              <a:rPr lang="en-US" sz="3199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Gallai'r dasg o ail adeiladu’r arddangosfa, neu o ddewis y lluniau addas fod yn rhy anodd i blentyn ifanc</a:t>
            </a:r>
          </a:p>
        </p:txBody>
      </p:sp>
      <p:sp>
        <p:nvSpPr>
          <p:cNvPr name="TextBox 4" id="4"/>
          <p:cNvSpPr txBox="true"/>
          <p:nvPr/>
        </p:nvSpPr>
        <p:spPr>
          <a:xfrm rot="0">
            <a:off x="10543945" y="3286604"/>
            <a:ext cx="6093171" cy="53435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579118" indent="-289559" lvl="1">
              <a:lnSpc>
                <a:spcPts val="3839"/>
              </a:lnSpc>
              <a:buFont typeface="Arial"/>
              <a:buChar char="•"/>
            </a:pPr>
            <a:r>
              <a:rPr lang="en-US" sz="3199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Piaget’s models lacked salient characteristics that could allow children to differentiate one view from the next</a:t>
            </a:r>
          </a:p>
          <a:p>
            <a:pPr algn="l">
              <a:lnSpc>
                <a:spcPts val="3839"/>
              </a:lnSpc>
            </a:pPr>
          </a:p>
          <a:p>
            <a:pPr algn="l" marL="579118" indent="-289559" lvl="1">
              <a:lnSpc>
                <a:spcPts val="3839"/>
              </a:lnSpc>
              <a:buFont typeface="Arial"/>
              <a:buChar char="•"/>
            </a:pPr>
            <a:r>
              <a:rPr lang="en-US" sz="3199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The task of reconstructing the display, or choosing the appropriate drawings may be beyond the ability of a young child</a:t>
            </a:r>
          </a:p>
        </p:txBody>
      </p:sp>
    </p:spTree>
  </p:cSld>
  <p:clrMapOvr>
    <a:masterClrMapping/>
  </p:clrMapOvr>
</p:sld>
</file>

<file path=ppt/slides/slide2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FFAD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5852160" y="5556875"/>
            <a:ext cx="6583680" cy="4114800"/>
          </a:xfrm>
          <a:custGeom>
            <a:avLst/>
            <a:gdLst/>
            <a:ahLst/>
            <a:cxnLst/>
            <a:rect r="r" b="b" t="t" l="l"/>
            <a:pathLst>
              <a:path h="4114800" w="6583680">
                <a:moveTo>
                  <a:pt x="0" y="0"/>
                </a:moveTo>
                <a:lnTo>
                  <a:pt x="6583680" y="0"/>
                </a:lnTo>
                <a:lnTo>
                  <a:pt x="658368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2787939" y="702662"/>
            <a:ext cx="12712122" cy="14859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831"/>
              </a:lnSpc>
            </a:pPr>
            <a:r>
              <a:rPr lang="en-US" sz="4859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Animeiddiaeth</a:t>
            </a:r>
          </a:p>
          <a:p>
            <a:pPr algn="ctr">
              <a:lnSpc>
                <a:spcPts val="5831"/>
              </a:lnSpc>
            </a:pPr>
            <a:r>
              <a:rPr lang="en-US" sz="4859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Animism</a:t>
            </a:r>
          </a:p>
        </p:txBody>
      </p:sp>
      <p:sp>
        <p:nvSpPr>
          <p:cNvPr name="TextBox 4" id="4"/>
          <p:cNvSpPr txBox="true"/>
          <p:nvPr/>
        </p:nvSpPr>
        <p:spPr>
          <a:xfrm rot="0">
            <a:off x="1107441" y="3277079"/>
            <a:ext cx="6093172" cy="20574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488632" indent="-244316" lvl="1">
              <a:lnSpc>
                <a:spcPts val="3240"/>
              </a:lnSpc>
              <a:buFont typeface="Arial"/>
              <a:buChar char="•"/>
            </a:pPr>
            <a:r>
              <a:rPr lang="en-US" sz="2700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Y plentyn yn credu fod popeth yn ymwybodol h.y. â theimladau</a:t>
            </a:r>
          </a:p>
          <a:p>
            <a:pPr algn="l">
              <a:lnSpc>
                <a:spcPts val="3240"/>
              </a:lnSpc>
            </a:pPr>
          </a:p>
          <a:p>
            <a:pPr algn="l" marL="488632" indent="-244316" lvl="1">
              <a:lnSpc>
                <a:spcPts val="3240"/>
              </a:lnSpc>
              <a:buFont typeface="Arial"/>
              <a:buChar char="•"/>
            </a:pPr>
            <a:r>
              <a:rPr lang="en-US" sz="2700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e.e. y car ddim yn dechrau gan ei fod wedi blino neu’n sal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10849942" y="3277077"/>
            <a:ext cx="6093171" cy="24669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488632" indent="-244316" lvl="1">
              <a:lnSpc>
                <a:spcPts val="3240"/>
              </a:lnSpc>
              <a:buFont typeface="Arial"/>
              <a:buChar char="•"/>
            </a:pPr>
            <a:r>
              <a:rPr lang="en-US" sz="2700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The child believes that everything is conscious i.e. everything has feelings </a:t>
            </a:r>
          </a:p>
          <a:p>
            <a:pPr algn="l">
              <a:lnSpc>
                <a:spcPts val="3240"/>
              </a:lnSpc>
            </a:pPr>
          </a:p>
          <a:p>
            <a:pPr algn="l" marL="488632" indent="-244316" lvl="1">
              <a:lnSpc>
                <a:spcPts val="3240"/>
              </a:lnSpc>
              <a:buFont typeface="Arial"/>
              <a:buChar char="•"/>
            </a:pPr>
            <a:r>
              <a:rPr lang="en-US" sz="2700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e.g. the car won’t start because it is sick or tired</a:t>
            </a:r>
          </a:p>
        </p:txBody>
      </p:sp>
    </p:spTree>
  </p:cSld>
  <p:clrMapOvr>
    <a:masterClrMapping/>
  </p:clrMapOvr>
</p:sld>
</file>

<file path=ppt/slides/slide2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FFAD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2787939" y="1019175"/>
            <a:ext cx="12712122" cy="16478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480"/>
              </a:lnSpc>
            </a:pPr>
            <a:r>
              <a:rPr lang="en-US" sz="5400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Canoli</a:t>
            </a:r>
          </a:p>
          <a:p>
            <a:pPr algn="ctr">
              <a:lnSpc>
                <a:spcPts val="6480"/>
              </a:lnSpc>
            </a:pPr>
            <a:r>
              <a:rPr lang="en-US" sz="5400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Centration</a:t>
            </a:r>
          </a:p>
        </p:txBody>
      </p:sp>
      <p:sp>
        <p:nvSpPr>
          <p:cNvPr name="TextBox 3" id="3"/>
          <p:cNvSpPr txBox="true"/>
          <p:nvPr/>
        </p:nvSpPr>
        <p:spPr>
          <a:xfrm rot="0">
            <a:off x="2787936" y="3929062"/>
            <a:ext cx="6093172" cy="24288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579118" indent="-289559" lvl="1">
              <a:lnSpc>
                <a:spcPts val="3839"/>
              </a:lnSpc>
              <a:buFont typeface="Arial"/>
              <a:buChar char="•"/>
            </a:pPr>
            <a:r>
              <a:rPr lang="en-US" sz="3199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Ffocysu ar un agwedd o gyd-destun tra’n anwybyddu’r lleill – dyma lle mae’r egwyddor gwybyddol o gadwraeth yn dod</a:t>
            </a:r>
          </a:p>
        </p:txBody>
      </p:sp>
      <p:sp>
        <p:nvSpPr>
          <p:cNvPr name="TextBox 4" id="4"/>
          <p:cNvSpPr txBox="true"/>
          <p:nvPr/>
        </p:nvSpPr>
        <p:spPr>
          <a:xfrm rot="0">
            <a:off x="9406890" y="3929062"/>
            <a:ext cx="6093171" cy="24288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579118" indent="-289559" lvl="1">
              <a:lnSpc>
                <a:spcPts val="3839"/>
              </a:lnSpc>
              <a:buFont typeface="Arial"/>
              <a:buChar char="•"/>
            </a:pPr>
            <a:r>
              <a:rPr lang="en-US" sz="3199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This involves focusing on one aspect of a context whilst ignoring others – this is where the cognitive principle of conservation arises </a:t>
            </a:r>
          </a:p>
        </p:txBody>
      </p:sp>
      <p:grpSp>
        <p:nvGrpSpPr>
          <p:cNvPr name="Group 5" id="5"/>
          <p:cNvGrpSpPr>
            <a:grpSpLocks noChangeAspect="true"/>
          </p:cNvGrpSpPr>
          <p:nvPr/>
        </p:nvGrpSpPr>
        <p:grpSpPr>
          <a:xfrm rot="0">
            <a:off x="6400800" y="7157504"/>
            <a:ext cx="5486400" cy="2345499"/>
            <a:chOff x="0" y="0"/>
            <a:chExt cx="7315200" cy="3127332"/>
          </a:xfrm>
        </p:grpSpPr>
        <p:sp>
          <p:nvSpPr>
            <p:cNvPr name="Freeform 6" id="6" descr="C:\Documents and Settings\ittrobl\Local Settings\Temporary Internet Files\Content.IE5\A5QJOCWS\MP900390519[1].jpg"/>
            <p:cNvSpPr/>
            <p:nvPr/>
          </p:nvSpPr>
          <p:spPr>
            <a:xfrm flipH="false" flipV="false" rot="0">
              <a:off x="0" y="0"/>
              <a:ext cx="7315200" cy="3127375"/>
            </a:xfrm>
            <a:custGeom>
              <a:avLst/>
              <a:gdLst/>
              <a:ahLst/>
              <a:cxnLst/>
              <a:rect r="r" b="b" t="t" l="l"/>
              <a:pathLst>
                <a:path h="3127375" w="7315200">
                  <a:moveTo>
                    <a:pt x="0" y="0"/>
                  </a:moveTo>
                  <a:lnTo>
                    <a:pt x="7315200" y="0"/>
                  </a:lnTo>
                  <a:lnTo>
                    <a:pt x="7315200" y="3127375"/>
                  </a:lnTo>
                  <a:lnTo>
                    <a:pt x="0" y="312737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l="0" t="0" r="0" b="-133908"/>
              </a:stretch>
            </a:blipFill>
          </p:spPr>
        </p:sp>
      </p:grpSp>
    </p:spTree>
  </p:cSld>
  <p:clrMapOvr>
    <a:masterClrMapping/>
  </p:clrMapOvr>
</p:sld>
</file>

<file path=ppt/slides/slide2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FFAD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2834640" y="264795"/>
            <a:ext cx="11475720" cy="131111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759"/>
              </a:lnSpc>
            </a:pPr>
            <a:r>
              <a:rPr lang="en-US" sz="4800">
                <a:solidFill>
                  <a:srgbClr val="3B3B3B"/>
                </a:solidFill>
                <a:latin typeface="Trebuchet MS"/>
                <a:ea typeface="Trebuchet MS"/>
                <a:cs typeface="Trebuchet MS"/>
                <a:sym typeface="Trebuchet MS"/>
              </a:rPr>
              <a:t>Tasg Cadwraeth</a:t>
            </a:r>
          </a:p>
          <a:p>
            <a:pPr algn="l">
              <a:lnSpc>
                <a:spcPts val="5759"/>
              </a:lnSpc>
            </a:pPr>
            <a:r>
              <a:rPr lang="en-US" sz="4800">
                <a:solidFill>
                  <a:srgbClr val="3B3B3B"/>
                </a:solidFill>
                <a:latin typeface="Trebuchet MS"/>
                <a:ea typeface="Trebuchet MS"/>
                <a:cs typeface="Trebuchet MS"/>
                <a:sym typeface="Trebuchet MS"/>
              </a:rPr>
              <a:t>Conservation Tasks </a:t>
            </a:r>
          </a:p>
        </p:txBody>
      </p:sp>
      <p:grpSp>
        <p:nvGrpSpPr>
          <p:cNvPr name="Group 3" id="3"/>
          <p:cNvGrpSpPr>
            <a:grpSpLocks noChangeAspect="true"/>
          </p:cNvGrpSpPr>
          <p:nvPr/>
        </p:nvGrpSpPr>
        <p:grpSpPr>
          <a:xfrm rot="0">
            <a:off x="2514601" y="1694552"/>
            <a:ext cx="12322970" cy="7286625"/>
            <a:chOff x="0" y="0"/>
            <a:chExt cx="16430626" cy="9715500"/>
          </a:xfrm>
        </p:grpSpPr>
        <p:sp>
          <p:nvSpPr>
            <p:cNvPr name="Freeform 4" id="4" descr="Fig-07"/>
            <p:cNvSpPr/>
            <p:nvPr/>
          </p:nvSpPr>
          <p:spPr>
            <a:xfrm flipH="false" flipV="false" rot="0">
              <a:off x="0" y="0"/>
              <a:ext cx="16430625" cy="9715500"/>
            </a:xfrm>
            <a:custGeom>
              <a:avLst/>
              <a:gdLst/>
              <a:ahLst/>
              <a:cxnLst/>
              <a:rect r="r" b="b" t="t" l="l"/>
              <a:pathLst>
                <a:path h="9715500" w="16430625">
                  <a:moveTo>
                    <a:pt x="0" y="0"/>
                  </a:moveTo>
                  <a:lnTo>
                    <a:pt x="16430625" y="0"/>
                  </a:lnTo>
                  <a:lnTo>
                    <a:pt x="16430625" y="9715500"/>
                  </a:lnTo>
                  <a:lnTo>
                    <a:pt x="0" y="97155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l="0" t="0" r="0" b="-26367"/>
              </a:stretch>
            </a:blipFill>
          </p:spPr>
        </p:sp>
      </p:grpSp>
      <p:sp>
        <p:nvSpPr>
          <p:cNvPr name="TextBox 5" id="5"/>
          <p:cNvSpPr txBox="true"/>
          <p:nvPr/>
        </p:nvSpPr>
        <p:spPr>
          <a:xfrm rot="0">
            <a:off x="3877628" y="8999220"/>
            <a:ext cx="11475720" cy="124206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320"/>
              </a:lnSpc>
            </a:pPr>
            <a:r>
              <a:rPr lang="en-US" sz="3600" u="sng">
                <a:solidFill>
                  <a:srgbClr val="3FCDE7"/>
                </a:solidFill>
                <a:latin typeface="Trebuchet MS"/>
                <a:ea typeface="Trebuchet MS"/>
                <a:cs typeface="Trebuchet MS"/>
                <a:sym typeface="Trebuchet MS"/>
                <a:hlinkClick r:id="rId3" tooltip="http://www.youtube.com/watch?v=gnArvcWaH6I"/>
              </a:rPr>
              <a:t>http://www.youtube.com/watch?v=gnArvcWaH6I</a:t>
            </a:r>
            <a:r>
              <a:rPr lang="en-US" sz="3600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 </a:t>
            </a:r>
          </a:p>
        </p:txBody>
      </p:sp>
    </p:spTree>
  </p:cSld>
  <p:clrMapOvr>
    <a:masterClrMapping/>
  </p:clrMapOvr>
</p:sld>
</file>

<file path=ppt/slides/slide23.xml><?xml version="1.0" encoding="utf-8"?>
<p:sld xmlns:p="http://schemas.openxmlformats.org/presentationml/2006/main" xmlns:a="http://schemas.openxmlformats.org/drawingml/2006/main">
  <p:cSld>
    <p:bg>
      <p:bgPr>
        <a:solidFill>
          <a:srgbClr val="FFFAD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0" y="1009650"/>
            <a:ext cx="18288000" cy="22193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831"/>
              </a:lnSpc>
            </a:pPr>
            <a:r>
              <a:rPr lang="en-US" sz="4859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Meddwl cyn-weithredol a’r her o gadwraeth</a:t>
            </a:r>
          </a:p>
          <a:p>
            <a:pPr algn="ctr">
              <a:lnSpc>
                <a:spcPts val="5831"/>
              </a:lnSpc>
            </a:pPr>
            <a:r>
              <a:rPr lang="en-US" sz="4859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Pre-operational thinking and problems of conservation</a:t>
            </a:r>
          </a:p>
          <a:p>
            <a:pPr algn="ctr">
              <a:lnSpc>
                <a:spcPts val="5831"/>
              </a:lnSpc>
            </a:pPr>
          </a:p>
        </p:txBody>
      </p:sp>
      <p:sp>
        <p:nvSpPr>
          <p:cNvPr name="TextBox 3" id="3"/>
          <p:cNvSpPr txBox="true"/>
          <p:nvPr/>
        </p:nvSpPr>
        <p:spPr>
          <a:xfrm rot="0">
            <a:off x="2703454" y="4440375"/>
            <a:ext cx="6093172" cy="38862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579118" indent="-289559" lvl="1">
              <a:lnSpc>
                <a:spcPts val="3839"/>
              </a:lnSpc>
              <a:buFont typeface="Arial"/>
              <a:buChar char="•"/>
            </a:pPr>
            <a:r>
              <a:rPr lang="en-US" sz="3199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Pam mae plant cyn weithredol yn methu tasgau cadwraeth?</a:t>
            </a:r>
          </a:p>
          <a:p>
            <a:pPr algn="l" marL="579118" indent="-289559" lvl="1">
              <a:lnSpc>
                <a:spcPts val="3839"/>
              </a:lnSpc>
            </a:pPr>
          </a:p>
          <a:p>
            <a:pPr algn="l" marL="579118" indent="-289559" lvl="1">
              <a:lnSpc>
                <a:spcPts val="3839"/>
              </a:lnSpc>
              <a:buFont typeface="Arial"/>
              <a:buChar char="•"/>
            </a:pPr>
            <a:r>
              <a:rPr lang="en-US" sz="3199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Oherwydd nid yw eu meddyliau yn cael eu rheoli gan egwyddorion tu chwith, cyfadferiad a hunaniaeth</a:t>
            </a:r>
          </a:p>
        </p:txBody>
      </p:sp>
      <p:sp>
        <p:nvSpPr>
          <p:cNvPr name="TextBox 4" id="4"/>
          <p:cNvSpPr txBox="true"/>
          <p:nvPr/>
        </p:nvSpPr>
        <p:spPr>
          <a:xfrm rot="0">
            <a:off x="9491374" y="4440375"/>
            <a:ext cx="6093171" cy="43719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579118" indent="-289559" lvl="1">
              <a:lnSpc>
                <a:spcPts val="3839"/>
              </a:lnSpc>
              <a:buFont typeface="Arial"/>
              <a:buChar char="•"/>
            </a:pPr>
            <a:r>
              <a:rPr lang="en-US" sz="3199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Why do pre-operational children fail problems of conservation?</a:t>
            </a:r>
          </a:p>
          <a:p>
            <a:pPr algn="l" marL="579118" indent="-289559" lvl="1">
              <a:lnSpc>
                <a:spcPts val="3839"/>
              </a:lnSpc>
            </a:pPr>
          </a:p>
          <a:p>
            <a:pPr algn="l" marL="579118" indent="-289559" lvl="1">
              <a:lnSpc>
                <a:spcPts val="3839"/>
              </a:lnSpc>
              <a:buFont typeface="Arial"/>
              <a:buChar char="•"/>
            </a:pPr>
            <a:r>
              <a:rPr lang="en-US" sz="3199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Because their thinking is not governed by principles of reversibility, compensation and identity</a:t>
            </a:r>
          </a:p>
          <a:p>
            <a:pPr algn="l" marL="579118" indent="-289559" lvl="1">
              <a:lnSpc>
                <a:spcPts val="3839"/>
              </a:lnSpc>
            </a:pPr>
          </a:p>
        </p:txBody>
      </p:sp>
    </p:spTree>
  </p:cSld>
  <p:clrMapOvr>
    <a:masterClrMapping/>
  </p:clrMapOvr>
</p:sld>
</file>

<file path=ppt/slides/slide24.xml><?xml version="1.0" encoding="utf-8"?>
<p:sld xmlns:p="http://schemas.openxmlformats.org/presentationml/2006/main" xmlns:a="http://schemas.openxmlformats.org/drawingml/2006/main">
  <p:cSld>
    <p:bg>
      <p:bgPr>
        <a:solidFill>
          <a:srgbClr val="FFFAD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1660917" y="2488872"/>
            <a:ext cx="6093172" cy="48577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579118" indent="-289559" lvl="1">
              <a:lnSpc>
                <a:spcPts val="3839"/>
              </a:lnSpc>
              <a:buFont typeface="Arial"/>
              <a:buChar char="•"/>
            </a:pPr>
            <a:r>
              <a:rPr lang="en-US" sz="3199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Pe byddai plant yn defnyddio’r egwyddorion hyn, byddet yn dod i’r canlyniad y cedwir yr hylif</a:t>
            </a:r>
          </a:p>
          <a:p>
            <a:pPr algn="l">
              <a:lnSpc>
                <a:spcPts val="3839"/>
              </a:lnSpc>
            </a:pPr>
          </a:p>
          <a:p>
            <a:pPr algn="l" marL="579118" indent="-289559" lvl="1">
              <a:lnSpc>
                <a:spcPts val="3839"/>
              </a:lnSpc>
              <a:buFont typeface="Arial"/>
              <a:buChar char="•"/>
            </a:pPr>
            <a:r>
              <a:rPr lang="en-US" sz="3199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Ni chânt eu rheoli gan weithrediadau rhesymegol</a:t>
            </a:r>
          </a:p>
          <a:p>
            <a:pPr algn="l">
              <a:lnSpc>
                <a:spcPts val="3839"/>
              </a:lnSpc>
            </a:pPr>
          </a:p>
          <a:p>
            <a:pPr algn="l" marL="579118" indent="-289559" lvl="1">
              <a:lnSpc>
                <a:spcPts val="3839"/>
              </a:lnSpc>
              <a:buFont typeface="Arial"/>
              <a:buChar char="•"/>
            </a:pPr>
            <a:r>
              <a:rPr lang="en-US" sz="3199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Felly yn ‘egosentrig’ ac yn reddfol</a:t>
            </a:r>
          </a:p>
        </p:txBody>
      </p:sp>
      <p:sp>
        <p:nvSpPr>
          <p:cNvPr name="TextBox 3" id="3"/>
          <p:cNvSpPr txBox="true"/>
          <p:nvPr/>
        </p:nvSpPr>
        <p:spPr>
          <a:xfrm rot="0">
            <a:off x="10663952" y="2228850"/>
            <a:ext cx="6093171" cy="58293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579118" indent="-289559" lvl="1">
              <a:lnSpc>
                <a:spcPts val="3839"/>
              </a:lnSpc>
              <a:buFont typeface="Arial"/>
              <a:buChar char="•"/>
            </a:pPr>
            <a:r>
              <a:rPr lang="en-US" sz="3199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If children applied these principles, they would conclude liquid is conserved</a:t>
            </a:r>
          </a:p>
          <a:p>
            <a:pPr algn="l">
              <a:lnSpc>
                <a:spcPts val="3839"/>
              </a:lnSpc>
            </a:pPr>
          </a:p>
          <a:p>
            <a:pPr algn="l" marL="579118" indent="-289559" lvl="1">
              <a:lnSpc>
                <a:spcPts val="3839"/>
              </a:lnSpc>
              <a:buFont typeface="Arial"/>
              <a:buChar char="•"/>
            </a:pPr>
            <a:r>
              <a:rPr lang="en-US" sz="3199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Not governed by logical operations</a:t>
            </a:r>
          </a:p>
          <a:p>
            <a:pPr algn="l">
              <a:lnSpc>
                <a:spcPts val="3839"/>
              </a:lnSpc>
            </a:pPr>
          </a:p>
          <a:p>
            <a:pPr algn="l" marL="579118" indent="-289559" lvl="1">
              <a:lnSpc>
                <a:spcPts val="3839"/>
              </a:lnSpc>
              <a:buFont typeface="Arial"/>
              <a:buChar char="•"/>
            </a:pPr>
            <a:r>
              <a:rPr lang="en-US" sz="3199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Consequently, it appears egocentric (e.g., 3 mountains task) and intuitive (e.g., conservation tasks)</a:t>
            </a:r>
          </a:p>
          <a:p>
            <a:pPr algn="l" marL="579118" indent="-289559" lvl="1">
              <a:lnSpc>
                <a:spcPts val="3839"/>
              </a:lnSpc>
            </a:pPr>
          </a:p>
        </p:txBody>
      </p:sp>
    </p:spTree>
  </p:cSld>
  <p:clrMapOvr>
    <a:masterClrMapping/>
  </p:clrMapOvr>
</p:sld>
</file>

<file path=ppt/slides/slide25.xml><?xml version="1.0" encoding="utf-8"?>
<p:sld xmlns:p="http://schemas.openxmlformats.org/presentationml/2006/main" xmlns:a="http://schemas.openxmlformats.org/drawingml/2006/main">
  <p:cSld>
    <p:bg>
      <p:bgPr>
        <a:solidFill>
          <a:srgbClr val="FFFAD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2787937" y="1019175"/>
            <a:ext cx="12712122" cy="8286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480"/>
              </a:lnSpc>
            </a:pPr>
            <a:r>
              <a:rPr lang="en-US" sz="5400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Tasg / Task</a:t>
            </a:r>
          </a:p>
        </p:txBody>
      </p:sp>
      <p:sp>
        <p:nvSpPr>
          <p:cNvPr name="TextBox 3" id="3"/>
          <p:cNvSpPr txBox="true"/>
          <p:nvPr/>
        </p:nvSpPr>
        <p:spPr>
          <a:xfrm rot="0">
            <a:off x="2787937" y="3199910"/>
            <a:ext cx="6093172" cy="34004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579118" indent="-289559" lvl="1">
              <a:lnSpc>
                <a:spcPts val="3839"/>
              </a:lnSpc>
              <a:buFont typeface="Arial"/>
              <a:buChar char="•"/>
            </a:pPr>
            <a:r>
              <a:rPr lang="en-US" sz="3199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Mewn parau, ystyriwch enghreifftiau o weithgareddau yn y Cyfnod Sylfaen ac esboniwch pam fod rhain yn addas ar gyfer plentyn yn y cyfnod cyn-weithredol</a:t>
            </a:r>
          </a:p>
        </p:txBody>
      </p:sp>
      <p:sp>
        <p:nvSpPr>
          <p:cNvPr name="TextBox 4" id="4"/>
          <p:cNvSpPr txBox="true"/>
          <p:nvPr/>
        </p:nvSpPr>
        <p:spPr>
          <a:xfrm rot="0">
            <a:off x="9406891" y="3199910"/>
            <a:ext cx="6093171" cy="24288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579118" indent="-289559" lvl="1">
              <a:lnSpc>
                <a:spcPts val="3839"/>
              </a:lnSpc>
              <a:buFont typeface="Arial"/>
              <a:buChar char="•"/>
            </a:pPr>
            <a:r>
              <a:rPr lang="en-US" sz="3199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In pairs, consider examples of activities in a Foundation Phase setting and explain why these are suitable for a pre-operational child</a:t>
            </a:r>
          </a:p>
        </p:txBody>
      </p:sp>
    </p:spTree>
  </p:cSld>
  <p:clrMapOvr>
    <a:masterClrMapping/>
  </p:clrMapOvr>
</p:sld>
</file>

<file path=ppt/slides/slide26.xml><?xml version="1.0" encoding="utf-8"?>
<p:sld xmlns:p="http://schemas.openxmlformats.org/presentationml/2006/main" xmlns:a="http://schemas.openxmlformats.org/drawingml/2006/main">
  <p:cSld>
    <p:bg>
      <p:bgPr>
        <a:solidFill>
          <a:srgbClr val="FFFAD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2787939" y="438204"/>
            <a:ext cx="12712122" cy="16478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480"/>
              </a:lnSpc>
            </a:pPr>
            <a:r>
              <a:rPr lang="en-US" sz="5400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Goblygiadau Addysgol 1</a:t>
            </a:r>
          </a:p>
          <a:p>
            <a:pPr algn="ctr">
              <a:lnSpc>
                <a:spcPts val="6480"/>
              </a:lnSpc>
            </a:pPr>
            <a:r>
              <a:rPr lang="en-US" sz="5400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Educational Implications 1</a:t>
            </a:r>
          </a:p>
        </p:txBody>
      </p:sp>
      <p:sp>
        <p:nvSpPr>
          <p:cNvPr name="TextBox 3" id="3"/>
          <p:cNvSpPr txBox="true"/>
          <p:nvPr/>
        </p:nvSpPr>
        <p:spPr>
          <a:xfrm rot="0">
            <a:off x="574425" y="2822502"/>
            <a:ext cx="7492784" cy="68008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579118" indent="-289559" lvl="1">
              <a:lnSpc>
                <a:spcPts val="3839"/>
              </a:lnSpc>
              <a:buFont typeface="Arial"/>
              <a:buChar char="•"/>
            </a:pPr>
            <a:r>
              <a:rPr lang="en-US" sz="3199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Defnyddio adnoddau a deunydd gweledol lle’n bosib</a:t>
            </a:r>
          </a:p>
          <a:p>
            <a:pPr algn="l">
              <a:lnSpc>
                <a:spcPts val="3839"/>
              </a:lnSpc>
            </a:pPr>
          </a:p>
          <a:p>
            <a:pPr algn="l" marL="579118" indent="-289559" lvl="1">
              <a:lnSpc>
                <a:spcPts val="3839"/>
              </a:lnSpc>
              <a:buFont typeface="Arial"/>
              <a:buChar char="•"/>
            </a:pPr>
            <a:r>
              <a:rPr lang="en-US" sz="3199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Cadw cyfarwyddiadau’n fyr gn ddefnyddio symudiadau yn ogystal â geiriau </a:t>
            </a:r>
          </a:p>
          <a:p>
            <a:pPr algn="l">
              <a:lnSpc>
                <a:spcPts val="3839"/>
              </a:lnSpc>
            </a:pPr>
          </a:p>
          <a:p>
            <a:pPr algn="l" marL="579118" indent="-289559" lvl="1">
              <a:lnSpc>
                <a:spcPts val="3839"/>
              </a:lnSpc>
              <a:buFont typeface="Arial"/>
              <a:buChar char="•"/>
            </a:pPr>
            <a:r>
              <a:rPr lang="en-US" sz="3199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Peidio disgwyl disgyblion i weld y gyd o safbwynt pobl eraill yn gyson</a:t>
            </a:r>
          </a:p>
          <a:p>
            <a:pPr algn="l">
              <a:lnSpc>
                <a:spcPts val="3839"/>
              </a:lnSpc>
            </a:pPr>
          </a:p>
          <a:p>
            <a:pPr algn="l" marL="579118" indent="-289559" lvl="1">
              <a:lnSpc>
                <a:spcPts val="3839"/>
              </a:lnSpc>
              <a:buFont typeface="Arial"/>
              <a:buChar char="•"/>
            </a:pPr>
            <a:r>
              <a:rPr lang="en-US" sz="3199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Bod yn ymwybodol i'r posibilrwydd efallai fod gan ddisgyblion ystyron gwahanol am yr un gair neu eiriau gwahanol am yr un ystyr.</a:t>
            </a:r>
          </a:p>
        </p:txBody>
      </p:sp>
      <p:sp>
        <p:nvSpPr>
          <p:cNvPr name="TextBox 4" id="4"/>
          <p:cNvSpPr txBox="true"/>
          <p:nvPr/>
        </p:nvSpPr>
        <p:spPr>
          <a:xfrm rot="0">
            <a:off x="9406890" y="2822502"/>
            <a:ext cx="8258608" cy="68008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579118" indent="-289559" lvl="1">
              <a:lnSpc>
                <a:spcPts val="3839"/>
              </a:lnSpc>
              <a:buFont typeface="Arial"/>
              <a:buChar char="•"/>
            </a:pPr>
            <a:r>
              <a:rPr lang="en-US" sz="3199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Use of concrete props and visual aids whenever possible.</a:t>
            </a:r>
          </a:p>
          <a:p>
            <a:pPr algn="l">
              <a:lnSpc>
                <a:spcPts val="3839"/>
              </a:lnSpc>
            </a:pPr>
          </a:p>
          <a:p>
            <a:pPr algn="l" marL="579118" indent="-289559" lvl="1">
              <a:lnSpc>
                <a:spcPts val="3839"/>
              </a:lnSpc>
              <a:buFont typeface="Arial"/>
              <a:buChar char="•"/>
            </a:pPr>
            <a:r>
              <a:rPr lang="en-US" sz="3199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Make instructions relatively short, using actions as well as words.</a:t>
            </a:r>
          </a:p>
          <a:p>
            <a:pPr algn="l">
              <a:lnSpc>
                <a:spcPts val="3839"/>
              </a:lnSpc>
            </a:pPr>
          </a:p>
          <a:p>
            <a:pPr algn="l" marL="579118" indent="-289559" lvl="1">
              <a:lnSpc>
                <a:spcPts val="3839"/>
              </a:lnSpc>
              <a:buFont typeface="Arial"/>
              <a:buChar char="•"/>
            </a:pPr>
            <a:r>
              <a:rPr lang="en-US" sz="3199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Do not expect the students to consistently see the world from someone else’s point of view.</a:t>
            </a:r>
          </a:p>
          <a:p>
            <a:pPr algn="l">
              <a:lnSpc>
                <a:spcPts val="3839"/>
              </a:lnSpc>
            </a:pPr>
          </a:p>
          <a:p>
            <a:pPr algn="l" marL="579118" indent="-289559" lvl="1">
              <a:lnSpc>
                <a:spcPts val="3839"/>
              </a:lnSpc>
              <a:buFont typeface="Arial"/>
              <a:buChar char="•"/>
            </a:pPr>
            <a:r>
              <a:rPr lang="en-US" sz="3199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Be sensitive to the possibility that students may have different meanings for the same word or different words for the same meaning. </a:t>
            </a:r>
          </a:p>
        </p:txBody>
      </p:sp>
    </p:spTree>
  </p:cSld>
  <p:clrMapOvr>
    <a:masterClrMapping/>
  </p:clrMapOvr>
</p:sld>
</file>

<file path=ppt/slides/slide27.xml><?xml version="1.0" encoding="utf-8"?>
<p:sld xmlns:p="http://schemas.openxmlformats.org/presentationml/2006/main" xmlns:a="http://schemas.openxmlformats.org/drawingml/2006/main">
  <p:cSld>
    <p:bg>
      <p:bgPr>
        <a:solidFill>
          <a:srgbClr val="FFFAD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1028700" y="3200400"/>
            <a:ext cx="7109351" cy="38862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579118" indent="-289559" lvl="1">
              <a:lnSpc>
                <a:spcPts val="3839"/>
              </a:lnSpc>
              <a:buFont typeface="Arial"/>
              <a:buChar char="•"/>
            </a:pPr>
            <a:r>
              <a:rPr lang="en-US" sz="3199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Rhoi digon o gyfle i blant i ymarfer sgiliau penodol ymarferol fydd yn gosod y sylfaen ar gyfer tasgau mwy cymhleth fel darllen a deall.</a:t>
            </a:r>
          </a:p>
          <a:p>
            <a:pPr algn="l">
              <a:lnSpc>
                <a:spcPts val="3839"/>
              </a:lnSpc>
            </a:pPr>
          </a:p>
          <a:p>
            <a:pPr algn="l" marL="579118" indent="-289559" lvl="1">
              <a:lnSpc>
                <a:spcPts val="3839"/>
              </a:lnSpc>
              <a:buFont typeface="Arial"/>
              <a:buChar char="•"/>
            </a:pPr>
            <a:r>
              <a:rPr lang="en-US" sz="3199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Darparu amrediad eang o brofiadau er mwyn adeiladu sylfaen gadarn i ddysgu iaith a chysyniadau</a:t>
            </a:r>
          </a:p>
        </p:txBody>
      </p:sp>
      <p:sp>
        <p:nvSpPr>
          <p:cNvPr name="TextBox 3" id="3"/>
          <p:cNvSpPr txBox="true"/>
          <p:nvPr/>
        </p:nvSpPr>
        <p:spPr>
          <a:xfrm rot="0">
            <a:off x="9406892" y="2714625"/>
            <a:ext cx="7521314" cy="48577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579118" indent="-289559" lvl="1">
              <a:lnSpc>
                <a:spcPts val="3839"/>
              </a:lnSpc>
              <a:buFont typeface="Arial"/>
              <a:buChar char="•"/>
            </a:pPr>
            <a:r>
              <a:rPr lang="en-US" sz="3199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 Give children a great deal of hands-on practice with the skills that serve as building blocks for more complex skills like reading comprehension.</a:t>
            </a:r>
          </a:p>
          <a:p>
            <a:pPr algn="l">
              <a:lnSpc>
                <a:spcPts val="3839"/>
              </a:lnSpc>
            </a:pPr>
          </a:p>
          <a:p>
            <a:pPr algn="l" marL="579118" indent="-289559" lvl="1">
              <a:lnSpc>
                <a:spcPts val="3839"/>
              </a:lnSpc>
              <a:buFont typeface="Arial"/>
              <a:buChar char="•"/>
            </a:pPr>
            <a:r>
              <a:rPr lang="en-US" sz="3199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Provide a wide range of experiences in order to build a foundation for concept learning and language.</a:t>
            </a:r>
          </a:p>
          <a:p>
            <a:pPr algn="l">
              <a:lnSpc>
                <a:spcPts val="3839"/>
              </a:lnSpc>
            </a:pPr>
          </a:p>
          <a:p>
            <a:pPr algn="l" marL="579118" indent="-289559" lvl="1">
              <a:lnSpc>
                <a:spcPts val="3839"/>
              </a:lnSpc>
              <a:buFont typeface="Arial"/>
              <a:buChar char="•"/>
            </a:pPr>
            <a:r>
              <a:rPr lang="en-US" sz="3199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(McLendon, 2011)</a:t>
            </a:r>
          </a:p>
        </p:txBody>
      </p:sp>
    </p:spTree>
  </p:cSld>
  <p:clrMapOvr>
    <a:masterClrMapping/>
  </p:clrMapOvr>
</p:sld>
</file>

<file path=ppt/slides/slide28.xml><?xml version="1.0" encoding="utf-8"?>
<p:sld xmlns:p="http://schemas.openxmlformats.org/presentationml/2006/main" xmlns:a="http://schemas.openxmlformats.org/drawingml/2006/main">
  <p:cSld>
    <p:bg>
      <p:bgPr>
        <a:solidFill>
          <a:srgbClr val="FFFAD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3319991" y="1019175"/>
            <a:ext cx="12712122" cy="16478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480"/>
              </a:lnSpc>
            </a:pPr>
            <a:r>
              <a:rPr lang="en-US" sz="5400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Concrit gweithredol</a:t>
            </a:r>
          </a:p>
          <a:p>
            <a:pPr algn="ctr">
              <a:lnSpc>
                <a:spcPts val="6480"/>
              </a:lnSpc>
            </a:pPr>
            <a:r>
              <a:rPr lang="en-US" sz="5400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Concrete operational (7-11)</a:t>
            </a:r>
          </a:p>
        </p:txBody>
      </p:sp>
      <p:sp>
        <p:nvSpPr>
          <p:cNvPr name="TextBox 3" id="3"/>
          <p:cNvSpPr txBox="true"/>
          <p:nvPr/>
        </p:nvSpPr>
        <p:spPr>
          <a:xfrm rot="0">
            <a:off x="1028700" y="4078777"/>
            <a:ext cx="8115300" cy="53435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579118" indent="-289559" lvl="1">
              <a:lnSpc>
                <a:spcPts val="3839"/>
              </a:lnSpc>
              <a:buFont typeface="Arial"/>
              <a:buChar char="•"/>
            </a:pPr>
            <a:r>
              <a:rPr lang="en-US" sz="3199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Dal wedi eu gwreiddio yn y byd concrid</a:t>
            </a:r>
          </a:p>
          <a:p>
            <a:pPr algn="l">
              <a:lnSpc>
                <a:spcPts val="3839"/>
              </a:lnSpc>
            </a:pPr>
          </a:p>
          <a:p>
            <a:pPr algn="l" marL="579118" indent="-289559" lvl="1">
              <a:lnSpc>
                <a:spcPts val="3839"/>
              </a:lnSpc>
              <a:buFont typeface="Arial"/>
              <a:buChar char="•"/>
            </a:pPr>
            <a:r>
              <a:rPr lang="en-US" sz="3199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Yn cael trafferth i feddwl yn haniaethol</a:t>
            </a:r>
          </a:p>
          <a:p>
            <a:pPr algn="l">
              <a:lnSpc>
                <a:spcPts val="3839"/>
              </a:lnSpc>
            </a:pPr>
          </a:p>
          <a:p>
            <a:pPr algn="l" marL="579118" indent="-289559" lvl="1">
              <a:lnSpc>
                <a:spcPts val="3839"/>
              </a:lnSpc>
              <a:buFont typeface="Arial"/>
              <a:buChar char="•"/>
            </a:pPr>
            <a:r>
              <a:rPr lang="en-US" sz="3199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Flavell (1986 in Slavin 2009, p.37) </a:t>
            </a:r>
          </a:p>
          <a:p>
            <a:pPr algn="l">
              <a:lnSpc>
                <a:spcPts val="3839"/>
              </a:lnSpc>
            </a:pPr>
          </a:p>
          <a:p>
            <a:pPr algn="l" marL="579118" indent="-289559" lvl="1">
              <a:lnSpc>
                <a:spcPts val="3839"/>
              </a:lnSpc>
              <a:buFont typeface="Arial"/>
              <a:buChar char="•"/>
            </a:pPr>
            <a:r>
              <a:rPr lang="en-US" sz="3199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An earthbound, concrete, practical-minded sort of problem-solving approach… a theorist the elementary school child is not</a:t>
            </a:r>
          </a:p>
          <a:p>
            <a:pPr algn="l" marL="579118" indent="-289559" lvl="1">
              <a:lnSpc>
                <a:spcPts val="3839"/>
              </a:lnSpc>
            </a:pPr>
          </a:p>
        </p:txBody>
      </p:sp>
      <p:sp>
        <p:nvSpPr>
          <p:cNvPr name="TextBox 4" id="4"/>
          <p:cNvSpPr txBox="true"/>
          <p:nvPr/>
        </p:nvSpPr>
        <p:spPr>
          <a:xfrm rot="0">
            <a:off x="9676052" y="3914775"/>
            <a:ext cx="7878350" cy="53435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579118" indent="-289559" lvl="1">
              <a:lnSpc>
                <a:spcPts val="3839"/>
              </a:lnSpc>
              <a:buFont typeface="Arial"/>
              <a:buChar char="•"/>
            </a:pPr>
            <a:r>
              <a:rPr lang="en-US" sz="3199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Still very much rooted in the concrete world</a:t>
            </a:r>
          </a:p>
          <a:p>
            <a:pPr algn="l">
              <a:lnSpc>
                <a:spcPts val="3839"/>
              </a:lnSpc>
            </a:pPr>
          </a:p>
          <a:p>
            <a:pPr algn="l" marL="579118" indent="-289559" lvl="1">
              <a:lnSpc>
                <a:spcPts val="3839"/>
              </a:lnSpc>
              <a:buFont typeface="Arial"/>
              <a:buChar char="•"/>
            </a:pPr>
            <a:r>
              <a:rPr lang="en-US" sz="3199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Have difficulty with abstract thought</a:t>
            </a:r>
          </a:p>
          <a:p>
            <a:pPr algn="l">
              <a:lnSpc>
                <a:spcPts val="3839"/>
              </a:lnSpc>
            </a:pPr>
          </a:p>
          <a:p>
            <a:pPr algn="l" marL="579118" indent="-289559" lvl="1">
              <a:lnSpc>
                <a:spcPts val="3839"/>
              </a:lnSpc>
              <a:buFont typeface="Arial"/>
              <a:buChar char="•"/>
            </a:pPr>
            <a:r>
              <a:rPr lang="en-US" sz="3199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Flavell (1986 in Slavin 2009, p.37) </a:t>
            </a:r>
          </a:p>
          <a:p>
            <a:pPr algn="l">
              <a:lnSpc>
                <a:spcPts val="3839"/>
              </a:lnSpc>
            </a:pPr>
          </a:p>
          <a:p>
            <a:pPr algn="l" marL="579118" indent="-289559" lvl="1">
              <a:lnSpc>
                <a:spcPts val="3839"/>
              </a:lnSpc>
              <a:buFont typeface="Arial"/>
              <a:buChar char="•"/>
            </a:pPr>
            <a:r>
              <a:rPr lang="en-US" sz="3199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An earthbound, concrete, practical-minded sort of problem-solving approach… a theorist the elementary school child is not</a:t>
            </a:r>
          </a:p>
        </p:txBody>
      </p:sp>
    </p:spTree>
  </p:cSld>
  <p:clrMapOvr>
    <a:masterClrMapping/>
  </p:clrMapOvr>
</p:sld>
</file>

<file path=ppt/slides/slide29.xml><?xml version="1.0" encoding="utf-8"?>
<p:sld xmlns:p="http://schemas.openxmlformats.org/presentationml/2006/main" xmlns:a="http://schemas.openxmlformats.org/drawingml/2006/main">
  <p:cSld>
    <p:bg>
      <p:bgPr>
        <a:solidFill>
          <a:srgbClr val="FFFAD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1028700" y="2471738"/>
            <a:ext cx="7438923" cy="53435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579118" indent="-289559" lvl="1">
              <a:lnSpc>
                <a:spcPts val="3839"/>
              </a:lnSpc>
              <a:buFont typeface="Arial"/>
              <a:buChar char="•"/>
            </a:pPr>
            <a:r>
              <a:rPr lang="en-US" sz="3199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Cyfresiad yn datblygu- y gallu i drefnu pethau yn rhesymegol</a:t>
            </a:r>
          </a:p>
          <a:p>
            <a:pPr algn="l">
              <a:lnSpc>
                <a:spcPts val="3839"/>
              </a:lnSpc>
            </a:pPr>
          </a:p>
          <a:p>
            <a:pPr algn="l" marL="579118" indent="-289559" lvl="1">
              <a:lnSpc>
                <a:spcPts val="3839"/>
              </a:lnSpc>
              <a:buFont typeface="Arial"/>
              <a:buChar char="•"/>
            </a:pPr>
            <a:r>
              <a:rPr lang="en-US" sz="3199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e.e. lleiaf i'r mwyaf</a:t>
            </a:r>
          </a:p>
          <a:p>
            <a:pPr algn="l">
              <a:lnSpc>
                <a:spcPts val="3839"/>
              </a:lnSpc>
            </a:pPr>
          </a:p>
          <a:p>
            <a:pPr algn="l" marL="579118" indent="-289559" lvl="1">
              <a:lnSpc>
                <a:spcPts val="3839"/>
              </a:lnSpc>
              <a:buFont typeface="Arial"/>
              <a:buChar char="•"/>
            </a:pPr>
            <a:r>
              <a:rPr lang="en-US" sz="3199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Medr trosiad wedyn ddatblygu h.y. adnabod cysylltiadau rhwng dau beth yn seiliedig ar wybodaeth am y trydydd e.e. mae Tom yn dalach na Ben ac mae Ben yn dalach na Sam felly mae Tom yn dalach na Sam</a:t>
            </a:r>
          </a:p>
        </p:txBody>
      </p:sp>
      <p:sp>
        <p:nvSpPr>
          <p:cNvPr name="TextBox 3" id="3"/>
          <p:cNvSpPr txBox="true"/>
          <p:nvPr/>
        </p:nvSpPr>
        <p:spPr>
          <a:xfrm rot="0">
            <a:off x="9628129" y="1985962"/>
            <a:ext cx="7631171" cy="63150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579118" indent="-289559" lvl="1">
              <a:lnSpc>
                <a:spcPts val="3839"/>
              </a:lnSpc>
              <a:buFont typeface="Arial"/>
              <a:buChar char="•"/>
            </a:pPr>
            <a:r>
              <a:rPr lang="en-US" sz="3199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Seriation develops- the ability to arrange things in logical progression</a:t>
            </a:r>
          </a:p>
          <a:p>
            <a:pPr algn="l">
              <a:lnSpc>
                <a:spcPts val="3839"/>
              </a:lnSpc>
            </a:pPr>
          </a:p>
          <a:p>
            <a:pPr algn="l" marL="579118" indent="-289559" lvl="1">
              <a:lnSpc>
                <a:spcPts val="3839"/>
              </a:lnSpc>
              <a:buFont typeface="Arial"/>
              <a:buChar char="•"/>
            </a:pPr>
            <a:r>
              <a:rPr lang="en-US" sz="3199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e.g. smallest to largest</a:t>
            </a:r>
          </a:p>
          <a:p>
            <a:pPr algn="l">
              <a:lnSpc>
                <a:spcPts val="3839"/>
              </a:lnSpc>
            </a:pPr>
          </a:p>
          <a:p>
            <a:pPr algn="l" marL="579118" indent="-289559" lvl="1">
              <a:lnSpc>
                <a:spcPts val="3839"/>
              </a:lnSpc>
              <a:buFont typeface="Arial"/>
              <a:buChar char="•"/>
            </a:pPr>
            <a:r>
              <a:rPr lang="en-US" sz="3199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Transitivity can then develop i.e. inferring relationships between two objects on the basis of knowledge of a third e.g.  Tom is taller than Ben and Ben is taller than Sam therefore Tom is taller than Sam </a:t>
            </a:r>
          </a:p>
          <a:p>
            <a:pPr algn="l">
              <a:lnSpc>
                <a:spcPts val="3839"/>
              </a:lnSpc>
            </a:pPr>
          </a:p>
          <a:p>
            <a:pPr algn="l" marL="579118" indent="-289559" lvl="1">
              <a:lnSpc>
                <a:spcPts val="3839"/>
              </a:lnSpc>
              <a:buFont typeface="Arial"/>
              <a:buChar char="•"/>
            </a:pPr>
            <a:r>
              <a:rPr lang="en-US" sz="3199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( Slavin,2009)</a:t>
            </a:r>
          </a:p>
        </p:txBody>
      </p:sp>
    </p:spTree>
  </p:cSld>
  <p:clrMapOvr>
    <a:masterClrMapping/>
  </p:clrMapOvr>
</p:sld>
</file>

<file path=ppt/slides/slide30.xml><?xml version="1.0" encoding="utf-8"?>
<p:sld xmlns:p="http://schemas.openxmlformats.org/presentationml/2006/main" xmlns:a="http://schemas.openxmlformats.org/drawingml/2006/main">
  <p:cSld>
    <p:bg>
      <p:bgPr>
        <a:solidFill>
          <a:srgbClr val="FFFAD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2838998" y="3933890"/>
            <a:ext cx="6093172" cy="38862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579118" indent="-289559" lvl="1">
              <a:lnSpc>
                <a:spcPts val="3839"/>
              </a:lnSpc>
              <a:buFont typeface="Arial"/>
              <a:buChar char="•"/>
            </a:pPr>
            <a:r>
              <a:rPr lang="en-US" sz="3199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Plant yn symud o feddwl egosentrig i feddwl gwrthrychol</a:t>
            </a:r>
          </a:p>
          <a:p>
            <a:pPr algn="l">
              <a:lnSpc>
                <a:spcPts val="3839"/>
              </a:lnSpc>
            </a:pPr>
          </a:p>
          <a:p>
            <a:pPr algn="l" marL="579118" indent="-289559" lvl="1">
              <a:lnSpc>
                <a:spcPts val="3839"/>
              </a:lnSpc>
              <a:buFont typeface="Arial"/>
              <a:buChar char="•"/>
            </a:pPr>
            <a:r>
              <a:rPr lang="en-US" sz="3199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Medr plant weld fod eraill yn medru cael canfyddiadau gwahanol</a:t>
            </a:r>
          </a:p>
          <a:p>
            <a:pPr algn="l" marL="579118" indent="-289559" lvl="1">
              <a:lnSpc>
                <a:spcPts val="3839"/>
              </a:lnSpc>
            </a:pPr>
          </a:p>
        </p:txBody>
      </p:sp>
      <p:sp>
        <p:nvSpPr>
          <p:cNvPr name="TextBox 3" id="3"/>
          <p:cNvSpPr txBox="true"/>
          <p:nvPr/>
        </p:nvSpPr>
        <p:spPr>
          <a:xfrm rot="0">
            <a:off x="10962722" y="3448115"/>
            <a:ext cx="6093171" cy="48577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579118" indent="-289559" lvl="1">
              <a:lnSpc>
                <a:spcPts val="3839"/>
              </a:lnSpc>
              <a:buFont typeface="Arial"/>
              <a:buChar char="•"/>
            </a:pPr>
            <a:r>
              <a:rPr lang="en-US" sz="3199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Children move from egocentric thought to decentred or objective thought</a:t>
            </a:r>
          </a:p>
          <a:p>
            <a:pPr algn="l">
              <a:lnSpc>
                <a:spcPts val="3839"/>
              </a:lnSpc>
            </a:pPr>
          </a:p>
          <a:p>
            <a:pPr algn="l" marL="579118" indent="-289559" lvl="1">
              <a:lnSpc>
                <a:spcPts val="3839"/>
              </a:lnSpc>
              <a:buFont typeface="Arial"/>
              <a:buChar char="•"/>
            </a:pPr>
            <a:r>
              <a:rPr lang="en-US" sz="3199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Allows children to see that others can have different perceptions</a:t>
            </a:r>
          </a:p>
          <a:p>
            <a:pPr algn="l" marL="579118" indent="-289559" lvl="1">
              <a:lnSpc>
                <a:spcPts val="3839"/>
              </a:lnSpc>
            </a:pPr>
          </a:p>
          <a:p>
            <a:pPr algn="l" marL="579118" indent="-289559" lvl="1">
              <a:lnSpc>
                <a:spcPts val="3839"/>
              </a:lnSpc>
              <a:buFont typeface="Arial"/>
              <a:buChar char="•"/>
            </a:pPr>
            <a:r>
              <a:rPr lang="en-US" sz="3199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( Slavin, 2009)</a:t>
            </a:r>
          </a:p>
        </p:txBody>
      </p:sp>
    </p:spTree>
  </p:cSld>
  <p:clrMapOvr>
    <a:masterClrMapping/>
  </p:clrMapOvr>
</p:sld>
</file>

<file path=ppt/slides/slide3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FFAD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2787939" y="1019175"/>
            <a:ext cx="12712122" cy="8286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480"/>
              </a:lnSpc>
            </a:pPr>
            <a:r>
              <a:rPr lang="en-US" sz="5400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Tasg / Task</a:t>
            </a:r>
          </a:p>
        </p:txBody>
      </p:sp>
      <p:sp>
        <p:nvSpPr>
          <p:cNvPr name="TextBox 3" id="3"/>
          <p:cNvSpPr txBox="true"/>
          <p:nvPr/>
        </p:nvSpPr>
        <p:spPr>
          <a:xfrm rot="0">
            <a:off x="2182713" y="3528580"/>
            <a:ext cx="6093172" cy="19431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579118" indent="-289559" lvl="1">
              <a:lnSpc>
                <a:spcPts val="3839"/>
              </a:lnSpc>
              <a:buFont typeface="Arial"/>
              <a:buChar char="•"/>
            </a:pPr>
            <a:r>
              <a:rPr lang="en-US" sz="3199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Mewn parau, ystyriwch sut mae’r </a:t>
            </a:r>
            <a:r>
              <a:rPr lang="en-US" sz="3199" u="sng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  <a:hlinkClick r:id="rId2" tooltip="https://www.bing.com/videos/riverview/relatedvideo?&amp;q=piaget+concrete+operational+task&amp;&amp;mid=3FA0359304963199C0353FA0359304963199C035&amp;&amp;FORM=VRDGAR"/>
              </a:rPr>
              <a:t>weithgaredd</a:t>
            </a:r>
            <a:r>
              <a:rPr lang="en-US" sz="3199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 ganlynol yn addas ar gyfer plentyn yn y cyfnod concrid gweithredol</a:t>
            </a:r>
          </a:p>
        </p:txBody>
      </p:sp>
      <p:sp>
        <p:nvSpPr>
          <p:cNvPr name="TextBox 4" id="4"/>
          <p:cNvSpPr txBox="true"/>
          <p:nvPr/>
        </p:nvSpPr>
        <p:spPr>
          <a:xfrm rot="0">
            <a:off x="10526562" y="3528580"/>
            <a:ext cx="6093171" cy="29146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579118" indent="-289559" lvl="1">
              <a:lnSpc>
                <a:spcPts val="3839"/>
              </a:lnSpc>
              <a:buFont typeface="Arial"/>
              <a:buChar char="•"/>
            </a:pPr>
            <a:r>
              <a:rPr lang="en-US" sz="3199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In pairs, consider how the following </a:t>
            </a:r>
            <a:r>
              <a:rPr lang="en-US" sz="3199" u="sng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  <a:hlinkClick r:id="rId3" tooltip="https://www.bing.com/videos/riverview/relatedvideo?&amp;q=piaget+concrete+operational+task&amp;&amp;mid=3FA0359304963199C0353FA0359304963199C035&amp;&amp;FORM=VRDGAR"/>
              </a:rPr>
              <a:t>activity</a:t>
            </a:r>
            <a:r>
              <a:rPr lang="en-US" sz="3199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 is suitable for a child in Piaget’s concrete operational stage                                                 </a:t>
            </a:r>
          </a:p>
        </p:txBody>
      </p:sp>
    </p:spTree>
  </p:cSld>
  <p:clrMapOvr>
    <a:masterClrMapping/>
  </p:clrMapOvr>
</p:sld>
</file>

<file path=ppt/slides/slide32.xml><?xml version="1.0" encoding="utf-8"?>
<p:sld xmlns:p="http://schemas.openxmlformats.org/presentationml/2006/main" xmlns:a="http://schemas.openxmlformats.org/drawingml/2006/main">
  <p:cSld>
    <p:bg>
      <p:bgPr>
        <a:solidFill>
          <a:srgbClr val="FFFAD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2787939" y="1019175"/>
            <a:ext cx="12712122" cy="16478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480"/>
              </a:lnSpc>
            </a:pPr>
            <a:r>
              <a:rPr lang="en-US" sz="5400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Goblygiadau Addysgol 2 </a:t>
            </a:r>
          </a:p>
          <a:p>
            <a:pPr algn="ctr">
              <a:lnSpc>
                <a:spcPts val="6480"/>
              </a:lnSpc>
            </a:pPr>
            <a:r>
              <a:rPr lang="en-US" sz="5400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Educational implications 2</a:t>
            </a:r>
          </a:p>
        </p:txBody>
      </p:sp>
      <p:sp>
        <p:nvSpPr>
          <p:cNvPr name="TextBox 3" id="3"/>
          <p:cNvSpPr txBox="true"/>
          <p:nvPr/>
        </p:nvSpPr>
        <p:spPr>
          <a:xfrm rot="0">
            <a:off x="441692" y="3362918"/>
            <a:ext cx="8181203" cy="51435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1446839" indent="-482280" lvl="2">
              <a:lnSpc>
                <a:spcPts val="3719"/>
              </a:lnSpc>
              <a:buFont typeface="Arial"/>
              <a:buChar char="⚬"/>
            </a:pPr>
            <a:r>
              <a:rPr lang="en-US" sz="3099">
                <a:solidFill>
                  <a:srgbClr val="404040"/>
                </a:solidFill>
                <a:latin typeface="Trebuchet MS"/>
                <a:ea typeface="Trebuchet MS"/>
                <a:cs typeface="Trebuchet MS"/>
                <a:sym typeface="Trebuchet MS"/>
              </a:rPr>
              <a:t>Defnyddio cyfarpar gweledol a modelau</a:t>
            </a:r>
          </a:p>
          <a:p>
            <a:pPr algn="l" marL="1338572" indent="-446191" lvl="2">
              <a:lnSpc>
                <a:spcPts val="3719"/>
              </a:lnSpc>
              <a:buFont typeface="Arial"/>
              <a:buChar char="⚬"/>
            </a:pPr>
          </a:p>
          <a:p>
            <a:pPr algn="l" marL="1446839" indent="-482280" lvl="2">
              <a:lnSpc>
                <a:spcPts val="3719"/>
              </a:lnSpc>
              <a:buFont typeface="Arial"/>
              <a:buChar char="⚬"/>
            </a:pPr>
            <a:r>
              <a:rPr lang="en-US" sz="3099">
                <a:solidFill>
                  <a:srgbClr val="404040"/>
                </a:solidFill>
                <a:latin typeface="Trebuchet MS"/>
                <a:ea typeface="Trebuchet MS"/>
                <a:cs typeface="Trebuchet MS"/>
                <a:sym typeface="Trebuchet MS"/>
              </a:rPr>
              <a:t>Darparu cyfleoedd i drafod materion cymdeithasol, gwleidyddol a diwylliannol</a:t>
            </a:r>
          </a:p>
          <a:p>
            <a:pPr algn="l" marL="1338572" indent="-446191" lvl="2">
              <a:lnSpc>
                <a:spcPts val="3719"/>
              </a:lnSpc>
              <a:buFont typeface="Arial"/>
              <a:buChar char="⚬"/>
            </a:pPr>
          </a:p>
          <a:p>
            <a:pPr algn="l" marL="1446839" indent="-482280" lvl="2">
              <a:lnSpc>
                <a:spcPts val="3719"/>
              </a:lnSpc>
              <a:buFont typeface="Arial"/>
              <a:buChar char="⚬"/>
            </a:pPr>
            <a:r>
              <a:rPr lang="en-US" sz="3099">
                <a:solidFill>
                  <a:srgbClr val="404040"/>
                </a:solidFill>
                <a:latin typeface="Trebuchet MS"/>
                <a:ea typeface="Trebuchet MS"/>
                <a:cs typeface="Trebuchet MS"/>
                <a:sym typeface="Trebuchet MS"/>
              </a:rPr>
              <a:t>Dysgu cysyniadau eang yn hytrach na ffeithiau a’u lleoli o fewn cyd-destun ystyrol a pherthnasol i’r dysgwr.</a:t>
            </a:r>
          </a:p>
          <a:p>
            <a:pPr algn="l" marL="1446839" indent="-482280" lvl="2">
              <a:lnSpc>
                <a:spcPts val="3719"/>
              </a:lnSpc>
            </a:pPr>
          </a:p>
        </p:txBody>
      </p:sp>
      <p:sp>
        <p:nvSpPr>
          <p:cNvPr name="TextBox 4" id="4"/>
          <p:cNvSpPr txBox="true"/>
          <p:nvPr/>
        </p:nvSpPr>
        <p:spPr>
          <a:xfrm rot="0">
            <a:off x="9144000" y="3596280"/>
            <a:ext cx="7878589" cy="46767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1446839" indent="-482280" lvl="2">
              <a:lnSpc>
                <a:spcPts val="3719"/>
              </a:lnSpc>
              <a:buFont typeface="Arial"/>
              <a:buChar char="⚬"/>
            </a:pPr>
            <a:r>
              <a:rPr lang="en-US" sz="3099">
                <a:solidFill>
                  <a:srgbClr val="404040"/>
                </a:solidFill>
                <a:latin typeface="Trebuchet MS"/>
                <a:ea typeface="Trebuchet MS"/>
                <a:cs typeface="Trebuchet MS"/>
                <a:sym typeface="Trebuchet MS"/>
              </a:rPr>
              <a:t>Use visual aids and models</a:t>
            </a:r>
          </a:p>
          <a:p>
            <a:pPr algn="l" marL="1338572" indent="-446191" lvl="2">
              <a:lnSpc>
                <a:spcPts val="3719"/>
              </a:lnSpc>
              <a:buFont typeface="Arial"/>
              <a:buChar char="⚬"/>
            </a:pPr>
          </a:p>
          <a:p>
            <a:pPr algn="l" marL="1446839" indent="-482280" lvl="2">
              <a:lnSpc>
                <a:spcPts val="3719"/>
              </a:lnSpc>
              <a:buFont typeface="Arial"/>
              <a:buChar char="⚬"/>
            </a:pPr>
            <a:r>
              <a:rPr lang="en-US" sz="3099">
                <a:solidFill>
                  <a:srgbClr val="404040"/>
                </a:solidFill>
                <a:latin typeface="Trebuchet MS"/>
                <a:ea typeface="Trebuchet MS"/>
                <a:cs typeface="Trebuchet MS"/>
                <a:sym typeface="Trebuchet MS"/>
              </a:rPr>
              <a:t>Provide opportunities to discuss</a:t>
            </a:r>
          </a:p>
          <a:p>
            <a:pPr algn="l" marL="1338572" indent="-446191" lvl="2">
              <a:lnSpc>
                <a:spcPts val="3719"/>
              </a:lnSpc>
              <a:buFont typeface="Arial"/>
              <a:buChar char="⚬"/>
            </a:pPr>
            <a:r>
              <a:rPr lang="en-US" sz="3099">
                <a:solidFill>
                  <a:srgbClr val="404040"/>
                </a:solidFill>
                <a:latin typeface="Trebuchet MS"/>
                <a:ea typeface="Trebuchet MS"/>
                <a:cs typeface="Trebuchet MS"/>
                <a:sym typeface="Trebuchet MS"/>
              </a:rPr>
              <a:t> social, political, and cultural issues</a:t>
            </a:r>
          </a:p>
          <a:p>
            <a:pPr algn="l" marL="1338572" indent="-446191" lvl="2">
              <a:lnSpc>
                <a:spcPts val="3719"/>
              </a:lnSpc>
              <a:buFont typeface="Arial"/>
              <a:buChar char="⚬"/>
            </a:pPr>
          </a:p>
          <a:p>
            <a:pPr algn="l" marL="1446839" indent="-482280" lvl="2">
              <a:lnSpc>
                <a:spcPts val="3719"/>
              </a:lnSpc>
              <a:buFont typeface="Arial"/>
              <a:buChar char="⚬"/>
            </a:pPr>
            <a:r>
              <a:rPr lang="en-US" sz="3099">
                <a:solidFill>
                  <a:srgbClr val="404040"/>
                </a:solidFill>
                <a:latin typeface="Trebuchet MS"/>
                <a:ea typeface="Trebuchet MS"/>
                <a:cs typeface="Trebuchet MS"/>
                <a:sym typeface="Trebuchet MS"/>
              </a:rPr>
              <a:t>Teach broad concepts rather than facts, and to situate these in a context meaningful and relevant to the learner</a:t>
            </a:r>
          </a:p>
          <a:p>
            <a:pPr algn="l" marL="1446839" indent="-482280" lvl="2">
              <a:lnSpc>
                <a:spcPts val="3719"/>
              </a:lnSpc>
            </a:pPr>
          </a:p>
        </p:txBody>
      </p:sp>
    </p:spTree>
  </p:cSld>
  <p:clrMapOvr>
    <a:masterClrMapping/>
  </p:clrMapOvr>
</p:sld>
</file>

<file path=ppt/slides/slide33.xml><?xml version="1.0" encoding="utf-8"?>
<p:sld xmlns:p="http://schemas.openxmlformats.org/presentationml/2006/main" xmlns:a="http://schemas.openxmlformats.org/drawingml/2006/main">
  <p:cSld>
    <p:bg>
      <p:bgPr>
        <a:solidFill>
          <a:srgbClr val="FFFAD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2165814" y="1019175"/>
            <a:ext cx="12712122" cy="16478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480"/>
              </a:lnSpc>
            </a:pPr>
            <a:r>
              <a:rPr lang="en-US" sz="5400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Goblygiadau Addysgol 3</a:t>
            </a:r>
          </a:p>
          <a:p>
            <a:pPr algn="ctr">
              <a:lnSpc>
                <a:spcPts val="6480"/>
              </a:lnSpc>
            </a:pPr>
            <a:r>
              <a:rPr lang="en-US" sz="5400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Educational implications 3</a:t>
            </a:r>
          </a:p>
        </p:txBody>
      </p:sp>
      <p:sp>
        <p:nvSpPr>
          <p:cNvPr name="TextBox 3" id="3"/>
          <p:cNvSpPr txBox="true"/>
          <p:nvPr/>
        </p:nvSpPr>
        <p:spPr>
          <a:xfrm rot="0">
            <a:off x="1107441" y="3772378"/>
            <a:ext cx="7414434" cy="48577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579120" indent="-289560" lvl="1">
              <a:lnSpc>
                <a:spcPts val="3840"/>
              </a:lnSpc>
              <a:buFont typeface="Arial"/>
              <a:buChar char="•"/>
            </a:pPr>
            <a:r>
              <a:rPr lang="en-US" sz="3200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Darparu cyfleoedd i</a:t>
            </a:r>
          </a:p>
          <a:p>
            <a:pPr algn="l">
              <a:lnSpc>
                <a:spcPts val="3840"/>
              </a:lnSpc>
            </a:pPr>
          </a:p>
          <a:p>
            <a:pPr algn="l" marL="1493521" indent="-497840" lvl="2">
              <a:lnSpc>
                <a:spcPts val="3840"/>
              </a:lnSpc>
              <a:buFont typeface="Arial"/>
              <a:buChar char="⚬"/>
            </a:pPr>
            <a:r>
              <a:rPr lang="en-US" sz="3200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ddosbarthu a grwpio gwybodaeth fwyfwy cymhleth</a:t>
            </a:r>
          </a:p>
          <a:p>
            <a:pPr algn="l">
              <a:lnSpc>
                <a:spcPts val="3840"/>
              </a:lnSpc>
            </a:pPr>
          </a:p>
          <a:p>
            <a:pPr algn="l" marL="1493521" indent="-497840" lvl="2">
              <a:lnSpc>
                <a:spcPts val="3840"/>
              </a:lnSpc>
              <a:buFont typeface="Arial"/>
              <a:buChar char="⚬"/>
            </a:pPr>
            <a:r>
              <a:rPr lang="en-US" sz="3200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ddefnyddio amlinelliadau a hierarchaeth i hwyluso cymhwyso gwybodaeth newydd gyda hen wybodaeth</a:t>
            </a:r>
          </a:p>
          <a:p>
            <a:pPr algn="l" marL="1493521" indent="-497840" lvl="2">
              <a:lnSpc>
                <a:spcPts val="3840"/>
              </a:lnSpc>
            </a:pPr>
          </a:p>
        </p:txBody>
      </p:sp>
      <p:sp>
        <p:nvSpPr>
          <p:cNvPr name="TextBox 4" id="4"/>
          <p:cNvSpPr txBox="true"/>
          <p:nvPr/>
        </p:nvSpPr>
        <p:spPr>
          <a:xfrm rot="0">
            <a:off x="10280834" y="3529491"/>
            <a:ext cx="6978466" cy="53435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579120" indent="-289560" lvl="1">
              <a:lnSpc>
                <a:spcPts val="3840"/>
              </a:lnSpc>
              <a:buFont typeface="Arial"/>
              <a:buChar char="•"/>
            </a:pPr>
            <a:r>
              <a:rPr lang="en-US" sz="3200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Allow opportunities to </a:t>
            </a:r>
          </a:p>
          <a:p>
            <a:pPr algn="l">
              <a:lnSpc>
                <a:spcPts val="3840"/>
              </a:lnSpc>
            </a:pPr>
          </a:p>
          <a:p>
            <a:pPr algn="l" marL="1493521" indent="-497840" lvl="2">
              <a:lnSpc>
                <a:spcPts val="3840"/>
              </a:lnSpc>
              <a:buFont typeface="Arial"/>
              <a:buChar char="⚬"/>
            </a:pPr>
            <a:r>
              <a:rPr lang="en-US" sz="3200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classify and group information with increasing complexity</a:t>
            </a:r>
          </a:p>
          <a:p>
            <a:pPr algn="l">
              <a:lnSpc>
                <a:spcPts val="3840"/>
              </a:lnSpc>
            </a:pPr>
          </a:p>
          <a:p>
            <a:pPr algn="l" marL="1493521" indent="-497840" lvl="2">
              <a:lnSpc>
                <a:spcPts val="3840"/>
              </a:lnSpc>
              <a:buFont typeface="Arial"/>
              <a:buChar char="⚬"/>
            </a:pPr>
            <a:r>
              <a:rPr lang="en-US" sz="3200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use outlines and hierarchies to facilitate assimilating new information with previous knowledge</a:t>
            </a:r>
          </a:p>
          <a:p>
            <a:pPr algn="l" marL="1493521" indent="-497840" lvl="2">
              <a:lnSpc>
                <a:spcPts val="3840"/>
              </a:lnSpc>
            </a:pPr>
          </a:p>
        </p:txBody>
      </p:sp>
    </p:spTree>
  </p:cSld>
  <p:clrMapOvr>
    <a:masterClrMapping/>
  </p:clrMapOvr>
</p:sld>
</file>

<file path=ppt/slides/slide34.xml><?xml version="1.0" encoding="utf-8"?>
<p:sld xmlns:p="http://schemas.openxmlformats.org/presentationml/2006/main" xmlns:a="http://schemas.openxmlformats.org/drawingml/2006/main">
  <p:cSld>
    <p:bg>
      <p:bgPr>
        <a:solidFill>
          <a:srgbClr val="FFFAD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2787939" y="1019175"/>
            <a:ext cx="12712122" cy="16478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480"/>
              </a:lnSpc>
            </a:pPr>
            <a:r>
              <a:rPr lang="en-US" sz="5400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Goblygiadau Addysgol 4</a:t>
            </a:r>
          </a:p>
          <a:p>
            <a:pPr algn="ctr">
              <a:lnSpc>
                <a:spcPts val="6480"/>
              </a:lnSpc>
            </a:pPr>
            <a:r>
              <a:rPr lang="en-US" sz="5400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Educational implications 4</a:t>
            </a:r>
          </a:p>
        </p:txBody>
      </p:sp>
      <p:sp>
        <p:nvSpPr>
          <p:cNvPr name="TextBox 3" id="3"/>
          <p:cNvSpPr txBox="true"/>
          <p:nvPr/>
        </p:nvSpPr>
        <p:spPr>
          <a:xfrm rot="0">
            <a:off x="1028700" y="3727022"/>
            <a:ext cx="7619963" cy="58293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1493511" indent="-497837" lvl="2">
              <a:lnSpc>
                <a:spcPts val="3839"/>
              </a:lnSpc>
              <a:buFont typeface="Arial"/>
              <a:buChar char="⚬"/>
            </a:pPr>
            <a:r>
              <a:rPr lang="en-US" sz="3199">
                <a:solidFill>
                  <a:srgbClr val="404040"/>
                </a:solidFill>
                <a:latin typeface="Trebuchet MS"/>
                <a:ea typeface="Trebuchet MS"/>
                <a:cs typeface="Trebuchet MS"/>
                <a:sym typeface="Trebuchet MS"/>
              </a:rPr>
              <a:t>Mae ‘dysgu drwy ddarganfod’ yn rhoi’r cyfleoedd i ddysgwyr ymchwilio ac arbrofi, ac felly hybu dealltwriaeth newydd</a:t>
            </a:r>
          </a:p>
          <a:p>
            <a:pPr algn="l" marL="1493511" indent="-497837" lvl="2">
              <a:lnSpc>
                <a:spcPts val="3839"/>
              </a:lnSpc>
              <a:buFont typeface="Arial"/>
              <a:buChar char="⚬"/>
            </a:pPr>
          </a:p>
          <a:p>
            <a:pPr algn="l" marL="1493511" indent="-497837" lvl="2">
              <a:lnSpc>
                <a:spcPts val="3839"/>
              </a:lnSpc>
              <a:buFont typeface="Arial"/>
              <a:buChar char="⚬"/>
            </a:pPr>
            <a:r>
              <a:rPr lang="en-US" sz="3199">
                <a:solidFill>
                  <a:srgbClr val="404040"/>
                </a:solidFill>
                <a:latin typeface="Trebuchet MS"/>
                <a:ea typeface="Trebuchet MS"/>
                <a:cs typeface="Trebuchet MS"/>
                <a:sym typeface="Trebuchet MS"/>
              </a:rPr>
              <a:t>Mae rhoi cyfleoedd sy’n galluogi myfyrwyr o wahanol lefelau gwybyddol i weithio gyda’i gilydd yn aml yn hybu myfyrwyr llai aeddfed i ddatblygu i lefel mwy aeddfed o ddealltwriaeth</a:t>
            </a:r>
          </a:p>
          <a:p>
            <a:pPr algn="l" marL="1493511" indent="-497837" lvl="2">
              <a:lnSpc>
                <a:spcPts val="3839"/>
              </a:lnSpc>
            </a:pPr>
          </a:p>
        </p:txBody>
      </p:sp>
      <p:sp>
        <p:nvSpPr>
          <p:cNvPr name="TextBox 4" id="4"/>
          <p:cNvSpPr txBox="true"/>
          <p:nvPr/>
        </p:nvSpPr>
        <p:spPr>
          <a:xfrm rot="0">
            <a:off x="9375086" y="3727022"/>
            <a:ext cx="7884214" cy="53435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1493511" indent="-497837" lvl="2">
              <a:lnSpc>
                <a:spcPts val="3839"/>
              </a:lnSpc>
              <a:buFont typeface="Arial"/>
              <a:buChar char="⚬"/>
            </a:pPr>
            <a:r>
              <a:rPr lang="en-US" sz="3199">
                <a:solidFill>
                  <a:srgbClr val="404040"/>
                </a:solidFill>
                <a:latin typeface="Trebuchet MS"/>
                <a:ea typeface="Trebuchet MS"/>
                <a:cs typeface="Trebuchet MS"/>
                <a:sym typeface="Trebuchet MS"/>
              </a:rPr>
              <a:t>'Discovery learning’ provides opportunities for learners to explore and experiment, thereby encouraging new understandings</a:t>
            </a:r>
          </a:p>
          <a:p>
            <a:pPr algn="l" marL="1381751" indent="-460584" lvl="2">
              <a:lnSpc>
                <a:spcPts val="3839"/>
              </a:lnSpc>
              <a:buFont typeface="Arial"/>
              <a:buChar char="⚬"/>
            </a:pPr>
          </a:p>
          <a:p>
            <a:pPr algn="l" marL="1493511" indent="-497837" lvl="2">
              <a:lnSpc>
                <a:spcPts val="3839"/>
              </a:lnSpc>
              <a:buFont typeface="Arial"/>
              <a:buChar char="⚬"/>
            </a:pPr>
            <a:r>
              <a:rPr lang="en-US" sz="3199">
                <a:solidFill>
                  <a:srgbClr val="404040"/>
                </a:solidFill>
                <a:latin typeface="Trebuchet MS"/>
                <a:ea typeface="Trebuchet MS"/>
                <a:cs typeface="Trebuchet MS"/>
                <a:sym typeface="Trebuchet MS"/>
              </a:rPr>
              <a:t>Opportunities that allow students of differing cognitive levels to work together often encourage less mature students to advance to a more mature understanding</a:t>
            </a:r>
          </a:p>
          <a:p>
            <a:pPr algn="l" marL="1493511" indent="-497837" lvl="2">
              <a:lnSpc>
                <a:spcPts val="3839"/>
              </a:lnSpc>
            </a:pPr>
          </a:p>
        </p:txBody>
      </p:sp>
    </p:spTree>
  </p:cSld>
  <p:clrMapOvr>
    <a:masterClrMapping/>
  </p:clrMapOvr>
</p:sld>
</file>

<file path=ppt/slides/slide3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FFAD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1755134" y="2014966"/>
            <a:ext cx="6093172" cy="48577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579118" indent="-289559" lvl="1">
              <a:lnSpc>
                <a:spcPts val="3839"/>
              </a:lnSpc>
              <a:buFont typeface="Arial"/>
              <a:buChar char="•"/>
            </a:pPr>
            <a:r>
              <a:rPr lang="en-US" sz="3199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Damcaniaeth Piaget yn bwysig iawn o ran y ffordd roedd pobl yn meddwl am ddatblygiadau gwybyddol plant</a:t>
            </a:r>
          </a:p>
          <a:p>
            <a:pPr algn="l">
              <a:lnSpc>
                <a:spcPts val="3839"/>
              </a:lnSpc>
            </a:pPr>
          </a:p>
          <a:p>
            <a:pPr algn="l" marL="579118" indent="-289559" lvl="1">
              <a:lnSpc>
                <a:spcPts val="3839"/>
              </a:lnSpc>
              <a:buFont typeface="Arial"/>
              <a:buChar char="•"/>
            </a:pPr>
            <a:r>
              <a:rPr lang="en-US" sz="3199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Datblygiad galluoedd gwybyddol drwy’r rhyngweithiad rhwng natur a magwraeth a’r amgylchedd</a:t>
            </a:r>
          </a:p>
        </p:txBody>
      </p:sp>
      <p:sp>
        <p:nvSpPr>
          <p:cNvPr name="TextBox 3" id="3"/>
          <p:cNvSpPr txBox="true"/>
          <p:nvPr/>
        </p:nvSpPr>
        <p:spPr>
          <a:xfrm rot="0">
            <a:off x="10533586" y="1772079"/>
            <a:ext cx="6093171" cy="53435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579118" indent="-289559" lvl="1">
              <a:lnSpc>
                <a:spcPts val="3839"/>
              </a:lnSpc>
              <a:buFont typeface="Arial"/>
              <a:buChar char="•"/>
            </a:pPr>
            <a:r>
              <a:rPr lang="en-US" sz="3199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Piaget’s theory was hugely important in changing the way people thought about the development of cognitive abilities in children.</a:t>
            </a:r>
          </a:p>
          <a:p>
            <a:pPr algn="l">
              <a:lnSpc>
                <a:spcPts val="3839"/>
              </a:lnSpc>
            </a:pPr>
          </a:p>
          <a:p>
            <a:pPr algn="l" marL="579118" indent="-289559" lvl="1">
              <a:lnSpc>
                <a:spcPts val="3839"/>
              </a:lnSpc>
              <a:buFont typeface="Arial"/>
              <a:buChar char="•"/>
            </a:pPr>
            <a:r>
              <a:rPr lang="en-US" sz="3199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Development of cognitive abilities evolves through interaction between innate capacities and the environment</a:t>
            </a:r>
          </a:p>
        </p:txBody>
      </p:sp>
      <p:grpSp>
        <p:nvGrpSpPr>
          <p:cNvPr name="Group 4" id="4"/>
          <p:cNvGrpSpPr>
            <a:grpSpLocks noChangeAspect="true"/>
          </p:cNvGrpSpPr>
          <p:nvPr/>
        </p:nvGrpSpPr>
        <p:grpSpPr>
          <a:xfrm rot="0">
            <a:off x="7651910" y="7434471"/>
            <a:ext cx="3509962" cy="2424113"/>
            <a:chOff x="0" y="0"/>
            <a:chExt cx="4679950" cy="3232150"/>
          </a:xfrm>
        </p:grpSpPr>
        <p:sp>
          <p:nvSpPr>
            <p:cNvPr name="Freeform 5" id="5" descr="ANd9GcT2XRzzY7ddQZnGa2ZUGbYhkQbkTz71RhldrRNah_BETXoFv-Y5Wcz7rkd3">
              <a:hlinkClick r:id="rId2" tooltip="http://www.google.co.uk/imgres?imgurl=http://www.avondaleprimary.school.nz/Cache/Pictures/136369/6_room2's_christmas_photos_027.jpg&amp;imgrefurl=http://www.avondaleprimary.school.nz/Site/Home/Starting_School.ashx&amp;usg=__G8zcmJltHM07tjYUHuX3dlYLvRw=&amp;h=960&amp;w=1280&amp;sz=512&amp;hl=en&amp;start=43&amp;zoom=1&amp;um=1&amp;itbs=1&amp;tbnid=pGgEJ-FN_0i_SM:&amp;tbnh=113&amp;tbnw=150&amp;prev=/search?q%3Dchildren%2Bin%2Bclassroom%26start%3D40%26um%3D1%26hl%3Den%26sa%3DN%26biw%3D1004%26bih%3D610%26ndsp%3D20%26tbm%3Disch&amp;ei=vK3oTbzoBI2N-watg4S6Dw"/>
            </p:cNvPr>
            <p:cNvSpPr/>
            <p:nvPr/>
          </p:nvSpPr>
          <p:spPr>
            <a:xfrm flipH="false" flipV="false" rot="0">
              <a:off x="0" y="0"/>
              <a:ext cx="4679950" cy="3232150"/>
            </a:xfrm>
            <a:custGeom>
              <a:avLst/>
              <a:gdLst/>
              <a:ahLst/>
              <a:cxnLst/>
              <a:rect r="r" b="b" t="t" l="l"/>
              <a:pathLst>
                <a:path h="3232150" w="4679950">
                  <a:moveTo>
                    <a:pt x="0" y="0"/>
                  </a:moveTo>
                  <a:lnTo>
                    <a:pt x="4679950" y="0"/>
                  </a:lnTo>
                  <a:lnTo>
                    <a:pt x="4679950" y="3232150"/>
                  </a:lnTo>
                  <a:lnTo>
                    <a:pt x="0" y="323215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l="0" t="0" r="0" b="-9077"/>
              </a:stretch>
            </a:blipFill>
          </p:spPr>
        </p:sp>
      </p:grpSp>
    </p:spTree>
  </p:cSld>
  <p:clrMapOvr>
    <a:masterClrMapping/>
  </p:clrMapOvr>
</p:sld>
</file>

<file path=ppt/slides/slide36.xml><?xml version="1.0" encoding="utf-8"?>
<p:sld xmlns:p="http://schemas.openxmlformats.org/presentationml/2006/main" xmlns:a="http://schemas.openxmlformats.org/drawingml/2006/main">
  <p:cSld>
    <p:bg>
      <p:bgPr>
        <a:solidFill>
          <a:srgbClr val="FFFAD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2787939" y="386279"/>
            <a:ext cx="12712122" cy="16478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480"/>
              </a:lnSpc>
            </a:pPr>
            <a:r>
              <a:rPr lang="en-US" sz="5400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Beirniadaethau o Piaget 1</a:t>
            </a:r>
          </a:p>
          <a:p>
            <a:pPr algn="ctr">
              <a:lnSpc>
                <a:spcPts val="6480"/>
              </a:lnSpc>
            </a:pPr>
            <a:r>
              <a:rPr lang="en-US" sz="5400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Criticisms of Piaget 1</a:t>
            </a:r>
          </a:p>
        </p:txBody>
      </p:sp>
      <p:sp>
        <p:nvSpPr>
          <p:cNvPr name="TextBox 3" id="3"/>
          <p:cNvSpPr txBox="true"/>
          <p:nvPr/>
        </p:nvSpPr>
        <p:spPr>
          <a:xfrm rot="0">
            <a:off x="724559" y="2943225"/>
            <a:ext cx="8091707" cy="63150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579120" indent="-289560" lvl="1">
              <a:lnSpc>
                <a:spcPts val="3840"/>
              </a:lnSpc>
              <a:buFont typeface="Arial"/>
              <a:buChar char="•"/>
            </a:pPr>
            <a:r>
              <a:rPr lang="en-US" sz="3200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Er fod damcaniaeth Piaget yn ddylanwadol hyd heddiw, mae rhai gwendidau nawr yn amlwg</a:t>
            </a:r>
          </a:p>
          <a:p>
            <a:pPr algn="l">
              <a:lnSpc>
                <a:spcPts val="3840"/>
              </a:lnSpc>
            </a:pPr>
          </a:p>
          <a:p>
            <a:pPr algn="l" marL="579120" indent="-289560" lvl="1">
              <a:lnSpc>
                <a:spcPts val="3840"/>
              </a:lnSpc>
              <a:buFont typeface="Arial"/>
              <a:buChar char="•"/>
            </a:pPr>
            <a:r>
              <a:rPr lang="en-US" sz="3200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Mae‘r model camau yn ystyried fod meddwl plant yn fwy cyson nag yw e (Seigler,2006)</a:t>
            </a:r>
          </a:p>
          <a:p>
            <a:pPr algn="l">
              <a:lnSpc>
                <a:spcPts val="3840"/>
              </a:lnSpc>
            </a:pPr>
          </a:p>
          <a:p>
            <a:pPr algn="l" marL="1493521" indent="-497840" lvl="2">
              <a:lnSpc>
                <a:spcPts val="3840"/>
              </a:lnSpc>
              <a:buFont typeface="Arial"/>
              <a:buChar char="⚬"/>
            </a:pPr>
            <a:r>
              <a:rPr lang="en-US" sz="3200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Mae plant yn aml yn mynd yn ôl i hen ffordd o feddwl/ymddwyn</a:t>
            </a:r>
          </a:p>
          <a:p>
            <a:pPr algn="l">
              <a:lnSpc>
                <a:spcPts val="3840"/>
              </a:lnSpc>
            </a:pPr>
          </a:p>
          <a:p>
            <a:pPr algn="l" marL="579120" indent="-289560" lvl="1">
              <a:lnSpc>
                <a:spcPts val="3840"/>
              </a:lnSpc>
              <a:buFont typeface="Arial"/>
              <a:buChar char="•"/>
            </a:pPr>
            <a:r>
              <a:rPr lang="en-US" sz="3200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Mae babis a phlant yn fwy abl yn wybyddol na gydnabyddwyd gan Piaget</a:t>
            </a:r>
          </a:p>
        </p:txBody>
      </p:sp>
      <p:sp>
        <p:nvSpPr>
          <p:cNvPr name="TextBox 4" id="4"/>
          <p:cNvSpPr txBox="true"/>
          <p:nvPr/>
        </p:nvSpPr>
        <p:spPr>
          <a:xfrm rot="0">
            <a:off x="9144000" y="2721321"/>
            <a:ext cx="8285112" cy="72866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579120" indent="-289560" lvl="1">
              <a:lnSpc>
                <a:spcPts val="3840"/>
              </a:lnSpc>
              <a:buFont typeface="Arial"/>
              <a:buChar char="•"/>
            </a:pPr>
            <a:r>
              <a:rPr lang="en-US" sz="3200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Although Piaget’s theory remains highly influential, some weaknesses are now apparent</a:t>
            </a:r>
          </a:p>
          <a:p>
            <a:pPr algn="l">
              <a:lnSpc>
                <a:spcPts val="3840"/>
              </a:lnSpc>
            </a:pPr>
          </a:p>
          <a:p>
            <a:pPr algn="l" marL="1493521" indent="-497840" lvl="2">
              <a:lnSpc>
                <a:spcPts val="3840"/>
              </a:lnSpc>
              <a:buFont typeface="Arial"/>
              <a:buChar char="⚬"/>
            </a:pPr>
            <a:r>
              <a:rPr lang="en-US" sz="3200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The stage model depicts children’s thinking as being more consistent than it is (Seigler, 2006)</a:t>
            </a:r>
          </a:p>
          <a:p>
            <a:pPr algn="l">
              <a:lnSpc>
                <a:spcPts val="3840"/>
              </a:lnSpc>
            </a:pPr>
          </a:p>
          <a:p>
            <a:pPr algn="l" marL="2668831" indent="-667208" lvl="3">
              <a:lnSpc>
                <a:spcPts val="3840"/>
              </a:lnSpc>
              <a:buFont typeface="Arial"/>
              <a:buChar char="￭"/>
            </a:pPr>
            <a:r>
              <a:rPr lang="en-US" sz="3200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Child often reverts to old ways of thinking/acting</a:t>
            </a:r>
          </a:p>
          <a:p>
            <a:pPr algn="l">
              <a:lnSpc>
                <a:spcPts val="3840"/>
              </a:lnSpc>
            </a:pPr>
          </a:p>
          <a:p>
            <a:pPr algn="l" marL="1493521" indent="-497840" lvl="2">
              <a:lnSpc>
                <a:spcPts val="3840"/>
              </a:lnSpc>
              <a:buFont typeface="Arial"/>
              <a:buChar char="⚬"/>
            </a:pPr>
            <a:r>
              <a:rPr lang="en-US" sz="3200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Infants and young children are more cognitively competent than Piaget recognised</a:t>
            </a:r>
          </a:p>
          <a:p>
            <a:pPr algn="l" marL="1493521" indent="-497840" lvl="2">
              <a:lnSpc>
                <a:spcPts val="3840"/>
              </a:lnSpc>
            </a:pPr>
          </a:p>
        </p:txBody>
      </p:sp>
    </p:spTree>
  </p:cSld>
  <p:clrMapOvr>
    <a:masterClrMapping/>
  </p:clrMapOvr>
</p:sld>
</file>

<file path=ppt/slides/slide37.xml><?xml version="1.0" encoding="utf-8"?>
<p:sld xmlns:p="http://schemas.openxmlformats.org/presentationml/2006/main" xmlns:a="http://schemas.openxmlformats.org/drawingml/2006/main">
  <p:cSld>
    <p:bg>
      <p:bgPr>
        <a:solidFill>
          <a:srgbClr val="FFFAD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2787939" y="592871"/>
            <a:ext cx="12712122" cy="16478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480"/>
              </a:lnSpc>
            </a:pPr>
            <a:r>
              <a:rPr lang="en-US" sz="5400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Beirniadaethau o Piaget 2</a:t>
            </a:r>
          </a:p>
          <a:p>
            <a:pPr algn="ctr">
              <a:lnSpc>
                <a:spcPts val="6480"/>
              </a:lnSpc>
            </a:pPr>
            <a:r>
              <a:rPr lang="en-US" sz="5400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Criticisms of Piaget 2</a:t>
            </a:r>
          </a:p>
        </p:txBody>
      </p:sp>
      <p:sp>
        <p:nvSpPr>
          <p:cNvPr name="TextBox 3" id="3"/>
          <p:cNvSpPr txBox="true"/>
          <p:nvPr/>
        </p:nvSpPr>
        <p:spPr>
          <a:xfrm rot="0">
            <a:off x="419510" y="2626190"/>
            <a:ext cx="8239517" cy="72866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579120" indent="-289560" lvl="1">
              <a:lnSpc>
                <a:spcPts val="3840"/>
              </a:lnSpc>
              <a:buFont typeface="Arial"/>
              <a:buChar char="•"/>
            </a:pPr>
            <a:r>
              <a:rPr lang="en-US" sz="3200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Dywed Huitt a Hummel (1998 ar gael yn Wood, Smith &amp;  Grossniklaus, 2014)</a:t>
            </a:r>
          </a:p>
          <a:p>
            <a:pPr algn="l">
              <a:lnSpc>
                <a:spcPts val="3840"/>
              </a:lnSpc>
            </a:pPr>
          </a:p>
          <a:p>
            <a:pPr algn="l" marL="1493521" indent="-497840" lvl="2">
              <a:lnSpc>
                <a:spcPts val="3840"/>
              </a:lnSpc>
              <a:buFont typeface="Arial"/>
              <a:buChar char="⚬"/>
            </a:pPr>
            <a:r>
              <a:rPr lang="en-US" sz="3200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‘only 35% of high school graduates in industrialized countries obtain formal operations; many people do not think formally during adulthood’.</a:t>
            </a:r>
          </a:p>
          <a:p>
            <a:pPr algn="l">
              <a:lnSpc>
                <a:spcPts val="3840"/>
              </a:lnSpc>
            </a:pPr>
          </a:p>
          <a:p>
            <a:pPr algn="l" marL="1493521" indent="-497840" lvl="2">
              <a:lnSpc>
                <a:spcPts val="3840"/>
              </a:lnSpc>
              <a:buFont typeface="Arial"/>
              <a:buChar char="⚬"/>
            </a:pPr>
            <a:r>
              <a:rPr lang="en-US" sz="3200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Mae hwn yn bwysig yn nhermau datblygu cyfarwyddiadau a deunyddiau cefnogol ar gyfer myfyrwyr sydd yn oedolion, ond efallai yn gyfyngedig yn eu dealltwriaeth o gysyniadau abstract</a:t>
            </a:r>
          </a:p>
        </p:txBody>
      </p:sp>
      <p:sp>
        <p:nvSpPr>
          <p:cNvPr name="TextBox 4" id="4"/>
          <p:cNvSpPr txBox="true"/>
          <p:nvPr/>
        </p:nvSpPr>
        <p:spPr>
          <a:xfrm rot="0">
            <a:off x="9144000" y="2626190"/>
            <a:ext cx="8597240" cy="72866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579120" indent="-289560" lvl="1">
              <a:lnSpc>
                <a:spcPts val="3840"/>
              </a:lnSpc>
              <a:buFont typeface="Arial"/>
              <a:buChar char="•"/>
            </a:pPr>
            <a:r>
              <a:rPr lang="en-US" sz="3200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Huitt and Hummel (1998, in Wood, Smith &amp; Grossniklaus, 2014)</a:t>
            </a:r>
          </a:p>
          <a:p>
            <a:pPr algn="l">
              <a:lnSpc>
                <a:spcPts val="3840"/>
              </a:lnSpc>
            </a:pPr>
          </a:p>
          <a:p>
            <a:pPr algn="l" marL="1493521" indent="-497840" lvl="2">
              <a:lnSpc>
                <a:spcPts val="3840"/>
              </a:lnSpc>
              <a:buFont typeface="Arial"/>
              <a:buChar char="⚬"/>
            </a:pPr>
            <a:r>
              <a:rPr lang="en-US" sz="3200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only 35% of high school graduates in industrialized countries obtain formal operations; many people do not think formally during adulthood’.</a:t>
            </a:r>
          </a:p>
          <a:p>
            <a:pPr algn="l">
              <a:lnSpc>
                <a:spcPts val="3840"/>
              </a:lnSpc>
            </a:pPr>
          </a:p>
          <a:p>
            <a:pPr algn="l" marL="1493521" indent="-497840" lvl="2">
              <a:lnSpc>
                <a:spcPts val="3840"/>
              </a:lnSpc>
              <a:buFont typeface="Arial"/>
              <a:buChar char="⚬"/>
            </a:pPr>
            <a:r>
              <a:rPr lang="en-US" sz="3200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This is important in terms of developing instructions and support materials for adult students, who may be restricted in their understanding of abstract concepts</a:t>
            </a:r>
          </a:p>
          <a:p>
            <a:pPr algn="l" marL="1493521" indent="-497840" lvl="2">
              <a:lnSpc>
                <a:spcPts val="3840"/>
              </a:lnSpc>
            </a:pPr>
          </a:p>
          <a:p>
            <a:pPr algn="l" marL="1493521" indent="-497840" lvl="2">
              <a:lnSpc>
                <a:spcPts val="3840"/>
              </a:lnSpc>
            </a:pPr>
          </a:p>
        </p:txBody>
      </p:sp>
    </p:spTree>
  </p:cSld>
  <p:clrMapOvr>
    <a:masterClrMapping/>
  </p:clrMapOvr>
</p:sld>
</file>

<file path=ppt/slides/slide38.xml><?xml version="1.0" encoding="utf-8"?>
<p:sld xmlns:p="http://schemas.openxmlformats.org/presentationml/2006/main" xmlns:a="http://schemas.openxmlformats.org/drawingml/2006/main">
  <p:cSld>
    <p:bg>
      <p:bgPr>
        <a:solidFill>
          <a:srgbClr val="FFFAD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2787939" y="1019175"/>
            <a:ext cx="12712122" cy="16478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480"/>
              </a:lnSpc>
            </a:pPr>
            <a:r>
              <a:rPr lang="en-US" sz="5400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Beirniadaethau o Piaget 3 </a:t>
            </a:r>
          </a:p>
          <a:p>
            <a:pPr algn="ctr">
              <a:lnSpc>
                <a:spcPts val="6480"/>
              </a:lnSpc>
            </a:pPr>
            <a:r>
              <a:rPr lang="en-US" sz="5400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Criticisms of Piaget 3</a:t>
            </a:r>
          </a:p>
        </p:txBody>
      </p:sp>
      <p:sp>
        <p:nvSpPr>
          <p:cNvPr name="TextBox 3" id="3"/>
          <p:cNvSpPr txBox="true"/>
          <p:nvPr/>
        </p:nvSpPr>
        <p:spPr>
          <a:xfrm rot="0">
            <a:off x="694682" y="3440651"/>
            <a:ext cx="8036559" cy="63150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579120" indent="-289560" lvl="1">
              <a:lnSpc>
                <a:spcPts val="3840"/>
              </a:lnSpc>
              <a:buFont typeface="Arial"/>
              <a:buChar char="•"/>
            </a:pPr>
            <a:r>
              <a:rPr lang="en-US" sz="3200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McGonigle, B (1987) wedi gweithio gyda mwncïod</a:t>
            </a:r>
          </a:p>
          <a:p>
            <a:pPr algn="l">
              <a:lnSpc>
                <a:spcPts val="3840"/>
              </a:lnSpc>
            </a:pPr>
          </a:p>
          <a:p>
            <a:pPr algn="l" marL="579120" indent="-289560" lvl="1">
              <a:lnSpc>
                <a:spcPts val="3840"/>
              </a:lnSpc>
              <a:buFont typeface="Arial"/>
              <a:buChar char="•"/>
            </a:pPr>
            <a:r>
              <a:rPr lang="en-US" sz="3200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Mwncïod wedi dysgu trefnu maint, siap a lliw hyd at 12 gwrthrych ar sgrin</a:t>
            </a:r>
          </a:p>
          <a:p>
            <a:pPr algn="l">
              <a:lnSpc>
                <a:spcPts val="3840"/>
              </a:lnSpc>
            </a:pPr>
          </a:p>
          <a:p>
            <a:pPr algn="l" marL="579120" indent="-289560" lvl="1">
              <a:lnSpc>
                <a:spcPts val="3840"/>
              </a:lnSpc>
              <a:buFont typeface="Arial"/>
              <a:buChar char="•"/>
            </a:pPr>
            <a:r>
              <a:rPr lang="en-US" sz="3200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Yn cyfateb i lefel datblygiad plentyn 6-7 oed</a:t>
            </a:r>
          </a:p>
          <a:p>
            <a:pPr algn="l">
              <a:lnSpc>
                <a:spcPts val="3840"/>
              </a:lnSpc>
            </a:pPr>
          </a:p>
          <a:p>
            <a:pPr algn="l" marL="579120" indent="-289560" lvl="1">
              <a:lnSpc>
                <a:spcPts val="3840"/>
              </a:lnSpc>
              <a:buFont typeface="Arial"/>
              <a:buChar char="•"/>
            </a:pPr>
            <a:r>
              <a:rPr lang="en-US" sz="3200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Y tro cyntaf i hyn gael ei weld mewn anifail</a:t>
            </a:r>
          </a:p>
          <a:p>
            <a:pPr algn="l">
              <a:lnSpc>
                <a:spcPts val="3840"/>
              </a:lnSpc>
            </a:pPr>
          </a:p>
          <a:p>
            <a:pPr algn="l" marL="579120" indent="-289560" lvl="1">
              <a:lnSpc>
                <a:spcPts val="3840"/>
              </a:lnSpc>
              <a:buFont typeface="Arial"/>
              <a:buChar char="•"/>
            </a:pPr>
            <a:r>
              <a:rPr lang="en-US" sz="3200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‘The monkey did it!’</a:t>
            </a:r>
          </a:p>
        </p:txBody>
      </p:sp>
      <p:sp>
        <p:nvSpPr>
          <p:cNvPr name="TextBox 4" id="4"/>
          <p:cNvSpPr txBox="true"/>
          <p:nvPr/>
        </p:nvSpPr>
        <p:spPr>
          <a:xfrm rot="0">
            <a:off x="9144000" y="3440651"/>
            <a:ext cx="8322067" cy="63150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579120" indent="-289560" lvl="1">
              <a:lnSpc>
                <a:spcPts val="3840"/>
              </a:lnSpc>
              <a:buFont typeface="Arial"/>
              <a:buChar char="•"/>
            </a:pPr>
            <a:r>
              <a:rPr lang="en-US" sz="3200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McGonigle (1987) worked with monkeys</a:t>
            </a:r>
          </a:p>
          <a:p>
            <a:pPr algn="l">
              <a:lnSpc>
                <a:spcPts val="3840"/>
              </a:lnSpc>
            </a:pPr>
          </a:p>
          <a:p>
            <a:pPr algn="l" marL="579120" indent="-289560" lvl="1">
              <a:lnSpc>
                <a:spcPts val="3840"/>
              </a:lnSpc>
              <a:buFont typeface="Arial"/>
              <a:buChar char="•"/>
            </a:pPr>
            <a:r>
              <a:rPr lang="en-US" sz="3200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They learnt how to organise the size, shape and colour of up to 12 objects on screen</a:t>
            </a:r>
          </a:p>
          <a:p>
            <a:pPr algn="l">
              <a:lnSpc>
                <a:spcPts val="3840"/>
              </a:lnSpc>
            </a:pPr>
          </a:p>
          <a:p>
            <a:pPr algn="l" marL="579120" indent="-289560" lvl="1">
              <a:lnSpc>
                <a:spcPts val="3840"/>
              </a:lnSpc>
              <a:buFont typeface="Arial"/>
              <a:buChar char="•"/>
            </a:pPr>
            <a:r>
              <a:rPr lang="en-US" sz="3200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This reflects a 6-7 year old child development</a:t>
            </a:r>
          </a:p>
          <a:p>
            <a:pPr algn="l">
              <a:lnSpc>
                <a:spcPts val="3840"/>
              </a:lnSpc>
            </a:pPr>
          </a:p>
          <a:p>
            <a:pPr algn="l" marL="579120" indent="-289560" lvl="1">
              <a:lnSpc>
                <a:spcPts val="3840"/>
              </a:lnSpc>
              <a:buFont typeface="Arial"/>
              <a:buChar char="•"/>
            </a:pPr>
            <a:r>
              <a:rPr lang="en-US" sz="3200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The first time that this has been demonstrated in animals</a:t>
            </a:r>
          </a:p>
          <a:p>
            <a:pPr algn="l">
              <a:lnSpc>
                <a:spcPts val="3840"/>
              </a:lnSpc>
            </a:pPr>
          </a:p>
          <a:p>
            <a:pPr algn="l" marL="579120" indent="-289560" lvl="1">
              <a:lnSpc>
                <a:spcPts val="3840"/>
              </a:lnSpc>
              <a:buFont typeface="Arial"/>
              <a:buChar char="•"/>
            </a:pPr>
            <a:r>
              <a:rPr lang="en-US" sz="3200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‘The monkey did it!’</a:t>
            </a:r>
          </a:p>
        </p:txBody>
      </p:sp>
    </p:spTree>
  </p:cSld>
  <p:clrMapOvr>
    <a:masterClrMapping/>
  </p:clrMapOvr>
</p:sld>
</file>

<file path=ppt/slides/slide39.xml><?xml version="1.0" encoding="utf-8"?>
<p:sld xmlns:p="http://schemas.openxmlformats.org/presentationml/2006/main" xmlns:a="http://schemas.openxmlformats.org/drawingml/2006/main">
  <p:cSld>
    <p:bg>
      <p:bgPr>
        <a:solidFill>
          <a:srgbClr val="FFFAD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2787939" y="1019175"/>
            <a:ext cx="12712122" cy="16478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480"/>
              </a:lnSpc>
            </a:pPr>
            <a:r>
              <a:rPr lang="en-US" sz="5400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Ffactorau cymdeithasol</a:t>
            </a:r>
          </a:p>
          <a:p>
            <a:pPr algn="ctr">
              <a:lnSpc>
                <a:spcPts val="6480"/>
              </a:lnSpc>
            </a:pPr>
            <a:r>
              <a:rPr lang="en-US" sz="5400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Social factors</a:t>
            </a:r>
          </a:p>
        </p:txBody>
      </p:sp>
      <p:sp>
        <p:nvSpPr>
          <p:cNvPr name="TextBox 3" id="3"/>
          <p:cNvSpPr txBox="true"/>
          <p:nvPr/>
        </p:nvSpPr>
        <p:spPr>
          <a:xfrm rot="0">
            <a:off x="1028700" y="3429000"/>
            <a:ext cx="7744207" cy="53435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579118" indent="-289559" lvl="1">
              <a:lnSpc>
                <a:spcPts val="3839"/>
              </a:lnSpc>
              <a:buFont typeface="Arial"/>
              <a:buChar char="•"/>
            </a:pPr>
            <a:r>
              <a:rPr lang="en-US" sz="3199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Damaniaeth Piaget yn anwybyddu rôl ffactorau cymdeithasol mewn datblygiad dysgu a gwybyddiaeth</a:t>
            </a:r>
          </a:p>
          <a:p>
            <a:pPr algn="l">
              <a:lnSpc>
                <a:spcPts val="3839"/>
              </a:lnSpc>
            </a:pPr>
          </a:p>
          <a:p>
            <a:pPr algn="l" marL="579118" indent="-289559" lvl="1">
              <a:lnSpc>
                <a:spcPts val="3839"/>
              </a:lnSpc>
              <a:buFont typeface="Arial"/>
              <a:buChar char="•"/>
            </a:pPr>
            <a:r>
              <a:rPr lang="en-US" sz="3199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Gweld y plentyn fel ‘gwyddonydd’ datblygol- yn datblygu ar wahan i'w fyd cymdeithasol</a:t>
            </a:r>
          </a:p>
          <a:p>
            <a:pPr algn="l">
              <a:lnSpc>
                <a:spcPts val="3839"/>
              </a:lnSpc>
            </a:pPr>
          </a:p>
          <a:p>
            <a:pPr algn="l" marL="579118" indent="-289559" lvl="1">
              <a:lnSpc>
                <a:spcPts val="3839"/>
              </a:lnSpc>
              <a:buFont typeface="Arial"/>
              <a:buChar char="•"/>
            </a:pPr>
            <a:r>
              <a:rPr lang="en-US" sz="3199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Damcaniaeth Vygotsky yn canolbwyntio ar ddatblygiad plant fel proses cymdeithasol</a:t>
            </a:r>
          </a:p>
        </p:txBody>
      </p:sp>
      <p:sp>
        <p:nvSpPr>
          <p:cNvPr name="TextBox 4" id="4"/>
          <p:cNvSpPr txBox="true"/>
          <p:nvPr/>
        </p:nvSpPr>
        <p:spPr>
          <a:xfrm rot="0">
            <a:off x="9529320" y="3429000"/>
            <a:ext cx="7729980" cy="53435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579118" indent="-289559" lvl="1">
              <a:lnSpc>
                <a:spcPts val="3839"/>
              </a:lnSpc>
              <a:buFont typeface="Arial"/>
              <a:buChar char="•"/>
            </a:pPr>
            <a:r>
              <a:rPr lang="en-US" sz="3199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Piaget’s theory ignores the role of social factors in learning &amp; cognitive development</a:t>
            </a:r>
          </a:p>
          <a:p>
            <a:pPr algn="l">
              <a:lnSpc>
                <a:spcPts val="3839"/>
              </a:lnSpc>
            </a:pPr>
          </a:p>
          <a:p>
            <a:pPr algn="l" marL="579118" indent="-289559" lvl="1">
              <a:lnSpc>
                <a:spcPts val="3839"/>
              </a:lnSpc>
              <a:buFont typeface="Arial"/>
              <a:buChar char="•"/>
            </a:pPr>
            <a:r>
              <a:rPr lang="en-US" sz="3199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Saw child as a developing “scientist” – developing independently from its social world</a:t>
            </a:r>
          </a:p>
          <a:p>
            <a:pPr algn="l">
              <a:lnSpc>
                <a:spcPts val="3839"/>
              </a:lnSpc>
            </a:pPr>
          </a:p>
          <a:p>
            <a:pPr algn="l" marL="579118" indent="-289559" lvl="1">
              <a:lnSpc>
                <a:spcPts val="3839"/>
              </a:lnSpc>
              <a:buFont typeface="Arial"/>
              <a:buChar char="•"/>
            </a:pPr>
            <a:r>
              <a:rPr lang="en-US" sz="3199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Vygotsky’s theory in contrast focuses on child development as a social process</a:t>
            </a:r>
          </a:p>
        </p:txBody>
      </p:sp>
    </p:spTree>
  </p:cSld>
  <p:clrMapOvr>
    <a:masterClrMapping/>
  </p:clrMapOvr>
</p:sld>
</file>

<file path=ppt/slides/slide40.xml><?xml version="1.0" encoding="utf-8"?>
<p:sld xmlns:p="http://schemas.openxmlformats.org/presentationml/2006/main" xmlns:a="http://schemas.openxmlformats.org/drawingml/2006/main">
  <p:cSld>
    <p:bg>
      <p:bgPr>
        <a:solidFill>
          <a:srgbClr val="FFFAD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591392" y="694478"/>
            <a:ext cx="17105216" cy="16478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480"/>
              </a:lnSpc>
            </a:pPr>
            <a:r>
              <a:rPr lang="en-US" sz="5400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Newidiadau i ddamcaniaeth Piaget</a:t>
            </a:r>
          </a:p>
          <a:p>
            <a:pPr algn="ctr">
              <a:lnSpc>
                <a:spcPts val="6480"/>
              </a:lnSpc>
            </a:pPr>
            <a:r>
              <a:rPr lang="en-US" sz="5400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Changes to Piaget’s theory</a:t>
            </a:r>
          </a:p>
        </p:txBody>
      </p:sp>
      <p:sp>
        <p:nvSpPr>
          <p:cNvPr name="TextBox 3" id="3"/>
          <p:cNvSpPr txBox="true"/>
          <p:nvPr/>
        </p:nvSpPr>
        <p:spPr>
          <a:xfrm rot="0">
            <a:off x="1365774" y="3429000"/>
            <a:ext cx="6093172" cy="48577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1493521" indent="-497840" lvl="2">
              <a:lnSpc>
                <a:spcPts val="3840"/>
              </a:lnSpc>
              <a:buFont typeface="Arial"/>
              <a:buChar char="⚬"/>
            </a:pPr>
            <a:r>
              <a:rPr lang="en-US" sz="3200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Y camau oedran wedi eu adolygu yn sgil ymchwil</a:t>
            </a:r>
          </a:p>
          <a:p>
            <a:pPr algn="l">
              <a:lnSpc>
                <a:spcPts val="3840"/>
              </a:lnSpc>
            </a:pPr>
          </a:p>
          <a:p>
            <a:pPr algn="l" marL="1493521" indent="-497840" lvl="2">
              <a:lnSpc>
                <a:spcPts val="3840"/>
              </a:lnSpc>
              <a:buFont typeface="Arial"/>
              <a:buChar char="⚬"/>
            </a:pPr>
            <a:r>
              <a:rPr lang="en-US" sz="3200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Y syniad o newid yn ôl i gamau blaenorol yn debygol</a:t>
            </a:r>
          </a:p>
          <a:p>
            <a:pPr algn="l" marL="1493521" indent="-497840" lvl="2">
              <a:lnSpc>
                <a:spcPts val="3840"/>
              </a:lnSpc>
            </a:pPr>
          </a:p>
          <a:p>
            <a:pPr algn="l" marL="579120" indent="-289560" lvl="1">
              <a:lnSpc>
                <a:spcPts val="3840"/>
              </a:lnSpc>
              <a:buFont typeface="Arial"/>
              <a:buChar char="•"/>
            </a:pPr>
            <a:r>
              <a:rPr lang="en-US" sz="3200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Dull Vygotsky yn ystyried rôl pwerus prosesau cymdeithasol</a:t>
            </a:r>
          </a:p>
        </p:txBody>
      </p:sp>
      <p:sp>
        <p:nvSpPr>
          <p:cNvPr name="TextBox 4" id="4"/>
          <p:cNvSpPr txBox="true"/>
          <p:nvPr/>
        </p:nvSpPr>
        <p:spPr>
          <a:xfrm rot="0">
            <a:off x="10440165" y="3429000"/>
            <a:ext cx="6093171" cy="63150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1493521" indent="-497840" lvl="2">
              <a:lnSpc>
                <a:spcPts val="3840"/>
              </a:lnSpc>
              <a:buFont typeface="Arial"/>
              <a:buChar char="⚬"/>
            </a:pPr>
            <a:r>
              <a:rPr lang="en-US" sz="3200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The age bands have been reviewed in light of modern research</a:t>
            </a:r>
          </a:p>
          <a:p>
            <a:pPr algn="l">
              <a:lnSpc>
                <a:spcPts val="3840"/>
              </a:lnSpc>
            </a:pPr>
          </a:p>
          <a:p>
            <a:pPr algn="l" marL="1493521" indent="-497840" lvl="2">
              <a:lnSpc>
                <a:spcPts val="3840"/>
              </a:lnSpc>
              <a:buFont typeface="Arial"/>
              <a:buChar char="⚬"/>
            </a:pPr>
            <a:r>
              <a:rPr lang="en-US" sz="3200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The idea of movement back to prior stages is likely </a:t>
            </a:r>
          </a:p>
          <a:p>
            <a:pPr algn="l" marL="1493521" indent="-497840" lvl="2">
              <a:lnSpc>
                <a:spcPts val="3840"/>
              </a:lnSpc>
            </a:pPr>
          </a:p>
          <a:p>
            <a:pPr algn="l" marL="579120" indent="-289560" lvl="1">
              <a:lnSpc>
                <a:spcPts val="3840"/>
              </a:lnSpc>
              <a:buFont typeface="Arial"/>
              <a:buChar char="•"/>
            </a:pPr>
            <a:r>
              <a:rPr lang="en-US" sz="3200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Vygotsky’s approach takes into account the powerful role of social processes </a:t>
            </a:r>
          </a:p>
          <a:p>
            <a:pPr algn="l" marL="579120" indent="-289560" lvl="1">
              <a:lnSpc>
                <a:spcPts val="3840"/>
              </a:lnSpc>
            </a:pPr>
          </a:p>
          <a:p>
            <a:pPr algn="l" marL="579120" indent="-289560" lvl="1">
              <a:lnSpc>
                <a:spcPts val="3840"/>
              </a:lnSpc>
            </a:pPr>
          </a:p>
        </p:txBody>
      </p:sp>
    </p:spTree>
  </p:cSld>
  <p:clrMapOvr>
    <a:masterClrMapping/>
  </p:clrMapOvr>
</p:sld>
</file>

<file path=ppt/slides/slide4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FFAD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2787939" y="372733"/>
            <a:ext cx="12712122" cy="16478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480"/>
              </a:lnSpc>
            </a:pPr>
            <a:r>
              <a:rPr lang="en-US" sz="5400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Tasg Map Meddwl</a:t>
            </a:r>
          </a:p>
          <a:p>
            <a:pPr algn="ctr">
              <a:lnSpc>
                <a:spcPts val="6480"/>
              </a:lnSpc>
            </a:pPr>
            <a:r>
              <a:rPr lang="en-US" sz="5400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Mind Map Task</a:t>
            </a:r>
          </a:p>
        </p:txBody>
      </p:sp>
      <p:sp>
        <p:nvSpPr>
          <p:cNvPr name="TextBox 3" id="3"/>
          <p:cNvSpPr txBox="true"/>
          <p:nvPr/>
        </p:nvSpPr>
        <p:spPr>
          <a:xfrm rot="0">
            <a:off x="2723240" y="7038662"/>
            <a:ext cx="6093172" cy="574876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651510" indent="-325755" lvl="1">
              <a:lnSpc>
                <a:spcPts val="4320"/>
              </a:lnSpc>
              <a:buFont typeface="Arial"/>
              <a:buChar char="•"/>
            </a:pPr>
            <a:r>
              <a:rPr lang="en-US" b="true" sz="3600">
                <a:solidFill>
                  <a:srgbClr val="404040"/>
                </a:solidFill>
                <a:latin typeface="Trebuchet MS Bold"/>
                <a:ea typeface="Trebuchet MS Bold"/>
                <a:cs typeface="Trebuchet MS Bold"/>
                <a:sym typeface="Trebuchet MS Bold"/>
              </a:rPr>
              <a:t>Damcaniaeth Piaget o fewn amgylchedd dysgu ac addysgu</a:t>
            </a:r>
          </a:p>
        </p:txBody>
      </p:sp>
      <p:sp>
        <p:nvSpPr>
          <p:cNvPr name="TextBox 4" id="4"/>
          <p:cNvSpPr txBox="true"/>
          <p:nvPr/>
        </p:nvSpPr>
        <p:spPr>
          <a:xfrm rot="0">
            <a:off x="9644118" y="7038662"/>
            <a:ext cx="6093171" cy="57487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651510" indent="-325755" lvl="1">
              <a:lnSpc>
                <a:spcPts val="4320"/>
              </a:lnSpc>
              <a:buFont typeface="Arial"/>
              <a:buChar char="•"/>
            </a:pPr>
            <a:r>
              <a:rPr lang="en-US" b="true" sz="3600">
                <a:solidFill>
                  <a:srgbClr val="404040"/>
                </a:solidFill>
                <a:latin typeface="Trebuchet MS Bold"/>
                <a:ea typeface="Trebuchet MS Bold"/>
                <a:cs typeface="Trebuchet MS Bold"/>
                <a:sym typeface="Trebuchet MS Bold"/>
              </a:rPr>
              <a:t>Piaget theory within a teaching and learning environment</a:t>
            </a:r>
          </a:p>
        </p:txBody>
      </p:sp>
      <p:grpSp>
        <p:nvGrpSpPr>
          <p:cNvPr name="Group 5" id="5"/>
          <p:cNvGrpSpPr>
            <a:grpSpLocks noChangeAspect="true"/>
          </p:cNvGrpSpPr>
          <p:nvPr/>
        </p:nvGrpSpPr>
        <p:grpSpPr>
          <a:xfrm rot="0">
            <a:off x="5661588" y="3095042"/>
            <a:ext cx="6142004" cy="3573436"/>
            <a:chOff x="0" y="0"/>
            <a:chExt cx="8189338" cy="4764582"/>
          </a:xfrm>
        </p:grpSpPr>
        <p:sp>
          <p:nvSpPr>
            <p:cNvPr name="Freeform 6" id="6" descr="Clipart - mindmap"/>
            <p:cNvSpPr/>
            <p:nvPr/>
          </p:nvSpPr>
          <p:spPr>
            <a:xfrm flipH="false" flipV="false" rot="0">
              <a:off x="0" y="0"/>
              <a:ext cx="8189341" cy="4764532"/>
            </a:xfrm>
            <a:custGeom>
              <a:avLst/>
              <a:gdLst/>
              <a:ahLst/>
              <a:cxnLst/>
              <a:rect r="r" b="b" t="t" l="l"/>
              <a:pathLst>
                <a:path h="4764532" w="8189341">
                  <a:moveTo>
                    <a:pt x="0" y="0"/>
                  </a:moveTo>
                  <a:lnTo>
                    <a:pt x="8189341" y="0"/>
                  </a:lnTo>
                  <a:lnTo>
                    <a:pt x="8189341" y="4764532"/>
                  </a:lnTo>
                  <a:lnTo>
                    <a:pt x="0" y="476453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l="0" t="-310" r="0" b="-311"/>
              </a:stretch>
            </a:blipFill>
          </p:spPr>
        </p:sp>
      </p:grpSp>
    </p:spTree>
  </p:cSld>
  <p:clrMapOvr>
    <a:masterClrMapping/>
  </p:clrMapOvr>
</p:sld>
</file>

<file path=ppt/slides/slide4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FFAD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2787939" y="1019175"/>
            <a:ext cx="12712122" cy="8286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480"/>
              </a:lnSpc>
            </a:pPr>
            <a:r>
              <a:rPr lang="en-US" sz="5400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Llyfryddiaeth  References</a:t>
            </a:r>
          </a:p>
        </p:txBody>
      </p:sp>
      <p:sp>
        <p:nvSpPr>
          <p:cNvPr name="TextBox 3" id="3"/>
          <p:cNvSpPr txBox="true"/>
          <p:nvPr/>
        </p:nvSpPr>
        <p:spPr>
          <a:xfrm rot="0">
            <a:off x="228836" y="2849880"/>
            <a:ext cx="17830328" cy="68580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463293" indent="-231646" lvl="1">
              <a:lnSpc>
                <a:spcPts val="3071"/>
              </a:lnSpc>
              <a:buFont typeface="Arial"/>
              <a:buChar char="•"/>
            </a:pPr>
            <a:r>
              <a:rPr lang="en-US" sz="2559">
                <a:solidFill>
                  <a:srgbClr val="404040"/>
                </a:solidFill>
                <a:latin typeface="Trebuchet MS"/>
                <a:ea typeface="Trebuchet MS"/>
                <a:cs typeface="Trebuchet MS"/>
                <a:sym typeface="Trebuchet MS"/>
              </a:rPr>
              <a:t>Boeree, C.G. ( 2006) </a:t>
            </a:r>
            <a:r>
              <a:rPr lang="en-US" sz="2559" i="true">
                <a:solidFill>
                  <a:srgbClr val="404040"/>
                </a:solidFill>
                <a:latin typeface="Trebuchet MS Italics"/>
                <a:ea typeface="Trebuchet MS Italics"/>
                <a:cs typeface="Trebuchet MS Italics"/>
                <a:sym typeface="Trebuchet MS Italics"/>
              </a:rPr>
              <a:t>Jean Piaget 1896 - 1980 Biography</a:t>
            </a:r>
            <a:r>
              <a:rPr lang="en-US" sz="2559">
                <a:solidFill>
                  <a:srgbClr val="404040"/>
                </a:solidFill>
                <a:latin typeface="Trebuchet MS"/>
                <a:ea typeface="Trebuchet MS"/>
                <a:cs typeface="Trebuchet MS"/>
                <a:sym typeface="Trebuchet MS"/>
              </a:rPr>
              <a:t>. Available at </a:t>
            </a:r>
            <a:r>
              <a:rPr lang="en-US" sz="2559" u="sng">
                <a:solidFill>
                  <a:srgbClr val="3FCDE7"/>
                </a:solidFill>
                <a:latin typeface="Trebuchet MS"/>
                <a:ea typeface="Trebuchet MS"/>
                <a:cs typeface="Trebuchet MS"/>
                <a:sym typeface="Trebuchet MS"/>
                <a:hlinkClick r:id="rId2" tooltip="http://webspace.ship.edu/cgboer/piaget.html"/>
              </a:rPr>
              <a:t>http://webspace.ship.edu/cgboer/piaget.html</a:t>
            </a:r>
            <a:r>
              <a:rPr lang="en-US" sz="2559">
                <a:solidFill>
                  <a:srgbClr val="404040"/>
                </a:solidFill>
                <a:latin typeface="Trebuchet MS"/>
                <a:ea typeface="Trebuchet MS"/>
                <a:cs typeface="Trebuchet MS"/>
                <a:sym typeface="Trebuchet MS"/>
              </a:rPr>
              <a:t> [ Accessed 23.6.17]</a:t>
            </a:r>
          </a:p>
          <a:p>
            <a:pPr algn="l" marL="463293" indent="-231646" lvl="1">
              <a:lnSpc>
                <a:spcPts val="3071"/>
              </a:lnSpc>
              <a:buFont typeface="Arial"/>
              <a:buChar char="•"/>
            </a:pPr>
            <a:r>
              <a:rPr lang="en-US" sz="2559">
                <a:solidFill>
                  <a:srgbClr val="404040"/>
                </a:solidFill>
                <a:latin typeface="Trebuchet MS"/>
                <a:ea typeface="Trebuchet MS"/>
                <a:cs typeface="Trebuchet MS"/>
                <a:sym typeface="Trebuchet MS"/>
              </a:rPr>
              <a:t>Borke, H. (1975) Turntable Task. Available at </a:t>
            </a:r>
            <a:r>
              <a:rPr lang="en-US" sz="2559" u="sng">
                <a:solidFill>
                  <a:srgbClr val="3FCDE7"/>
                </a:solidFill>
                <a:latin typeface="Trebuchet MS"/>
                <a:ea typeface="Trebuchet MS"/>
                <a:cs typeface="Trebuchet MS"/>
                <a:sym typeface="Trebuchet MS"/>
                <a:hlinkClick r:id="rId3" tooltip="https://psycnet.apa.org/record/1975-20825-001"/>
              </a:rPr>
              <a:t>https://psycnet.apa.org/record/1975-20825-001</a:t>
            </a:r>
            <a:r>
              <a:rPr lang="en-US" sz="2559">
                <a:solidFill>
                  <a:srgbClr val="404040"/>
                </a:solidFill>
                <a:latin typeface="Trebuchet MS"/>
                <a:ea typeface="Trebuchet MS"/>
                <a:cs typeface="Trebuchet MS"/>
                <a:sym typeface="Trebuchet MS"/>
              </a:rPr>
              <a:t> (Accessed 23.01.2023)</a:t>
            </a:r>
          </a:p>
          <a:p>
            <a:pPr algn="l" marL="463293" indent="-231646" lvl="1">
              <a:lnSpc>
                <a:spcPts val="3071"/>
              </a:lnSpc>
              <a:buFont typeface="Arial"/>
              <a:buChar char="•"/>
            </a:pPr>
            <a:r>
              <a:rPr lang="en-US" sz="2559">
                <a:solidFill>
                  <a:srgbClr val="404040"/>
                </a:solidFill>
                <a:latin typeface="Trebuchet MS"/>
                <a:ea typeface="Trebuchet MS"/>
                <a:cs typeface="Trebuchet MS"/>
                <a:sym typeface="Trebuchet MS"/>
              </a:rPr>
              <a:t>Hughes, M. (1975) Policeman Doll. Available at </a:t>
            </a:r>
            <a:r>
              <a:rPr lang="en-US" sz="2559" u="sng">
                <a:solidFill>
                  <a:srgbClr val="3FCDE7"/>
                </a:solidFill>
                <a:latin typeface="Trebuchet MS"/>
                <a:ea typeface="Trebuchet MS"/>
                <a:cs typeface="Trebuchet MS"/>
                <a:sym typeface="Trebuchet MS"/>
                <a:hlinkClick r:id="rId4" tooltip="https://quizlet.com/gb/602524140/developmenthughes-policeman-doll-study-1975-flash-cards/"/>
              </a:rPr>
              <a:t>https://quizlet.com/gb/602524140/developmenthughes-policeman-doll-study-1975-flash-cards/</a:t>
            </a:r>
            <a:r>
              <a:rPr lang="en-US" sz="2559">
                <a:solidFill>
                  <a:srgbClr val="404040"/>
                </a:solidFill>
                <a:latin typeface="Trebuchet MS"/>
                <a:ea typeface="Trebuchet MS"/>
                <a:cs typeface="Trebuchet MS"/>
                <a:sym typeface="Trebuchet MS"/>
              </a:rPr>
              <a:t> (Accessed 23.01.2023)</a:t>
            </a:r>
          </a:p>
          <a:p>
            <a:pPr algn="l" marL="463293" indent="-231646" lvl="1">
              <a:lnSpc>
                <a:spcPts val="3071"/>
              </a:lnSpc>
              <a:buFont typeface="Arial"/>
              <a:buChar char="•"/>
            </a:pPr>
            <a:r>
              <a:rPr lang="en-US" sz="2559">
                <a:solidFill>
                  <a:srgbClr val="404040"/>
                </a:solidFill>
                <a:latin typeface="Trebuchet MS"/>
                <a:ea typeface="Trebuchet MS"/>
                <a:cs typeface="Trebuchet MS"/>
                <a:sym typeface="Trebuchet MS"/>
              </a:rPr>
              <a:t>McGonigle, Brendan O. (1987) Non-verbal thinking by animals? </a:t>
            </a:r>
            <a:r>
              <a:rPr lang="en-US" sz="2559" i="true">
                <a:solidFill>
                  <a:srgbClr val="404040"/>
                </a:solidFill>
                <a:latin typeface="Trebuchet MS Italics"/>
                <a:ea typeface="Trebuchet MS Italics"/>
                <a:cs typeface="Trebuchet MS Italics"/>
                <a:sym typeface="Trebuchet MS Italics"/>
              </a:rPr>
              <a:t>Nature</a:t>
            </a:r>
            <a:r>
              <a:rPr lang="en-US" sz="2559">
                <a:solidFill>
                  <a:srgbClr val="404040"/>
                </a:solidFill>
                <a:latin typeface="Trebuchet MS"/>
                <a:ea typeface="Trebuchet MS"/>
                <a:cs typeface="Trebuchet MS"/>
                <a:sym typeface="Trebuchet MS"/>
              </a:rPr>
              <a:t>. Vol 325(7000) Jan 1987, 110-112.</a:t>
            </a:r>
          </a:p>
          <a:p>
            <a:pPr algn="l" marL="463293" indent="-231646" lvl="1">
              <a:lnSpc>
                <a:spcPts val="3071"/>
              </a:lnSpc>
              <a:buFont typeface="Arial"/>
              <a:buChar char="•"/>
            </a:pPr>
            <a:r>
              <a:rPr lang="en-US" sz="2559">
                <a:solidFill>
                  <a:srgbClr val="404040"/>
                </a:solidFill>
                <a:latin typeface="Trebuchet MS"/>
                <a:ea typeface="Trebuchet MS"/>
                <a:cs typeface="Trebuchet MS"/>
                <a:sym typeface="Trebuchet MS"/>
              </a:rPr>
              <a:t>McLendon, K. (2011) Jean Piaget: Cognitive Development in the Classroom. Available at </a:t>
            </a:r>
            <a:r>
              <a:rPr lang="en-US" sz="2559" u="sng">
                <a:solidFill>
                  <a:srgbClr val="3FCDE7"/>
                </a:solidFill>
                <a:latin typeface="Trebuchet MS"/>
                <a:ea typeface="Trebuchet MS"/>
                <a:cs typeface="Trebuchet MS"/>
                <a:sym typeface="Trebuchet MS"/>
                <a:hlinkClick r:id="rId5" tooltip="https://www.funderstanding.com/educators/jean-piaget-cognitive-development-in-the-classroom/"/>
              </a:rPr>
              <a:t>https://www.funderstanding.com/educators/jean-piaget-cognitive-development-in-the-classroom/</a:t>
            </a:r>
            <a:r>
              <a:rPr lang="en-US" sz="2559">
                <a:solidFill>
                  <a:srgbClr val="404040"/>
                </a:solidFill>
                <a:latin typeface="Trebuchet MS"/>
                <a:ea typeface="Trebuchet MS"/>
                <a:cs typeface="Trebuchet MS"/>
                <a:sym typeface="Trebuchet MS"/>
              </a:rPr>
              <a:t> (Accessed 23.01.2023)</a:t>
            </a:r>
          </a:p>
          <a:p>
            <a:pPr algn="l" marL="463293" indent="-231646" lvl="1">
              <a:lnSpc>
                <a:spcPts val="3071"/>
              </a:lnSpc>
              <a:buFont typeface="Arial"/>
              <a:buChar char="•"/>
            </a:pPr>
            <a:r>
              <a:rPr lang="en-US" sz="2559">
                <a:solidFill>
                  <a:srgbClr val="404040"/>
                </a:solidFill>
                <a:latin typeface="Trebuchet MS"/>
                <a:ea typeface="Trebuchet MS"/>
                <a:cs typeface="Trebuchet MS"/>
                <a:sym typeface="Trebuchet MS"/>
              </a:rPr>
              <a:t>Seigler, R.S ( 2006) Chapter 11 Microgenetic Analyses of Learning. Available at </a:t>
            </a:r>
            <a:r>
              <a:rPr lang="en-US" sz="2559" u="sng">
                <a:solidFill>
                  <a:srgbClr val="3FCDE7"/>
                </a:solidFill>
                <a:latin typeface="Trebuchet MS"/>
                <a:ea typeface="Trebuchet MS"/>
                <a:cs typeface="Trebuchet MS"/>
                <a:sym typeface="Trebuchet MS"/>
                <a:hlinkClick r:id="rId6" tooltip="http://www.psy.cmu.edu/~siegler/siegler06hnbk.pdf"/>
              </a:rPr>
              <a:t>http://www.psy.cmu.edu/~siegler/siegler06hnbk.pdf</a:t>
            </a:r>
            <a:r>
              <a:rPr lang="en-US" sz="2559">
                <a:solidFill>
                  <a:srgbClr val="404040"/>
                </a:solidFill>
                <a:latin typeface="Trebuchet MS"/>
                <a:ea typeface="Trebuchet MS"/>
                <a:cs typeface="Trebuchet MS"/>
                <a:sym typeface="Trebuchet MS"/>
              </a:rPr>
              <a:t> [ Accessed 23.6.17]</a:t>
            </a:r>
          </a:p>
          <a:p>
            <a:pPr algn="l" marL="463293" indent="-231646" lvl="1">
              <a:lnSpc>
                <a:spcPts val="3071"/>
              </a:lnSpc>
              <a:buFont typeface="Arial"/>
              <a:buChar char="•"/>
            </a:pPr>
            <a:r>
              <a:rPr lang="en-US" sz="2559">
                <a:solidFill>
                  <a:srgbClr val="404040"/>
                </a:solidFill>
                <a:latin typeface="Trebuchet MS"/>
                <a:ea typeface="Trebuchet MS"/>
                <a:cs typeface="Trebuchet MS"/>
                <a:sym typeface="Trebuchet MS"/>
              </a:rPr>
              <a:t>Slavin, R.E. ( 2009</a:t>
            </a:r>
            <a:r>
              <a:rPr lang="en-US" sz="2559" i="true">
                <a:solidFill>
                  <a:srgbClr val="404040"/>
                </a:solidFill>
                <a:latin typeface="Trebuchet MS Italics"/>
                <a:ea typeface="Trebuchet MS Italics"/>
                <a:cs typeface="Trebuchet MS Italics"/>
                <a:sym typeface="Trebuchet MS Italics"/>
              </a:rPr>
              <a:t>) Educational Psychology. Theory and Practice. </a:t>
            </a:r>
            <a:r>
              <a:rPr lang="en-US" sz="2559">
                <a:solidFill>
                  <a:srgbClr val="404040"/>
                </a:solidFill>
                <a:latin typeface="Trebuchet MS"/>
                <a:ea typeface="Trebuchet MS"/>
                <a:cs typeface="Trebuchet MS"/>
                <a:sym typeface="Trebuchet MS"/>
              </a:rPr>
              <a:t>New Jersey: Pearson.</a:t>
            </a:r>
          </a:p>
          <a:p>
            <a:pPr algn="l" marL="463293" indent="-231646" lvl="1">
              <a:lnSpc>
                <a:spcPts val="3071"/>
              </a:lnSpc>
              <a:buFont typeface="Arial"/>
              <a:buChar char="•"/>
            </a:pPr>
            <a:r>
              <a:rPr lang="en-US" sz="2559">
                <a:solidFill>
                  <a:srgbClr val="404040"/>
                </a:solidFill>
                <a:latin typeface="Trebuchet MS"/>
                <a:ea typeface="Trebuchet MS"/>
                <a:cs typeface="Trebuchet MS"/>
                <a:sym typeface="Trebuchet MS"/>
              </a:rPr>
              <a:t>Wood, K.C., Smith, H. &amp; Grossniklaus, D. (2014) </a:t>
            </a:r>
            <a:r>
              <a:rPr lang="en-US" sz="2559" i="true">
                <a:solidFill>
                  <a:srgbClr val="404040"/>
                </a:solidFill>
                <a:latin typeface="Trebuchet MS Italics"/>
                <a:ea typeface="Trebuchet MS Italics"/>
                <a:cs typeface="Trebuchet MS Italics"/>
                <a:sym typeface="Trebuchet MS Italics"/>
              </a:rPr>
              <a:t>Piaget’s Stages of Cognitive Development. </a:t>
            </a:r>
            <a:r>
              <a:rPr lang="en-US" sz="2559">
                <a:solidFill>
                  <a:srgbClr val="404040"/>
                </a:solidFill>
                <a:latin typeface="Trebuchet MS"/>
                <a:ea typeface="Trebuchet MS"/>
                <a:cs typeface="Trebuchet MS"/>
                <a:sym typeface="Trebuchet MS"/>
              </a:rPr>
              <a:t>Available at </a:t>
            </a:r>
            <a:r>
              <a:rPr lang="en-US" sz="2559" u="sng">
                <a:solidFill>
                  <a:srgbClr val="3FCDE7"/>
                </a:solidFill>
                <a:latin typeface="Trebuchet MS"/>
                <a:ea typeface="Trebuchet MS"/>
                <a:cs typeface="Trebuchet MS"/>
                <a:sym typeface="Trebuchet MS"/>
                <a:hlinkClick r:id="rId7" tooltip="https://www.researchgate.net/publication/281578915_Piagetian_and_Vygotskian_Approaches_to_Cognitive_Development_in_the_Kindergarten_Classroom"/>
              </a:rPr>
              <a:t>https://www.researchgate.net/publication/281578915_Piagetian_and_Vygotskian_Approaches_to_Cognitive_Development_in_the_Kindergarten_Classroom</a:t>
            </a:r>
            <a:r>
              <a:rPr lang="en-US" sz="2559">
                <a:solidFill>
                  <a:srgbClr val="404040"/>
                </a:solidFill>
                <a:latin typeface="Trebuchet MS"/>
                <a:ea typeface="Trebuchet MS"/>
                <a:cs typeface="Trebuchet MS"/>
                <a:sym typeface="Trebuchet MS"/>
              </a:rPr>
              <a:t> (Accessed 23.01.2023)</a:t>
            </a:r>
          </a:p>
          <a:p>
            <a:pPr algn="l" marL="463293" indent="-231646" lvl="1">
              <a:lnSpc>
                <a:spcPts val="3071"/>
              </a:lnSpc>
              <a:buFont typeface="Arial"/>
              <a:buChar char="•"/>
            </a:pPr>
            <a:r>
              <a:rPr lang="en-US" sz="2559">
                <a:solidFill>
                  <a:srgbClr val="404040"/>
                </a:solidFill>
                <a:latin typeface="Trebuchet MS"/>
                <a:ea typeface="Trebuchet MS"/>
                <a:cs typeface="Trebuchet MS"/>
                <a:sym typeface="Trebuchet MS"/>
              </a:rPr>
              <a:t>Image of Piaget ( 2006) Available at </a:t>
            </a:r>
            <a:r>
              <a:rPr lang="en-US" sz="2559" u="sng">
                <a:solidFill>
                  <a:srgbClr val="3FCDE7"/>
                </a:solidFill>
                <a:latin typeface="Trebuchet MS"/>
                <a:ea typeface="Trebuchet MS"/>
                <a:cs typeface="Trebuchet MS"/>
                <a:sym typeface="Trebuchet MS"/>
                <a:hlinkClick r:id="rId8" tooltip="http://webspace.ship.edu/cgboer/piaget.html"/>
              </a:rPr>
              <a:t>http://webspace.ship.edu/cgboer/piaget.html</a:t>
            </a:r>
            <a:r>
              <a:rPr lang="en-US" sz="2559">
                <a:solidFill>
                  <a:srgbClr val="404040"/>
                </a:solidFill>
                <a:latin typeface="Trebuchet MS"/>
                <a:ea typeface="Trebuchet MS"/>
                <a:cs typeface="Trebuchet MS"/>
                <a:sym typeface="Trebuchet MS"/>
              </a:rPr>
              <a:t> [ Accessed 23.6.17]</a:t>
            </a:r>
          </a:p>
          <a:p>
            <a:pPr algn="l" marL="463293" indent="-231646" lvl="1">
              <a:lnSpc>
                <a:spcPts val="3071"/>
              </a:lnSpc>
            </a:pPr>
          </a:p>
          <a:p>
            <a:pPr algn="l" marL="463293" indent="-231646" lvl="1">
              <a:lnSpc>
                <a:spcPts val="3071"/>
              </a:lnSpc>
            </a:p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DAG0n_qtvsw</dc:identifier>
  <dcterms:modified xsi:type="dcterms:W3CDTF">2011-08-01T06:04:30Z</dcterms:modified>
  <cp:revision>1</cp:revision>
  <dc:title>Wythnos 1 Sesiwn 2 Week 1 Session 2 Piaget (1).pptx</dc:title>
</cp:coreProperties>
</file>