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4"/>
  </p:sldMasterIdLst>
  <p:notesMasterIdLst>
    <p:notesMasterId r:id="rId23"/>
  </p:notesMasterIdLst>
  <p:handoutMasterIdLst>
    <p:handoutMasterId r:id="rId24"/>
  </p:handoutMasterIdLst>
  <p:sldIdLst>
    <p:sldId id="260" r:id="rId5"/>
    <p:sldId id="451" r:id="rId6"/>
    <p:sldId id="453" r:id="rId7"/>
    <p:sldId id="468" r:id="rId8"/>
    <p:sldId id="454" r:id="rId9"/>
    <p:sldId id="455" r:id="rId10"/>
    <p:sldId id="456" r:id="rId11"/>
    <p:sldId id="469" r:id="rId12"/>
    <p:sldId id="470" r:id="rId13"/>
    <p:sldId id="471" r:id="rId14"/>
    <p:sldId id="472" r:id="rId15"/>
    <p:sldId id="465" r:id="rId16"/>
    <p:sldId id="461" r:id="rId17"/>
    <p:sldId id="462" r:id="rId18"/>
    <p:sldId id="463" r:id="rId19"/>
    <p:sldId id="464" r:id="rId20"/>
    <p:sldId id="473" r:id="rId21"/>
    <p:sldId id="47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1" d="100"/>
          <a:sy n="61" d="100"/>
        </p:scale>
        <p:origin x="1434" y="2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11/04/2025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11/04/2025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11/04/2025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11/04/2025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11/04/2025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11/04/2025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484784"/>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Workshop for Assessment 2</a:t>
            </a:r>
            <a:br>
              <a:rPr lang="en-GB" sz="3600" b="1" i="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discuss in details Assessment 2 </a:t>
            </a:r>
          </a:p>
        </p:txBody>
      </p:sp>
    </p:spTree>
    <p:extLst>
      <p:ext uri="{BB962C8B-B14F-4D97-AF65-F5344CB8AC3E}">
        <p14:creationId xmlns:p14="http://schemas.microsoft.com/office/powerpoint/2010/main" val="146026478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CC15-77EA-F61D-354E-2790AF5763DA}"/>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1CA8ECA7-F5C6-F032-4AAB-87D8F0C34676}"/>
              </a:ext>
            </a:extLst>
          </p:cNvPr>
          <p:cNvSpPr>
            <a:spLocks noGrp="1"/>
          </p:cNvSpPr>
          <p:nvPr>
            <p:ph idx="1"/>
          </p:nvPr>
        </p:nvSpPr>
        <p:spPr/>
        <p:txBody>
          <a:bodyPr/>
          <a:lstStyle/>
          <a:p>
            <a:pPr marL="0" indent="0">
              <a:buNone/>
            </a:pPr>
            <a:r>
              <a:rPr lang="en-GB" dirty="0"/>
              <a:t>Component 2</a:t>
            </a:r>
          </a:p>
          <a:p>
            <a:pPr marL="0" indent="0">
              <a:buNone/>
            </a:pPr>
            <a:endParaRPr lang="en-GB" dirty="0"/>
          </a:p>
          <a:p>
            <a:r>
              <a:rPr lang="en-GB" dirty="0"/>
              <a:t>A group presentation</a:t>
            </a:r>
          </a:p>
          <a:p>
            <a:endParaRPr lang="en-GB" dirty="0"/>
          </a:p>
          <a:p>
            <a:pPr marL="0" indent="0">
              <a:buNone/>
            </a:pPr>
            <a:endParaRPr lang="en-GB" dirty="0"/>
          </a:p>
        </p:txBody>
      </p:sp>
    </p:spTree>
    <p:extLst>
      <p:ext uri="{BB962C8B-B14F-4D97-AF65-F5344CB8AC3E}">
        <p14:creationId xmlns:p14="http://schemas.microsoft.com/office/powerpoint/2010/main" val="29322169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27313-01F6-4DB5-883C-86D31B8F0FC6}"/>
              </a:ext>
            </a:extLst>
          </p:cNvPr>
          <p:cNvSpPr>
            <a:spLocks noGrp="1"/>
          </p:cNvSpPr>
          <p:nvPr>
            <p:ph type="title"/>
          </p:nvPr>
        </p:nvSpPr>
        <p:spPr>
          <a:xfrm>
            <a:off x="323528" y="0"/>
            <a:ext cx="8229600" cy="1143000"/>
          </a:xfrm>
        </p:spPr>
        <p:txBody>
          <a:bodyPr>
            <a:normAutofit/>
          </a:bodyPr>
          <a:lstStyle/>
          <a:p>
            <a:r>
              <a:rPr lang="en-GB" dirty="0"/>
              <a:t>Deadlines</a:t>
            </a:r>
          </a:p>
        </p:txBody>
      </p:sp>
      <p:sp>
        <p:nvSpPr>
          <p:cNvPr id="3" name="Content Placeholder 2">
            <a:extLst>
              <a:ext uri="{FF2B5EF4-FFF2-40B4-BE49-F238E27FC236}">
                <a16:creationId xmlns:a16="http://schemas.microsoft.com/office/drawing/2014/main" id="{F247A101-25A6-A992-01DF-5ECFB9078123}"/>
              </a:ext>
            </a:extLst>
          </p:cNvPr>
          <p:cNvSpPr>
            <a:spLocks noGrp="1"/>
          </p:cNvSpPr>
          <p:nvPr>
            <p:ph idx="1"/>
          </p:nvPr>
        </p:nvSpPr>
        <p:spPr>
          <a:xfrm>
            <a:off x="251520" y="1052736"/>
            <a:ext cx="8229600" cy="4464496"/>
          </a:xfrm>
        </p:spPr>
        <p:txBody>
          <a:bodyPr>
            <a:noAutofit/>
          </a:bodyPr>
          <a:lstStyle/>
          <a:p>
            <a:pPr>
              <a:spcBef>
                <a:spcPts val="600"/>
              </a:spcBef>
              <a:spcAft>
                <a:spcPts val="600"/>
              </a:spcAft>
            </a:pPr>
            <a:r>
              <a:rPr lang="en-GB" sz="3600" dirty="0">
                <a:effectLst/>
                <a:latin typeface="Arial" panose="020B0604020202020204" pitchFamily="34" charset="0"/>
                <a:ea typeface="Times New Roman" panose="02020603050405020304" pitchFamily="18" charset="0"/>
              </a:rPr>
              <a:t>Submit Group Project Power Point presentation slide to Turnitin- </a:t>
            </a:r>
            <a:r>
              <a:rPr lang="en-GB" sz="3600" b="1" dirty="0">
                <a:latin typeface="Arial" panose="020B0604020202020204" pitchFamily="34" charset="0"/>
                <a:ea typeface="Times New Roman" panose="02020603050405020304" pitchFamily="18" charset="0"/>
              </a:rPr>
              <a:t>24</a:t>
            </a:r>
            <a:r>
              <a:rPr lang="en-GB" sz="3600" b="1" baseline="30000" dirty="0">
                <a:effectLst/>
                <a:latin typeface="Arial" panose="020B0604020202020204" pitchFamily="34" charset="0"/>
                <a:ea typeface="Times New Roman" panose="02020603050405020304" pitchFamily="18" charset="0"/>
              </a:rPr>
              <a:t>th</a:t>
            </a:r>
            <a:r>
              <a:rPr lang="en-GB" sz="3600" b="1" dirty="0">
                <a:effectLst/>
                <a:latin typeface="Arial" panose="020B0604020202020204" pitchFamily="34" charset="0"/>
                <a:ea typeface="Times New Roman" panose="02020603050405020304" pitchFamily="18" charset="0"/>
              </a:rPr>
              <a:t> April 2025    </a:t>
            </a:r>
            <a:r>
              <a:rPr lang="en-GB" sz="3600" b="1" dirty="0">
                <a:solidFill>
                  <a:srgbClr val="FF0000"/>
                </a:solidFill>
                <a:effectLst/>
                <a:latin typeface="Arial" panose="020B0604020202020204" pitchFamily="34" charset="0"/>
                <a:ea typeface="Times New Roman" panose="02020603050405020304" pitchFamily="18" charset="0"/>
              </a:rPr>
              <a:t>2pm</a:t>
            </a:r>
            <a:endParaRPr lang="en-GB" sz="3600" dirty="0">
              <a:effectLst/>
              <a:latin typeface="Times New Roman" panose="02020603050405020304" pitchFamily="18" charset="0"/>
              <a:ea typeface="Times New Roman" panose="02020603050405020304" pitchFamily="18" charset="0"/>
            </a:endParaRPr>
          </a:p>
          <a:p>
            <a:r>
              <a:rPr lang="en-GB" sz="3600" dirty="0">
                <a:effectLst/>
                <a:latin typeface="Arial" panose="020B0604020202020204" pitchFamily="34" charset="0"/>
                <a:ea typeface="Times New Roman" panose="02020603050405020304" pitchFamily="18" charset="0"/>
              </a:rPr>
              <a:t>Group  project presentations</a:t>
            </a:r>
            <a:r>
              <a:rPr lang="en-GB" sz="3600" b="1" dirty="0">
                <a:effectLst/>
                <a:latin typeface="Arial" panose="020B0604020202020204" pitchFamily="34" charset="0"/>
                <a:ea typeface="Times New Roman" panose="02020603050405020304" pitchFamily="18" charset="0"/>
              </a:rPr>
              <a:t>- Friday </a:t>
            </a:r>
            <a:r>
              <a:rPr lang="en-GB" sz="3600" b="1" dirty="0">
                <a:latin typeface="Arial" panose="020B0604020202020204" pitchFamily="34" charset="0"/>
                <a:ea typeface="Times New Roman" panose="02020603050405020304" pitchFamily="18" charset="0"/>
              </a:rPr>
              <a:t>25</a:t>
            </a:r>
            <a:r>
              <a:rPr lang="en-GB" sz="3600" b="1" baseline="30000" dirty="0">
                <a:effectLst/>
                <a:latin typeface="Arial" panose="020B0604020202020204" pitchFamily="34" charset="0"/>
                <a:ea typeface="Times New Roman" panose="02020603050405020304" pitchFamily="18" charset="0"/>
              </a:rPr>
              <a:t>th</a:t>
            </a:r>
            <a:r>
              <a:rPr lang="en-GB" sz="3600" b="1" dirty="0">
                <a:effectLst/>
                <a:latin typeface="Arial" panose="020B0604020202020204" pitchFamily="34" charset="0"/>
                <a:ea typeface="Times New Roman" panose="02020603050405020304" pitchFamily="18" charset="0"/>
              </a:rPr>
              <a:t> </a:t>
            </a:r>
            <a:r>
              <a:rPr lang="en-GB" sz="3600" b="1" dirty="0">
                <a:latin typeface="Arial" panose="020B0604020202020204" pitchFamily="34" charset="0"/>
                <a:ea typeface="Times New Roman" panose="02020603050405020304" pitchFamily="18" charset="0"/>
              </a:rPr>
              <a:t>April</a:t>
            </a:r>
            <a:r>
              <a:rPr lang="en-GB" sz="3600" b="1" dirty="0">
                <a:effectLst/>
                <a:latin typeface="Arial" panose="020B0604020202020204" pitchFamily="34" charset="0"/>
                <a:ea typeface="Times New Roman" panose="02020603050405020304" pitchFamily="18" charset="0"/>
              </a:rPr>
              <a:t> 2025</a:t>
            </a:r>
            <a:r>
              <a:rPr lang="en-GB" sz="3600" dirty="0">
                <a:effectLst/>
                <a:latin typeface="Arial" panose="020B0604020202020204" pitchFamily="34" charset="0"/>
                <a:ea typeface="Times New Roman" panose="02020603050405020304" pitchFamily="18" charset="0"/>
              </a:rPr>
              <a:t> in class</a:t>
            </a:r>
          </a:p>
          <a:p>
            <a:r>
              <a:rPr lang="en-GB" sz="3600" b="1" dirty="0"/>
              <a:t>15 minutes </a:t>
            </a:r>
            <a:r>
              <a:rPr lang="en-GB" sz="3600" dirty="0"/>
              <a:t>per person</a:t>
            </a:r>
          </a:p>
          <a:p>
            <a:r>
              <a:rPr lang="en-GB" sz="3600" dirty="0"/>
              <a:t>Students are </a:t>
            </a:r>
            <a:r>
              <a:rPr lang="en-GB" sz="3600" b="1" dirty="0"/>
              <a:t>marked </a:t>
            </a:r>
            <a:r>
              <a:rPr lang="en-GB" sz="3600" dirty="0"/>
              <a:t>individually </a:t>
            </a:r>
          </a:p>
        </p:txBody>
      </p:sp>
    </p:spTree>
    <p:extLst>
      <p:ext uri="{BB962C8B-B14F-4D97-AF65-F5344CB8AC3E}">
        <p14:creationId xmlns:p14="http://schemas.microsoft.com/office/powerpoint/2010/main" val="375567680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1E39-E3E5-EBB0-110E-A50EE682EAFD}"/>
              </a:ext>
            </a:extLst>
          </p:cNvPr>
          <p:cNvSpPr>
            <a:spLocks noGrp="1"/>
          </p:cNvSpPr>
          <p:nvPr>
            <p:ph type="title"/>
          </p:nvPr>
        </p:nvSpPr>
        <p:spPr/>
        <p:txBody>
          <a:bodyPr>
            <a:normAutofit fontScale="90000"/>
          </a:bodyPr>
          <a:lstStyle/>
          <a:p>
            <a:r>
              <a:rPr lang="en-GB" dirty="0"/>
              <a:t>A targeted digital health promotion intervention</a:t>
            </a:r>
          </a:p>
        </p:txBody>
      </p:sp>
      <p:sp>
        <p:nvSpPr>
          <p:cNvPr id="3" name="Content Placeholder 2">
            <a:extLst>
              <a:ext uri="{FF2B5EF4-FFF2-40B4-BE49-F238E27FC236}">
                <a16:creationId xmlns:a16="http://schemas.microsoft.com/office/drawing/2014/main" id="{5D6E9C12-9C83-7D2C-2A5D-D3FF2688AC95}"/>
              </a:ext>
            </a:extLst>
          </p:cNvPr>
          <p:cNvSpPr>
            <a:spLocks noGrp="1"/>
          </p:cNvSpPr>
          <p:nvPr>
            <p:ph idx="1"/>
          </p:nvPr>
        </p:nvSpPr>
        <p:spPr>
          <a:xfrm>
            <a:off x="323528" y="1988840"/>
            <a:ext cx="8229600" cy="3917032"/>
          </a:xfrm>
        </p:spPr>
        <p:txBody>
          <a:bodyPr>
            <a:normAutofit lnSpcReduction="10000"/>
          </a:bodyPr>
          <a:lstStyle/>
          <a:p>
            <a:pPr>
              <a:buFont typeface="Wingdings" panose="05000000000000000000" pitchFamily="2" charset="2"/>
              <a:buChar char="§"/>
            </a:pPr>
            <a:r>
              <a:rPr lang="en-GB" sz="1800" b="1" dirty="0">
                <a:effectLst/>
                <a:latin typeface="Arial" panose="020B0604020202020204" pitchFamily="34" charset="0"/>
                <a:ea typeface="Arial" panose="020B0604020202020204" pitchFamily="34" charset="0"/>
              </a:rPr>
              <a:t>Plan</a:t>
            </a:r>
            <a:r>
              <a:rPr lang="en-GB" sz="1800" dirty="0">
                <a:effectLst/>
                <a:latin typeface="Arial" panose="020B0604020202020204" pitchFamily="34" charset="0"/>
                <a:ea typeface="Arial" panose="020B0604020202020204" pitchFamily="34" charset="0"/>
              </a:rPr>
              <a:t> and </a:t>
            </a:r>
            <a:r>
              <a:rPr lang="en-GB" sz="1800" b="1" dirty="0">
                <a:effectLst/>
                <a:latin typeface="Arial" panose="020B0604020202020204" pitchFamily="34" charset="0"/>
                <a:ea typeface="Arial" panose="020B0604020202020204" pitchFamily="34" charset="0"/>
              </a:rPr>
              <a:t>design</a:t>
            </a:r>
            <a:r>
              <a:rPr lang="en-GB" sz="1800" dirty="0">
                <a:effectLst/>
                <a:latin typeface="Arial" panose="020B0604020202020204" pitchFamily="34" charset="0"/>
                <a:ea typeface="Arial" panose="020B0604020202020204" pitchFamily="34" charset="0"/>
              </a:rPr>
              <a:t> a targeted </a:t>
            </a:r>
            <a:r>
              <a:rPr lang="en-GB" sz="1800" b="1" dirty="0">
                <a:effectLst/>
                <a:latin typeface="Arial" panose="020B0604020202020204" pitchFamily="34" charset="0"/>
                <a:ea typeface="Arial" panose="020B0604020202020204" pitchFamily="34" charset="0"/>
              </a:rPr>
              <a:t>digital health promotion intervention</a:t>
            </a:r>
            <a:r>
              <a:rPr lang="en-GB" sz="1800" dirty="0">
                <a:effectLst/>
                <a:latin typeface="Arial" panose="020B0604020202020204" pitchFamily="34" charset="0"/>
                <a:ea typeface="Arial" panose="020B0604020202020204" pitchFamily="34" charset="0"/>
              </a:rPr>
              <a:t> that address a </a:t>
            </a:r>
            <a:r>
              <a:rPr lang="en-GB" sz="1800" b="1" dirty="0">
                <a:effectLst/>
                <a:latin typeface="Arial" panose="020B0604020202020204" pitchFamily="34" charset="0"/>
                <a:ea typeface="Arial" panose="020B0604020202020204" pitchFamily="34" charset="0"/>
              </a:rPr>
              <a:t>public health concern. </a:t>
            </a:r>
            <a:r>
              <a:rPr lang="en-GB" sz="1800" dirty="0">
                <a:effectLst/>
                <a:latin typeface="Arial" panose="020B0604020202020204" pitchFamily="34" charset="0"/>
                <a:ea typeface="Times New Roman" panose="02020603050405020304" pitchFamily="18" charset="0"/>
              </a:rPr>
              <a:t> </a:t>
            </a:r>
          </a:p>
          <a:p>
            <a:pPr>
              <a:buFont typeface="Wingdings" panose="05000000000000000000" pitchFamily="2" charset="2"/>
              <a:buChar char="§"/>
            </a:pPr>
            <a:endParaRPr lang="en-GB" sz="1800" dirty="0">
              <a:effectLs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
            </a:pPr>
            <a:r>
              <a:rPr lang="en-GB" sz="1800" dirty="0">
                <a:effectLst/>
                <a:latin typeface="Arial" panose="020B0604020202020204" pitchFamily="34" charset="0"/>
                <a:ea typeface="Times New Roman" panose="02020603050405020304" pitchFamily="18" charset="0"/>
              </a:rPr>
              <a:t>You need to </a:t>
            </a:r>
            <a:r>
              <a:rPr lang="en-GB" sz="1800" b="1" i="1" dirty="0">
                <a:effectLst/>
                <a:latin typeface="Arial" panose="020B0604020202020204" pitchFamily="34" charset="0"/>
                <a:ea typeface="Times New Roman" panose="02020603050405020304" pitchFamily="18" charset="0"/>
              </a:rPr>
              <a:t>focus</a:t>
            </a:r>
            <a:r>
              <a:rPr lang="en-GB" sz="1800" dirty="0">
                <a:effectLst/>
                <a:latin typeface="Arial" panose="020B0604020202020204" pitchFamily="34" charset="0"/>
                <a:ea typeface="Times New Roman" panose="02020603050405020304" pitchFamily="18" charset="0"/>
              </a:rPr>
              <a:t> on a particular </a:t>
            </a:r>
            <a:r>
              <a:rPr lang="en-GB" sz="1800" b="1" i="1" dirty="0">
                <a:effectLst/>
                <a:latin typeface="Arial" panose="020B0604020202020204" pitchFamily="34" charset="0"/>
                <a:ea typeface="Times New Roman" panose="02020603050405020304" pitchFamily="18" charset="0"/>
              </a:rPr>
              <a:t>public health problem</a:t>
            </a:r>
            <a:r>
              <a:rPr lang="en-GB" sz="1800" dirty="0">
                <a:effectLst/>
                <a:latin typeface="Arial" panose="020B0604020202020204" pitchFamily="34" charset="0"/>
                <a:ea typeface="Times New Roman" panose="02020603050405020304" pitchFamily="18" charset="0"/>
              </a:rPr>
              <a:t>.</a:t>
            </a:r>
          </a:p>
          <a:p>
            <a:pPr algn="just">
              <a:buFont typeface="Wingdings" panose="05000000000000000000" pitchFamily="2" charset="2"/>
              <a:buChar char="§"/>
            </a:pPr>
            <a:endParaRPr lang="en-GB" sz="1800" dirty="0">
              <a:effectLs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
            </a:pPr>
            <a:r>
              <a:rPr lang="en-GB" sz="1800" dirty="0">
                <a:effectLst/>
                <a:latin typeface="Arial" panose="020B0604020202020204" pitchFamily="34" charset="0"/>
                <a:ea typeface="Times New Roman" panose="02020603050405020304" pitchFamily="18" charset="0"/>
              </a:rPr>
              <a:t>Choose a </a:t>
            </a:r>
            <a:r>
              <a:rPr lang="en-GB" sz="1800" b="1" i="1" dirty="0">
                <a:effectLst/>
                <a:latin typeface="Arial" panose="020B0604020202020204" pitchFamily="34" charset="0"/>
                <a:ea typeface="Times New Roman" panose="02020603050405020304" pitchFamily="18" charset="0"/>
              </a:rPr>
              <a:t>target group</a:t>
            </a:r>
            <a:r>
              <a:rPr lang="en-GB" sz="1800" dirty="0">
                <a:effectLst/>
                <a:latin typeface="Arial" panose="020B0604020202020204" pitchFamily="34" charset="0"/>
                <a:ea typeface="Times New Roman" panose="02020603050405020304" pitchFamily="18" charset="0"/>
              </a:rPr>
              <a:t>, this can either be a group like </a:t>
            </a:r>
            <a:r>
              <a:rPr lang="en-GB" sz="1800" b="1" i="1" dirty="0">
                <a:effectLst/>
                <a:latin typeface="Arial" panose="020B0604020202020204" pitchFamily="34" charset="0"/>
                <a:ea typeface="Times New Roman" panose="02020603050405020304" pitchFamily="18" charset="0"/>
              </a:rPr>
              <a:t>elderly, young adult or Black and Ethnic Minority</a:t>
            </a:r>
            <a:r>
              <a:rPr lang="en-GB" sz="1800" dirty="0">
                <a:effectLst/>
                <a:latin typeface="Arial" panose="020B0604020202020204" pitchFamily="34" charset="0"/>
                <a:ea typeface="Times New Roman" panose="02020603050405020304" pitchFamily="18" charset="0"/>
              </a:rPr>
              <a:t> groups etc. Or a particular setting for example school, community group, urban areas, rural area, workplace, prison etc </a:t>
            </a:r>
          </a:p>
          <a:p>
            <a:pPr algn="just">
              <a:buFont typeface="Wingdings" panose="05000000000000000000" pitchFamily="2" charset="2"/>
              <a:buChar char="§"/>
            </a:pPr>
            <a:endParaRPr lang="en-GB" sz="1800" dirty="0">
              <a:effectLs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
            </a:pPr>
            <a:r>
              <a:rPr lang="en-GB" sz="1800" dirty="0">
                <a:effectLst/>
                <a:latin typeface="Arial" panose="020B0604020202020204" pitchFamily="34" charset="0"/>
                <a:ea typeface="Times New Roman" panose="02020603050405020304" pitchFamily="18" charset="0"/>
              </a:rPr>
              <a:t>Your project must be </a:t>
            </a:r>
            <a:r>
              <a:rPr lang="en-GB" sz="2000" b="1" dirty="0">
                <a:solidFill>
                  <a:srgbClr val="FF0000"/>
                </a:solidFill>
                <a:effectLst/>
                <a:latin typeface="Arial" panose="020B0604020202020204" pitchFamily="34" charset="0"/>
                <a:ea typeface="Times New Roman" panose="02020603050405020304" pitchFamily="18" charset="0"/>
              </a:rPr>
              <a:t>U</a:t>
            </a:r>
            <a:r>
              <a:rPr lang="en-GB" sz="2000" b="1" dirty="0">
                <a:solidFill>
                  <a:srgbClr val="0070C0"/>
                </a:solidFill>
                <a:effectLst/>
                <a:latin typeface="Arial" panose="020B0604020202020204" pitchFamily="34" charset="0"/>
                <a:ea typeface="Times New Roman" panose="02020603050405020304" pitchFamily="18" charset="0"/>
              </a:rPr>
              <a:t>N</a:t>
            </a:r>
            <a:r>
              <a:rPr lang="en-GB" sz="2000" b="1" dirty="0">
                <a:solidFill>
                  <a:srgbClr val="00B050"/>
                </a:solidFill>
                <a:effectLst/>
                <a:latin typeface="Arial" panose="020B0604020202020204" pitchFamily="34" charset="0"/>
                <a:ea typeface="Times New Roman" panose="02020603050405020304" pitchFamily="18" charset="0"/>
              </a:rPr>
              <a:t>I</a:t>
            </a:r>
            <a:r>
              <a:rPr lang="en-GB" sz="2000" b="1" dirty="0">
                <a:solidFill>
                  <a:srgbClr val="7030A0"/>
                </a:solidFill>
                <a:effectLst/>
                <a:latin typeface="Arial" panose="020B0604020202020204" pitchFamily="34" charset="0"/>
                <a:ea typeface="Times New Roman" panose="02020603050405020304" pitchFamily="18" charset="0"/>
              </a:rPr>
              <a:t>Q</a:t>
            </a:r>
            <a:r>
              <a:rPr lang="en-GB" sz="2000" b="1" dirty="0">
                <a:solidFill>
                  <a:schemeClr val="accent6">
                    <a:lumMod val="50000"/>
                  </a:schemeClr>
                </a:solidFill>
                <a:effectLst/>
                <a:latin typeface="Arial" panose="020B0604020202020204" pitchFamily="34" charset="0"/>
                <a:ea typeface="Times New Roman" panose="02020603050405020304" pitchFamily="18" charset="0"/>
              </a:rPr>
              <a:t>U</a:t>
            </a:r>
            <a:r>
              <a:rPr lang="en-GB" sz="2000" b="1" dirty="0">
                <a:effectLst/>
                <a:latin typeface="Arial" panose="020B0604020202020204" pitchFamily="34" charset="0"/>
                <a:ea typeface="Times New Roman" panose="02020603050405020304" pitchFamily="18" charset="0"/>
              </a:rPr>
              <a:t>E</a:t>
            </a:r>
            <a:r>
              <a:rPr lang="en-GB" sz="1800" b="1" dirty="0">
                <a:effectLst/>
                <a:latin typeface="Arial" panose="020B0604020202020204" pitchFamily="34" charset="0"/>
                <a:ea typeface="Times New Roman" panose="02020603050405020304" pitchFamily="18" charset="0"/>
              </a:rPr>
              <a:t>,</a:t>
            </a:r>
            <a:r>
              <a:rPr lang="en-GB" sz="1800" dirty="0">
                <a:effectLst/>
                <a:latin typeface="Arial" panose="020B0604020202020204" pitchFamily="34" charset="0"/>
                <a:ea typeface="Times New Roman" panose="02020603050405020304" pitchFamily="18" charset="0"/>
              </a:rPr>
              <a:t> but you can draw from previous project or design a modified version of an existing digital technology health promotion intervention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48546829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A640-FFDE-4495-53F7-9DE625CEFC22}"/>
              </a:ext>
            </a:extLst>
          </p:cNvPr>
          <p:cNvSpPr>
            <a:spLocks noGrp="1"/>
          </p:cNvSpPr>
          <p:nvPr>
            <p:ph type="title"/>
          </p:nvPr>
        </p:nvSpPr>
        <p:spPr>
          <a:xfrm>
            <a:off x="318356" y="116632"/>
            <a:ext cx="8507288" cy="1143000"/>
          </a:xfrm>
        </p:spPr>
        <p:txBody>
          <a:bodyPr>
            <a:normAutofit fontScale="90000"/>
          </a:bodyPr>
          <a:lstStyle/>
          <a:p>
            <a:r>
              <a:rPr lang="en-GB" dirty="0"/>
              <a:t>As a group, complete the following</a:t>
            </a:r>
            <a:br>
              <a:rPr lang="en-GB" dirty="0"/>
            </a:br>
            <a:r>
              <a:rPr lang="en-GB" sz="4000" dirty="0"/>
              <a:t>(or for Group member 5 if have 5 people)</a:t>
            </a:r>
          </a:p>
        </p:txBody>
      </p:sp>
      <p:sp>
        <p:nvSpPr>
          <p:cNvPr id="3" name="Content Placeholder 2">
            <a:extLst>
              <a:ext uri="{FF2B5EF4-FFF2-40B4-BE49-F238E27FC236}">
                <a16:creationId xmlns:a16="http://schemas.microsoft.com/office/drawing/2014/main" id="{38BE3B11-A2BC-6FC3-CD41-78DA2EF5EEC5}"/>
              </a:ext>
            </a:extLst>
          </p:cNvPr>
          <p:cNvSpPr>
            <a:spLocks noGrp="1"/>
          </p:cNvSpPr>
          <p:nvPr>
            <p:ph idx="1"/>
          </p:nvPr>
        </p:nvSpPr>
        <p:spPr/>
        <p:txBody>
          <a:bodyPr>
            <a:normAutofit fontScale="77500" lnSpcReduction="20000"/>
          </a:bodyPr>
          <a:lstStyle/>
          <a:p>
            <a:pPr marL="342900" lvl="0" indent="-342900" algn="just" rtl="0">
              <a:buFont typeface="Symbol" panose="05050102010706020507" pitchFamily="18" charset="2"/>
              <a:buChar char=""/>
            </a:pPr>
            <a:r>
              <a:rPr lang="en-GB" sz="3600" b="1" dirty="0">
                <a:effectLst/>
                <a:latin typeface="Arial" panose="020B0604020202020204" pitchFamily="34" charset="0"/>
                <a:ea typeface="Times New Roman" panose="02020603050405020304" pitchFamily="18" charset="0"/>
              </a:rPr>
              <a:t>Slide 1</a:t>
            </a:r>
            <a:r>
              <a:rPr lang="en-GB" sz="3600" dirty="0">
                <a:effectLst/>
                <a:latin typeface="Arial" panose="020B0604020202020204" pitchFamily="34" charset="0"/>
                <a:ea typeface="Times New Roman" panose="02020603050405020304" pitchFamily="18" charset="0"/>
              </a:rPr>
              <a:t>- </a:t>
            </a:r>
            <a:r>
              <a:rPr lang="en-GB" sz="3600" b="1" i="1" dirty="0">
                <a:effectLst/>
                <a:latin typeface="Arial" panose="020B0604020202020204" pitchFamily="34" charset="0"/>
                <a:ea typeface="Times New Roman" panose="02020603050405020304" pitchFamily="18" charset="0"/>
              </a:rPr>
              <a:t>title</a:t>
            </a:r>
            <a:r>
              <a:rPr lang="en-GB" sz="3600" dirty="0">
                <a:effectLst/>
                <a:latin typeface="Arial" panose="020B0604020202020204" pitchFamily="34" charset="0"/>
                <a:ea typeface="Times New Roman" panose="02020603050405020304" pitchFamily="18" charset="0"/>
              </a:rPr>
              <a:t> and </a:t>
            </a:r>
            <a:r>
              <a:rPr lang="en-GB" sz="3600" b="1" i="1" dirty="0">
                <a:effectLst/>
                <a:latin typeface="Arial" panose="020B0604020202020204" pitchFamily="34" charset="0"/>
                <a:ea typeface="Times New Roman" panose="02020603050405020304" pitchFamily="18" charset="0"/>
              </a:rPr>
              <a:t>pictures</a:t>
            </a:r>
            <a:r>
              <a:rPr lang="en-GB" sz="3600" dirty="0">
                <a:effectLst/>
                <a:latin typeface="Arial" panose="020B0604020202020204" pitchFamily="34" charset="0"/>
                <a:ea typeface="Times New Roman" panose="02020603050405020304" pitchFamily="18" charset="0"/>
              </a:rPr>
              <a:t> that identify chosen </a:t>
            </a:r>
            <a:r>
              <a:rPr lang="en-GB" sz="3600" b="1" i="1" dirty="0">
                <a:effectLst/>
                <a:latin typeface="Arial" panose="020B0604020202020204" pitchFamily="34" charset="0"/>
                <a:ea typeface="Times New Roman" panose="02020603050405020304" pitchFamily="18" charset="0"/>
              </a:rPr>
              <a:t>target group</a:t>
            </a:r>
            <a:r>
              <a:rPr lang="en-GB" sz="3600" dirty="0">
                <a:effectLst/>
                <a:latin typeface="Arial" panose="020B0604020202020204" pitchFamily="34" charset="0"/>
                <a:ea typeface="Times New Roman" panose="02020603050405020304" pitchFamily="18" charset="0"/>
              </a:rPr>
              <a:t> </a:t>
            </a:r>
            <a:r>
              <a:rPr lang="en-GB" sz="3600" b="1" i="1" dirty="0">
                <a:effectLst/>
                <a:latin typeface="Arial" panose="020B0604020202020204" pitchFamily="34" charset="0"/>
                <a:ea typeface="Times New Roman" panose="02020603050405020304" pitchFamily="18" charset="0"/>
              </a:rPr>
              <a:t>or setting</a:t>
            </a:r>
            <a:r>
              <a:rPr lang="en-GB" sz="3600" dirty="0">
                <a:effectLst/>
                <a:latin typeface="Arial" panose="020B0604020202020204" pitchFamily="34" charset="0"/>
                <a:ea typeface="Times New Roman" panose="02020603050405020304" pitchFamily="18" charset="0"/>
              </a:rPr>
              <a:t> and the public health problem to be focused on target activity and it should be interesting to see and read! </a:t>
            </a:r>
          </a:p>
          <a:p>
            <a:pPr marL="0" lvl="0" indent="0" algn="just" rtl="0">
              <a:buNone/>
            </a:pPr>
            <a:endParaRPr lang="en-GB" sz="36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3600" b="1" dirty="0">
                <a:effectLst/>
                <a:latin typeface="Arial" panose="020B0604020202020204" pitchFamily="34" charset="0"/>
                <a:ea typeface="Times New Roman" panose="02020603050405020304" pitchFamily="18" charset="0"/>
              </a:rPr>
              <a:t>Slide 2</a:t>
            </a:r>
            <a:r>
              <a:rPr lang="en-GB" sz="3600" dirty="0">
                <a:effectLst/>
                <a:latin typeface="Arial" panose="020B0604020202020204" pitchFamily="34" charset="0"/>
                <a:ea typeface="Times New Roman" panose="02020603050405020304" pitchFamily="18" charset="0"/>
              </a:rPr>
              <a:t>- A Slide which details the </a:t>
            </a:r>
            <a:r>
              <a:rPr lang="en-GB" sz="3600" b="1" i="1" dirty="0">
                <a:effectLst/>
                <a:latin typeface="Arial" panose="020B0604020202020204" pitchFamily="34" charset="0"/>
                <a:ea typeface="Times New Roman" panose="02020603050405020304" pitchFamily="18" charset="0"/>
              </a:rPr>
              <a:t>activity- aim and content of the activity</a:t>
            </a:r>
            <a:r>
              <a:rPr lang="en-GB" sz="3600" dirty="0">
                <a:effectLst/>
                <a:latin typeface="Arial" panose="020B0604020202020204" pitchFamily="34" charset="0"/>
                <a:ea typeface="Times New Roman" panose="02020603050405020304" pitchFamily="18" charset="0"/>
              </a:rPr>
              <a:t>. </a:t>
            </a:r>
          </a:p>
          <a:p>
            <a:pPr marL="342900" lvl="0" indent="-342900" algn="just">
              <a:buFont typeface="Symbol" panose="05050102010706020507" pitchFamily="18" charset="2"/>
              <a:buChar char=""/>
            </a:pPr>
            <a:endParaRPr lang="en-GB" sz="36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3600" b="1" dirty="0">
                <a:effectLst/>
                <a:latin typeface="Arial" panose="020B0604020202020204" pitchFamily="34" charset="0"/>
                <a:ea typeface="Times New Roman" panose="02020603050405020304" pitchFamily="18" charset="0"/>
              </a:rPr>
              <a:t>Slide 3</a:t>
            </a:r>
            <a:r>
              <a:rPr lang="en-GB" sz="3600" dirty="0">
                <a:effectLst/>
                <a:latin typeface="Arial" panose="020B0604020202020204" pitchFamily="34" charset="0"/>
                <a:ea typeface="Times New Roman" panose="02020603050405020304" pitchFamily="18" charset="0"/>
              </a:rPr>
              <a:t>- The chosen </a:t>
            </a:r>
            <a:r>
              <a:rPr lang="en-GB" sz="3600" b="1" i="1" dirty="0">
                <a:effectLst/>
                <a:latin typeface="Arial" panose="020B0604020202020204" pitchFamily="34" charset="0"/>
                <a:ea typeface="Times New Roman" panose="02020603050405020304" pitchFamily="18" charset="0"/>
              </a:rPr>
              <a:t>digital health technology</a:t>
            </a:r>
            <a:r>
              <a:rPr lang="en-GB" sz="3600" dirty="0">
                <a:effectLst/>
                <a:latin typeface="Arial" panose="020B0604020202020204" pitchFamily="34" charset="0"/>
                <a:ea typeface="Times New Roman" panose="02020603050405020304" pitchFamily="18" charset="0"/>
              </a:rPr>
              <a:t> to be used for the </a:t>
            </a:r>
            <a:r>
              <a:rPr lang="en-GB" sz="3600" b="1" i="1" dirty="0">
                <a:effectLst/>
                <a:latin typeface="Arial" panose="020B0604020202020204" pitchFamily="34" charset="0"/>
                <a:ea typeface="Times New Roman" panose="02020603050405020304" pitchFamily="18" charset="0"/>
              </a:rPr>
              <a:t>intervention </a:t>
            </a:r>
            <a:endParaRPr lang="en-GB" sz="36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9267674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6DD1A-B8E9-2812-9FB2-E6C7E0D842B2}"/>
              </a:ext>
            </a:extLst>
          </p:cNvPr>
          <p:cNvSpPr>
            <a:spLocks noGrp="1"/>
          </p:cNvSpPr>
          <p:nvPr>
            <p:ph type="title"/>
          </p:nvPr>
        </p:nvSpPr>
        <p:spPr/>
        <p:txBody>
          <a:bodyPr>
            <a:normAutofit/>
          </a:bodyPr>
          <a:lstStyle/>
          <a:p>
            <a:r>
              <a:rPr lang="en-GB" dirty="0"/>
              <a:t>Group member 1</a:t>
            </a:r>
          </a:p>
        </p:txBody>
      </p:sp>
      <p:sp>
        <p:nvSpPr>
          <p:cNvPr id="3" name="Content Placeholder 2">
            <a:extLst>
              <a:ext uri="{FF2B5EF4-FFF2-40B4-BE49-F238E27FC236}">
                <a16:creationId xmlns:a16="http://schemas.microsoft.com/office/drawing/2014/main" id="{BDBDBF89-46D0-8A73-39E0-8844E8956FF5}"/>
              </a:ext>
            </a:extLst>
          </p:cNvPr>
          <p:cNvSpPr>
            <a:spLocks noGrp="1"/>
          </p:cNvSpPr>
          <p:nvPr>
            <p:ph idx="1"/>
          </p:nvPr>
        </p:nvSpPr>
        <p:spPr/>
        <p:txBody>
          <a:bodyPr>
            <a:normAutofit fontScale="92500" lnSpcReduction="20000"/>
          </a:bodyPr>
          <a:lstStyle/>
          <a:p>
            <a:pPr marL="0" indent="0">
              <a:buNone/>
            </a:pPr>
            <a:r>
              <a:rPr lang="en-GB" b="1" dirty="0"/>
              <a:t>Justification</a:t>
            </a:r>
            <a:r>
              <a:rPr lang="en-GB" dirty="0"/>
              <a:t> </a:t>
            </a:r>
          </a:p>
          <a:p>
            <a:r>
              <a:rPr lang="en-GB" dirty="0"/>
              <a:t>Refer to national guidelines and indicate using statistics and recent research why the target group or setting has been chosen and possible consequences of not addressing this public health concern.</a:t>
            </a:r>
          </a:p>
          <a:p>
            <a:pPr marL="0" indent="0">
              <a:buNone/>
            </a:pPr>
            <a:endParaRPr lang="en-GB" dirty="0"/>
          </a:p>
          <a:p>
            <a:r>
              <a:rPr lang="en-GB" dirty="0"/>
              <a:t>Briefly describe the chosen health promotion intervention and why</a:t>
            </a:r>
          </a:p>
          <a:p>
            <a:endParaRPr lang="en-GB" dirty="0"/>
          </a:p>
        </p:txBody>
      </p:sp>
    </p:spTree>
    <p:extLst>
      <p:ext uri="{BB962C8B-B14F-4D97-AF65-F5344CB8AC3E}">
        <p14:creationId xmlns:p14="http://schemas.microsoft.com/office/powerpoint/2010/main" val="228997591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974A-4ECC-54DD-B7FA-BE394753F819}"/>
              </a:ext>
            </a:extLst>
          </p:cNvPr>
          <p:cNvSpPr>
            <a:spLocks noGrp="1"/>
          </p:cNvSpPr>
          <p:nvPr>
            <p:ph type="title"/>
          </p:nvPr>
        </p:nvSpPr>
        <p:spPr/>
        <p:txBody>
          <a:bodyPr/>
          <a:lstStyle/>
          <a:p>
            <a:r>
              <a:rPr lang="en-GB" dirty="0"/>
              <a:t>Group member  2</a:t>
            </a:r>
          </a:p>
        </p:txBody>
      </p:sp>
      <p:sp>
        <p:nvSpPr>
          <p:cNvPr id="3" name="Content Placeholder 2">
            <a:extLst>
              <a:ext uri="{FF2B5EF4-FFF2-40B4-BE49-F238E27FC236}">
                <a16:creationId xmlns:a16="http://schemas.microsoft.com/office/drawing/2014/main" id="{2CE04E31-A25C-53EC-32D9-710DB2691F3B}"/>
              </a:ext>
            </a:extLst>
          </p:cNvPr>
          <p:cNvSpPr>
            <a:spLocks noGrp="1"/>
          </p:cNvSpPr>
          <p:nvPr>
            <p:ph idx="1"/>
          </p:nvPr>
        </p:nvSpPr>
        <p:spPr/>
        <p:txBody>
          <a:bodyPr/>
          <a:lstStyle/>
          <a:p>
            <a:pPr marL="0" indent="0">
              <a:buNone/>
            </a:pPr>
            <a:r>
              <a:rPr lang="en-GB" b="1" dirty="0"/>
              <a:t>Application</a:t>
            </a:r>
            <a:r>
              <a:rPr lang="en-GB" dirty="0"/>
              <a:t> </a:t>
            </a:r>
          </a:p>
          <a:p>
            <a:r>
              <a:rPr lang="en-GB" dirty="0"/>
              <a:t>Describe the chosen planning model. </a:t>
            </a:r>
          </a:p>
          <a:p>
            <a:pPr marL="0" indent="0">
              <a:buNone/>
            </a:pPr>
            <a:endParaRPr lang="en-GB" dirty="0"/>
          </a:p>
          <a:p>
            <a:r>
              <a:rPr lang="en-GB" dirty="0"/>
              <a:t>Discuss how the planning model will be used to deliver the digital health promotion intervention.</a:t>
            </a:r>
          </a:p>
          <a:p>
            <a:endParaRPr lang="en-GB" dirty="0"/>
          </a:p>
        </p:txBody>
      </p:sp>
    </p:spTree>
    <p:extLst>
      <p:ext uri="{BB962C8B-B14F-4D97-AF65-F5344CB8AC3E}">
        <p14:creationId xmlns:p14="http://schemas.microsoft.com/office/powerpoint/2010/main" val="372134737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1DC40-7471-6857-C2AF-2F1E2AD18464}"/>
              </a:ext>
            </a:extLst>
          </p:cNvPr>
          <p:cNvSpPr>
            <a:spLocks noGrp="1"/>
          </p:cNvSpPr>
          <p:nvPr>
            <p:ph type="title"/>
          </p:nvPr>
        </p:nvSpPr>
        <p:spPr/>
        <p:txBody>
          <a:bodyPr/>
          <a:lstStyle/>
          <a:p>
            <a:r>
              <a:rPr lang="en-GB" dirty="0"/>
              <a:t>Group member 3 </a:t>
            </a:r>
          </a:p>
        </p:txBody>
      </p:sp>
      <p:sp>
        <p:nvSpPr>
          <p:cNvPr id="3" name="Content Placeholder 2">
            <a:extLst>
              <a:ext uri="{FF2B5EF4-FFF2-40B4-BE49-F238E27FC236}">
                <a16:creationId xmlns:a16="http://schemas.microsoft.com/office/drawing/2014/main" id="{0FED5230-4FC0-6D5E-AE92-89C2935FD73A}"/>
              </a:ext>
            </a:extLst>
          </p:cNvPr>
          <p:cNvSpPr>
            <a:spLocks noGrp="1"/>
          </p:cNvSpPr>
          <p:nvPr>
            <p:ph idx="1"/>
          </p:nvPr>
        </p:nvSpPr>
        <p:spPr/>
        <p:txBody>
          <a:bodyPr>
            <a:normAutofit fontScale="70000" lnSpcReduction="20000"/>
          </a:bodyPr>
          <a:lstStyle/>
          <a:p>
            <a:pPr marL="0" indent="0">
              <a:buNone/>
            </a:pPr>
            <a:r>
              <a:rPr lang="en-GB" b="1" dirty="0"/>
              <a:t>Barriers</a:t>
            </a:r>
            <a:r>
              <a:rPr lang="en-GB" dirty="0"/>
              <a:t> </a:t>
            </a:r>
          </a:p>
          <a:p>
            <a:r>
              <a:rPr lang="en-GB" dirty="0"/>
              <a:t>Identify potential stakeholders that can facilitate the implementation and delivery of the chosen digital health promotion intervention. </a:t>
            </a:r>
          </a:p>
          <a:p>
            <a:pPr marL="0" indent="0">
              <a:buNone/>
            </a:pPr>
            <a:endParaRPr lang="en-GB" dirty="0"/>
          </a:p>
          <a:p>
            <a:r>
              <a:rPr lang="en-GB" dirty="0"/>
              <a:t>Identify potential barriers to the successful implementation and delivery of the chosen digital health promotion intervention. </a:t>
            </a:r>
          </a:p>
          <a:p>
            <a:pPr marL="0" indent="0">
              <a:buNone/>
            </a:pPr>
            <a:endParaRPr lang="en-GB" dirty="0"/>
          </a:p>
          <a:p>
            <a:r>
              <a:rPr lang="en-GB" dirty="0"/>
              <a:t>Describe any legal and ethical issues associated with the successful implementation and delivery of the chosen digital health promotion intervention. </a:t>
            </a:r>
          </a:p>
          <a:p>
            <a:endParaRPr lang="en-GB" dirty="0"/>
          </a:p>
        </p:txBody>
      </p:sp>
    </p:spTree>
    <p:extLst>
      <p:ext uri="{BB962C8B-B14F-4D97-AF65-F5344CB8AC3E}">
        <p14:creationId xmlns:p14="http://schemas.microsoft.com/office/powerpoint/2010/main" val="189125343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7474-3CA0-D5CE-605B-D0AFF3591A2F}"/>
              </a:ext>
            </a:extLst>
          </p:cNvPr>
          <p:cNvSpPr>
            <a:spLocks noGrp="1"/>
          </p:cNvSpPr>
          <p:nvPr>
            <p:ph type="title"/>
          </p:nvPr>
        </p:nvSpPr>
        <p:spPr/>
        <p:txBody>
          <a:bodyPr/>
          <a:lstStyle/>
          <a:p>
            <a:r>
              <a:rPr lang="en-GB" dirty="0"/>
              <a:t>Group member 4 </a:t>
            </a:r>
          </a:p>
        </p:txBody>
      </p:sp>
      <p:sp>
        <p:nvSpPr>
          <p:cNvPr id="3" name="Content Placeholder 2">
            <a:extLst>
              <a:ext uri="{FF2B5EF4-FFF2-40B4-BE49-F238E27FC236}">
                <a16:creationId xmlns:a16="http://schemas.microsoft.com/office/drawing/2014/main" id="{D28591F7-8777-121F-BAEC-D26E77F92D3E}"/>
              </a:ext>
            </a:extLst>
          </p:cNvPr>
          <p:cNvSpPr>
            <a:spLocks noGrp="1"/>
          </p:cNvSpPr>
          <p:nvPr>
            <p:ph idx="1"/>
          </p:nvPr>
        </p:nvSpPr>
        <p:spPr/>
        <p:txBody>
          <a:bodyPr>
            <a:normAutofit fontScale="92500" lnSpcReduction="10000"/>
          </a:bodyPr>
          <a:lstStyle/>
          <a:p>
            <a:pPr marL="0" indent="0">
              <a:buNone/>
            </a:pPr>
            <a:r>
              <a:rPr lang="en-GB" b="1" dirty="0"/>
              <a:t>Benefits</a:t>
            </a:r>
            <a:r>
              <a:rPr lang="en-GB" dirty="0"/>
              <a:t> </a:t>
            </a:r>
          </a:p>
          <a:p>
            <a:r>
              <a:rPr lang="en-GB" dirty="0"/>
              <a:t>Outline the potential benefits of the chosen digital health promotion intervention to the target setting/population group. </a:t>
            </a:r>
          </a:p>
          <a:p>
            <a:endParaRPr lang="en-GB" dirty="0"/>
          </a:p>
          <a:p>
            <a:r>
              <a:rPr lang="en-GB" dirty="0"/>
              <a:t>Give implication of the chosen digital health promotion intervention on policies, research and education </a:t>
            </a:r>
          </a:p>
          <a:p>
            <a:endParaRPr lang="en-GB" dirty="0"/>
          </a:p>
        </p:txBody>
      </p:sp>
    </p:spTree>
    <p:extLst>
      <p:ext uri="{BB962C8B-B14F-4D97-AF65-F5344CB8AC3E}">
        <p14:creationId xmlns:p14="http://schemas.microsoft.com/office/powerpoint/2010/main" val="412097471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2EE98-0C9F-4A61-AEA2-C90ECB888A6A}"/>
              </a:ext>
            </a:extLst>
          </p:cNvPr>
          <p:cNvSpPr>
            <a:spLocks noGrp="1"/>
          </p:cNvSpPr>
          <p:nvPr>
            <p:ph type="title"/>
          </p:nvPr>
        </p:nvSpPr>
        <p:spPr/>
        <p:txBody>
          <a:bodyPr/>
          <a:lstStyle/>
          <a:p>
            <a:r>
              <a:rPr lang="en-GB" dirty="0"/>
              <a:t>Power Point slides</a:t>
            </a:r>
          </a:p>
        </p:txBody>
      </p:sp>
      <p:sp>
        <p:nvSpPr>
          <p:cNvPr id="3" name="Content Placeholder 2">
            <a:extLst>
              <a:ext uri="{FF2B5EF4-FFF2-40B4-BE49-F238E27FC236}">
                <a16:creationId xmlns:a16="http://schemas.microsoft.com/office/drawing/2014/main" id="{5EF87FCA-1BCF-B61E-745B-5F2153A06DC0}"/>
              </a:ext>
            </a:extLst>
          </p:cNvPr>
          <p:cNvSpPr>
            <a:spLocks noGrp="1"/>
          </p:cNvSpPr>
          <p:nvPr>
            <p:ph idx="1"/>
          </p:nvPr>
        </p:nvSpPr>
        <p:spPr/>
        <p:txBody>
          <a:bodyPr>
            <a:normAutofit fontScale="85000" lnSpcReduction="10000"/>
          </a:bodyPr>
          <a:lstStyle/>
          <a:p>
            <a:r>
              <a:rPr lang="en-GB" dirty="0"/>
              <a:t>Your presentation </a:t>
            </a:r>
            <a:r>
              <a:rPr lang="en-GB" b="1" dirty="0"/>
              <a:t>must include a cover slide </a:t>
            </a:r>
            <a:r>
              <a:rPr lang="en-GB" dirty="0"/>
              <a:t>that clearly states the names of each group member and student numbers, the module code and title, your lecturer’s name, and your assignment title. </a:t>
            </a:r>
          </a:p>
          <a:p>
            <a:r>
              <a:rPr lang="en-GB" dirty="0"/>
              <a:t>Typed in Arial </a:t>
            </a:r>
            <a:r>
              <a:rPr lang="en-GB" b="1" dirty="0"/>
              <a:t>font size of at least 18 </a:t>
            </a:r>
            <a:r>
              <a:rPr lang="en-GB" dirty="0"/>
              <a:t>or more, using 1.5 line spacing.</a:t>
            </a:r>
          </a:p>
          <a:p>
            <a:r>
              <a:rPr lang="en-GB" dirty="0"/>
              <a:t>The presentation  must have </a:t>
            </a:r>
            <a:r>
              <a:rPr lang="en-GB" b="1" dirty="0"/>
              <a:t>a reference list and citations</a:t>
            </a:r>
            <a:r>
              <a:rPr lang="en-GB" dirty="0"/>
              <a:t> should be used throughout your work/slides using Harvard referencing style. </a:t>
            </a:r>
          </a:p>
          <a:p>
            <a:endParaRPr lang="en-GB" dirty="0"/>
          </a:p>
          <a:p>
            <a:endParaRPr lang="en-GB" dirty="0"/>
          </a:p>
        </p:txBody>
      </p:sp>
    </p:spTree>
    <p:extLst>
      <p:ext uri="{BB962C8B-B14F-4D97-AF65-F5344CB8AC3E}">
        <p14:creationId xmlns:p14="http://schemas.microsoft.com/office/powerpoint/2010/main" val="197624879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983BE-D6FF-CAD3-E323-C9C0DA849ACA}"/>
              </a:ext>
            </a:extLst>
          </p:cNvPr>
          <p:cNvSpPr>
            <a:spLocks noGrp="1"/>
          </p:cNvSpPr>
          <p:nvPr>
            <p:ph type="title"/>
          </p:nvPr>
        </p:nvSpPr>
        <p:spPr/>
        <p:txBody>
          <a:bodyPr/>
          <a:lstStyle/>
          <a:p>
            <a:r>
              <a:rPr lang="en-GB" dirty="0"/>
              <a:t>Grading criteria </a:t>
            </a:r>
          </a:p>
        </p:txBody>
      </p:sp>
      <p:sp>
        <p:nvSpPr>
          <p:cNvPr id="3" name="Content Placeholder 2">
            <a:extLst>
              <a:ext uri="{FF2B5EF4-FFF2-40B4-BE49-F238E27FC236}">
                <a16:creationId xmlns:a16="http://schemas.microsoft.com/office/drawing/2014/main" id="{9BF83717-16F5-7886-3E4C-DE00C6B305B7}"/>
              </a:ext>
            </a:extLst>
          </p:cNvPr>
          <p:cNvSpPr>
            <a:spLocks noGrp="1"/>
          </p:cNvSpPr>
          <p:nvPr>
            <p:ph idx="1"/>
          </p:nvPr>
        </p:nvSpPr>
        <p:spPr/>
        <p:txBody>
          <a:bodyPr/>
          <a:lstStyle/>
          <a:p>
            <a:pPr marL="0" indent="0">
              <a:buNone/>
            </a:pPr>
            <a:r>
              <a:rPr lang="en-GB" dirty="0"/>
              <a:t>Assessment Brief </a:t>
            </a:r>
          </a:p>
        </p:txBody>
      </p:sp>
    </p:spTree>
    <p:extLst>
      <p:ext uri="{BB962C8B-B14F-4D97-AF65-F5344CB8AC3E}">
        <p14:creationId xmlns:p14="http://schemas.microsoft.com/office/powerpoint/2010/main" val="416349647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EE79C-9BC0-2C9E-7F27-0CC6F2314E82}"/>
              </a:ext>
            </a:extLst>
          </p:cNvPr>
          <p:cNvSpPr>
            <a:spLocks noGrp="1"/>
          </p:cNvSpPr>
          <p:nvPr>
            <p:ph type="title"/>
          </p:nvPr>
        </p:nvSpPr>
        <p:spPr/>
        <p:txBody>
          <a:bodyPr>
            <a:normAutofit fontScale="90000"/>
          </a:bodyPr>
          <a:lstStyle/>
          <a:p>
            <a:r>
              <a:rPr lang="en-GB" dirty="0"/>
              <a:t>1.	Engagement with Literature Skills </a:t>
            </a:r>
          </a:p>
        </p:txBody>
      </p:sp>
      <p:sp>
        <p:nvSpPr>
          <p:cNvPr id="3" name="Content Placeholder 2">
            <a:extLst>
              <a:ext uri="{FF2B5EF4-FFF2-40B4-BE49-F238E27FC236}">
                <a16:creationId xmlns:a16="http://schemas.microsoft.com/office/drawing/2014/main" id="{8A2DC021-236E-F1A3-277B-BCB60DB68271}"/>
              </a:ext>
            </a:extLst>
          </p:cNvPr>
          <p:cNvSpPr>
            <a:spLocks noGrp="1"/>
          </p:cNvSpPr>
          <p:nvPr>
            <p:ph idx="1"/>
          </p:nvPr>
        </p:nvSpPr>
        <p:spPr>
          <a:xfrm>
            <a:off x="251520" y="1423700"/>
            <a:ext cx="8640960" cy="4320480"/>
          </a:xfrm>
        </p:spPr>
        <p:txBody>
          <a:bodyPr>
            <a:normAutofit/>
          </a:bodyPr>
          <a:lstStyle/>
          <a:p>
            <a:pPr marL="342900" marR="61595" lvl="0" indent="-342900" algn="just" rtl="0" fontAlgn="base">
              <a:lnSpc>
                <a:spcPct val="103000"/>
              </a:lnSpc>
              <a:spcAft>
                <a:spcPts val="18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Students must find references and utilise credible and reliable sources of information including books, journals incl. Public Health and Epidemiological, Digital Health Technology) and appropriate websites which should be contemporary for each assignment part. </a:t>
            </a:r>
          </a:p>
          <a:p>
            <a:pPr marL="0" marR="61595" lvl="0" indent="0" algn="just" rtl="0" fontAlgn="base">
              <a:lnSpc>
                <a:spcPct val="103000"/>
              </a:lnSpc>
              <a:spcAft>
                <a:spcPts val="185"/>
              </a:spcAft>
              <a:buClr>
                <a:srgbClr val="FF0000"/>
              </a:buClr>
              <a:buSzPts val="1100"/>
              <a:buNone/>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 </a:t>
            </a: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61595" lvl="0" indent="-342900" algn="just" fontAlgn="base">
              <a:lnSpc>
                <a:spcPct val="103000"/>
              </a:lnSpc>
              <a:spcAft>
                <a:spcPts val="17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Students must cite literature throughout their slides, supporting the points that they make and referencing any images or diagrams used </a:t>
            </a:r>
          </a:p>
          <a:p>
            <a:pPr marL="342900" marR="61595" lvl="0" indent="-342900" algn="just" fontAlgn="base">
              <a:lnSpc>
                <a:spcPct val="103000"/>
              </a:lnSpc>
              <a:spcAft>
                <a:spcPts val="175"/>
              </a:spcAft>
              <a:buClr>
                <a:srgbClr val="FF0000"/>
              </a:buClr>
              <a:buSzPts val="1100"/>
              <a:buFont typeface="Arial" panose="020B0604020202020204" pitchFamily="34" charset="0"/>
              <a:buChar char="•"/>
            </a:pP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61595" lvl="0" indent="-342900" algn="just" fontAlgn="base">
              <a:lnSpc>
                <a:spcPct val="103000"/>
              </a:lnSpc>
              <a:spcAft>
                <a:spcPts val="2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 reference list should appear at the end of end of the group presentation with a minimum of 20 references. </a:t>
            </a: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61595" lvl="0" indent="-342900" algn="just" fontAlgn="base">
              <a:lnSpc>
                <a:spcPct val="103000"/>
              </a:lnSpc>
              <a:spcAft>
                <a:spcPts val="25"/>
              </a:spcAft>
              <a:buClr>
                <a:srgbClr val="FF0000"/>
              </a:buClr>
              <a:buSzPts val="1100"/>
              <a:buFont typeface="Arial" panose="020B0604020202020204" pitchFamily="34" charset="0"/>
              <a:buChar char="•"/>
            </a:pPr>
            <a:r>
              <a:rPr lang="en-GB" sz="1800" i="1" u="none" strike="noStrike" dirty="0">
                <a:solidFill>
                  <a:srgbClr val="FF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Please use Harvard Referencing and ensure that a separate reference list appear at the end of the presentation. All citations must be mentioned and referred to. </a:t>
            </a:r>
            <a:endPar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20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169798172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7CD0-C541-D369-4FF0-F0B795CBCAA6}"/>
              </a:ext>
            </a:extLst>
          </p:cNvPr>
          <p:cNvSpPr>
            <a:spLocks noGrp="1"/>
          </p:cNvSpPr>
          <p:nvPr>
            <p:ph type="title"/>
          </p:nvPr>
        </p:nvSpPr>
        <p:spPr/>
        <p:txBody>
          <a:bodyPr>
            <a:normAutofit fontScale="90000"/>
          </a:bodyPr>
          <a:lstStyle/>
          <a:p>
            <a:r>
              <a:rPr lang="en-GB" dirty="0"/>
              <a:t>2.	Knowledge and Understanding Skills</a:t>
            </a:r>
          </a:p>
        </p:txBody>
      </p:sp>
      <p:sp>
        <p:nvSpPr>
          <p:cNvPr id="3" name="Content Placeholder 2">
            <a:extLst>
              <a:ext uri="{FF2B5EF4-FFF2-40B4-BE49-F238E27FC236}">
                <a16:creationId xmlns:a16="http://schemas.microsoft.com/office/drawing/2014/main" id="{FBD90B02-7C9C-6D6F-1CA3-529A1921A680}"/>
              </a:ext>
            </a:extLst>
          </p:cNvPr>
          <p:cNvSpPr>
            <a:spLocks noGrp="1"/>
          </p:cNvSpPr>
          <p:nvPr>
            <p:ph idx="1"/>
          </p:nvPr>
        </p:nvSpPr>
        <p:spPr>
          <a:xfrm>
            <a:off x="251520" y="1417639"/>
            <a:ext cx="8435280" cy="4099594"/>
          </a:xfrm>
        </p:spPr>
        <p:txBody>
          <a:bodyPr>
            <a:normAutofit lnSpcReduction="10000"/>
          </a:bodyPr>
          <a:lstStyle/>
          <a:p>
            <a:pPr marL="342900" lvl="0" indent="-342900" rtl="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1 shows understanding of the scale of the problem using national guidelines, current statistics, and research.</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2 shows understanding of the chosen planning model. </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3 shows understanding of potential stakeholders, the legal and ethical issues. </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Group member 4 shows understanding of the potential benefit of the chosen </a:t>
            </a:r>
            <a:r>
              <a:rPr lang="en-US" sz="1800" i="1" dirty="0">
                <a:solidFill>
                  <a:srgbClr val="FF0000"/>
                </a:solidFill>
                <a:effectLst/>
                <a:highlight>
                  <a:srgbClr val="FFFFFF"/>
                </a:highlight>
                <a:latin typeface="Arial" panose="020B0604020202020204" pitchFamily="34" charset="0"/>
                <a:ea typeface="Times New Roman" panose="02020603050405020304" pitchFamily="18" charset="0"/>
              </a:rPr>
              <a:t>health promotion intervention to the target setting/population group. </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All group members points provide relevant reference to relevant published information sources.</a:t>
            </a:r>
            <a:endParaRPr lang="en-GB" sz="18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1800" i="1" dirty="0">
                <a:solidFill>
                  <a:srgbClr val="FF0000"/>
                </a:solidFill>
                <a:effectLst/>
                <a:highlight>
                  <a:srgbClr val="FFFFFF"/>
                </a:highlight>
                <a:latin typeface="Arial" panose="020B0604020202020204" pitchFamily="34" charset="0"/>
                <a:ea typeface="Times New Roman" panose="02020603050405020304" pitchFamily="18" charset="0"/>
              </a:rPr>
              <a:t>All group members should aim to construct your works in your own words and avoid the direct quotation of that of others demonstrating your own understanding of such ideas and clarifying and contextualising the information.</a:t>
            </a:r>
            <a:endParaRPr lang="en-GB" sz="1800" dirty="0">
              <a:effectLst/>
              <a:highlight>
                <a:srgbClr val="FFFFFF"/>
              </a:highligh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72198229"/>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C4087-E7F0-579D-604B-A904193F4E35}"/>
              </a:ext>
            </a:extLst>
          </p:cNvPr>
          <p:cNvSpPr>
            <a:spLocks noGrp="1"/>
          </p:cNvSpPr>
          <p:nvPr>
            <p:ph type="title"/>
          </p:nvPr>
        </p:nvSpPr>
        <p:spPr>
          <a:xfrm>
            <a:off x="457200" y="274638"/>
            <a:ext cx="8229600" cy="850106"/>
          </a:xfrm>
        </p:spPr>
        <p:txBody>
          <a:bodyPr>
            <a:normAutofit fontScale="90000"/>
          </a:bodyPr>
          <a:lstStyle/>
          <a:p>
            <a:r>
              <a:rPr lang="en-GB" dirty="0"/>
              <a:t>3.	Cognitive and Intellectual Skills</a:t>
            </a:r>
          </a:p>
        </p:txBody>
      </p:sp>
      <p:sp>
        <p:nvSpPr>
          <p:cNvPr id="3" name="Content Placeholder 2">
            <a:extLst>
              <a:ext uri="{FF2B5EF4-FFF2-40B4-BE49-F238E27FC236}">
                <a16:creationId xmlns:a16="http://schemas.microsoft.com/office/drawing/2014/main" id="{C7A5E862-88DC-B667-BC65-ADCB68C982AB}"/>
              </a:ext>
            </a:extLst>
          </p:cNvPr>
          <p:cNvSpPr>
            <a:spLocks noGrp="1"/>
          </p:cNvSpPr>
          <p:nvPr>
            <p:ph idx="1"/>
          </p:nvPr>
        </p:nvSpPr>
        <p:spPr>
          <a:xfrm>
            <a:off x="457200" y="1268760"/>
            <a:ext cx="8229600" cy="4248473"/>
          </a:xfrm>
        </p:spPr>
        <p:txBody>
          <a:bodyPr>
            <a:normAutofit fontScale="92500"/>
          </a:bodyPr>
          <a:lstStyle/>
          <a:p>
            <a:pPr marL="342900" lvl="0" indent="-342900" rtl="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1 should support their argument of the chosen digital health promotion intervention outlining the possible consequences of not addressing the public health concern.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2 should support their argument of how the planning model can be used to deliver the digital health promotion intervention.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3 should support their argument of the potential barriers to the successful implementation and delivery of the chosen digital health promotion intervention.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Group member 4 should support their argument of the implications of the chosen digital health promotion intervention on polices, research and education.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All Students should support their argument using current literature and statistics.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i="1" dirty="0">
                <a:solidFill>
                  <a:srgbClr val="FF0000"/>
                </a:solidFill>
                <a:effectLst/>
                <a:latin typeface="Arial" panose="020B0604020202020204" pitchFamily="34" charset="0"/>
                <a:ea typeface="Times New Roman" panose="02020603050405020304" pitchFamily="18" charset="0"/>
              </a:rPr>
              <a:t>From the literature you have amassed, you should aim to define two or more perspectives for each argument and from this draw sensible academic conclusions.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3217070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C874-3CA3-59A5-EA2A-388FB7B4EF79}"/>
              </a:ext>
            </a:extLst>
          </p:cNvPr>
          <p:cNvSpPr>
            <a:spLocks noGrp="1"/>
          </p:cNvSpPr>
          <p:nvPr>
            <p:ph type="title"/>
          </p:nvPr>
        </p:nvSpPr>
        <p:spPr/>
        <p:txBody>
          <a:bodyPr/>
          <a:lstStyle/>
          <a:p>
            <a:r>
              <a:rPr lang="en-GB" dirty="0"/>
              <a:t>4.	Practical Skills</a:t>
            </a:r>
          </a:p>
        </p:txBody>
      </p:sp>
      <p:sp>
        <p:nvSpPr>
          <p:cNvPr id="3" name="Content Placeholder 2">
            <a:extLst>
              <a:ext uri="{FF2B5EF4-FFF2-40B4-BE49-F238E27FC236}">
                <a16:creationId xmlns:a16="http://schemas.microsoft.com/office/drawing/2014/main" id="{0ADCF6A6-15CD-BBA7-F0ED-2AFF58E7AC14}"/>
              </a:ext>
            </a:extLst>
          </p:cNvPr>
          <p:cNvSpPr>
            <a:spLocks noGrp="1"/>
          </p:cNvSpPr>
          <p:nvPr>
            <p:ph idx="1"/>
          </p:nvPr>
        </p:nvSpPr>
        <p:spPr/>
        <p:txBody>
          <a:bodyPr>
            <a:normAutofit/>
          </a:bodyPr>
          <a:lstStyle/>
          <a:p>
            <a:pPr marL="342900" lvl="0" indent="-342900" rtl="0">
              <a:spcBef>
                <a:spcPts val="500"/>
              </a:spcBef>
              <a:spcAft>
                <a:spcPts val="500"/>
              </a:spcAft>
              <a:buFont typeface="Symbol" panose="05050102010706020507" pitchFamily="18" charset="2"/>
              <a:buChar char=""/>
            </a:pPr>
            <a:r>
              <a:rPr lang="en-GB" sz="2300" i="1" dirty="0">
                <a:solidFill>
                  <a:srgbClr val="FF0000"/>
                </a:solidFill>
                <a:effectLst/>
                <a:highlight>
                  <a:srgbClr val="FFFFFF"/>
                </a:highlight>
                <a:latin typeface="Arial" panose="020B0604020202020204" pitchFamily="34" charset="0"/>
                <a:ea typeface="Times New Roman" panose="02020603050405020304" pitchFamily="18" charset="0"/>
              </a:rPr>
              <a:t>All group members should present their tasks for this assignment.</a:t>
            </a:r>
            <a:endParaRPr lang="en-GB" sz="2300" dirty="0">
              <a:effectLst/>
              <a:highlight>
                <a:srgbClr val="FFFFFF"/>
              </a:highlight>
              <a:latin typeface="Times New Roman" panose="02020603050405020304" pitchFamily="18" charset="0"/>
              <a:ea typeface="Times New Roman" panose="02020603050405020304" pitchFamily="18" charset="0"/>
            </a:endParaRPr>
          </a:p>
          <a:p>
            <a:pPr marL="342900" lvl="0" indent="-342900">
              <a:spcBef>
                <a:spcPts val="500"/>
              </a:spcBef>
              <a:spcAft>
                <a:spcPts val="500"/>
              </a:spcAft>
              <a:buFont typeface="Symbol" panose="05050102010706020507" pitchFamily="18" charset="2"/>
              <a:buChar char=""/>
            </a:pPr>
            <a:r>
              <a:rPr lang="en-GB" sz="2300" i="1" dirty="0">
                <a:solidFill>
                  <a:srgbClr val="FF0000"/>
                </a:solidFill>
                <a:effectLst/>
                <a:highlight>
                  <a:srgbClr val="FFFFFF"/>
                </a:highlight>
                <a:latin typeface="Arial" panose="020B0604020202020204" pitchFamily="34" charset="0"/>
                <a:ea typeface="Times New Roman" panose="02020603050405020304" pitchFamily="18" charset="0"/>
              </a:rPr>
              <a:t>Student show originality in their presentation drawing on knowledge learnt in class and through personal reading. </a:t>
            </a:r>
            <a:endParaRPr lang="en-GB" sz="2300" dirty="0">
              <a:effectLst/>
              <a:highlight>
                <a:srgbClr val="FFFFFF"/>
              </a:highlight>
              <a:latin typeface="Times New Roman" panose="02020603050405020304" pitchFamily="18" charset="0"/>
              <a:ea typeface="Times New Roman" panose="02020603050405020304" pitchFamily="18" charset="0"/>
            </a:endParaRPr>
          </a:p>
          <a:p>
            <a:pPr marL="342900" lvl="0" indent="-342900" algn="just">
              <a:spcBef>
                <a:spcPts val="500"/>
              </a:spcBef>
              <a:spcAft>
                <a:spcPts val="500"/>
              </a:spcAft>
              <a:buFont typeface="Symbol" panose="05050102010706020507" pitchFamily="18" charset="2"/>
              <a:buChar char=""/>
            </a:pPr>
            <a:r>
              <a:rPr lang="en-GB" sz="2300" i="1" dirty="0">
                <a:solidFill>
                  <a:srgbClr val="FF0000"/>
                </a:solidFill>
                <a:effectLst/>
                <a:latin typeface="Arial" panose="020B0604020202020204" pitchFamily="34" charset="0"/>
                <a:ea typeface="Times New Roman" panose="02020603050405020304" pitchFamily="18" charset="0"/>
              </a:rPr>
              <a:t>All points used must be relevant to the task outlined in the assessment brief.</a:t>
            </a:r>
            <a:endParaRPr lang="en-GB" sz="2300" dirty="0">
              <a:effectLst/>
              <a:latin typeface="Times New Roman" panose="02020603050405020304" pitchFamily="18" charset="0"/>
              <a:ea typeface="Times New Roman" panose="02020603050405020304" pitchFamily="18" charset="0"/>
            </a:endParaRPr>
          </a:p>
          <a:p>
            <a:pPr marL="0" lvl="0" indent="0" algn="just">
              <a:buNone/>
            </a:pPr>
            <a:endParaRPr lang="en-GB" sz="2400" dirty="0"/>
          </a:p>
        </p:txBody>
      </p:sp>
    </p:spTree>
    <p:extLst>
      <p:ext uri="{BB962C8B-B14F-4D97-AF65-F5344CB8AC3E}">
        <p14:creationId xmlns:p14="http://schemas.microsoft.com/office/powerpoint/2010/main" val="386665099"/>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EC8A9-5FAB-452D-86ED-75048B643F7D}"/>
              </a:ext>
            </a:extLst>
          </p:cNvPr>
          <p:cNvSpPr>
            <a:spLocks noGrp="1"/>
          </p:cNvSpPr>
          <p:nvPr>
            <p:ph type="title"/>
          </p:nvPr>
        </p:nvSpPr>
        <p:spPr/>
        <p:txBody>
          <a:bodyPr>
            <a:normAutofit fontScale="90000"/>
          </a:bodyPr>
          <a:lstStyle/>
          <a:p>
            <a:r>
              <a:rPr lang="en-GB" dirty="0"/>
              <a:t>5.	Transferable Skills for Life and Professional Practice </a:t>
            </a:r>
          </a:p>
        </p:txBody>
      </p:sp>
      <p:sp>
        <p:nvSpPr>
          <p:cNvPr id="3" name="Content Placeholder 2">
            <a:extLst>
              <a:ext uri="{FF2B5EF4-FFF2-40B4-BE49-F238E27FC236}">
                <a16:creationId xmlns:a16="http://schemas.microsoft.com/office/drawing/2014/main" id="{1B52F5BB-D137-C273-0C01-D88789394797}"/>
              </a:ext>
            </a:extLst>
          </p:cNvPr>
          <p:cNvSpPr>
            <a:spLocks noGrp="1"/>
          </p:cNvSpPr>
          <p:nvPr>
            <p:ph idx="1"/>
          </p:nvPr>
        </p:nvSpPr>
        <p:spPr/>
        <p:txBody>
          <a:bodyPr>
            <a:normAutofit lnSpcReduction="10000"/>
          </a:bodyPr>
          <a:lstStyle/>
          <a:p>
            <a:pPr marL="342900" lvl="0" indent="-342900" rtl="0">
              <a:spcAft>
                <a:spcPts val="85"/>
              </a:spcAf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Students should speak confidently and professionally about their work during the presentation and answer questions afterwards. </a:t>
            </a:r>
            <a:endParaRPr lang="en-GB" sz="2200" dirty="0">
              <a:solidFill>
                <a:srgbClr val="000000"/>
              </a:solidFill>
              <a:effectLst/>
              <a:latin typeface="Arial" panose="020B0604020202020204" pitchFamily="34" charset="0"/>
              <a:ea typeface="Times New Roman" panose="02020603050405020304" pitchFamily="18" charset="0"/>
            </a:endParaRPr>
          </a:p>
          <a:p>
            <a:pPr marL="342900" lvl="0" indent="-342900" algn="jus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Ensure that your submission is clear, informative, and well structured. </a:t>
            </a:r>
            <a:endParaRPr lang="en-GB" sz="2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Your presentation should be written in a fluent and logical manner, include relevant theory and policy information and be presented at an academic level appropriate for level 7. </a:t>
            </a:r>
            <a:endParaRPr lang="en-GB" sz="2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2200" i="1" dirty="0">
                <a:solidFill>
                  <a:srgbClr val="FF0000"/>
                </a:solidFill>
                <a:effectLst/>
                <a:latin typeface="Arial" panose="020B0604020202020204" pitchFamily="34" charset="0"/>
                <a:ea typeface="Times New Roman" panose="02020603050405020304" pitchFamily="18" charset="0"/>
              </a:rPr>
              <a:t>Deliver your presentation in a professional manner displaying good pitch, pace and power and ensuring that the timing falls within the specified limits.</a:t>
            </a:r>
            <a:endParaRPr lang="en-GB" sz="2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0099578"/>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32B177-73F5-358C-384A-D8C2B1818DB6}"/>
              </a:ext>
            </a:extLst>
          </p:cNvPr>
          <p:cNvSpPr>
            <a:spLocks noGrp="1"/>
          </p:cNvSpPr>
          <p:nvPr>
            <p:ph idx="1"/>
          </p:nvPr>
        </p:nvSpPr>
        <p:spPr/>
        <p:txBody>
          <a:bodyPr>
            <a:normAutofit/>
          </a:bodyPr>
          <a:lstStyle/>
          <a:p>
            <a:pPr marL="0" indent="0" algn="ctr">
              <a:buNone/>
            </a:pPr>
            <a:r>
              <a:rPr lang="en-GB" sz="4400" dirty="0"/>
              <a:t>Q/A?</a:t>
            </a:r>
          </a:p>
        </p:txBody>
      </p:sp>
    </p:spTree>
    <p:extLst>
      <p:ext uri="{BB962C8B-B14F-4D97-AF65-F5344CB8AC3E}">
        <p14:creationId xmlns:p14="http://schemas.microsoft.com/office/powerpoint/2010/main" val="4258068239"/>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TotalTime>
  <Words>1022</Words>
  <Application>Microsoft Office PowerPoint</Application>
  <PresentationFormat>On-screen Show (4:3)</PresentationFormat>
  <Paragraphs>85</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Myriad Pro</vt:lpstr>
      <vt:lpstr>Arial</vt:lpstr>
      <vt:lpstr>Calibri</vt:lpstr>
      <vt:lpstr>Symbol</vt:lpstr>
      <vt:lpstr>Times New Roman</vt:lpstr>
      <vt:lpstr>Wingdings</vt:lpstr>
      <vt:lpstr>20140311PresentationUWTSDTemplate</vt:lpstr>
      <vt:lpstr>  Workshop for Assessment 2  </vt:lpstr>
      <vt:lpstr>Aims of the Session</vt:lpstr>
      <vt:lpstr>Assessment </vt:lpstr>
      <vt:lpstr>Deadlines</vt:lpstr>
      <vt:lpstr>A targeted digital health promotion intervention</vt:lpstr>
      <vt:lpstr>As a group, complete the following (or for Group member 5 if have 5 people)</vt:lpstr>
      <vt:lpstr>Group member 1</vt:lpstr>
      <vt:lpstr>Group member  2</vt:lpstr>
      <vt:lpstr>Group member 3 </vt:lpstr>
      <vt:lpstr>Group member 4 </vt:lpstr>
      <vt:lpstr>Power Point slides</vt:lpstr>
      <vt:lpstr>Grading criteria </vt:lpstr>
      <vt:lpstr>1. Engagement with Literature Skills </vt:lpstr>
      <vt:lpstr>2. Knowledge and Understanding Skills</vt:lpstr>
      <vt:lpstr>3. Cognitive and Intellectual Skills</vt:lpstr>
      <vt:lpstr>4. Practical Skills</vt:lpstr>
      <vt:lpstr>5. Transferable Skills for Life and Professional Practice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54</cp:revision>
  <dcterms:created xsi:type="dcterms:W3CDTF">2015-04-14T15:21:28Z</dcterms:created>
  <dcterms:modified xsi:type="dcterms:W3CDTF">2025-04-11T10:45:00Z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