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4"/>
  </p:notesMasterIdLst>
  <p:sldIdLst>
    <p:sldId id="256" r:id="rId5"/>
    <p:sldId id="281" r:id="rId6"/>
    <p:sldId id="294" r:id="rId7"/>
    <p:sldId id="283" r:id="rId8"/>
    <p:sldId id="286" r:id="rId9"/>
    <p:sldId id="284" r:id="rId10"/>
    <p:sldId id="295" r:id="rId11"/>
    <p:sldId id="262" r:id="rId12"/>
    <p:sldId id="287" r:id="rId13"/>
    <p:sldId id="288" r:id="rId14"/>
    <p:sldId id="273" r:id="rId15"/>
    <p:sldId id="263" r:id="rId16"/>
    <p:sldId id="296" r:id="rId17"/>
    <p:sldId id="297" r:id="rId18"/>
    <p:sldId id="298" r:id="rId19"/>
    <p:sldId id="299" r:id="rId20"/>
    <p:sldId id="300" r:id="rId21"/>
    <p:sldId id="301" r:id="rId22"/>
    <p:sldId id="30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na Brychan" initials="AB" lastIdx="7" clrIdx="1">
    <p:extLst>
      <p:ext uri="{19B8F6BF-5375-455C-9EA6-DF929625EA0E}">
        <p15:presenceInfo xmlns:p15="http://schemas.microsoft.com/office/powerpoint/2012/main" userId="S-1-5-21-809251214-2178901256-4152538893-5026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A7425-E8A0-A140-BA6D-51AB4F10B16E}" v="14" dt="2019-11-19T12:02:38.0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9"/>
    <p:restoredTop sz="80075" autoAdjust="0"/>
  </p:normalViewPr>
  <p:slideViewPr>
    <p:cSldViewPr snapToGrid="0" snapToObjects="1">
      <p:cViewPr varScale="1">
        <p:scale>
          <a:sx n="73" d="100"/>
          <a:sy n="73" d="100"/>
        </p:scale>
        <p:origin x="130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5-30T10:58:04.507" idx="7">
    <p:pos x="10" y="10"/>
    <p:text>Don't know what happened to the graphic but can't seem to fix it...</p:text>
    <p:extLst>
      <p:ext uri="{C676402C-5697-4E1C-873F-D02D1690AC5C}">
        <p15:threadingInfo xmlns:p15="http://schemas.microsoft.com/office/powerpoint/2012/main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I am aware that you may have come across some of the clips in this</a:t>
            </a:r>
            <a:r>
              <a:rPr lang="en-GB" baseline="0" smtClean="0"/>
              <a:t> PowerPoint in Year one but the focus of your attention will now have developed.</a:t>
            </a:r>
            <a:endParaRPr lang="en-GB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</a:t>
            </a:r>
            <a:r>
              <a:rPr lang="en-GB" baseline="0" dirty="0"/>
              <a:t> context – nothing like what has gone before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8569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Raising standards across the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888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need to know Successful Futures and</a:t>
            </a:r>
            <a:r>
              <a:rPr lang="en-GB" baseline="0" dirty="0"/>
              <a:t> the websites linking to curriculum reform. Get involved.</a:t>
            </a:r>
          </a:p>
          <a:p>
            <a:r>
              <a:rPr lang="en-GB" baseline="0" dirty="0"/>
              <a:t>Blurring the boundaries between the transition points – learning as a continuum.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03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Talk through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20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A375-FE56-BB4D-A7D8-82B79FEBD45A}" type="datetimeFigureOut">
              <a:rPr lang="en-US" smtClean="0"/>
              <a:pPr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DE83-7FE2-2B4A-9571-8FB528B2825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897096"/>
      </p:ext>
    </p:extLst>
  </p:cSld>
  <p:clrMapOvr>
    <a:masterClrMapping/>
  </p:clrMapOvr>
  <p:transition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BA375-FE56-BB4D-A7D8-82B79FEBD45A}" type="datetimeFigureOut">
              <a:rPr lang="en-US" smtClean="0"/>
              <a:pPr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1DE83-7FE2-2B4A-9571-8FB528B2825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632578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4/27/2020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gail.parker@uwtsd.ac.uk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youthmusic.org/" TargetMode="External"/><Relationship Id="rId3" Type="http://schemas.openxmlformats.org/officeDocument/2006/relationships/hyperlink" Target="http://www.artswales.org/" TargetMode="External"/><Relationship Id="rId7" Type="http://schemas.openxmlformats.org/officeDocument/2006/relationships/hyperlink" Target="https://www.creativitycultureeducation.org/our-stor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museum.wales/" TargetMode="External"/><Relationship Id="rId5" Type="http://schemas.openxmlformats.org/officeDocument/2006/relationships/hyperlink" Target="https://cadw.gov.wales/" TargetMode="External"/><Relationship Id="rId4" Type="http://schemas.openxmlformats.org/officeDocument/2006/relationships/hyperlink" Target="http://www.farmsforschools.org.uk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eumsassociation.org/museum-practice/museums-and-schools" TargetMode="External"/><Relationship Id="rId2" Type="http://schemas.openxmlformats.org/officeDocument/2006/relationships/hyperlink" Target="https://www.tate.org.uk/kids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dd.cymru/en/residential-centres/llangrannog/" TargetMode="External"/><Relationship Id="rId2" Type="http://schemas.openxmlformats.org/officeDocument/2006/relationships/hyperlink" Target="https://www.carmarthenshire.gov.wales/home/council-services/education-schools/pendine-outdoor-education-centre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field-studies-council.org/locations/margam/" TargetMode="External"/><Relationship Id="rId4" Type="http://schemas.openxmlformats.org/officeDocument/2006/relationships/hyperlink" Target="https://www.nationaltrust.org.uk/stackpole-centr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gail_parker/lgraa2qwijz3pdzi" TargetMode="External"/><Relationship Id="rId2" Type="http://schemas.openxmlformats.org/officeDocument/2006/relationships/hyperlink" Target="https://museum.wales/stfagans/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sied.co.uk/" TargetMode="External"/><Relationship Id="rId13" Type="http://schemas.openxmlformats.org/officeDocument/2006/relationships/image" Target="../media/image6.png"/><Relationship Id="rId3" Type="http://schemas.openxmlformats.org/officeDocument/2006/relationships/hyperlink" Target="https://www.girlguiding.org.uk/" TargetMode="External"/><Relationship Id="rId7" Type="http://schemas.openxmlformats.org/officeDocument/2006/relationships/hyperlink" Target="https://www.sja.org.uk/what-we-do/" TargetMode="External"/><Relationship Id="rId12" Type="http://schemas.openxmlformats.org/officeDocument/2006/relationships/image" Target="../media/image5.png"/><Relationship Id="rId2" Type="http://schemas.openxmlformats.org/officeDocument/2006/relationships/hyperlink" Target="https://www.justyouth.org.uk/youth-club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activekids.com/gymnastics" TargetMode="External"/><Relationship Id="rId11" Type="http://schemas.openxmlformats.org/officeDocument/2006/relationships/hyperlink" Target="http://www.swanseaharriers.co.uk/" TargetMode="External"/><Relationship Id="rId5" Type="http://schemas.openxmlformats.org/officeDocument/2006/relationships/hyperlink" Target="https://www.scouts.org.uk/" TargetMode="External"/><Relationship Id="rId10" Type="http://schemas.openxmlformats.org/officeDocument/2006/relationships/hyperlink" Target="https://www.towyriders.org.uk/" TargetMode="External"/><Relationship Id="rId4" Type="http://schemas.openxmlformats.org/officeDocument/2006/relationships/hyperlink" Target="https://www.urdd.cymru/en/sports/clubs/" TargetMode="External"/><Relationship Id="rId9" Type="http://schemas.openxmlformats.org/officeDocument/2006/relationships/hyperlink" Target="https://www.carmarthen-breakthro.co.uk/" TargetMode="External"/><Relationship Id="rId1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mailto:gail.parker@uwtsd.ac.uk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42553" y="558578"/>
            <a:ext cx="7289075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/>
              <a:t>How are learners supported beyond the school gate</a:t>
            </a:r>
            <a:r>
              <a:rPr lang="en-GB" sz="3200" dirty="0" smtClean="0"/>
              <a:t>?</a:t>
            </a:r>
          </a:p>
          <a:p>
            <a:pPr algn="ctr"/>
            <a:r>
              <a:rPr lang="en-GB" sz="3200" dirty="0" smtClean="0"/>
              <a:t>ECAD5009/C</a:t>
            </a:r>
          </a:p>
          <a:p>
            <a:pPr algn="ctr"/>
            <a:r>
              <a:rPr lang="en-GB" sz="3200" dirty="0" smtClean="0"/>
              <a:t>Session 7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0086" y="2878932"/>
            <a:ext cx="3615777" cy="255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98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B0F0"/>
                </a:solidFill>
              </a:rPr>
              <a:t>In this session you will learn about</a:t>
            </a:r>
            <a:endParaRPr lang="en-GB" b="1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000" dirty="0"/>
              <a:t>           </a:t>
            </a:r>
          </a:p>
          <a:p>
            <a:r>
              <a:rPr lang="en-GB" sz="8000" dirty="0" smtClean="0"/>
              <a:t>Class </a:t>
            </a:r>
            <a:r>
              <a:rPr lang="en-GB" sz="8000" dirty="0"/>
              <a:t>educational visits</a:t>
            </a:r>
          </a:p>
          <a:p>
            <a:r>
              <a:rPr lang="en-GB" sz="8000" dirty="0"/>
              <a:t>After school clubs</a:t>
            </a:r>
          </a:p>
          <a:p>
            <a:r>
              <a:rPr lang="en-GB" sz="8000" dirty="0"/>
              <a:t>Youth clubs and societies</a:t>
            </a:r>
          </a:p>
          <a:p>
            <a:r>
              <a:rPr lang="en-GB" sz="8000" dirty="0"/>
              <a:t>Team around the family</a:t>
            </a:r>
          </a:p>
          <a:p>
            <a:r>
              <a:rPr lang="en-GB" sz="8000" dirty="0"/>
              <a:t>If there is anything that you do not understand or if you need any more information please email me on </a:t>
            </a:r>
            <a:r>
              <a:rPr lang="en-GB" sz="8000" dirty="0">
                <a:hlinkClick r:id="rId2"/>
              </a:rPr>
              <a:t>gail.parker@uwtsd.ac.uk</a:t>
            </a:r>
            <a:endParaRPr lang="en-GB" sz="8000" dirty="0"/>
          </a:p>
          <a:p>
            <a:r>
              <a:rPr lang="en-GB" sz="8000" dirty="0"/>
              <a:t>Please click on the many links – there is a lot of information here and it will be useful for you</a:t>
            </a:r>
          </a:p>
          <a:p>
            <a:pPr marL="0" indent="0">
              <a:buNone/>
            </a:pPr>
            <a:r>
              <a:rPr lang="en-GB" sz="8000" dirty="0" smtClean="0"/>
              <a:t> 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308126465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2"/>
          <p:cNvSpPr txBox="1">
            <a:spLocks/>
          </p:cNvSpPr>
          <p:nvPr/>
        </p:nvSpPr>
        <p:spPr>
          <a:xfrm>
            <a:off x="353731" y="1341588"/>
            <a:ext cx="8596668" cy="3880773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First hand experience – you simply cannot do this in a classroom/school</a:t>
            </a:r>
          </a:p>
          <a:p>
            <a:r>
              <a:rPr lang="en-GB" dirty="0" smtClean="0"/>
              <a:t>Excitement – new experiences and a lot of ‘firsts’ for many children</a:t>
            </a:r>
          </a:p>
          <a:p>
            <a:r>
              <a:rPr lang="en-GB" dirty="0" smtClean="0"/>
              <a:t>Motivation – they will remember the day long after returning to school</a:t>
            </a:r>
          </a:p>
          <a:p>
            <a:r>
              <a:rPr lang="en-GB" dirty="0" smtClean="0"/>
              <a:t>Enjoyable – usually for all involved</a:t>
            </a:r>
          </a:p>
          <a:p>
            <a:r>
              <a:rPr lang="en-GB" dirty="0" smtClean="0"/>
              <a:t>Multi-sensory – the travel, the lunch the new people and all they see and do</a:t>
            </a:r>
          </a:p>
          <a:p>
            <a:r>
              <a:rPr lang="en-GB" dirty="0" smtClean="0"/>
              <a:t>Confidence building – a day away from routine and normality</a:t>
            </a:r>
          </a:p>
          <a:p>
            <a:r>
              <a:rPr lang="en-GB" dirty="0" smtClean="0"/>
              <a:t>Critical thinking – asking the ‘whys’ and ‘</a:t>
            </a:r>
            <a:r>
              <a:rPr lang="en-GB" dirty="0" err="1" smtClean="0"/>
              <a:t>whens</a:t>
            </a:r>
            <a:r>
              <a:rPr lang="en-GB" dirty="0" smtClean="0"/>
              <a:t>’ etc.</a:t>
            </a:r>
          </a:p>
          <a:p>
            <a:r>
              <a:rPr lang="en-GB" dirty="0" smtClean="0"/>
              <a:t>New skills – e.g. making sculptures, dressing up, role play etc.</a:t>
            </a:r>
          </a:p>
          <a:p>
            <a:r>
              <a:rPr lang="en-GB" dirty="0" smtClean="0"/>
              <a:t>Enhanced understanding –making sense in the real world</a:t>
            </a:r>
          </a:p>
          <a:p>
            <a:r>
              <a:rPr lang="en-GB" b="1" dirty="0" smtClean="0"/>
              <a:t>You may be surprised how pupils behave/react and what they learn!</a:t>
            </a:r>
            <a:endParaRPr lang="en-GB" b="1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628650" y="227558"/>
            <a:ext cx="7730042" cy="1325563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smtClean="0">
                <a:solidFill>
                  <a:srgbClr val="00B0F0"/>
                </a:solidFill>
              </a:rPr>
              <a:t/>
            </a:r>
            <a:br>
              <a:rPr lang="en-GB" b="1" dirty="0" smtClean="0">
                <a:solidFill>
                  <a:srgbClr val="00B0F0"/>
                </a:solidFill>
              </a:rPr>
            </a:br>
            <a:r>
              <a:rPr lang="en-GB" sz="3600" b="1" dirty="0" smtClean="0">
                <a:solidFill>
                  <a:srgbClr val="00B0F0"/>
                </a:solidFill>
              </a:rPr>
              <a:t/>
            </a:r>
            <a:br>
              <a:rPr lang="en-GB" sz="3600" b="1" dirty="0" smtClean="0">
                <a:solidFill>
                  <a:srgbClr val="00B0F0"/>
                </a:solidFill>
              </a:rPr>
            </a:br>
            <a:endParaRPr lang="en-GB" sz="3600" b="1" dirty="0">
              <a:solidFill>
                <a:srgbClr val="00B0F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48640" y="214496"/>
            <a:ext cx="808497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B0F0"/>
                </a:solidFill>
              </a:rPr>
              <a:t>Why should you take your class on an educational visit? </a:t>
            </a:r>
            <a:br>
              <a:rPr lang="en-GB" sz="2400" b="1" dirty="0">
                <a:solidFill>
                  <a:srgbClr val="00B0F0"/>
                </a:solidFill>
              </a:rPr>
            </a:br>
            <a:r>
              <a:rPr lang="en-GB" sz="2400" b="1" dirty="0">
                <a:solidFill>
                  <a:srgbClr val="00B0F0"/>
                </a:solidFill>
              </a:rPr>
              <a:t>Yes, it is additional work, but the benefits greatly outweigh this</a:t>
            </a:r>
          </a:p>
        </p:txBody>
      </p:sp>
    </p:spTree>
    <p:extLst>
      <p:ext uri="{BB962C8B-B14F-4D97-AF65-F5344CB8AC3E}">
        <p14:creationId xmlns:p14="http://schemas.microsoft.com/office/powerpoint/2010/main" val="183961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7558"/>
            <a:ext cx="7730042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B0F0"/>
                </a:solidFill>
              </a:rPr>
              <a:t>Possible starting points</a:t>
            </a:r>
            <a:r>
              <a:rPr lang="en-GB" sz="3600" b="1" dirty="0">
                <a:solidFill>
                  <a:srgbClr val="00B0F0"/>
                </a:solidFill>
              </a:rPr>
              <a:t/>
            </a:r>
            <a:br>
              <a:rPr lang="en-GB" sz="3600" b="1" dirty="0">
                <a:solidFill>
                  <a:srgbClr val="00B0F0"/>
                </a:solidFill>
              </a:rPr>
            </a:br>
            <a:endParaRPr lang="en-GB" sz="3600" b="1" dirty="0">
              <a:solidFill>
                <a:srgbClr val="00B0F0"/>
              </a:solidFill>
            </a:endParaRPr>
          </a:p>
        </p:txBody>
      </p:sp>
      <p:sp>
        <p:nvSpPr>
          <p:cNvPr id="7" name="Content Placeholder 2"/>
          <p:cNvSpPr>
            <a:spLocks noGrp="1"/>
          </p:cNvSpPr>
          <p:nvPr>
            <p:ph sz="half" idx="1"/>
          </p:nvPr>
        </p:nvSpPr>
        <p:spPr>
          <a:xfrm>
            <a:off x="222069" y="1322705"/>
            <a:ext cx="8784771" cy="4351338"/>
          </a:xfrm>
        </p:spPr>
        <p:txBody>
          <a:bodyPr>
            <a:normAutofit lnSpcReduction="10000"/>
          </a:bodyPr>
          <a:lstStyle/>
          <a:p>
            <a:r>
              <a:rPr lang="en-GB" dirty="0" smtClean="0">
                <a:hlinkClick r:id="rId3"/>
              </a:rPr>
              <a:t>http://www.artswales.org/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http://www.farmsforschools.org.uk/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https://cadw.gov.wales/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https://museum.wales/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https://www.creativitycultureeducation.org/our-story/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https://youthmusic.org/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Have a look at some of these, they include a lot of useful information when thinking of taking your class on a visit.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90649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84760" y="642861"/>
            <a:ext cx="7551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rgbClr val="00B0F0"/>
                </a:solidFill>
              </a:rPr>
              <a:t>Risk Assessments</a:t>
            </a:r>
            <a:endParaRPr lang="en-GB" sz="3200" b="1" dirty="0">
              <a:solidFill>
                <a:srgbClr val="00B0F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24989" y="1859340"/>
            <a:ext cx="76744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These are usually available from the transport company and the venue (if a recognised site). Check with your school and the LA if necessary.</a:t>
            </a:r>
          </a:p>
          <a:p>
            <a:r>
              <a:rPr lang="en-GB" sz="2400" dirty="0"/>
              <a:t>Other considerations:</a:t>
            </a:r>
          </a:p>
          <a:p>
            <a:r>
              <a:rPr lang="en-GB" sz="2400" dirty="0"/>
              <a:t>Medical supplies (medication as well as first aid box)</a:t>
            </a:r>
          </a:p>
          <a:p>
            <a:r>
              <a:rPr lang="en-GB" sz="2400" dirty="0"/>
              <a:t>Behaviour of pupils – control measures include a code on rules and behaviour (good to discuss in </a:t>
            </a:r>
            <a:r>
              <a:rPr lang="en-GB" sz="2400" dirty="0" smtClean="0"/>
              <a:t>advance</a:t>
            </a:r>
            <a:r>
              <a:rPr lang="en-GB" sz="2400" dirty="0"/>
              <a:t>)</a:t>
            </a:r>
          </a:p>
          <a:p>
            <a:r>
              <a:rPr lang="en-GB" sz="2400" dirty="0"/>
              <a:t>Weather conditions – check ahead and have contingency plan</a:t>
            </a:r>
          </a:p>
        </p:txBody>
      </p:sp>
    </p:spTree>
    <p:extLst>
      <p:ext uri="{BB962C8B-B14F-4D97-AF65-F5344CB8AC3E}">
        <p14:creationId xmlns:p14="http://schemas.microsoft.com/office/powerpoint/2010/main" val="224062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03416" y="1834697"/>
            <a:ext cx="7886700" cy="1325563"/>
          </a:xfrm>
        </p:spPr>
        <p:txBody>
          <a:bodyPr/>
          <a:lstStyle/>
          <a:p>
            <a:r>
              <a:rPr lang="en-GB" dirty="0" smtClean="0">
                <a:solidFill>
                  <a:srgbClr val="00B0F0"/>
                </a:solidFill>
              </a:rPr>
              <a:t>Practical Considerations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5770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4908" y="62367"/>
            <a:ext cx="9059091" cy="56722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Pre-visit</a:t>
            </a:r>
            <a:r>
              <a:rPr lang="en-GB" dirty="0"/>
              <a:t> if at all possible – it is always useful to know what you are going to see, where the toilets are, where you can store </a:t>
            </a:r>
            <a:r>
              <a:rPr lang="en-GB" b="1" dirty="0"/>
              <a:t>your</a:t>
            </a:r>
            <a:r>
              <a:rPr lang="en-GB" dirty="0"/>
              <a:t> bags etc.</a:t>
            </a:r>
          </a:p>
          <a:p>
            <a:r>
              <a:rPr lang="en-GB" b="1" dirty="0"/>
              <a:t>Information for parents/carers </a:t>
            </a:r>
            <a:r>
              <a:rPr lang="en-GB" dirty="0"/>
              <a:t>– share as much info as you can so that you are not bombarded with questions prior to the visit. Don’t forget to get the consent forms (if appropriate) signed</a:t>
            </a:r>
          </a:p>
          <a:p>
            <a:r>
              <a:rPr lang="en-GB" b="1" dirty="0"/>
              <a:t>Costs</a:t>
            </a:r>
            <a:r>
              <a:rPr lang="en-GB" dirty="0"/>
              <a:t>- think about this carefully. What about those that cannot afford to pay? Check the school policy and also consider spending money – this can cause all sorts of problems</a:t>
            </a:r>
          </a:p>
          <a:p>
            <a:r>
              <a:rPr lang="en-GB" b="1" dirty="0"/>
              <a:t>Additional needs </a:t>
            </a:r>
            <a:r>
              <a:rPr lang="en-GB" dirty="0"/>
              <a:t>– is there anything that you will need, e.g. changing facilities, wheelchair access etc.?</a:t>
            </a:r>
          </a:p>
          <a:p>
            <a:r>
              <a:rPr lang="en-GB" b="1" dirty="0"/>
              <a:t>Talking to the children </a:t>
            </a:r>
            <a:r>
              <a:rPr lang="en-GB" dirty="0"/>
              <a:t>– good to tell the children what to expect, what they will be doing, what they need to bring etc.</a:t>
            </a:r>
          </a:p>
          <a:p>
            <a:r>
              <a:rPr lang="en-GB" b="1" dirty="0"/>
              <a:t>Risk assessment </a:t>
            </a:r>
            <a:r>
              <a:rPr lang="en-GB" dirty="0"/>
              <a:t>– check well in advance and get these in place and adapted if necessary</a:t>
            </a:r>
          </a:p>
          <a:p>
            <a:r>
              <a:rPr lang="en-GB" b="1" dirty="0"/>
              <a:t>Staffing </a:t>
            </a:r>
            <a:r>
              <a:rPr lang="en-GB" dirty="0"/>
              <a:t>– consider your child/adult ratios and if asking parents ensure confidentiality is maintained. Good idea to give each adult a group of children so that they can count their small groups when required rather than you doing a whole class head count numerous times throughout the day</a:t>
            </a:r>
          </a:p>
          <a:p>
            <a:r>
              <a:rPr lang="en-GB" b="1" dirty="0"/>
              <a:t>Length/timings</a:t>
            </a:r>
            <a:r>
              <a:rPr lang="en-GB" dirty="0"/>
              <a:t> – plan the visit but include some flexibility</a:t>
            </a:r>
          </a:p>
          <a:p>
            <a:r>
              <a:rPr lang="en-GB" b="1" dirty="0"/>
              <a:t>What to take </a:t>
            </a:r>
            <a:r>
              <a:rPr lang="en-GB" dirty="0"/>
              <a:t>– think about an emergency set of unisex clothing, first aid kit, wet wipes, consent forms</a:t>
            </a:r>
          </a:p>
          <a:p>
            <a:r>
              <a:rPr lang="en-GB" b="1" dirty="0"/>
              <a:t>Transport </a:t>
            </a:r>
            <a:r>
              <a:rPr lang="en-GB" dirty="0"/>
              <a:t>– check pupils wear seatbelts and all are present before moving off. Check with the driver leaving times etc. so that if delayed you can communicate with the school/parents</a:t>
            </a:r>
          </a:p>
        </p:txBody>
      </p:sp>
    </p:spTree>
    <p:extLst>
      <p:ext uri="{BB962C8B-B14F-4D97-AF65-F5344CB8AC3E}">
        <p14:creationId xmlns:p14="http://schemas.microsoft.com/office/powerpoint/2010/main" val="186273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28650" y="5019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smtClean="0">
                <a:solidFill>
                  <a:srgbClr val="00B0F0"/>
                </a:solidFill>
                <a:latin typeface="+mn-lt"/>
              </a:rPr>
              <a:t>At the venue</a:t>
            </a:r>
            <a:endParaRPr lang="en-GB" sz="36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44583" y="1287086"/>
            <a:ext cx="830797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Orientation – what is the order of the day, what will you do first?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Lost children – what will you do if a child is not in their group?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Behaviour – what is expected?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Timings – how long for each activity, lunch, toilets etc.?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Activities – will the children need to go to activities in small groups or as a whole class?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Accidents – is anyone first aid trained? Who has the first aid box etc.?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Tasks – will the pupils need clip boards, </a:t>
            </a:r>
            <a:r>
              <a:rPr lang="en-GB" dirty="0" err="1"/>
              <a:t>ipads</a:t>
            </a:r>
            <a:r>
              <a:rPr lang="en-GB" dirty="0"/>
              <a:t> pens etc.?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Adult/child ratios – how will you arrange this?</a:t>
            </a:r>
          </a:p>
        </p:txBody>
      </p:sp>
    </p:spTree>
    <p:extLst>
      <p:ext uri="{BB962C8B-B14F-4D97-AF65-F5344CB8AC3E}">
        <p14:creationId xmlns:p14="http://schemas.microsoft.com/office/powerpoint/2010/main" val="31990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48436" y="305515"/>
            <a:ext cx="759798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 smtClean="0">
                <a:solidFill>
                  <a:srgbClr val="00B0F0"/>
                </a:solidFill>
              </a:rPr>
              <a:t>Museums and Galleries</a:t>
            </a:r>
            <a:endParaRPr lang="en-GB" sz="4400" dirty="0">
              <a:solidFill>
                <a:srgbClr val="00B0F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48435" y="1953247"/>
            <a:ext cx="7767852" cy="1938992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  <a:p>
            <a:endParaRPr lang="en-GB" sz="2000" dirty="0">
              <a:solidFill>
                <a:srgbClr val="212121"/>
              </a:solidFill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5238206" y="2160590"/>
            <a:ext cx="4035798" cy="3283548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Close observation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Inspiration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Creativity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Language development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Questioning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New language skills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Investigation skills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Cross-curricular learning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>
                <a:solidFill>
                  <a:srgbClr val="FF0000"/>
                </a:solidFill>
                <a:hlinkClick r:id="rId2"/>
              </a:rPr>
              <a:t>https</a:t>
            </a:r>
            <a:r>
              <a:rPr lang="en-GB" dirty="0" smtClean="0">
                <a:hlinkClick r:id="rId2"/>
              </a:rPr>
              <a:t>://www.tate.org.uk/kids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02433" y="2027817"/>
            <a:ext cx="451776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‘Museums &amp; galleries can inspire children and bring the curriculum to life, developing new ways of thinking and learning and providing opportunities to express imagination and creative talents.’ Blunkett, 2000</a:t>
            </a:r>
          </a:p>
          <a:p>
            <a:r>
              <a:rPr lang="en-GB" dirty="0"/>
              <a:t>The real thing</a:t>
            </a:r>
          </a:p>
          <a:p>
            <a:r>
              <a:rPr lang="en-GB" dirty="0"/>
              <a:t>Every object tells a story</a:t>
            </a:r>
          </a:p>
          <a:p>
            <a:r>
              <a:rPr lang="en-GB" dirty="0"/>
              <a:t>How things work</a:t>
            </a:r>
          </a:p>
          <a:p>
            <a:r>
              <a:rPr lang="en-GB" dirty="0"/>
              <a:t>Promotes further questioning</a:t>
            </a:r>
          </a:p>
          <a:p>
            <a:r>
              <a:rPr lang="en-GB" dirty="0"/>
              <a:t>Look at </a:t>
            </a:r>
            <a:r>
              <a:rPr lang="en-GB" dirty="0">
                <a:hlinkClick r:id="rId3"/>
              </a:rPr>
              <a:t>https://www.museumsassociation.org/museum-practice/museums-and-schools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876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135465" y="5923486"/>
            <a:ext cx="7008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    </a:t>
            </a:r>
            <a:r>
              <a:rPr lang="en-US" sz="2800" b="1" dirty="0" err="1">
                <a:solidFill>
                  <a:schemeClr val="bg1"/>
                </a:solidFill>
              </a:rPr>
              <a:t>Ysgolion</a:t>
            </a:r>
            <a:r>
              <a:rPr lang="en-US" sz="2800" b="1" dirty="0">
                <a:solidFill>
                  <a:schemeClr val="bg1"/>
                </a:solidFill>
              </a:rPr>
              <a:t> - Schools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questions to ask when at a gallery or museum</a:t>
            </a:r>
          </a:p>
        </p:txBody>
      </p:sp>
      <p:sp>
        <p:nvSpPr>
          <p:cNvPr id="5" name="Rectangle 4"/>
          <p:cNvSpPr/>
          <p:nvPr/>
        </p:nvSpPr>
        <p:spPr>
          <a:xfrm>
            <a:off x="235131" y="2020010"/>
            <a:ext cx="8799467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are the (paintings/photos/objects/sculptures) for? What do you think they were used for?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Why was this (painting etc.) made? What do you think they were used for?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For whom was this made?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does this tell us about…?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did you first notice and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How does it make you feel? Tell me what you notice. What is different about it?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Why is it special? Do you like it?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Can we learn anything from the picture/object etc.?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What is happening in the… background of a picture?</a:t>
            </a:r>
          </a:p>
        </p:txBody>
      </p:sp>
    </p:spTree>
    <p:extLst>
      <p:ext uri="{BB962C8B-B14F-4D97-AF65-F5344CB8AC3E}">
        <p14:creationId xmlns:p14="http://schemas.microsoft.com/office/powerpoint/2010/main" val="67696441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Research centre for Museums and Galleries (RCMG)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4294967295"/>
          </p:nvPr>
        </p:nvSpPr>
        <p:spPr>
          <a:xfrm>
            <a:off x="547688" y="1991269"/>
            <a:ext cx="8596312" cy="387985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20,000 children and 936 teachers were surveyed</a:t>
            </a:r>
          </a:p>
          <a:p>
            <a:r>
              <a:rPr lang="en-GB" dirty="0" smtClean="0"/>
              <a:t>90% of KS2 children said they had learnt something new after a visit to a museum</a:t>
            </a:r>
          </a:p>
          <a:p>
            <a:r>
              <a:rPr lang="en-GB" dirty="0" smtClean="0"/>
              <a:t>Always useful to find out what visits your class have already been on in previous years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See Hooper-Greenhill et al Learning </a:t>
            </a:r>
            <a:r>
              <a:rPr lang="en-GB" dirty="0"/>
              <a:t>from Culture: The Importance of the Museums and Galleries Education Program (Phase I) in </a:t>
            </a:r>
            <a:r>
              <a:rPr lang="en-GB" dirty="0" smtClean="0"/>
              <a:t>England 2010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524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F0"/>
                </a:solidFill>
              </a:rPr>
              <a:t>Residential visits, benefits include: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28650" y="1750423"/>
            <a:ext cx="800426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team bonding activities –individual skills development – facing fears, new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confidence building – succeeding at a new skill never tried before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outdoor pursuits - ‘extreme stream’, surfing, climbing,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foods – for </a:t>
            </a:r>
            <a:r>
              <a:rPr lang="en-GB" sz="2000" dirty="0" err="1"/>
              <a:t>amny</a:t>
            </a:r>
            <a:r>
              <a:rPr lang="en-GB" sz="2000" dirty="0"/>
              <a:t> this will be the first time away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experience of living together 24 hours a day – bedtime routines, eating, dressing and personal hygiene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being away from home – home sickness or enjoying independence for the first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looking after yourself and your own needs/problem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3619987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Residential visits (local to UWTSD)</a:t>
            </a:r>
          </a:p>
        </p:txBody>
      </p:sp>
      <p:sp>
        <p:nvSpPr>
          <p:cNvPr id="3" name="Rectangle 2"/>
          <p:cNvSpPr/>
          <p:nvPr/>
        </p:nvSpPr>
        <p:spPr>
          <a:xfrm>
            <a:off x="411480" y="2369964"/>
            <a:ext cx="817734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https://www.carmarthenshire.gov.wales/home/council-services/education-schools/pendine-outdoor-education-centre/</a:t>
            </a:r>
            <a:endParaRPr lang="en-GB" dirty="0"/>
          </a:p>
          <a:p>
            <a:r>
              <a:rPr lang="en-GB" dirty="0">
                <a:hlinkClick r:id="rId3"/>
              </a:rPr>
              <a:t>https://www.urdd.cymru/en/residential-centres/llangrannog/</a:t>
            </a:r>
            <a:endParaRPr lang="en-GB" dirty="0"/>
          </a:p>
          <a:p>
            <a:r>
              <a:rPr lang="en-GB" dirty="0">
                <a:hlinkClick r:id="rId4"/>
              </a:rPr>
              <a:t>https://www.nationaltrust.org.uk/stackpole-centre</a:t>
            </a:r>
            <a:endParaRPr lang="en-GB" dirty="0"/>
          </a:p>
          <a:p>
            <a:r>
              <a:rPr lang="en-GB" dirty="0">
                <a:hlinkClick r:id="rId5"/>
              </a:rPr>
              <a:t>https://www.field-studies-council.org/locations/margam/</a:t>
            </a:r>
            <a:endParaRPr lang="en-GB" dirty="0"/>
          </a:p>
          <a:p>
            <a:endParaRPr lang="en-GB" dirty="0"/>
          </a:p>
          <a:p>
            <a:r>
              <a:rPr lang="en-GB" dirty="0"/>
              <a:t>Have a look at the websites above, they include useful information that will prepare you if you are asked to consider going with your class. Again, there is a lot of information here for you to digest.</a:t>
            </a:r>
          </a:p>
        </p:txBody>
      </p:sp>
    </p:spTree>
    <p:extLst>
      <p:ext uri="{BB962C8B-B14F-4D97-AF65-F5344CB8AC3E}">
        <p14:creationId xmlns:p14="http://schemas.microsoft.com/office/powerpoint/2010/main" val="4022679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399" y="25492"/>
            <a:ext cx="7886700" cy="1325563"/>
          </a:xfrm>
        </p:spPr>
        <p:txBody>
          <a:bodyPr/>
          <a:lstStyle/>
          <a:p>
            <a:r>
              <a:rPr lang="en-GB" dirty="0" smtClean="0">
                <a:solidFill>
                  <a:srgbClr val="00B0F0"/>
                </a:solidFill>
              </a:rPr>
              <a:t>St </a:t>
            </a:r>
            <a:r>
              <a:rPr lang="en-GB" dirty="0" err="1" smtClean="0">
                <a:solidFill>
                  <a:srgbClr val="00B0F0"/>
                </a:solidFill>
              </a:rPr>
              <a:t>Fagans</a:t>
            </a:r>
            <a:r>
              <a:rPr lang="en-GB" dirty="0" smtClean="0">
                <a:solidFill>
                  <a:srgbClr val="00B0F0"/>
                </a:solidFill>
              </a:rPr>
              <a:t> Museum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" y="909453"/>
            <a:ext cx="9144000" cy="5320146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hlinkClick r:id="rId2"/>
              </a:rPr>
              <a:t>https://museum.wales/stfagans/</a:t>
            </a:r>
            <a:endParaRPr lang="en-GB" dirty="0" smtClean="0"/>
          </a:p>
          <a:p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smtClean="0"/>
              <a:t>TASK: Have a good look at the website for St </a:t>
            </a:r>
            <a:r>
              <a:rPr lang="en-GB" b="1" dirty="0" err="1" smtClean="0"/>
              <a:t>Fagans</a:t>
            </a:r>
            <a:r>
              <a:rPr lang="en-GB" b="1" dirty="0" smtClean="0"/>
              <a:t> museum, there is a lot to look at. Consider taking a class of 30 Year 3 pupils here in the Summer Term to learn about how things change (Gwalia stores, </a:t>
            </a:r>
            <a:r>
              <a:rPr lang="en-GB" b="1" dirty="0" err="1" smtClean="0"/>
              <a:t>Maestir</a:t>
            </a:r>
            <a:r>
              <a:rPr lang="en-GB" b="1" dirty="0" smtClean="0"/>
              <a:t>, </a:t>
            </a:r>
            <a:r>
              <a:rPr lang="en-GB" b="1" dirty="0" err="1" smtClean="0"/>
              <a:t>Rhyd</a:t>
            </a:r>
            <a:r>
              <a:rPr lang="en-GB" b="1" dirty="0" smtClean="0"/>
              <a:t>-y-car etc.)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 On </a:t>
            </a:r>
            <a:r>
              <a:rPr lang="en-GB" b="1" dirty="0" smtClean="0"/>
              <a:t>one A4 sheet</a:t>
            </a:r>
            <a:r>
              <a:rPr lang="en-GB" dirty="0" smtClean="0"/>
              <a:t>, plan your visit, taking into account;</a:t>
            </a:r>
          </a:p>
          <a:p>
            <a:r>
              <a:rPr lang="en-GB" dirty="0" smtClean="0"/>
              <a:t>how are you going to get there? What will you tell parents/children?</a:t>
            </a:r>
          </a:p>
          <a:p>
            <a:r>
              <a:rPr lang="en-GB" dirty="0" smtClean="0"/>
              <a:t>what are you going to plan to see, what are the children going to learn?</a:t>
            </a:r>
          </a:p>
          <a:p>
            <a:r>
              <a:rPr lang="en-GB" dirty="0" smtClean="0"/>
              <a:t>what will you do first, what will your timings look like?</a:t>
            </a:r>
          </a:p>
          <a:p>
            <a:r>
              <a:rPr lang="en-GB" dirty="0" smtClean="0"/>
              <a:t>how will you arrange the visit, what do you need to take?</a:t>
            </a:r>
          </a:p>
          <a:p>
            <a:r>
              <a:rPr lang="en-GB" dirty="0" smtClean="0"/>
              <a:t>lunch, costs, additional adults</a:t>
            </a:r>
          </a:p>
          <a:p>
            <a:r>
              <a:rPr lang="en-GB" dirty="0" smtClean="0"/>
              <a:t>considerations: groupings? adults? Costs, letters to parents – consent,  ALN? risk assessments? first aid? weather, etc.</a:t>
            </a:r>
          </a:p>
          <a:p>
            <a:r>
              <a:rPr lang="en-GB" dirty="0" smtClean="0"/>
              <a:t>Once completed post on: </a:t>
            </a:r>
            <a:r>
              <a:rPr lang="en-GB" dirty="0" smtClean="0">
                <a:hlinkClick r:id="rId3"/>
              </a:rPr>
              <a:t> https://padlet.com/gail_parker/lgraa2qwijz3pdzi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409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F0"/>
                </a:solidFill>
              </a:rPr>
              <a:t>Other ways of learning outside the school gate</a:t>
            </a:r>
          </a:p>
        </p:txBody>
      </p:sp>
      <p:sp>
        <p:nvSpPr>
          <p:cNvPr id="3" name="Rectangle 2"/>
          <p:cNvSpPr/>
          <p:nvPr/>
        </p:nvSpPr>
        <p:spPr>
          <a:xfrm>
            <a:off x="385354" y="1859339"/>
            <a:ext cx="84582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Clubs and societies usually run outside of the ‘normal’ school day. Some schools offer a wide range of clubs run by experts or staff at the school. These could include: sports clubs, chess, cookery, art, maths, homework clubs, dance, science workshops etc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/>
              <a:t>Clubs and societies that run away from the school premises offer valuable experiences for children in a wide range of activities. As a teacher you will not have any input here but it is useful to know what is on offer.</a:t>
            </a:r>
          </a:p>
        </p:txBody>
      </p:sp>
    </p:spTree>
    <p:extLst>
      <p:ext uri="{BB962C8B-B14F-4D97-AF65-F5344CB8AC3E}">
        <p14:creationId xmlns:p14="http://schemas.microsoft.com/office/powerpoint/2010/main" val="21662862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930" y="0"/>
            <a:ext cx="7886700" cy="1325563"/>
          </a:xfrm>
        </p:spPr>
        <p:txBody>
          <a:bodyPr/>
          <a:lstStyle/>
          <a:p>
            <a:r>
              <a:rPr lang="en-GB" dirty="0" smtClean="0">
                <a:solidFill>
                  <a:srgbClr val="00B0F0"/>
                </a:solidFill>
              </a:rPr>
              <a:t>Youth clubs and societies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09006" y="1037945"/>
            <a:ext cx="8979907" cy="5083983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Provide a valuable environment for pupils offering a range of out of school activities, some examples are:</a:t>
            </a:r>
          </a:p>
          <a:p>
            <a:r>
              <a:rPr lang="en-GB" dirty="0" smtClean="0">
                <a:hlinkClick r:id="rId2"/>
              </a:rPr>
              <a:t>https://www.justyouth.org.uk/youth-clubs/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https://www.girlguiding.org.uk/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https://www.urdd.cymru/en/sports/clubs/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https://www.scouts.org.uk/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https://www.activekids.com/gymnastics</a:t>
            </a:r>
            <a:r>
              <a:rPr lang="en-GB" dirty="0" smtClean="0"/>
              <a:t> (Sports)</a:t>
            </a:r>
          </a:p>
          <a:p>
            <a:r>
              <a:rPr lang="en-GB" dirty="0" smtClean="0">
                <a:hlinkClick r:id="rId7"/>
              </a:rPr>
              <a:t>https://www.sja.org.uk/what-we-do/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https://www.ysied.co.uk/</a:t>
            </a:r>
            <a:endParaRPr lang="en-GB" dirty="0" smtClean="0"/>
          </a:p>
          <a:p>
            <a:r>
              <a:rPr lang="en-GB" dirty="0" smtClean="0">
                <a:hlinkClick r:id="rId9"/>
              </a:rPr>
              <a:t>https://www.carmarthen-breakthro.co.uk/</a:t>
            </a:r>
            <a:endParaRPr lang="en-GB" dirty="0" smtClean="0"/>
          </a:p>
          <a:p>
            <a:r>
              <a:rPr lang="en-GB" dirty="0" smtClean="0">
                <a:hlinkClick r:id="rId10"/>
              </a:rPr>
              <a:t>https://www.towyriders.org.uk/</a:t>
            </a:r>
            <a:endParaRPr lang="en-GB" dirty="0" smtClean="0"/>
          </a:p>
          <a:p>
            <a:r>
              <a:rPr lang="en-GB" dirty="0" smtClean="0">
                <a:hlinkClick r:id="rId11"/>
              </a:rPr>
              <a:t>http://www.swanseaharriers.co.uk/</a:t>
            </a:r>
            <a:endParaRPr lang="en-GB" dirty="0" smtClean="0"/>
          </a:p>
          <a:p>
            <a:r>
              <a:rPr lang="en-GB" dirty="0" smtClean="0"/>
              <a:t>Rugby, hockey, swimming and football clubs etc.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62042" y="1515037"/>
            <a:ext cx="1005494" cy="13184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039281" y="3018813"/>
            <a:ext cx="851015" cy="97258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962042" y="3991402"/>
            <a:ext cx="1383290" cy="138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680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00B0F0"/>
                </a:solidFill>
              </a:rPr>
              <a:t>Team around the family/child (TAC/TAF)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73666" y="1638075"/>
            <a:ext cx="8596668" cy="388077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r>
              <a:rPr lang="en-GB" dirty="0" smtClean="0"/>
              <a:t>This is a way of bringing specialists together who can all help the family/child, they will help a child/family that have a specific need.</a:t>
            </a:r>
          </a:p>
          <a:p>
            <a:r>
              <a:rPr lang="en-GB" dirty="0" smtClean="0"/>
              <a:t> It can provide help and support with all sorts of issues such as concerns about school and education, behaviour, health, housing, etc.</a:t>
            </a:r>
          </a:p>
          <a:p>
            <a:r>
              <a:rPr lang="en-GB" dirty="0" smtClean="0"/>
              <a:t>As a teacher you will not have much input here but again, it is useful to know.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349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F0"/>
                </a:solidFill>
              </a:rPr>
              <a:t>Thank you for watching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82634" y="2135778"/>
            <a:ext cx="537536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If there is anything you wish to ask, please get in </a:t>
            </a:r>
            <a:r>
              <a:rPr lang="en-GB" dirty="0" smtClean="0"/>
              <a:t>touch: </a:t>
            </a:r>
            <a:r>
              <a:rPr lang="en-GB" dirty="0">
                <a:hlinkClick r:id="rId2"/>
              </a:rPr>
              <a:t>gail.parker@uwtsd.ac.uk</a:t>
            </a:r>
            <a:endParaRPr lang="en-GB" dirty="0"/>
          </a:p>
          <a:p>
            <a:r>
              <a:rPr lang="en-GB" dirty="0"/>
              <a:t>I look forward to reading your visit plans for St </a:t>
            </a:r>
            <a:r>
              <a:rPr lang="en-GB" dirty="0" err="1" smtClean="0"/>
              <a:t>Fagans</a:t>
            </a:r>
            <a:r>
              <a:rPr lang="en-GB" dirty="0" smtClean="0"/>
              <a:t>, please can you post these within the following week, by 6</a:t>
            </a:r>
            <a:r>
              <a:rPr lang="en-GB" baseline="30000" dirty="0" smtClean="0"/>
              <a:t>th</a:t>
            </a:r>
            <a:r>
              <a:rPr lang="en-GB" dirty="0" smtClean="0"/>
              <a:t> May, 2020.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9416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" ma:contentTypeDescription="Create a new document." ma:contentTypeScope="" ma:versionID="9bac5f27095fc0ee4ac401d6c5fda8ae">
  <xsd:schema xmlns:xsd="http://www.w3.org/2001/XMLSchema" xmlns:xs="http://www.w3.org/2001/XMLSchema" xmlns:p="http://schemas.microsoft.com/office/2006/metadata/properties" xmlns:ns2="92c24619-d6d5-42cf-b618-23d930ad9f20" targetNamespace="http://schemas.microsoft.com/office/2006/metadata/properties" ma:root="true" ma:fieldsID="9aae49a1ccff69719a23c38af342a078" ns2:_="">
    <xsd:import namespace="92c24619-d6d5-42cf-b618-23d930ad9f2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5845918-52AB-48E9-B983-9CE000A3B6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07F192-694B-4116-A753-028EE89A95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61F5CD-868B-40C2-846A-5DF573E1190F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92c24619-d6d5-42cf-b618-23d930ad9f20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1503</TotalTime>
  <Words>1724</Words>
  <Application>Microsoft Office PowerPoint</Application>
  <PresentationFormat>On-screen Show (4:3)</PresentationFormat>
  <Paragraphs>162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In this session you will learn about</vt:lpstr>
      <vt:lpstr>PowerPoint Presentation</vt:lpstr>
      <vt:lpstr>Possible starting points </vt:lpstr>
      <vt:lpstr>PowerPoint Presentation</vt:lpstr>
      <vt:lpstr>Practical Considerations</vt:lpstr>
      <vt:lpstr>PowerPoint Presentation</vt:lpstr>
      <vt:lpstr>At the venue</vt:lpstr>
      <vt:lpstr>PowerPoint Presentation</vt:lpstr>
      <vt:lpstr>Examples of questions to ask when at a gallery or museum</vt:lpstr>
      <vt:lpstr>Research centre for Museums and Galleries (RCMG)</vt:lpstr>
      <vt:lpstr>Residential visits, benefits include:</vt:lpstr>
      <vt:lpstr>Residential visits (local to UWTSD)</vt:lpstr>
      <vt:lpstr>St Fagans Museum</vt:lpstr>
      <vt:lpstr>Other ways of learning outside the school gate</vt:lpstr>
      <vt:lpstr>Youth clubs and societies</vt:lpstr>
      <vt:lpstr>Team around the family/child (TAC/TAF)</vt:lpstr>
      <vt:lpstr>Thank you for watching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Gail Parker</cp:lastModifiedBy>
  <cp:revision>51</cp:revision>
  <dcterms:created xsi:type="dcterms:W3CDTF">2017-02-08T11:33:06Z</dcterms:created>
  <dcterms:modified xsi:type="dcterms:W3CDTF">2020-04-27T08:25:46Z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