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8" r:id="rId3"/>
    <p:sldId id="261" r:id="rId4"/>
    <p:sldId id="259" r:id="rId5"/>
    <p:sldId id="260" r:id="rId6"/>
    <p:sldId id="262" r:id="rId7"/>
    <p:sldId id="263" r:id="rId8"/>
    <p:sldId id="264" r:id="rId9"/>
    <p:sldId id="345" r:id="rId10"/>
    <p:sldId id="346" r:id="rId11"/>
    <p:sldId id="347" r:id="rId12"/>
    <p:sldId id="348" r:id="rId13"/>
    <p:sldId id="349" r:id="rId1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63807" autoAdjust="0"/>
  </p:normalViewPr>
  <p:slideViewPr>
    <p:cSldViewPr snapToGrid="0">
      <p:cViewPr varScale="1">
        <p:scale>
          <a:sx n="73" d="100"/>
          <a:sy n="73" d="100"/>
        </p:scale>
        <p:origin x="19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048E2E-08DD-4BF0-B057-915A6230F0BA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89AC00-45B3-45B1-ADB2-60466BBAF5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364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9AC00-45B3-45B1-ADB2-60466BBAF50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171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9AC00-45B3-45B1-ADB2-60466BBAF50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1746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9AC00-45B3-45B1-ADB2-60466BBAF50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2893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9AC00-45B3-45B1-ADB2-60466BBAF50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1040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9AC00-45B3-45B1-ADB2-60466BBAF50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624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9AC00-45B3-45B1-ADB2-60466BBAF50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836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9AC00-45B3-45B1-ADB2-60466BBAF50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8891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9AC00-45B3-45B1-ADB2-60466BBAF50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7307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9AC00-45B3-45B1-ADB2-60466BBAF50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475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9AC00-45B3-45B1-ADB2-60466BBAF50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220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9AC00-45B3-45B1-ADB2-60466BBAF50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4612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9AC00-45B3-45B1-ADB2-60466BBAF50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429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89AC00-45B3-45B1-ADB2-60466BBAF50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006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E046D77-7E34-4BCA-862B-91D1019B3AE8}" type="datetime1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877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82F09-4F8F-4097-A811-8F7AC24C64CB}" type="datetime1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241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F59C8-B512-424B-925B-B38493B805E4}" type="datetime1">
              <a:rPr lang="en-GB" smtClean="0"/>
              <a:t>10/12/2019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685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2CA39-30B4-4B71-8235-7C0D0BF850C8}" type="datetime1">
              <a:rPr lang="en-GB" smtClean="0"/>
              <a:t>10/12/2019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40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2793D-67B3-4128-B167-E8EE7ACEA89C}" type="datetime1">
              <a:rPr lang="en-GB" smtClean="0"/>
              <a:t>10/12/2019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862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EA4E5-9355-4A32-83DE-05706009467B}" type="datetime1">
              <a:rPr lang="en-GB" smtClean="0"/>
              <a:t>10/12/2019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0988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E9C419-D424-47E6-A130-C97D3D7B7D94}" type="datetime1">
              <a:rPr lang="en-GB" smtClean="0"/>
              <a:t>10/12/2019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715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D22E9-6F86-432A-BA84-C1A7B8925BE8}" type="datetime1">
              <a:rPr lang="en-GB" smtClean="0"/>
              <a:t>10/12/2019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217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6EED0-FFA5-46F8-B5EF-4CD407BCD8E9}" type="datetime1">
              <a:rPr lang="en-GB" smtClean="0"/>
              <a:t>10/12/2019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205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B74AB-1A9B-4C59-BC5B-D64C079B59A9}" type="datetime1">
              <a:rPr lang="en-GB" smtClean="0"/>
              <a:t>10/12/2019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100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06A4-FBC9-4372-A926-6B43ADBD37F3}" type="datetime1">
              <a:rPr lang="en-GB" smtClean="0"/>
              <a:t>10/12/2019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641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9A1EC1-A43C-46EE-B3A5-B786A9EADA23}" type="datetime1">
              <a:rPr lang="en-GB" smtClean="0"/>
              <a:t>10/12/2019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27470-34F4-4CF9-BF48-47C193E35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247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0C88D-04F2-44A6-8491-74C44C2F76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Developing Professional </a:t>
            </a:r>
            <a:r>
              <a:rPr lang="en-GB" dirty="0" smtClean="0"/>
              <a:t>Practice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00D5B6-3EA4-4382-96C0-31C9F1728A6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Julie Thomas</a:t>
            </a:r>
          </a:p>
          <a:p>
            <a:r>
              <a:rPr lang="en-GB" dirty="0" smtClean="0"/>
              <a:t>December </a:t>
            </a:r>
            <a:r>
              <a:rPr lang="en-GB" dirty="0"/>
              <a:t>2019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F4AF49-042F-40D8-A96D-68AE5B326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301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5D51C-22EA-4DB5-B445-6C63CE9F5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Port-folio of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93542-4D1A-4F8C-8AAD-3C76ECF4A0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For this </a:t>
            </a:r>
            <a:r>
              <a:rPr lang="en-GB" dirty="0" smtClean="0"/>
              <a:t>assignment, students </a:t>
            </a:r>
            <a:r>
              <a:rPr lang="en-GB" dirty="0"/>
              <a:t>should provide a portfolio (electronic – upload to Turnitin) of evidence, with some basic referencing to show how </a:t>
            </a:r>
            <a:r>
              <a:rPr lang="en-GB" dirty="0" smtClean="0"/>
              <a:t>evidence supports each activity.  </a:t>
            </a:r>
          </a:p>
          <a:p>
            <a:pPr lvl="0"/>
            <a:r>
              <a:rPr lang="en-GB" dirty="0" smtClean="0"/>
              <a:t>The e-portfolio should contain your report and evidence of research in support of each activity such as output from the CPD tool/Profession map, evidence of project management techniques in use, examples of problem-solving and conflict resolution techniques, articles supporting group dynamics/teamwork theory, your Thomas-</a:t>
            </a:r>
            <a:r>
              <a:rPr lang="en-GB" dirty="0" err="1" smtClean="0"/>
              <a:t>Kilmann</a:t>
            </a:r>
            <a:r>
              <a:rPr lang="en-GB" dirty="0" smtClean="0"/>
              <a:t> questionnaire.</a:t>
            </a:r>
          </a:p>
          <a:p>
            <a:pPr lv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7BD6CE-3546-4C32-A5EC-C1B17A2C9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04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4C5AF-E5B5-4003-9199-23FD6EB21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Port-folio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21436-B1B5-4B04-8342-75E36916B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 Page with name, student number, word count for written </a:t>
            </a:r>
            <a:r>
              <a:rPr lang="en-GB" dirty="0" smtClean="0"/>
              <a:t>report </a:t>
            </a:r>
            <a:endParaRPr lang="en-GB" dirty="0"/>
          </a:p>
          <a:p>
            <a:r>
              <a:rPr lang="en-GB" dirty="0"/>
              <a:t>List of </a:t>
            </a:r>
            <a:r>
              <a:rPr lang="en-GB" dirty="0" smtClean="0"/>
              <a:t>evidence/matrix – Activity 1: EV1a, EV1b, EV1c</a:t>
            </a:r>
          </a:p>
          <a:p>
            <a:r>
              <a:rPr lang="en-GB" dirty="0" smtClean="0"/>
              <a:t>Report</a:t>
            </a:r>
          </a:p>
          <a:p>
            <a:r>
              <a:rPr lang="en-GB" dirty="0" smtClean="0"/>
              <a:t>An appendix with evidence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E81FBC-EEAF-4D85-AD84-1A440E485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500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072BC-2952-4208-953E-01A412AA4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05343"/>
            <a:ext cx="10972800" cy="47118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Activity </a:t>
            </a:r>
            <a:r>
              <a:rPr lang="en-GB" b="1" dirty="0" smtClean="0"/>
              <a:t>One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Evaluate what it means to be a professional, making reference to the current professional standards for a profession of your choice. For CIPD Award – you must choose HR and refer to the 2018 CIPD Profession Map.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AB8C72-5D4D-479F-BD71-4958EAC64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511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6A5D5-1C60-448F-B071-386804959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One - Guidance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DC145-F14C-468C-B3B1-C9435D244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Define ‘professional’ (based on a body of knowledge, uses expertise, underpinned by code of conduct/set of principles, also committed to quality/high standards, stakeholder perspective)</a:t>
            </a:r>
          </a:p>
          <a:p>
            <a:pPr marL="0" indent="0">
              <a:buNone/>
            </a:pPr>
            <a:r>
              <a:rPr lang="en-GB" dirty="0" smtClean="0"/>
              <a:t>Refer to professional standards, codes of conduct</a:t>
            </a:r>
          </a:p>
          <a:p>
            <a:pPr marL="0" indent="0">
              <a:buNone/>
            </a:pPr>
            <a:r>
              <a:rPr lang="en-GB" dirty="0" smtClean="0"/>
              <a:t>4 concentric circles (HR)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F1CFA0-EFA9-4FA4-A226-82DFAD0EA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882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617D1-9212-44A8-98A6-258745B94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36023"/>
            <a:ext cx="10972800" cy="468121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Activity </a:t>
            </a:r>
            <a:r>
              <a:rPr lang="en-GB" b="1" dirty="0" smtClean="0"/>
              <a:t>Two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Briefly describe the elements of group dynamics and give at least two examples of conflict resolution methods within an organisational context.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DEC70F-1EE5-4FC3-803A-5D53071A2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041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B26F1-82F7-45C1-96F4-D7B18E85F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6754"/>
            <a:ext cx="10972800" cy="57970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Activity Two Guidance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634807-1801-4826-B688-554B5E2B3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7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D1842F-BD03-48B2-ABAF-269214C0D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36461"/>
            <a:ext cx="10972800" cy="478077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Define ‘group dynamics’ (Lewin)</a:t>
            </a:r>
          </a:p>
          <a:p>
            <a:r>
              <a:rPr lang="en-GB" dirty="0" smtClean="0"/>
              <a:t>Describe what group dynamics can be affected by (nature of individuals in group, leadership, structure, political behaviour  . . )</a:t>
            </a:r>
          </a:p>
          <a:p>
            <a:r>
              <a:rPr lang="en-GB" dirty="0" smtClean="0"/>
              <a:t>Explain importance of teamwork skills (collaborative working) for a professional</a:t>
            </a:r>
          </a:p>
          <a:p>
            <a:r>
              <a:rPr lang="en-GB" dirty="0" smtClean="0"/>
              <a:t>Explain how teamwork theory can help us understand group dynamics and enable us to work in or manage teams effectively – mention Belbin, Tuckman</a:t>
            </a:r>
          </a:p>
          <a:p>
            <a:r>
              <a:rPr lang="en-GB" dirty="0" smtClean="0"/>
              <a:t>Give two examples of conflict resolution methods (Thomas-</a:t>
            </a:r>
            <a:r>
              <a:rPr lang="en-GB" dirty="0" err="1" smtClean="0"/>
              <a:t>Kilmann</a:t>
            </a:r>
            <a:r>
              <a:rPr lang="en-GB" dirty="0" smtClean="0"/>
              <a:t> and PEACE) and state how they can be used in an organisational context but also give examples of how you have used these techniques (</a:t>
            </a:r>
            <a:r>
              <a:rPr lang="en-GB" dirty="0" err="1" smtClean="0"/>
              <a:t>eg</a:t>
            </a:r>
            <a:r>
              <a:rPr lang="en-GB" dirty="0" smtClean="0"/>
              <a:t> when you have compromised, been assertive/collaborate for a win-win solution)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80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C3706-DCAA-4235-A350-B173A259B9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326571"/>
            <a:ext cx="10972800" cy="519066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Activity </a:t>
            </a:r>
            <a:r>
              <a:rPr lang="en-GB" b="1" dirty="0" smtClean="0"/>
              <a:t>Three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With reference to a recent or current project (large or small) which you have led (or been part of):</a:t>
            </a:r>
          </a:p>
          <a:p>
            <a:r>
              <a:rPr lang="en-GB" dirty="0" smtClean="0"/>
              <a:t>Provide evidence of using project management and problem-solving techniques in the course of a project.</a:t>
            </a:r>
          </a:p>
          <a:p>
            <a:r>
              <a:rPr lang="en-GB" dirty="0" smtClean="0"/>
              <a:t>Explain how you successfully influenced, persuaded and negotiated with others in the course of a project (or other related activity)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818F17-603C-463C-BF58-83DD574B2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610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0C624-5394-41AA-8D09-13BD4A73A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71076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Activity Three Guidance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7C848-A84F-49E5-8DB4-457510B66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459"/>
            <a:ext cx="10972800" cy="4342774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Mention the 5 </a:t>
            </a:r>
            <a:r>
              <a:rPr lang="en-GB" dirty="0"/>
              <a:t>stages of project management and when you have been involved in a project, big or </a:t>
            </a:r>
            <a:r>
              <a:rPr lang="en-GB" dirty="0" smtClean="0"/>
              <a:t>small</a:t>
            </a:r>
          </a:p>
          <a:p>
            <a:r>
              <a:rPr lang="en-GB" dirty="0" smtClean="0"/>
              <a:t>Include the project plan with milestones, Gantt Chart (or an example of a Gantt Chart, if you did not use one)</a:t>
            </a:r>
            <a:endParaRPr lang="en-GB" dirty="0"/>
          </a:p>
          <a:p>
            <a:r>
              <a:rPr lang="en-GB" dirty="0" smtClean="0"/>
              <a:t>Include problem </a:t>
            </a:r>
            <a:r>
              <a:rPr lang="en-GB" dirty="0"/>
              <a:t>solving techniques and when you have used these – e.g. </a:t>
            </a:r>
            <a:r>
              <a:rPr lang="en-GB" dirty="0" smtClean="0"/>
              <a:t>brainstorming, De Bono, Fish-bone</a:t>
            </a:r>
            <a:endParaRPr lang="en-GB" dirty="0"/>
          </a:p>
          <a:p>
            <a:r>
              <a:rPr lang="en-GB" dirty="0"/>
              <a:t>Methods for influencing, persuading and negotiating and when you have used these – see page 84 </a:t>
            </a:r>
            <a:r>
              <a:rPr lang="en-GB" dirty="0" smtClean="0"/>
              <a:t>onwards of ‘Studying Human Resource Management’ by Taylor and </a:t>
            </a:r>
            <a:r>
              <a:rPr lang="en-GB" dirty="0" err="1" smtClean="0"/>
              <a:t>Woodhams</a:t>
            </a:r>
            <a:r>
              <a:rPr lang="en-GB" dirty="0" smtClean="0"/>
              <a:t>. You can also mention when you have managed conflict here (e.g. using the win-win technique – Thomas-</a:t>
            </a:r>
            <a:r>
              <a:rPr lang="en-GB" dirty="0" err="1" smtClean="0"/>
              <a:t>Kilmann</a:t>
            </a:r>
            <a:r>
              <a:rPr lang="en-GB" dirty="0" smtClean="0"/>
              <a:t>). 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5BD420-6F39-427A-B863-EED094FFA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636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Activity Four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Undertake a self-assessment of one area of your practice to identify your professional development needs in that area and options to address these.</a:t>
            </a:r>
          </a:p>
          <a:p>
            <a:r>
              <a:rPr lang="en-GB" dirty="0" smtClean="0"/>
              <a:t>Produce a personal development plan (PDP) to meet </a:t>
            </a:r>
            <a:r>
              <a:rPr lang="en-GB" dirty="0" smtClean="0"/>
              <a:t>your </a:t>
            </a:r>
            <a:r>
              <a:rPr lang="en-GB" dirty="0" smtClean="0"/>
              <a:t>professional development needs which includes a justification of the options chosen.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9010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914400"/>
          </a:xfrm>
        </p:spPr>
        <p:txBody>
          <a:bodyPr/>
          <a:lstStyle/>
          <a:p>
            <a:r>
              <a:rPr lang="en-GB" dirty="0" smtClean="0"/>
              <a:t>Activity Four Guidance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14400"/>
            <a:ext cx="10972800" cy="460283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Explain the importance of CPD – continuing professional development.</a:t>
            </a:r>
          </a:p>
          <a:p>
            <a:r>
              <a:rPr lang="en-GB" dirty="0" smtClean="0"/>
              <a:t>Mention the basis of CPD – reflection, stages of CPD cycle.</a:t>
            </a:r>
          </a:p>
          <a:p>
            <a:r>
              <a:rPr lang="en-GB" dirty="0" smtClean="0"/>
              <a:t>Use the profession map of your choice to identify professional development needs (if doing the CIPD award, choose one core, one specialist and one behaviour).</a:t>
            </a:r>
          </a:p>
          <a:p>
            <a:r>
              <a:rPr lang="en-GB" dirty="0" smtClean="0"/>
              <a:t>State why you have chosen them as well as why you have chosen the development options to address those needs (state you have reflected on how you learn best/need to complete reflective cycle)</a:t>
            </a:r>
          </a:p>
          <a:p>
            <a:r>
              <a:rPr lang="en-GB" dirty="0" smtClean="0"/>
              <a:t>Use the PDP template to create your PDP.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248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0630"/>
            <a:ext cx="10972800" cy="47026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Summary of Evidence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88274"/>
            <a:ext cx="10972800" cy="462895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Your appendix should contain:</a:t>
            </a:r>
          </a:p>
          <a:p>
            <a:r>
              <a:rPr lang="en-GB" dirty="0" smtClean="0"/>
              <a:t>Profession map, any output from an assessment of your development needs</a:t>
            </a:r>
          </a:p>
          <a:p>
            <a:r>
              <a:rPr lang="en-GB" dirty="0" smtClean="0"/>
              <a:t>Articles/information on Belbin, Tuckman, Group dynamics</a:t>
            </a:r>
          </a:p>
          <a:p>
            <a:r>
              <a:rPr lang="en-GB" dirty="0" smtClean="0"/>
              <a:t>Your Thomas-</a:t>
            </a:r>
            <a:r>
              <a:rPr lang="en-GB" dirty="0" err="1" smtClean="0"/>
              <a:t>Kilmann</a:t>
            </a:r>
            <a:r>
              <a:rPr lang="en-GB" dirty="0" smtClean="0"/>
              <a:t> questionnaire</a:t>
            </a:r>
          </a:p>
          <a:p>
            <a:r>
              <a:rPr lang="en-GB" dirty="0" smtClean="0"/>
              <a:t>Gantt chart/project plan – your own or an example if you have not used a Gantt Chart</a:t>
            </a:r>
          </a:p>
          <a:p>
            <a:r>
              <a:rPr lang="en-GB" dirty="0" smtClean="0"/>
              <a:t>A copy of a brainstorm you have completed as part of a project/other evidence of problem-solving techniques</a:t>
            </a:r>
          </a:p>
          <a:p>
            <a:r>
              <a:rPr lang="en-GB" dirty="0" smtClean="0"/>
              <a:t>Evidence of having influenced, persuaded and negotiated in the course of a project/other related activity</a:t>
            </a:r>
          </a:p>
          <a:p>
            <a:r>
              <a:rPr lang="en-GB" dirty="0" smtClean="0"/>
              <a:t>PDP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4370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46182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General Guidance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14400"/>
            <a:ext cx="10972800" cy="460283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Minimum of 25 references</a:t>
            </a:r>
          </a:p>
          <a:p>
            <a:r>
              <a:rPr lang="en-GB" dirty="0" smtClean="0"/>
              <a:t>Harvard Referencing – use University Guide</a:t>
            </a:r>
          </a:p>
          <a:p>
            <a:r>
              <a:rPr lang="en-GB" dirty="0" smtClean="0"/>
              <a:t>Use professional standards of your chosen profession – CIPD, CMI, ACCA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Demonstrate understanding of what is means to be a professional and skills/knowledge required. Skills – project management, problem-solving, teamwork and collaboration, conflict resolution. </a:t>
            </a:r>
          </a:p>
          <a:p>
            <a:r>
              <a:rPr lang="en-GB" dirty="0" smtClean="0"/>
              <a:t>Demonstrate knowledge of theory/models – Belbin, Tuckman, Thomas-</a:t>
            </a:r>
            <a:r>
              <a:rPr lang="en-GB" dirty="0" err="1" smtClean="0"/>
              <a:t>Kilmann</a:t>
            </a:r>
            <a:r>
              <a:rPr lang="en-GB" dirty="0" smtClean="0"/>
              <a:t>, </a:t>
            </a:r>
            <a:r>
              <a:rPr lang="en-GB" dirty="0" err="1" smtClean="0"/>
              <a:t>Cremin</a:t>
            </a:r>
            <a:r>
              <a:rPr lang="en-GB" dirty="0" smtClean="0"/>
              <a:t>, Gantt Chart, 5 stages of project management, </a:t>
            </a:r>
            <a:r>
              <a:rPr lang="en-GB" dirty="0" err="1" smtClean="0"/>
              <a:t>Yemm</a:t>
            </a:r>
            <a:r>
              <a:rPr lang="en-GB" dirty="0" smtClean="0"/>
              <a:t>, De Bono, CPD cycle.</a:t>
            </a:r>
          </a:p>
          <a:p>
            <a:r>
              <a:rPr lang="en-GB" dirty="0" smtClean="0"/>
              <a:t>Use work examples if possible or describe work scenarios</a:t>
            </a:r>
          </a:p>
          <a:p>
            <a:r>
              <a:rPr lang="en-GB" dirty="0" smtClean="0"/>
              <a:t>Structure your work appropriately – label evidence.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27470-34F4-4CF9-BF48-47C193E359C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06574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550</TotalTime>
  <Words>898</Words>
  <Application>Microsoft Office PowerPoint</Application>
  <PresentationFormat>Widescreen</PresentationFormat>
  <Paragraphs>89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ThemeUWTSD</vt:lpstr>
      <vt:lpstr>Developing Professional Practice</vt:lpstr>
      <vt:lpstr>Port-folio of Evidence</vt:lpstr>
      <vt:lpstr>Structure of Port-folio</vt:lpstr>
      <vt:lpstr>PowerPoint Presentation</vt:lpstr>
      <vt:lpstr>Activity One - Guidance</vt:lpstr>
      <vt:lpstr>PowerPoint Presentation</vt:lpstr>
      <vt:lpstr>Activity Two Guidance</vt:lpstr>
      <vt:lpstr>PowerPoint Presentation</vt:lpstr>
      <vt:lpstr>Activity Three Guidance </vt:lpstr>
      <vt:lpstr>Activity Four</vt:lpstr>
      <vt:lpstr>Activity Four Guidance</vt:lpstr>
      <vt:lpstr>Summary of Evidence</vt:lpstr>
      <vt:lpstr>General Guidance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31</cp:revision>
  <cp:lastPrinted>2019-11-19T10:53:54Z</cp:lastPrinted>
  <dcterms:created xsi:type="dcterms:W3CDTF">2018-10-04T10:12:03Z</dcterms:created>
  <dcterms:modified xsi:type="dcterms:W3CDTF">2019-12-10T16:12:20Z</dcterms:modified>
</cp:coreProperties>
</file>