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92" r:id="rId3"/>
    <p:sldId id="293" r:id="rId4"/>
    <p:sldId id="294" r:id="rId5"/>
    <p:sldId id="270" r:id="rId6"/>
    <p:sldId id="289" r:id="rId7"/>
    <p:sldId id="260" r:id="rId8"/>
    <p:sldId id="261" r:id="rId9"/>
    <p:sldId id="284" r:id="rId10"/>
    <p:sldId id="295" r:id="rId11"/>
    <p:sldId id="285" r:id="rId12"/>
    <p:sldId id="296" r:id="rId13"/>
    <p:sldId id="297" r:id="rId14"/>
    <p:sldId id="298" r:id="rId15"/>
    <p:sldId id="262" r:id="rId16"/>
    <p:sldId id="28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9D8E7A8-0A12-D442-B670-F34D4426CD24}">
          <p14:sldIdLst>
            <p14:sldId id="256"/>
            <p14:sldId id="292"/>
            <p14:sldId id="293"/>
            <p14:sldId id="294"/>
          </p14:sldIdLst>
        </p14:section>
        <p14:section name="Untitled Section" id="{3B705C1E-FA81-6F4B-8D80-5B4B7FFF6864}">
          <p14:sldIdLst>
            <p14:sldId id="270"/>
            <p14:sldId id="289"/>
            <p14:sldId id="260"/>
            <p14:sldId id="261"/>
            <p14:sldId id="284"/>
            <p14:sldId id="295"/>
            <p14:sldId id="285"/>
            <p14:sldId id="296"/>
            <p14:sldId id="297"/>
            <p14:sldId id="298"/>
            <p14:sldId id="262"/>
            <p14:sldId id="28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697" autoAdjust="0"/>
    <p:restoredTop sz="84410" autoAdjust="0"/>
  </p:normalViewPr>
  <p:slideViewPr>
    <p:cSldViewPr>
      <p:cViewPr varScale="1">
        <p:scale>
          <a:sx n="61" d="100"/>
          <a:sy n="61" d="100"/>
        </p:scale>
        <p:origin x="224" y="1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3F547F-626B-4AD7-9EAC-DA1AFDC2B7B3}" type="datetimeFigureOut">
              <a:rPr lang="en-US" smtClean="0"/>
              <a:pPr/>
              <a:t>3/20/20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6D439A-3B3A-4FCF-92EB-90DB2C37579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a:t>
            </a:fld>
            <a:endParaRPr lang="en-US"/>
          </a:p>
        </p:txBody>
      </p:sp>
    </p:spTree>
    <p:extLst>
      <p:ext uri="{BB962C8B-B14F-4D97-AF65-F5344CB8AC3E}">
        <p14:creationId xmlns:p14="http://schemas.microsoft.com/office/powerpoint/2010/main" val="4123934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diagram which shows CRM processes </a:t>
            </a:r>
          </a:p>
        </p:txBody>
      </p:sp>
      <p:sp>
        <p:nvSpPr>
          <p:cNvPr id="4" name="Slide Number Placeholder 3"/>
          <p:cNvSpPr>
            <a:spLocks noGrp="1"/>
          </p:cNvSpPr>
          <p:nvPr>
            <p:ph type="sldNum" sz="quarter" idx="5"/>
          </p:nvPr>
        </p:nvSpPr>
        <p:spPr/>
        <p:txBody>
          <a:bodyPr/>
          <a:lstStyle/>
          <a:p>
            <a:fld id="{976D439A-3B3A-4FCF-92EB-90DB2C37579A}" type="slidenum">
              <a:rPr lang="en-US" smtClean="0"/>
              <a:pPr/>
              <a:t>3</a:t>
            </a:fld>
            <a:endParaRPr lang="en-US"/>
          </a:p>
        </p:txBody>
      </p:sp>
    </p:spTree>
    <p:extLst>
      <p:ext uri="{BB962C8B-B14F-4D97-AF65-F5344CB8AC3E}">
        <p14:creationId xmlns:p14="http://schemas.microsoft.com/office/powerpoint/2010/main" val="330095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76D439A-3B3A-4FCF-92EB-90DB2C37579A}" type="slidenum">
              <a:rPr lang="en-US" smtClean="0"/>
              <a:pPr/>
              <a:t>5</a:t>
            </a:fld>
            <a:endParaRPr lang="en-US"/>
          </a:p>
        </p:txBody>
      </p:sp>
    </p:spTree>
    <p:extLst>
      <p:ext uri="{BB962C8B-B14F-4D97-AF65-F5344CB8AC3E}">
        <p14:creationId xmlns:p14="http://schemas.microsoft.com/office/powerpoint/2010/main" val="2874706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6</a:t>
            </a:fld>
            <a:endParaRPr lang="en-US"/>
          </a:p>
        </p:txBody>
      </p:sp>
    </p:spTree>
    <p:extLst>
      <p:ext uri="{BB962C8B-B14F-4D97-AF65-F5344CB8AC3E}">
        <p14:creationId xmlns:p14="http://schemas.microsoft.com/office/powerpoint/2010/main" val="1229748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12</a:t>
            </a:fld>
            <a:endParaRPr lang="en-US"/>
          </a:p>
        </p:txBody>
      </p:sp>
    </p:spTree>
    <p:extLst>
      <p:ext uri="{BB962C8B-B14F-4D97-AF65-F5344CB8AC3E}">
        <p14:creationId xmlns:p14="http://schemas.microsoft.com/office/powerpoint/2010/main" val="938743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13</a:t>
            </a:fld>
            <a:endParaRPr lang="en-US"/>
          </a:p>
        </p:txBody>
      </p:sp>
    </p:spTree>
    <p:extLst>
      <p:ext uri="{BB962C8B-B14F-4D97-AF65-F5344CB8AC3E}">
        <p14:creationId xmlns:p14="http://schemas.microsoft.com/office/powerpoint/2010/main" val="642353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612FE4C6-E999-2347-B680-8D6CDC8DB0F3}" type="datetime1">
              <a:rPr lang="en-GB" smtClean="0"/>
              <a:t>20/03/2020</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8D149618-DA92-47BD-8AE5-04A6612E5B76}"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C46F948-544D-4B48-9635-EDFD117DBC46}" type="datetime1">
              <a:rPr lang="en-GB" smtClean="0"/>
              <a:t>20/03/2020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0DB8F11-C29E-F34D-AB52-D343C9D21E1F}" type="datetime1">
              <a:rPr lang="en-GB" smtClean="0"/>
              <a:t>20/03/2020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8D149618-DA92-47BD-8AE5-04A6612E5B7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B668D40-6428-864B-8AD5-D17F703E2320}" type="datetime1">
              <a:rPr lang="en-GB" smtClean="0"/>
              <a:t>20/03/2020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E1945D1-98D8-BF4E-81DF-20D1AA8F9F89}" type="datetime1">
              <a:rPr lang="en-GB" smtClean="0"/>
              <a:t>20/03/2020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311CE69-7658-C446-97C5-BAC7A79AC0E7}" type="datetime1">
              <a:rPr lang="en-GB" smtClean="0"/>
              <a:t>20/03/2020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40EC43-940E-724E-8EB9-2B3F83B9C0E4}" type="datetime1">
              <a:rPr lang="en-GB" smtClean="0"/>
              <a:t>20/03/2020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D842F34-F045-5848-9BCE-9A2B6481B76E}" type="datetime1">
              <a:rPr lang="en-GB" smtClean="0"/>
              <a:t>20/03/2020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99149F2-FB47-9346-A5AC-D83EDDBA0049}" type="datetime1">
              <a:rPr lang="en-GB" smtClean="0"/>
              <a:t>20/03/2020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00B9706-5933-0D48-80A9-DF708A0B8987}" type="datetime1">
              <a:rPr lang="en-GB" smtClean="0"/>
              <a:t>20/03/2020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E7050B4-CF89-A946-AB91-165AE980F255}" type="datetime1">
              <a:rPr lang="en-GB" smtClean="0"/>
              <a:t>20/03/2020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4FCA7EAF-DC38-B24F-9F57-99F22183FDCD}" type="datetime1">
              <a:rPr lang="en-GB" smtClean="0"/>
              <a:t>20/03/2020</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8D149618-DA92-47BD-8AE5-04A6612E5B76}"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rporate.asda.com/our-story/our-histor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samples.jbpub.com/9781449649005/22183_CH01_Pass3.pdf" TargetMode="External"/><Relationship Id="rId4" Type="http://schemas.openxmlformats.org/officeDocument/2006/relationships/hyperlink" Target="https://www.bbc.co.uk/news/business-47295451"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69834" y="1752600"/>
            <a:ext cx="4419600" cy="1371600"/>
          </a:xfrm>
          <a:solidFill>
            <a:schemeClr val="accent3"/>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US" sz="3500" b="0" cap="none"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Asda</a:t>
            </a:r>
            <a:br>
              <a:rPr lang="en-GB" sz="3600" cap="none"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endParaRPr lang="en-US" sz="3500" b="0" dirty="0"/>
          </a:p>
        </p:txBody>
      </p:sp>
      <p:sp>
        <p:nvSpPr>
          <p:cNvPr id="3" name="Subtitle 2"/>
          <p:cNvSpPr>
            <a:spLocks noGrp="1"/>
          </p:cNvSpPr>
          <p:nvPr>
            <p:ph type="subTitle" idx="1"/>
          </p:nvPr>
        </p:nvSpPr>
        <p:spPr>
          <a:xfrm>
            <a:off x="1371600" y="3331698"/>
            <a:ext cx="6400800" cy="1371600"/>
          </a:xfr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noAutofit/>
          </a:bodyPr>
          <a:lstStyle/>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Salma Bibi 1711171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25B3E-141D-D54F-A70B-D03E0A21E938}"/>
              </a:ext>
            </a:extLst>
          </p:cNvPr>
          <p:cNvSpPr>
            <a:spLocks noGrp="1"/>
          </p:cNvSpPr>
          <p:nvPr>
            <p:ph type="title"/>
          </p:nvPr>
        </p:nvSpPr>
        <p:spPr/>
        <p:txBody>
          <a:bodyPr>
            <a:normAutofit fontScale="90000"/>
          </a:bodyPr>
          <a:lstStyle/>
          <a:p>
            <a:r>
              <a:rPr lang="en-US" sz="4000" dirty="0">
                <a:latin typeface="Arial" panose="020B0604020202020204" pitchFamily="34" charset="0"/>
                <a:cs typeface="Arial" panose="020B0604020202020204" pitchFamily="34" charset="0"/>
              </a:rPr>
              <a:t>Task 1</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CRM</a:t>
            </a:r>
          </a:p>
        </p:txBody>
      </p:sp>
      <p:sp>
        <p:nvSpPr>
          <p:cNvPr id="3" name="Content Placeholder 2">
            <a:extLst>
              <a:ext uri="{FF2B5EF4-FFF2-40B4-BE49-F238E27FC236}">
                <a16:creationId xmlns:a16="http://schemas.microsoft.com/office/drawing/2014/main" id="{32AB3571-4C6D-CA40-88C0-5C0105FD6C5C}"/>
              </a:ext>
            </a:extLst>
          </p:cNvPr>
          <p:cNvSpPr>
            <a:spLocks noGrp="1"/>
          </p:cNvSpPr>
          <p:nvPr>
            <p:ph idx="1"/>
          </p:nvPr>
        </p:nvSpPr>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CRM refers to the system a company uses to analyze customer interactions and measure data throughout the customer life cycle</a:t>
            </a:r>
          </a:p>
          <a:p>
            <a:pPr algn="just">
              <a:lnSpc>
                <a:spcPct val="150000"/>
              </a:lnSpc>
            </a:pPr>
            <a:endParaRPr lang="en-US"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CRM is building relations with customers directly; this has emerged as very important in today's business relationship. </a:t>
            </a:r>
            <a:endParaRPr lang="en-US" sz="2000" dirty="0">
              <a:latin typeface="Arial" panose="020B0604020202020204" pitchFamily="34" charset="0"/>
              <a:cs typeface="Arial" panose="020B0604020202020204" pitchFamily="34" charset="0"/>
            </a:endParaRPr>
          </a:p>
          <a:p>
            <a:pPr marL="137160" indent="0" algn="just">
              <a:lnSpc>
                <a:spcPct val="150000"/>
              </a:lnSpc>
              <a:buNone/>
            </a:pPr>
            <a:endParaRPr lang="en-US" sz="2000"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The companies learn how to best cater to their target audience by utilizing the CRM approach</a:t>
            </a:r>
          </a:p>
          <a:p>
            <a:pPr algn="just"/>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3862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56E03-00DE-CE4D-BA2C-3A2FDFC75AEF}"/>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CRM Continued</a:t>
            </a:r>
          </a:p>
        </p:txBody>
      </p:sp>
      <p:pic>
        <p:nvPicPr>
          <p:cNvPr id="5" name="Content Placeholder 4" descr="A close up of a sign&#10;&#10;Description automatically generated">
            <a:extLst>
              <a:ext uri="{FF2B5EF4-FFF2-40B4-BE49-F238E27FC236}">
                <a16:creationId xmlns:a16="http://schemas.microsoft.com/office/drawing/2014/main" id="{F53F87BF-B6E3-C84E-8EF0-31866BA2414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93305" y="1508919"/>
            <a:ext cx="5957390" cy="5074443"/>
          </a:xfrm>
        </p:spPr>
      </p:pic>
    </p:spTree>
    <p:extLst>
      <p:ext uri="{BB962C8B-B14F-4D97-AF65-F5344CB8AC3E}">
        <p14:creationId xmlns:p14="http://schemas.microsoft.com/office/powerpoint/2010/main" val="1285444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63BD-FFF7-F749-B266-A07B02518FFD}"/>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CRM Systems Continued</a:t>
            </a:r>
          </a:p>
        </p:txBody>
      </p:sp>
      <p:sp>
        <p:nvSpPr>
          <p:cNvPr id="3" name="Content Placeholder 2">
            <a:extLst>
              <a:ext uri="{FF2B5EF4-FFF2-40B4-BE49-F238E27FC236}">
                <a16:creationId xmlns:a16="http://schemas.microsoft.com/office/drawing/2014/main" id="{C6B0C992-5F62-1B4D-8BC3-C0E5D154C7B5}"/>
              </a:ext>
            </a:extLst>
          </p:cNvPr>
          <p:cNvSpPr>
            <a:spLocks noGrp="1"/>
          </p:cNvSpPr>
          <p:nvPr>
            <p:ph idx="1"/>
          </p:nvPr>
        </p:nvSpPr>
        <p:spPr>
          <a:xfrm>
            <a:off x="647700" y="1874202"/>
            <a:ext cx="8229600" cy="4709160"/>
          </a:xfrm>
        </p:spPr>
        <p:txBody>
          <a:bodyPr>
            <a:normAutofit/>
          </a:bodyPr>
          <a:lstStyle/>
          <a:p>
            <a:pPr algn="just">
              <a:lnSpc>
                <a:spcPct val="150000"/>
              </a:lnSpc>
            </a:pPr>
            <a:r>
              <a:rPr lang="en-US" dirty="0"/>
              <a:t> </a:t>
            </a:r>
            <a:r>
              <a:rPr lang="en-US" sz="2000" dirty="0">
                <a:latin typeface="Arial" panose="020B0604020202020204" pitchFamily="34" charset="0"/>
                <a:cs typeface="Arial" panose="020B0604020202020204" pitchFamily="34" charset="0"/>
              </a:rPr>
              <a:t>CRM systems compile data from a range of different communication channels such as social media, email and company's website.</a:t>
            </a:r>
          </a:p>
          <a:p>
            <a:pPr algn="just">
              <a:lnSpc>
                <a:spcPct val="150000"/>
              </a:lnSpc>
            </a:pPr>
            <a:endParaRPr lang="en-US" sz="2000"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All customer interaction are accessible in one place which allows sales teams to access same resources</a:t>
            </a:r>
          </a:p>
          <a:p>
            <a:pPr algn="just">
              <a:lnSpc>
                <a:spcPct val="150000"/>
              </a:lnSpc>
            </a:pPr>
            <a:endParaRPr lang="en-US" sz="2000"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CRM is to improve business relationships with customers </a:t>
            </a:r>
            <a:r>
              <a:rPr lang="en-GB" sz="2000" dirty="0">
                <a:latin typeface="Arial" panose="020B0604020202020204" pitchFamily="34" charset="0"/>
                <a:cs typeface="Arial" panose="020B0604020202020204" pitchFamily="34" charset="0"/>
              </a:rPr>
              <a:t>increasing its effectiveness in both operations and marketing</a:t>
            </a:r>
            <a:endParaRPr lang="en-US" sz="20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760931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BBDD-AC7A-CC40-8BF0-8F798406AF5E}"/>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Ethics</a:t>
            </a:r>
            <a:endParaRPr lang="en-US"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34B84E1-BCED-9746-B570-E8B1F3BE403B}"/>
              </a:ext>
            </a:extLst>
          </p:cNvPr>
          <p:cNvSpPr>
            <a:spLocks noGrp="1"/>
          </p:cNvSpPr>
          <p:nvPr>
            <p:ph idx="1"/>
          </p:nvPr>
        </p:nvSpPr>
        <p:spPr/>
        <p:txBody>
          <a:bodyPr>
            <a:normAutofit lnSpcReduction="10000"/>
          </a:bodyPr>
          <a:lstStyle/>
          <a:p>
            <a:endParaRPr lang="en-US"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Ethics is referred to rules of conduct.  It provides a framework for understanding and interpreting right and wrong in society (a characteristic that shows through the decisions we make every day)</a:t>
            </a:r>
          </a:p>
          <a:p>
            <a:pPr algn="just">
              <a:lnSpc>
                <a:spcPct val="150000"/>
              </a:lnSpc>
            </a:pPr>
            <a:r>
              <a:rPr lang="en-GB" sz="2000" dirty="0">
                <a:latin typeface="Arial" panose="020B0604020202020204" pitchFamily="34" charset="0"/>
                <a:cs typeface="Arial" panose="020B0604020202020204" pitchFamily="34" charset="0"/>
              </a:rPr>
              <a:t>It is an attempt to decide good or bad as well as values and behaviours.  </a:t>
            </a:r>
          </a:p>
          <a:p>
            <a:pPr algn="just">
              <a:lnSpc>
                <a:spcPct val="150000"/>
              </a:lnSpc>
            </a:pPr>
            <a:r>
              <a:rPr lang="en-GB" sz="2000" dirty="0">
                <a:latin typeface="Arial" panose="020B0604020202020204" pitchFamily="34" charset="0"/>
                <a:cs typeface="Arial" panose="020B0604020202020204" pitchFamily="34" charset="0"/>
              </a:rPr>
              <a:t>When using ethics in an organisation it is about how one should behave and and what types of character one should have towards dealing with certain situations (Rich, 2020)</a:t>
            </a:r>
          </a:p>
        </p:txBody>
      </p:sp>
    </p:spTree>
    <p:extLst>
      <p:ext uri="{BB962C8B-B14F-4D97-AF65-F5344CB8AC3E}">
        <p14:creationId xmlns:p14="http://schemas.microsoft.com/office/powerpoint/2010/main" val="2612726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E6F16-E8E2-944E-8298-8EED7A2EC32F}"/>
              </a:ext>
            </a:extLst>
          </p:cNvPr>
          <p:cNvSpPr>
            <a:spLocks noGrp="1"/>
          </p:cNvSpPr>
          <p:nvPr>
            <p:ph type="title"/>
          </p:nvPr>
        </p:nvSpPr>
        <p:spPr/>
        <p:txBody>
          <a:bodyPr>
            <a:normAutofit fontScale="90000"/>
          </a:bodyPr>
          <a:lstStyle/>
          <a:p>
            <a:r>
              <a:rPr lang="en-US" sz="4400" dirty="0">
                <a:latin typeface="Arial" panose="020B0604020202020204" pitchFamily="34" charset="0"/>
                <a:cs typeface="Arial" panose="020B0604020202020204" pitchFamily="34" charset="0"/>
              </a:rPr>
              <a:t>Sustainability</a:t>
            </a:r>
            <a:r>
              <a:rPr lang="en-US" dirty="0">
                <a:latin typeface="Arial" panose="020B0604020202020204" pitchFamily="34" charset="0"/>
                <a:cs typeface="Arial" panose="020B0604020202020204" pitchFamily="34" charset="0"/>
              </a:rPr>
              <a:t> </a:t>
            </a:r>
            <a:br>
              <a:rPr lang="en-US" dirty="0"/>
            </a:br>
            <a:endParaRPr lang="en-US" dirty="0"/>
          </a:p>
        </p:txBody>
      </p:sp>
      <p:sp>
        <p:nvSpPr>
          <p:cNvPr id="3" name="Content Placeholder 2">
            <a:extLst>
              <a:ext uri="{FF2B5EF4-FFF2-40B4-BE49-F238E27FC236}">
                <a16:creationId xmlns:a16="http://schemas.microsoft.com/office/drawing/2014/main" id="{FA833270-0518-664F-A38E-8F0A735EFEC2}"/>
              </a:ext>
            </a:extLst>
          </p:cNvPr>
          <p:cNvSpPr>
            <a:spLocks noGrp="1"/>
          </p:cNvSpPr>
          <p:nvPr>
            <p:ph idx="1"/>
          </p:nvPr>
        </p:nvSpPr>
        <p:spPr/>
        <p:txBody>
          <a:bodyPr>
            <a:normAutofit/>
          </a:bodyPr>
          <a:lstStyle/>
          <a:p>
            <a:pPr>
              <a:lnSpc>
                <a:spcPct val="150000"/>
              </a:lnSpc>
            </a:pPr>
            <a:r>
              <a:rPr lang="en-GB" sz="2000" dirty="0">
                <a:latin typeface="Arial" panose="020B0604020202020204" pitchFamily="34" charset="0"/>
                <a:cs typeface="Arial" panose="020B0604020202020204" pitchFamily="34" charset="0"/>
              </a:rPr>
              <a:t>Sustainability is seen as a global concept; which is regarded as Economic, Environmental and Social considerations.</a:t>
            </a: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Social responsibility is called Sustainability.  It is a thought that if a company helps society though their business as a main goal, then they will reap success</a:t>
            </a:r>
          </a:p>
          <a:p>
            <a:pPr algn="just">
              <a:lnSpc>
                <a:spcPct val="150000"/>
              </a:lnSpc>
            </a:pPr>
            <a:endParaRPr lang="en-GB"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Sustainability looks to protect our natural environment, human and ecological health, while driving innovation</a:t>
            </a:r>
          </a:p>
        </p:txBody>
      </p:sp>
    </p:spTree>
    <p:extLst>
      <p:ext uri="{BB962C8B-B14F-4D97-AF65-F5344CB8AC3E}">
        <p14:creationId xmlns:p14="http://schemas.microsoft.com/office/powerpoint/2010/main" val="3707160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Quality</a:t>
            </a:r>
          </a:p>
        </p:txBody>
      </p:sp>
      <p:cxnSp>
        <p:nvCxnSpPr>
          <p:cNvPr id="14" name="Straight Arrow Connector 13"/>
          <p:cNvCxnSpPr/>
          <p:nvPr/>
        </p:nvCxnSpPr>
        <p:spPr>
          <a:xfrm>
            <a:off x="1905000" y="2133600"/>
            <a:ext cx="0" cy="228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143000" y="1828800"/>
            <a:ext cx="838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656958F4-7741-B443-87EA-822E45A1F03F}"/>
              </a:ext>
            </a:extLst>
          </p:cNvPr>
          <p:cNvSpPr>
            <a:spLocks noGrp="1"/>
          </p:cNvSpPr>
          <p:nvPr>
            <p:ph idx="1"/>
          </p:nvPr>
        </p:nvSpPr>
        <p:spPr/>
        <p:txBody>
          <a:bodyPr/>
          <a:lstStyle/>
          <a:p>
            <a:pPr lvl="2" algn="just">
              <a:lnSpc>
                <a:spcPct val="150000"/>
              </a:lnSpc>
            </a:pPr>
            <a:r>
              <a:rPr lang="en-US" dirty="0">
                <a:latin typeface="Arial" panose="020B0604020202020204" pitchFamily="34" charset="0"/>
                <a:cs typeface="Arial" panose="020B0604020202020204" pitchFamily="34" charset="0"/>
              </a:rPr>
              <a:t>Quality refers to how good things are compared to other similar things. For example, their degree of excellence</a:t>
            </a:r>
          </a:p>
          <a:p>
            <a:pPr lvl="2" algn="just">
              <a:lnSpc>
                <a:spcPct val="150000"/>
              </a:lnSpc>
            </a:pPr>
            <a:r>
              <a:rPr lang="en-US" dirty="0">
                <a:latin typeface="Arial" panose="020B0604020202020204" pitchFamily="34" charset="0"/>
                <a:cs typeface="Arial" panose="020B0604020202020204" pitchFamily="34" charset="0"/>
              </a:rPr>
              <a:t>If a product is of good Quality, it means that it is ‘fit for purpose’ and at the same time satisfies consumer expectations</a:t>
            </a:r>
          </a:p>
          <a:p>
            <a:pPr lvl="2" algn="just">
              <a:lnSpc>
                <a:spcPct val="150000"/>
              </a:lnSpc>
            </a:pPr>
            <a:r>
              <a:rPr lang="en-US" dirty="0">
                <a:latin typeface="Arial" panose="020B0604020202020204" pitchFamily="34" charset="0"/>
                <a:cs typeface="Arial" panose="020B0604020202020204" pitchFamily="34" charset="0"/>
              </a:rPr>
              <a:t>In this context, Quality is a measure of excellence</a:t>
            </a:r>
          </a:p>
          <a:p>
            <a:pPr algn="just"/>
            <a:endParaRPr lang="en-US" sz="2000" dirty="0">
              <a:latin typeface="Arial" panose="020B0604020202020204" pitchFamily="34" charset="0"/>
              <a:cs typeface="Arial" panose="020B0604020202020204" pitchFamily="34" charset="0"/>
            </a:endParaRPr>
          </a:p>
          <a:p>
            <a:endParaRPr lang="en-US" dirty="0"/>
          </a:p>
          <a:p>
            <a:endParaRPr lang="en-US" dirty="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Task</a:t>
            </a:r>
            <a:r>
              <a:rPr lang="en-US" dirty="0">
                <a:latin typeface="Arial" panose="020B0604020202020204" pitchFamily="34" charset="0"/>
                <a:cs typeface="Arial" panose="020B0604020202020204" pitchFamily="34" charset="0"/>
              </a:rPr>
              <a:t> 2</a:t>
            </a: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592898"/>
            <a:ext cx="8229600" cy="4503102"/>
          </a:xfrm>
        </p:spPr>
        <p:txBody>
          <a:bodyPr>
            <a:normAutofit fontScale="47500" lnSpcReduction="20000"/>
          </a:bodyPr>
          <a:lstStyle/>
          <a:p>
            <a:pPr marL="137160" indent="0" algn="just">
              <a:buNone/>
            </a:pPr>
            <a:r>
              <a:rPr lang="en-GB" sz="3800" b="1" u="sng" dirty="0">
                <a:latin typeface="Arial" panose="020B0604020202020204" pitchFamily="34" charset="0"/>
                <a:cs typeface="Arial" panose="020B0604020202020204" pitchFamily="34" charset="0"/>
              </a:rPr>
              <a:t>The Benefits of operating a CRM in an organisation. </a:t>
            </a:r>
          </a:p>
          <a:p>
            <a:pPr marL="137160" indent="0" algn="just">
              <a:buNone/>
            </a:pPr>
            <a:endParaRPr lang="en-GB" sz="3100" dirty="0">
              <a:latin typeface="Arial" panose="020B0604020202020204" pitchFamily="34" charset="0"/>
              <a:cs typeface="Arial" panose="020B0604020202020204" pitchFamily="34" charset="0"/>
            </a:endParaRPr>
          </a:p>
          <a:p>
            <a:pPr algn="just">
              <a:lnSpc>
                <a:spcPct val="170000"/>
              </a:lnSpc>
            </a:pPr>
            <a:r>
              <a:rPr lang="en-GB" sz="3600" dirty="0">
                <a:latin typeface="Arial" panose="020B0604020202020204" pitchFamily="34" charset="0"/>
                <a:cs typeface="Arial" panose="020B0604020202020204" pitchFamily="34" charset="0"/>
              </a:rPr>
              <a:t>CRM allows businesses to offer better customer solutions by closely monitoring customers wants and needs</a:t>
            </a:r>
          </a:p>
          <a:p>
            <a:pPr marL="137160" indent="0" algn="just">
              <a:lnSpc>
                <a:spcPct val="170000"/>
              </a:lnSpc>
              <a:buNone/>
            </a:pPr>
            <a:endParaRPr lang="en-GB" sz="3600" dirty="0">
              <a:latin typeface="Arial" panose="020B0604020202020204" pitchFamily="34" charset="0"/>
              <a:cs typeface="Arial" panose="020B0604020202020204" pitchFamily="34" charset="0"/>
            </a:endParaRPr>
          </a:p>
          <a:p>
            <a:pPr algn="just">
              <a:lnSpc>
                <a:spcPct val="170000"/>
              </a:lnSpc>
            </a:pPr>
            <a:r>
              <a:rPr lang="en-GB" sz="3600" dirty="0">
                <a:latin typeface="Arial" panose="020B0604020202020204" pitchFamily="34" charset="0"/>
                <a:cs typeface="Arial" panose="020B0604020202020204" pitchFamily="34" charset="0"/>
              </a:rPr>
              <a:t>It is a good idea to have all customer interaction data centralised in one database, this allows all the team members to access and see all data in relation to an individual customer. </a:t>
            </a:r>
          </a:p>
          <a:p>
            <a:pPr marL="137160" indent="0" algn="just">
              <a:lnSpc>
                <a:spcPct val="170000"/>
              </a:lnSpc>
              <a:buNone/>
            </a:pPr>
            <a:endParaRPr lang="en-GB" sz="3600" dirty="0">
              <a:latin typeface="Arial" panose="020B0604020202020204" pitchFamily="34" charset="0"/>
              <a:cs typeface="Arial" panose="020B0604020202020204" pitchFamily="34" charset="0"/>
            </a:endParaRPr>
          </a:p>
          <a:p>
            <a:pPr algn="just">
              <a:lnSpc>
                <a:spcPct val="170000"/>
              </a:lnSpc>
            </a:pPr>
            <a:r>
              <a:rPr lang="en-GB" sz="3600" dirty="0">
                <a:latin typeface="Arial" panose="020B0604020202020204" pitchFamily="34" charset="0"/>
                <a:cs typeface="Arial" panose="020B0604020202020204" pitchFamily="34" charset="0"/>
              </a:rPr>
              <a:t>It improves relationships; such as customers buying habits and preferences so that an organisation can position itself  at the point of sale</a:t>
            </a:r>
          </a:p>
          <a:p>
            <a:pPr algn="just"/>
            <a:endParaRPr lang="en-GB" sz="3600" b="1" dirty="0">
              <a:latin typeface="Arial" panose="020B0604020202020204" pitchFamily="34" charset="0"/>
              <a:cs typeface="Arial" panose="020B0604020202020204" pitchFamily="34" charset="0"/>
            </a:endParaRPr>
          </a:p>
          <a:p>
            <a:pPr algn="just"/>
            <a:endParaRPr lang="en-GB" sz="3600" dirty="0">
              <a:latin typeface="Arial" panose="020B0604020202020204" pitchFamily="34" charset="0"/>
              <a:cs typeface="Arial" panose="020B0604020202020204" pitchFamily="34" charset="0"/>
            </a:endParaRPr>
          </a:p>
          <a:p>
            <a:pPr algn="just"/>
            <a:endParaRPr lang="en-GB" sz="3600" b="1" dirty="0">
              <a:latin typeface="Arial" panose="020B0604020202020204" pitchFamily="34" charset="0"/>
              <a:cs typeface="Arial" panose="020B0604020202020204" pitchFamily="34" charset="0"/>
            </a:endParaRP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F243F-A9B4-6940-92D9-E7268FEC692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Task 2 </a:t>
            </a:r>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ADAFE158-DA56-EE49-8CC1-D2F6C919424E}"/>
              </a:ext>
            </a:extLst>
          </p:cNvPr>
          <p:cNvSpPr>
            <a:spLocks noGrp="1"/>
          </p:cNvSpPr>
          <p:nvPr>
            <p:ph idx="1"/>
          </p:nvPr>
        </p:nvSpPr>
        <p:spPr/>
        <p:txBody>
          <a:bodyPr>
            <a:normAutofit/>
          </a:bodyPr>
          <a:lstStyle/>
          <a:p>
            <a:pPr marL="137160" indent="0" algn="just">
              <a:lnSpc>
                <a:spcPct val="150000"/>
              </a:lnSpc>
              <a:buNone/>
            </a:pPr>
            <a:r>
              <a:rPr lang="en-GB" sz="1900" b="1" u="sng" dirty="0">
                <a:latin typeface="Arial" panose="020B0604020202020204" pitchFamily="34" charset="0"/>
                <a:cs typeface="Arial" panose="020B0604020202020204" pitchFamily="34" charset="0"/>
              </a:rPr>
              <a:t>The Benefits of operating Ethics/Sustainability in an organisation.</a:t>
            </a:r>
          </a:p>
          <a:p>
            <a:pPr marL="137160" indent="0" algn="just">
              <a:lnSpc>
                <a:spcPct val="150000"/>
              </a:lnSpc>
              <a:buNone/>
            </a:pPr>
            <a:endParaRPr lang="en-GB" sz="2000" b="1" u="sng"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Business ethics are vital because they help maintain a great reputation</a:t>
            </a:r>
          </a:p>
          <a:p>
            <a:pPr marL="137160" indent="0" algn="just">
              <a:lnSpc>
                <a:spcPct val="150000"/>
              </a:lnSpc>
              <a:buNone/>
            </a:pPr>
            <a:endParaRPr lang="en-GB"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Customers, management, and employees all appreciate honest and ethical practices. </a:t>
            </a:r>
          </a:p>
          <a:p>
            <a:pPr marL="137160" indent="0" algn="just">
              <a:lnSpc>
                <a:spcPct val="150000"/>
              </a:lnSpc>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0568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F243F-A9B4-6940-92D9-E7268FEC692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Task 2 </a:t>
            </a:r>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ADAFE158-DA56-EE49-8CC1-D2F6C919424E}"/>
              </a:ext>
            </a:extLst>
          </p:cNvPr>
          <p:cNvSpPr>
            <a:spLocks noGrp="1"/>
          </p:cNvSpPr>
          <p:nvPr>
            <p:ph idx="1"/>
          </p:nvPr>
        </p:nvSpPr>
        <p:spPr/>
        <p:txBody>
          <a:bodyPr>
            <a:normAutofit fontScale="70000" lnSpcReduction="20000"/>
          </a:bodyPr>
          <a:lstStyle/>
          <a:p>
            <a:pPr marL="137160" indent="0" algn="just">
              <a:lnSpc>
                <a:spcPct val="160000"/>
              </a:lnSpc>
              <a:buNone/>
            </a:pPr>
            <a:r>
              <a:rPr lang="en-GB" sz="2600" b="1" u="sng" dirty="0">
                <a:latin typeface="Arial" panose="020B0604020202020204" pitchFamily="34" charset="0"/>
                <a:cs typeface="Arial" panose="020B0604020202020204" pitchFamily="34" charset="0"/>
              </a:rPr>
              <a:t>The Benefits of operating Quality in an organisation.</a:t>
            </a:r>
          </a:p>
          <a:p>
            <a:pPr marL="137160" indent="0" algn="just">
              <a:lnSpc>
                <a:spcPct val="160000"/>
              </a:lnSpc>
              <a:buNone/>
            </a:pPr>
            <a:endParaRPr lang="en-GB" sz="2000" b="1" dirty="0">
              <a:latin typeface="Arial" panose="020B0604020202020204" pitchFamily="34" charset="0"/>
              <a:cs typeface="Arial" panose="020B0604020202020204" pitchFamily="34" charset="0"/>
            </a:endParaRPr>
          </a:p>
          <a:p>
            <a:pPr algn="just">
              <a:lnSpc>
                <a:spcPct val="160000"/>
              </a:lnSpc>
            </a:pPr>
            <a:r>
              <a:rPr lang="en-GB" sz="2000" b="1" dirty="0">
                <a:latin typeface="Arial" panose="020B0604020202020204" pitchFamily="34" charset="0"/>
                <a:cs typeface="Arial" panose="020B0604020202020204" pitchFamily="34" charset="0"/>
              </a:rPr>
              <a:t>Quality</a:t>
            </a:r>
            <a:r>
              <a:rPr lang="en-GB" sz="2000" dirty="0">
                <a:latin typeface="Arial" panose="020B0604020202020204" pitchFamily="34" charset="0"/>
                <a:cs typeface="Arial" panose="020B0604020202020204" pitchFamily="34" charset="0"/>
              </a:rPr>
              <a:t> is critical to satisfying your customers and retaining their loyalty so they continue to buy from you in the future. </a:t>
            </a:r>
          </a:p>
          <a:p>
            <a:pPr algn="just">
              <a:lnSpc>
                <a:spcPct val="160000"/>
              </a:lnSpc>
            </a:pPr>
            <a:endParaRPr lang="en-GB" sz="2000" dirty="0">
              <a:latin typeface="Arial" panose="020B0604020202020204" pitchFamily="34" charset="0"/>
              <a:cs typeface="Arial" panose="020B0604020202020204" pitchFamily="34" charset="0"/>
            </a:endParaRPr>
          </a:p>
          <a:p>
            <a:pPr algn="just">
              <a:lnSpc>
                <a:spcPct val="160000"/>
              </a:lnSpc>
            </a:pPr>
            <a:r>
              <a:rPr lang="en-GB" sz="2000" b="1" dirty="0">
                <a:latin typeface="Arial" panose="020B0604020202020204" pitchFamily="34" charset="0"/>
                <a:cs typeface="Arial" panose="020B0604020202020204" pitchFamily="34" charset="0"/>
              </a:rPr>
              <a:t>Quality</a:t>
            </a:r>
            <a:r>
              <a:rPr lang="en-GB" sz="2000" dirty="0">
                <a:latin typeface="Arial" panose="020B0604020202020204" pitchFamily="34" charset="0"/>
                <a:cs typeface="Arial" panose="020B0604020202020204" pitchFamily="34" charset="0"/>
              </a:rPr>
              <a:t> products make an </a:t>
            </a:r>
            <a:r>
              <a:rPr lang="en-GB" sz="2000" b="1" dirty="0">
                <a:latin typeface="Arial" panose="020B0604020202020204" pitchFamily="34" charset="0"/>
                <a:cs typeface="Arial" panose="020B0604020202020204" pitchFamily="34" charset="0"/>
              </a:rPr>
              <a:t>important contribution</a:t>
            </a:r>
            <a:r>
              <a:rPr lang="en-GB" sz="2000" dirty="0">
                <a:latin typeface="Arial" panose="020B0604020202020204" pitchFamily="34" charset="0"/>
                <a:cs typeface="Arial" panose="020B0604020202020204" pitchFamily="34" charset="0"/>
              </a:rPr>
              <a:t> to long-term revenue and profitability. </a:t>
            </a:r>
          </a:p>
          <a:p>
            <a:pPr algn="just">
              <a:lnSpc>
                <a:spcPct val="160000"/>
              </a:lnSpc>
            </a:pPr>
            <a:endParaRPr lang="en-GB" sz="2000" dirty="0">
              <a:latin typeface="Arial" panose="020B0604020202020204" pitchFamily="34" charset="0"/>
              <a:cs typeface="Arial" panose="020B0604020202020204" pitchFamily="34" charset="0"/>
            </a:endParaRPr>
          </a:p>
          <a:p>
            <a:pPr algn="just">
              <a:lnSpc>
                <a:spcPct val="160000"/>
              </a:lnSpc>
            </a:pPr>
            <a:r>
              <a:rPr lang="en-GB" sz="2000" dirty="0">
                <a:latin typeface="Arial" panose="020B0604020202020204" pitchFamily="34" charset="0"/>
                <a:cs typeface="Arial" panose="020B0604020202020204" pitchFamily="34" charset="0"/>
              </a:rPr>
              <a:t>Customers will not choose an organisation solely based on price, but often on quality.</a:t>
            </a:r>
          </a:p>
          <a:p>
            <a:pPr algn="just">
              <a:lnSpc>
                <a:spcPct val="160000"/>
              </a:lnSpc>
            </a:pPr>
            <a:endParaRPr lang="en-GB" sz="2000" dirty="0">
              <a:latin typeface="Arial" panose="020B0604020202020204" pitchFamily="34" charset="0"/>
              <a:cs typeface="Arial" panose="020B0604020202020204" pitchFamily="34" charset="0"/>
            </a:endParaRPr>
          </a:p>
          <a:p>
            <a:pPr algn="just">
              <a:lnSpc>
                <a:spcPct val="160000"/>
              </a:lnSpc>
            </a:pPr>
            <a:r>
              <a:rPr lang="en-GB" sz="2000" dirty="0">
                <a:latin typeface="Arial" panose="020B0604020202020204" pitchFamily="34" charset="0"/>
                <a:cs typeface="Arial" panose="020B0604020202020204" pitchFamily="34" charset="0"/>
              </a:rPr>
              <a:t>Customers expect quality products and studies have shown </a:t>
            </a:r>
            <a:r>
              <a:rPr lang="en-GB" sz="2000" dirty="0"/>
              <a:t> </a:t>
            </a:r>
            <a:r>
              <a:rPr lang="en-GB" sz="2000" dirty="0">
                <a:latin typeface="Arial" panose="020B0604020202020204" pitchFamily="34" charset="0"/>
                <a:cs typeface="Arial" panose="020B0604020202020204" pitchFamily="34" charset="0"/>
              </a:rPr>
              <a:t>that customers will pay more for a product or service that they think is made well or exceeds the standard.</a:t>
            </a:r>
          </a:p>
          <a:p>
            <a:pPr algn="just">
              <a:lnSpc>
                <a:spcPct val="160000"/>
              </a:lnSpc>
            </a:pPr>
            <a:endParaRPr lang="en-GB" sz="2000" dirty="0">
              <a:latin typeface="Arial" panose="020B0604020202020204" pitchFamily="34" charset="0"/>
              <a:cs typeface="Arial" panose="020B0604020202020204" pitchFamily="34" charset="0"/>
            </a:endParaRPr>
          </a:p>
          <a:p>
            <a:pPr algn="just">
              <a:lnSpc>
                <a:spcPct val="160000"/>
              </a:lnSpc>
            </a:pPr>
            <a:endParaRPr lang="en-GB" sz="2000" dirty="0">
              <a:latin typeface="Arial" panose="020B0604020202020204" pitchFamily="34" charset="0"/>
              <a:cs typeface="Arial" panose="020B0604020202020204" pitchFamily="34" charset="0"/>
            </a:endParaRPr>
          </a:p>
          <a:p>
            <a:pPr algn="just"/>
            <a:endParaRPr lang="en-GB" sz="2400" b="1" dirty="0"/>
          </a:p>
        </p:txBody>
      </p:sp>
    </p:spTree>
    <p:extLst>
      <p:ext uri="{BB962C8B-B14F-4D97-AF65-F5344CB8AC3E}">
        <p14:creationId xmlns:p14="http://schemas.microsoft.com/office/powerpoint/2010/main" val="3943173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9C3C2-F713-C148-8525-EEA7E5BC3FFA}"/>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Task</a:t>
            </a:r>
            <a:r>
              <a:rPr lang="en-US" dirty="0">
                <a:latin typeface="Arial" panose="020B0604020202020204" pitchFamily="34" charset="0"/>
                <a:cs typeface="Arial" panose="020B0604020202020204" pitchFamily="34" charset="0"/>
              </a:rPr>
              <a:t> 3</a:t>
            </a:r>
            <a:endParaRPr lang="en-US" dirty="0"/>
          </a:p>
        </p:txBody>
      </p:sp>
      <p:sp>
        <p:nvSpPr>
          <p:cNvPr id="5" name="Content Placeholder 4">
            <a:extLst>
              <a:ext uri="{FF2B5EF4-FFF2-40B4-BE49-F238E27FC236}">
                <a16:creationId xmlns:a16="http://schemas.microsoft.com/office/drawing/2014/main" id="{EA31DA8B-009B-7245-93F6-CC2E2BBABB17}"/>
              </a:ext>
            </a:extLst>
          </p:cNvPr>
          <p:cNvSpPr>
            <a:spLocks noGrp="1"/>
          </p:cNvSpPr>
          <p:nvPr>
            <p:ph idx="1"/>
          </p:nvPr>
        </p:nvSpPr>
        <p:spPr/>
        <p:txBody>
          <a:bodyPr>
            <a:normAutofit/>
          </a:bodyPr>
          <a:lstStyle/>
          <a:p>
            <a:pPr marL="137160" indent="0">
              <a:lnSpc>
                <a:spcPct val="150000"/>
              </a:lnSpc>
              <a:buNone/>
            </a:pPr>
            <a:r>
              <a:rPr lang="en-US" sz="1800" b="1" u="sng" dirty="0">
                <a:latin typeface="Arial" panose="020B0604020202020204" pitchFamily="34" charset="0"/>
                <a:cs typeface="Arial" panose="020B0604020202020204" pitchFamily="34" charset="0"/>
              </a:rPr>
              <a:t>Asda engaging with its CRM</a:t>
            </a:r>
            <a:endParaRPr lang="en-GB" sz="18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Asda gives close attention to every stakeholder in the entire company whether it be the employees, customers, owners, suppliers, management or the community </a:t>
            </a:r>
          </a:p>
          <a:p>
            <a:pPr algn="just">
              <a:lnSpc>
                <a:spcPct val="150000"/>
              </a:lnSpc>
            </a:pPr>
            <a:r>
              <a:rPr lang="en-GB" sz="2000" dirty="0">
                <a:latin typeface="Arial" panose="020B0604020202020204" pitchFamily="34" charset="0"/>
                <a:cs typeface="Arial" panose="020B0604020202020204" pitchFamily="34" charset="0"/>
              </a:rPr>
              <a:t>Asda’s approach to Social responsibility is based on protecting the environment as well as saving people money (Asda Responsibility, 2020).  </a:t>
            </a:r>
          </a:p>
          <a:p>
            <a:pPr algn="just">
              <a:lnSpc>
                <a:spcPct val="150000"/>
              </a:lnSpc>
            </a:pPr>
            <a:endParaRPr lang="en-GB" sz="20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pPr marL="137160" indent="0">
              <a:buNone/>
            </a:pPr>
            <a:endParaRPr lang="en-US" sz="24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5409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93B66-44AD-DA40-ABB9-F8364B781F56}"/>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Task 3 Continued</a:t>
            </a:r>
          </a:p>
        </p:txBody>
      </p:sp>
      <p:sp>
        <p:nvSpPr>
          <p:cNvPr id="3" name="Content Placeholder 2">
            <a:extLst>
              <a:ext uri="{FF2B5EF4-FFF2-40B4-BE49-F238E27FC236}">
                <a16:creationId xmlns:a16="http://schemas.microsoft.com/office/drawing/2014/main" id="{F3F00EDF-FFD4-8C4F-94FA-C1C426A2F93B}"/>
              </a:ext>
            </a:extLst>
          </p:cNvPr>
          <p:cNvSpPr>
            <a:spLocks noGrp="1"/>
          </p:cNvSpPr>
          <p:nvPr>
            <p:ph idx="1"/>
          </p:nvPr>
        </p:nvSpPr>
        <p:spPr/>
        <p:txBody>
          <a:bodyPr>
            <a:normAutofit fontScale="77500" lnSpcReduction="20000"/>
          </a:bodyPr>
          <a:lstStyle/>
          <a:p>
            <a:pPr marL="137160" indent="0">
              <a:buNone/>
            </a:pPr>
            <a:r>
              <a:rPr lang="en-US" sz="2300" b="1" u="sng" dirty="0">
                <a:latin typeface="Arial" panose="020B0604020202020204" pitchFamily="34" charset="0"/>
                <a:cs typeface="Arial" panose="020B0604020202020204" pitchFamily="34" charset="0"/>
              </a:rPr>
              <a:t>Asda engaging with its Ethics/Sustainability</a:t>
            </a:r>
          </a:p>
          <a:p>
            <a:pPr marL="137160" indent="0" algn="just">
              <a:buNone/>
            </a:pPr>
            <a:endParaRPr lang="en-GB" sz="23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Transporting food and veg from other countries which arrive by air causes a lot of pollution, therefore Asda source a lot of their products from UK based suppliers such as meat, cheese, milk and yoghurt as well as its own label butter and cream are made with 100% British Milk,</a:t>
            </a:r>
          </a:p>
          <a:p>
            <a:pPr marL="137160" indent="0" algn="just">
              <a:lnSpc>
                <a:spcPct val="150000"/>
              </a:lnSpc>
              <a:buNone/>
            </a:pP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Asda attempts to remain as globally welcoming friendly as possible as they can.  This contains lessening of the packaging of products.  According to Eccles et al (2011) in Wales, (2013) High Sustainability companies outperform their competitors in terms of accounting performance and stock market in the long-term.</a:t>
            </a:r>
          </a:p>
          <a:p>
            <a:pPr algn="just"/>
            <a:endParaRPr lang="en-GB" sz="24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pPr algn="just"/>
            <a:endParaRPr lang="en-GB" sz="23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906142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08BF3-6230-7D40-959E-EFA1B481A75F}"/>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Task 3 Continued</a:t>
            </a:r>
          </a:p>
        </p:txBody>
      </p:sp>
      <p:sp>
        <p:nvSpPr>
          <p:cNvPr id="3" name="Content Placeholder 2">
            <a:extLst>
              <a:ext uri="{FF2B5EF4-FFF2-40B4-BE49-F238E27FC236}">
                <a16:creationId xmlns:a16="http://schemas.microsoft.com/office/drawing/2014/main" id="{1C77AC53-1DC7-5643-8F8D-66F62FE5381B}"/>
              </a:ext>
            </a:extLst>
          </p:cNvPr>
          <p:cNvSpPr>
            <a:spLocks noGrp="1"/>
          </p:cNvSpPr>
          <p:nvPr>
            <p:ph idx="1"/>
          </p:nvPr>
        </p:nvSpPr>
        <p:spPr/>
        <p:txBody>
          <a:bodyPr>
            <a:normAutofit fontScale="40000" lnSpcReduction="20000"/>
          </a:bodyPr>
          <a:lstStyle/>
          <a:p>
            <a:pPr marL="137160" indent="0" algn="just">
              <a:lnSpc>
                <a:spcPct val="170000"/>
              </a:lnSpc>
              <a:buNone/>
            </a:pPr>
            <a:r>
              <a:rPr lang="en-US" sz="4500" b="1" u="sng" dirty="0">
                <a:latin typeface="Arial" panose="020B0604020202020204" pitchFamily="34" charset="0"/>
                <a:cs typeface="Arial" panose="020B0604020202020204" pitchFamily="34" charset="0"/>
              </a:rPr>
              <a:t>Asda engaging with its Quality system</a:t>
            </a:r>
          </a:p>
          <a:p>
            <a:pPr algn="just">
              <a:lnSpc>
                <a:spcPct val="170000"/>
              </a:lnSpc>
            </a:pPr>
            <a:r>
              <a:rPr lang="en-GB" sz="2900" dirty="0">
                <a:latin typeface="Arial" panose="020B0604020202020204" pitchFamily="34" charset="0"/>
                <a:cs typeface="Arial" panose="020B0604020202020204" pitchFamily="34" charset="0"/>
              </a:rPr>
              <a:t> </a:t>
            </a:r>
            <a:r>
              <a:rPr lang="en-US" sz="2900" dirty="0">
                <a:latin typeface="Arial" panose="020B0604020202020204" pitchFamily="34" charset="0"/>
                <a:cs typeface="Arial" panose="020B0604020202020204" pitchFamily="34" charset="0"/>
              </a:rPr>
              <a:t>Asda strives to communicate and provide relevant information to their customers by providing various public safety notices, promotions, price reductions customer information desk and staff.</a:t>
            </a:r>
          </a:p>
          <a:p>
            <a:pPr marL="137160" indent="0" algn="just">
              <a:lnSpc>
                <a:spcPct val="170000"/>
              </a:lnSpc>
              <a:buNone/>
            </a:pPr>
            <a:endParaRPr lang="en-US" sz="2900" b="1" u="sng" dirty="0">
              <a:latin typeface="Arial" panose="020B0604020202020204" pitchFamily="34" charset="0"/>
              <a:cs typeface="Arial" panose="020B0604020202020204" pitchFamily="34" charset="0"/>
            </a:endParaRPr>
          </a:p>
          <a:p>
            <a:pPr algn="just">
              <a:lnSpc>
                <a:spcPct val="170000"/>
              </a:lnSpc>
            </a:pPr>
            <a:r>
              <a:rPr lang="en-GB" sz="2900" dirty="0">
                <a:latin typeface="Arial" panose="020B0604020202020204" pitchFamily="34" charset="0"/>
                <a:cs typeface="Arial" panose="020B0604020202020204" pitchFamily="34" charset="0"/>
              </a:rPr>
              <a:t>A Quality control machine that is linked to the computer system. This machine tests the products at every stage during the production development. This adds to improve the quality and help to add the value to the product as there is checking of products at every stage of the production in the organisation.</a:t>
            </a:r>
          </a:p>
          <a:p>
            <a:pPr marL="137160" indent="0" algn="just">
              <a:lnSpc>
                <a:spcPct val="170000"/>
              </a:lnSpc>
              <a:buNone/>
            </a:pPr>
            <a:endParaRPr lang="en-US" sz="2900" b="1" u="sng" dirty="0">
              <a:latin typeface="Arial" panose="020B0604020202020204" pitchFamily="34" charset="0"/>
              <a:cs typeface="Arial" panose="020B0604020202020204" pitchFamily="34" charset="0"/>
            </a:endParaRPr>
          </a:p>
          <a:p>
            <a:pPr algn="just">
              <a:lnSpc>
                <a:spcPct val="170000"/>
              </a:lnSpc>
            </a:pPr>
            <a:r>
              <a:rPr lang="en-GB" sz="2900" dirty="0">
                <a:latin typeface="Arial" panose="020B0604020202020204" pitchFamily="34" charset="0"/>
                <a:cs typeface="Arial" panose="020B0604020202020204" pitchFamily="34" charset="0"/>
              </a:rPr>
              <a:t>To add value to their products Asda may use quality assurance which is when a product may have its packaging information changed to inform the consumers about safety and how long to cook an item in the oven or that it is acceptable to cook or use in the microwave. </a:t>
            </a:r>
          </a:p>
          <a:p>
            <a:pPr algn="just">
              <a:lnSpc>
                <a:spcPct val="170000"/>
              </a:lnSpc>
            </a:pPr>
            <a:br>
              <a:rPr lang="en-GB" sz="2900" dirty="0">
                <a:latin typeface="Arial" panose="020B0604020202020204" pitchFamily="34" charset="0"/>
                <a:cs typeface="Arial" panose="020B0604020202020204" pitchFamily="34" charset="0"/>
              </a:rPr>
            </a:br>
            <a:endParaRPr lang="en-US" sz="2900" dirty="0">
              <a:latin typeface="Arial" panose="020B0604020202020204" pitchFamily="34" charset="0"/>
              <a:cs typeface="Arial" panose="020B0604020202020204" pitchFamily="34" charset="0"/>
            </a:endParaRPr>
          </a:p>
          <a:p>
            <a:pPr algn="just">
              <a:lnSpc>
                <a:spcPct val="170000"/>
              </a:lnSpc>
            </a:pPr>
            <a:endParaRPr lang="en-US" sz="2900" dirty="0">
              <a:latin typeface="Arial" panose="020B0604020202020204" pitchFamily="34" charset="0"/>
              <a:cs typeface="Arial" panose="020B0604020202020204" pitchFamily="34" charset="0"/>
            </a:endParaRPr>
          </a:p>
          <a:p>
            <a:pPr marL="137160" indent="0">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22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3AB4-A49B-764B-9A95-6A4542367DC2}"/>
              </a:ext>
            </a:extLst>
          </p:cNvPr>
          <p:cNvSpPr>
            <a:spLocks noGrp="1"/>
          </p:cNvSpPr>
          <p:nvPr>
            <p:ph type="title"/>
          </p:nvPr>
        </p:nvSpPr>
        <p:spPr/>
        <p:txBody>
          <a:bodyPr>
            <a:normAutofit/>
          </a:bodyPr>
          <a:lstStyle/>
          <a:p>
            <a:r>
              <a:rPr lang="en-GB" sz="4400" dirty="0">
                <a:effectLst/>
                <a:latin typeface="Arial" panose="020B0604020202020204" pitchFamily="34" charset="0"/>
                <a:cs typeface="Arial" panose="020B0604020202020204" pitchFamily="34" charset="0"/>
              </a:rPr>
              <a:t>Task 4</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116E54-7484-4F43-82D7-E7AB9E2DF692}"/>
              </a:ext>
            </a:extLst>
          </p:cNvPr>
          <p:cNvSpPr>
            <a:spLocks noGrp="1"/>
          </p:cNvSpPr>
          <p:nvPr>
            <p:ph idx="1"/>
          </p:nvPr>
        </p:nvSpPr>
        <p:spPr>
          <a:xfrm>
            <a:off x="457200" y="1600200"/>
            <a:ext cx="8229600" cy="4891722"/>
          </a:xfrm>
        </p:spPr>
        <p:txBody>
          <a:bodyPr>
            <a:normAutofit/>
          </a:bodyPr>
          <a:lstStyle/>
          <a:p>
            <a:r>
              <a:rPr lang="en-US" sz="2000" dirty="0">
                <a:latin typeface="Arial" panose="020B0604020202020204" pitchFamily="34" charset="0"/>
                <a:cs typeface="Arial" panose="020B0604020202020204" pitchFamily="34" charset="0"/>
              </a:rPr>
              <a:t>SWOT Analysis </a:t>
            </a:r>
          </a:p>
        </p:txBody>
      </p:sp>
      <p:pic>
        <p:nvPicPr>
          <p:cNvPr id="5" name="Picture 4" descr="A screenshot of text&#10;&#10;Description automatically generated">
            <a:extLst>
              <a:ext uri="{FF2B5EF4-FFF2-40B4-BE49-F238E27FC236}">
                <a16:creationId xmlns:a16="http://schemas.microsoft.com/office/drawing/2014/main" id="{6220662D-952E-DA46-AA66-53AB8B2790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2104387"/>
            <a:ext cx="7543800" cy="4387535"/>
          </a:xfrm>
          <a:prstGeom prst="rect">
            <a:avLst/>
          </a:prstGeom>
        </p:spPr>
      </p:pic>
    </p:spTree>
    <p:extLst>
      <p:ext uri="{BB962C8B-B14F-4D97-AF65-F5344CB8AC3E}">
        <p14:creationId xmlns:p14="http://schemas.microsoft.com/office/powerpoint/2010/main" val="978209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References</a:t>
            </a:r>
            <a:r>
              <a:rPr lang="en-US"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p:txBody>
          <a:bodyPr vert="horz">
            <a:normAutofit fontScale="25000" lnSpcReduction="20000"/>
          </a:bodyPr>
          <a:lstStyle/>
          <a:p>
            <a:pPr algn="just"/>
            <a:endParaRPr lang="en-GB" sz="2100" dirty="0">
              <a:latin typeface="Arial" panose="020B0604020202020204" pitchFamily="34" charset="0"/>
              <a:cs typeface="Arial" panose="020B0604020202020204" pitchFamily="34" charset="0"/>
            </a:endParaRPr>
          </a:p>
          <a:p>
            <a:pPr lvl="0" algn="just">
              <a:lnSpc>
                <a:spcPct val="170000"/>
              </a:lnSpc>
            </a:pPr>
            <a:r>
              <a:rPr lang="en-GB" sz="4500" dirty="0">
                <a:latin typeface="Arial" panose="020B0604020202020204" pitchFamily="34" charset="0"/>
                <a:cs typeface="Arial" panose="020B0604020202020204" pitchFamily="34" charset="0"/>
              </a:rPr>
              <a:t>Asda History (2020). Available at; </a:t>
            </a:r>
            <a:r>
              <a:rPr lang="en-GB" sz="4500" i="1" u="sng" dirty="0">
                <a:solidFill>
                  <a:schemeClr val="accent6">
                    <a:lumMod val="5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https://corporate.asda.com/our-story/our-history</a:t>
            </a:r>
            <a:endParaRPr lang="en-GB" sz="4500" i="1" u="sng" dirty="0">
              <a:solidFill>
                <a:schemeClr val="accent6">
                  <a:lumMod val="50000"/>
                </a:schemeClr>
              </a:solidFill>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Asda Responsibility (2020) Available at; </a:t>
            </a:r>
            <a:r>
              <a:rPr lang="en-GB" sz="4500" i="1" u="sng" dirty="0">
                <a:solidFill>
                  <a:schemeClr val="accent6">
                    <a:lumMod val="50000"/>
                  </a:schemeClr>
                </a:solidFill>
                <a:latin typeface="Arial" panose="020B0604020202020204" pitchFamily="34" charset="0"/>
                <a:cs typeface="Arial" panose="020B0604020202020204" pitchFamily="34" charset="0"/>
              </a:rPr>
              <a:t>https://</a:t>
            </a:r>
            <a:r>
              <a:rPr lang="en-GB" sz="4500" i="1" u="sng" dirty="0" err="1">
                <a:solidFill>
                  <a:schemeClr val="accent6">
                    <a:lumMod val="50000"/>
                  </a:schemeClr>
                </a:solidFill>
                <a:latin typeface="Arial" panose="020B0604020202020204" pitchFamily="34" charset="0"/>
                <a:cs typeface="Arial" panose="020B0604020202020204" pitchFamily="34" charset="0"/>
              </a:rPr>
              <a:t>www.asdasupplier.com</a:t>
            </a:r>
            <a:r>
              <a:rPr lang="en-GB" sz="4500" i="1" u="sng" dirty="0">
                <a:solidFill>
                  <a:schemeClr val="accent6">
                    <a:lumMod val="50000"/>
                  </a:schemeClr>
                </a:solidFill>
                <a:latin typeface="Arial" panose="020B0604020202020204" pitchFamily="34" charset="0"/>
                <a:cs typeface="Arial" panose="020B0604020202020204" pitchFamily="34" charset="0"/>
              </a:rPr>
              <a:t>/responsibility/our-sustainability-commitments</a:t>
            </a:r>
            <a:r>
              <a:rPr lang="en-GB" sz="4500" dirty="0">
                <a:solidFill>
                  <a:schemeClr val="accent6">
                    <a:lumMod val="50000"/>
                  </a:schemeClr>
                </a:solidFill>
                <a:latin typeface="Arial" panose="020B0604020202020204" pitchFamily="34" charset="0"/>
                <a:cs typeface="Arial" panose="020B0604020202020204" pitchFamily="34" charset="0"/>
              </a:rPr>
              <a:t> </a:t>
            </a:r>
          </a:p>
          <a:p>
            <a:pPr algn="just">
              <a:lnSpc>
                <a:spcPct val="170000"/>
              </a:lnSpc>
            </a:pPr>
            <a:r>
              <a:rPr lang="en-GB" sz="4500" dirty="0">
                <a:latin typeface="Arial" panose="020B0604020202020204" pitchFamily="34" charset="0"/>
                <a:cs typeface="Arial" panose="020B0604020202020204" pitchFamily="34" charset="0"/>
              </a:rPr>
              <a:t>BBC News, ‘challenging’ trade (2019). Asda sales growth slows amid 'challenging' trade.  Available at; </a:t>
            </a:r>
            <a:r>
              <a:rPr lang="en-GB" sz="4500" i="1" u="sng" dirty="0">
                <a:solidFill>
                  <a:schemeClr val="accent6">
                    <a:lumMod val="5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https://www.bbc.co.uk/news/business-47295451</a:t>
            </a:r>
            <a:r>
              <a:rPr lang="en-GB" sz="4500" i="1" u="sng" dirty="0">
                <a:solidFill>
                  <a:schemeClr val="accent6">
                    <a:lumMod val="50000"/>
                  </a:schemeClr>
                </a:solidFill>
                <a:latin typeface="Arial" panose="020B0604020202020204" pitchFamily="34" charset="0"/>
                <a:cs typeface="Arial" panose="020B0604020202020204" pitchFamily="34" charset="0"/>
              </a:rPr>
              <a:t> </a:t>
            </a:r>
            <a:endParaRPr lang="en-GB" sz="4500" dirty="0">
              <a:solidFill>
                <a:schemeClr val="accent6">
                  <a:lumMod val="50000"/>
                </a:schemeClr>
              </a:solidFill>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Eccles, R., </a:t>
            </a:r>
            <a:r>
              <a:rPr lang="en-GB" sz="4500" dirty="0" err="1">
                <a:latin typeface="Arial" panose="020B0604020202020204" pitchFamily="34" charset="0"/>
                <a:cs typeface="Arial" panose="020B0604020202020204" pitchFamily="34" charset="0"/>
              </a:rPr>
              <a:t>Ioannou</a:t>
            </a:r>
            <a:r>
              <a:rPr lang="en-GB" sz="4500" dirty="0">
                <a:latin typeface="Arial" panose="020B0604020202020204" pitchFamily="34" charset="0"/>
                <a:cs typeface="Arial" panose="020B0604020202020204" pitchFamily="34" charset="0"/>
              </a:rPr>
              <a:t>, I. and </a:t>
            </a:r>
            <a:r>
              <a:rPr lang="en-GB" sz="4500" dirty="0" err="1">
                <a:latin typeface="Arial" panose="020B0604020202020204" pitchFamily="34" charset="0"/>
                <a:cs typeface="Arial" panose="020B0604020202020204" pitchFamily="34" charset="0"/>
              </a:rPr>
              <a:t>Serafeim</a:t>
            </a:r>
            <a:r>
              <a:rPr lang="en-GB" sz="4500" dirty="0">
                <a:latin typeface="Arial" panose="020B0604020202020204" pitchFamily="34" charset="0"/>
                <a:cs typeface="Arial" panose="020B0604020202020204" pitchFamily="34" charset="0"/>
              </a:rPr>
              <a:t>, G. (2011). The Impact of a Corporate Culture of Sustainability on Corporate Behaviour and Performance. Harvard Business School Working Paper 12-035. </a:t>
            </a:r>
          </a:p>
          <a:p>
            <a:pPr algn="just">
              <a:lnSpc>
                <a:spcPct val="170000"/>
              </a:lnSpc>
            </a:pPr>
            <a:r>
              <a:rPr lang="en-GB" sz="4800" dirty="0">
                <a:latin typeface="Arial" panose="020B0604020202020204" pitchFamily="34" charset="0"/>
                <a:cs typeface="Arial" panose="020B0604020202020204" pitchFamily="34" charset="0"/>
              </a:rPr>
              <a:t>Rich, K L (2020) Introduction to Ethics.  Available at; </a:t>
            </a:r>
            <a:r>
              <a:rPr lang="en-GB" sz="4800" dirty="0">
                <a:latin typeface="Arial" panose="020B0604020202020204" pitchFamily="34" charset="0"/>
                <a:cs typeface="Arial" panose="020B0604020202020204" pitchFamily="34" charset="0"/>
                <a:hlinkClick r:id="rId5"/>
              </a:rPr>
              <a:t>https://samples.jbpub.com/9781449649005/22183_CH01_Pass3.pdf</a:t>
            </a:r>
            <a:r>
              <a:rPr lang="en-GB" sz="4800" dirty="0">
                <a:latin typeface="Arial" panose="020B0604020202020204" pitchFamily="34" charset="0"/>
                <a:cs typeface="Arial" panose="020B0604020202020204" pitchFamily="34" charset="0"/>
              </a:rPr>
              <a:t> No Date (Accessed 19/03/2020)</a:t>
            </a:r>
          </a:p>
          <a:p>
            <a:pPr algn="just">
              <a:lnSpc>
                <a:spcPct val="170000"/>
              </a:lnSpc>
            </a:pPr>
            <a:endParaRPr lang="en-GB" sz="4500" i="1" u="sng" dirty="0">
              <a:solidFill>
                <a:schemeClr val="accent6"/>
              </a:solidFill>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Wales, T (2013) Organisational sustainability.  Available at</a:t>
            </a:r>
            <a:r>
              <a:rPr lang="en-GB" sz="4500" dirty="0">
                <a:solidFill>
                  <a:schemeClr val="accent6">
                    <a:lumMod val="50000"/>
                  </a:schemeClr>
                </a:solidFill>
                <a:latin typeface="Arial" panose="020B0604020202020204" pitchFamily="34" charset="0"/>
                <a:cs typeface="Arial" panose="020B0604020202020204" pitchFamily="34" charset="0"/>
              </a:rPr>
              <a:t>; </a:t>
            </a:r>
            <a:r>
              <a:rPr lang="en-GB" sz="4500" i="1" u="sng" dirty="0">
                <a:solidFill>
                  <a:schemeClr val="accent6">
                    <a:lumMod val="50000"/>
                  </a:schemeClr>
                </a:solidFill>
                <a:latin typeface="Arial" panose="020B0604020202020204" pitchFamily="34" charset="0"/>
                <a:cs typeface="Arial" panose="020B0604020202020204" pitchFamily="34" charset="0"/>
              </a:rPr>
              <a:t>https://</a:t>
            </a:r>
            <a:r>
              <a:rPr lang="en-GB" sz="4500" i="1" u="sng" dirty="0" err="1">
                <a:solidFill>
                  <a:schemeClr val="accent6">
                    <a:lumMod val="50000"/>
                  </a:schemeClr>
                </a:solidFill>
                <a:latin typeface="Arial" panose="020B0604020202020204" pitchFamily="34" charset="0"/>
                <a:cs typeface="Arial" panose="020B0604020202020204" pitchFamily="34" charset="0"/>
              </a:rPr>
              <a:t>www.uos.ac.uk</a:t>
            </a:r>
            <a:r>
              <a:rPr lang="en-GB" sz="4500" i="1" u="sng" dirty="0">
                <a:solidFill>
                  <a:schemeClr val="accent6">
                    <a:lumMod val="50000"/>
                  </a:schemeClr>
                </a:solidFill>
                <a:latin typeface="Arial" panose="020B0604020202020204" pitchFamily="34" charset="0"/>
                <a:cs typeface="Arial" panose="020B0604020202020204" pitchFamily="34" charset="0"/>
              </a:rPr>
              <a:t>/sites/default/files/</a:t>
            </a:r>
            <a:r>
              <a:rPr lang="en-GB" sz="4500" i="1" u="sng" dirty="0" err="1">
                <a:solidFill>
                  <a:schemeClr val="accent6">
                    <a:lumMod val="50000"/>
                  </a:schemeClr>
                </a:solidFill>
                <a:latin typeface="Arial" panose="020B0604020202020204" pitchFamily="34" charset="0"/>
                <a:cs typeface="Arial" panose="020B0604020202020204" pitchFamily="34" charset="0"/>
              </a:rPr>
              <a:t>basic_file</a:t>
            </a:r>
            <a:r>
              <a:rPr lang="en-GB" sz="4500" i="1" u="sng" dirty="0">
                <a:solidFill>
                  <a:schemeClr val="accent6">
                    <a:lumMod val="50000"/>
                  </a:schemeClr>
                </a:solidFill>
                <a:latin typeface="Arial" panose="020B0604020202020204" pitchFamily="34" charset="0"/>
                <a:cs typeface="Arial" panose="020B0604020202020204" pitchFamily="34" charset="0"/>
              </a:rPr>
              <a:t>/REAMS_1-(1)_Wales-v2.pdf</a:t>
            </a:r>
          </a:p>
          <a:p>
            <a:pPr marL="137160" indent="0">
              <a:buNone/>
            </a:pP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91BD5-1609-1644-B8FF-674F7C97906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EA1226B8-86BF-404C-BBB8-3BF44CE11325}"/>
              </a:ext>
            </a:extLst>
          </p:cNvPr>
          <p:cNvSpPr>
            <a:spLocks noGrp="1"/>
          </p:cNvSpPr>
          <p:nvPr>
            <p:ph idx="1"/>
          </p:nvPr>
        </p:nvSpPr>
        <p:spPr/>
        <p:txBody>
          <a:bodyPr>
            <a:normAutofit/>
          </a:bodyPr>
          <a:lstStyle/>
          <a:p>
            <a:pPr marL="137160" indent="0">
              <a:buNone/>
            </a:pPr>
            <a:r>
              <a:rPr lang="en-US" sz="6000" dirty="0">
                <a:solidFill>
                  <a:schemeClr val="tx1">
                    <a:lumMod val="85000"/>
                  </a:schemeClr>
                </a:solidFill>
              </a:rPr>
              <a:t> </a:t>
            </a:r>
            <a:r>
              <a:rPr lang="en-US" sz="6000" dirty="0">
                <a:solidFill>
                  <a:schemeClr val="bg1"/>
                </a:solidFill>
                <a:latin typeface="American Typewriter" panose="02090604020004020304" pitchFamily="18" charset="77"/>
                <a:ea typeface="Brush Script MT" panose="03060802040406070304" pitchFamily="66" charset="-122"/>
                <a:cs typeface="Agency FB" panose="020F0502020204030204" pitchFamily="34" charset="0"/>
              </a:rPr>
              <a:t>THANK YOU</a:t>
            </a:r>
            <a:endParaRPr lang="en-US" sz="6000" dirty="0">
              <a:solidFill>
                <a:schemeClr val="tx1">
                  <a:lumMod val="85000"/>
                </a:schemeClr>
              </a:solidFill>
            </a:endParaRPr>
          </a:p>
        </p:txBody>
      </p:sp>
    </p:spTree>
    <p:extLst>
      <p:ext uri="{BB962C8B-B14F-4D97-AF65-F5344CB8AC3E}">
        <p14:creationId xmlns:p14="http://schemas.microsoft.com/office/powerpoint/2010/main" val="37980052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14695</TotalTime>
  <Words>1078</Words>
  <Application>Microsoft Macintosh PowerPoint</Application>
  <PresentationFormat>On-screen Show (4:3)</PresentationFormat>
  <Paragraphs>103</Paragraphs>
  <Slides>16</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American Typewriter</vt:lpstr>
      <vt:lpstr>Arial</vt:lpstr>
      <vt:lpstr>Book Antiqua</vt:lpstr>
      <vt:lpstr>Calibri</vt:lpstr>
      <vt:lpstr>Lucida Sans</vt:lpstr>
      <vt:lpstr>Wingdings</vt:lpstr>
      <vt:lpstr>Wingdings 2</vt:lpstr>
      <vt:lpstr>Wingdings 3</vt:lpstr>
      <vt:lpstr>Apex</vt:lpstr>
      <vt:lpstr>Asda </vt:lpstr>
      <vt:lpstr>Task 1 CRM</vt:lpstr>
      <vt:lpstr>CRM Continued</vt:lpstr>
      <vt:lpstr>CRM Systems Continued</vt:lpstr>
      <vt:lpstr>Ethics</vt:lpstr>
      <vt:lpstr>Sustainability  </vt:lpstr>
      <vt:lpstr>Quality</vt:lpstr>
      <vt:lpstr>Task 2</vt:lpstr>
      <vt:lpstr>Task 2 Continued </vt:lpstr>
      <vt:lpstr>Task 2 Continued </vt:lpstr>
      <vt:lpstr>Task 3</vt:lpstr>
      <vt:lpstr>Task 3 Continued</vt:lpstr>
      <vt:lpstr>Task 3 Continued</vt:lpstr>
      <vt:lpstr>Task 4</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Sales pitch to vintners antiques</dc:title>
  <dc:creator>roshanb</dc:creator>
  <cp:lastModifiedBy>Salma Bibi (1711171)</cp:lastModifiedBy>
  <cp:revision>499</cp:revision>
  <dcterms:created xsi:type="dcterms:W3CDTF">2020-02-17T04:02:36Z</dcterms:created>
  <dcterms:modified xsi:type="dcterms:W3CDTF">2020-03-20T10:55:00Z</dcterms:modified>
</cp:coreProperties>
</file>