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handoutMasterIdLst>
    <p:handoutMasterId r:id="rId11"/>
  </p:handoutMasterIdLst>
  <p:sldIdLst>
    <p:sldId id="257" r:id="rId2"/>
    <p:sldId id="263" r:id="rId3"/>
    <p:sldId id="261" r:id="rId4"/>
    <p:sldId id="262" r:id="rId5"/>
    <p:sldId id="259" r:id="rId6"/>
    <p:sldId id="264" r:id="rId7"/>
    <p:sldId id="260" r:id="rId8"/>
    <p:sldId id="271" r:id="rId9"/>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82424" autoAdjust="0"/>
  </p:normalViewPr>
  <p:slideViewPr>
    <p:cSldViewPr snapToGrid="0">
      <p:cViewPr varScale="1">
        <p:scale>
          <a:sx n="87" d="100"/>
          <a:sy n="87" d="100"/>
        </p:scale>
        <p:origin x="696" y="120"/>
      </p:cViewPr>
      <p:guideLst/>
    </p:cSldViewPr>
  </p:slideViewPr>
  <p:notesTextViewPr>
    <p:cViewPr>
      <p:scale>
        <a:sx n="1" d="1"/>
        <a:sy n="1" d="1"/>
      </p:scale>
      <p:origin x="0" y="0"/>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3/27/2022</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3/27/2022</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a:t>
            </a:fld>
            <a:endParaRPr lang="en-US"/>
          </a:p>
        </p:txBody>
      </p:sp>
    </p:spTree>
    <p:extLst>
      <p:ext uri="{BB962C8B-B14F-4D97-AF65-F5344CB8AC3E}">
        <p14:creationId xmlns:p14="http://schemas.microsoft.com/office/powerpoint/2010/main" val="98792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2</a:t>
            </a:fld>
            <a:endParaRPr lang="en-US"/>
          </a:p>
        </p:txBody>
      </p:sp>
    </p:spTree>
    <p:extLst>
      <p:ext uri="{BB962C8B-B14F-4D97-AF65-F5344CB8AC3E}">
        <p14:creationId xmlns:p14="http://schemas.microsoft.com/office/powerpoint/2010/main" val="732057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3</a:t>
            </a:fld>
            <a:endParaRPr lang="en-US"/>
          </a:p>
        </p:txBody>
      </p:sp>
    </p:spTree>
    <p:extLst>
      <p:ext uri="{BB962C8B-B14F-4D97-AF65-F5344CB8AC3E}">
        <p14:creationId xmlns:p14="http://schemas.microsoft.com/office/powerpoint/2010/main" val="3937284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4</a:t>
            </a:fld>
            <a:endParaRPr lang="en-US"/>
          </a:p>
        </p:txBody>
      </p:sp>
    </p:spTree>
    <p:extLst>
      <p:ext uri="{BB962C8B-B14F-4D97-AF65-F5344CB8AC3E}">
        <p14:creationId xmlns:p14="http://schemas.microsoft.com/office/powerpoint/2010/main" val="3822894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5</a:t>
            </a:fld>
            <a:endParaRPr lang="en-US"/>
          </a:p>
        </p:txBody>
      </p:sp>
    </p:spTree>
    <p:extLst>
      <p:ext uri="{BB962C8B-B14F-4D97-AF65-F5344CB8AC3E}">
        <p14:creationId xmlns:p14="http://schemas.microsoft.com/office/powerpoint/2010/main" val="1524450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6</a:t>
            </a:fld>
            <a:endParaRPr lang="en-US"/>
          </a:p>
        </p:txBody>
      </p:sp>
    </p:spTree>
    <p:extLst>
      <p:ext uri="{BB962C8B-B14F-4D97-AF65-F5344CB8AC3E}">
        <p14:creationId xmlns:p14="http://schemas.microsoft.com/office/powerpoint/2010/main" val="2124427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7</a:t>
            </a:fld>
            <a:endParaRPr lang="en-US"/>
          </a:p>
        </p:txBody>
      </p:sp>
    </p:spTree>
    <p:extLst>
      <p:ext uri="{BB962C8B-B14F-4D97-AF65-F5344CB8AC3E}">
        <p14:creationId xmlns:p14="http://schemas.microsoft.com/office/powerpoint/2010/main" val="1983063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3/27/2022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3/27/2022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3/27/2022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3/27/2022</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3/27/2022</a:t>
            </a:fld>
            <a:endParaRPr lang="en-US" dirty="0"/>
          </a:p>
        </p:txBody>
      </p:sp>
      <p:sp>
        <p:nvSpPr>
          <p:cNvPr id="5" name="Footer Placeholder 3"/>
          <p:cNvSpPr>
            <a:spLocks noGrp="1"/>
          </p:cNvSpPr>
          <p:nvPr>
            <p:ph type="ftr" sz="quarter" idx="11"/>
          </p:nvPr>
        </p:nvSpPr>
        <p:spPr/>
        <p:txBody>
          <a:bodyPr/>
          <a:lstStyle/>
          <a:p>
            <a:r>
              <a:rPr lang="en-US" dirty="0"/>
              <a:t>Add a footer</a:t>
            </a:r>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3/27/2022</a:t>
            </a:fld>
            <a:endParaRPr lang="en-US" dirty="0"/>
          </a:p>
        </p:txBody>
      </p:sp>
      <p:sp>
        <p:nvSpPr>
          <p:cNvPr id="5" name="Footer Placeholder 2"/>
          <p:cNvSpPr>
            <a:spLocks noGrp="1"/>
          </p:cNvSpPr>
          <p:nvPr>
            <p:ph type="ftr" sz="quarter" idx="11"/>
          </p:nvPr>
        </p:nvSpPr>
        <p:spPr/>
        <p:txBody>
          <a:bodyPr/>
          <a:lstStyle/>
          <a:p>
            <a:r>
              <a:rPr lang="en-US" dirty="0"/>
              <a:t>Add a footer</a:t>
            </a:r>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3/27/2022</a:t>
            </a:fld>
            <a:endParaRPr lang="en-US" dirty="0"/>
          </a:p>
        </p:txBody>
      </p:sp>
      <p:sp>
        <p:nvSpPr>
          <p:cNvPr id="5" name="Footer Placeholder 5"/>
          <p:cNvSpPr>
            <a:spLocks noGrp="1"/>
          </p:cNvSpPr>
          <p:nvPr>
            <p:ph type="ftr" sz="quarter" idx="11"/>
          </p:nvPr>
        </p:nvSpPr>
        <p:spPr/>
        <p:txBody>
          <a:bodyPr/>
          <a:lstStyle/>
          <a:p>
            <a:r>
              <a:rPr lang="en-US" dirty="0"/>
              <a:t>Add a footer</a:t>
            </a:r>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3/27/2022</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3/27/2022</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a:buNone/>
            </a:pPr>
            <a:r>
              <a:rPr lang="en-US"/>
              <a:t>Click to 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574801" y="4953000"/>
            <a:ext cx="7999315" cy="1074057"/>
          </a:xfrm>
        </p:spPr>
        <p:txBody>
          <a:bodyPr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10" name="Text Placeholder 3"/>
          <p:cNvSpPr>
            <a:spLocks noGrp="1"/>
          </p:cNvSpPr>
          <p:nvPr>
            <p:ph type="body" sz="half" idx="2"/>
          </p:nvPr>
        </p:nvSpPr>
        <p:spPr>
          <a:xfrm>
            <a:off x="1154954" y="4350657"/>
            <a:ext cx="8825659" cy="16764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3" name="Text Placeholder 3"/>
          <p:cNvSpPr>
            <a:spLocks noGrp="1"/>
          </p:cNvSpPr>
          <p:nvPr>
            <p:ph type="body" sz="half" idx="13"/>
          </p:nvPr>
        </p:nvSpPr>
        <p:spPr>
          <a:xfrm>
            <a:off x="1154953" y="3848610"/>
            <a:ext cx="8825659" cy="588517"/>
          </a:xfrm>
        </p:spPr>
        <p:txBody>
          <a:bodyPr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3/27/2022</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3/27/2022</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3/27/2022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fld id="{4AAD347D-5ACD-4C99-B74B-A9C85AD731AF}" type="datetimeFigureOut">
              <a:rPr lang="en-US" smtClean="0"/>
              <a:pPr/>
              <a:t>3/27/2022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sv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992909" y="-589274"/>
            <a:ext cx="8825658" cy="3329581"/>
          </a:xfrm>
        </p:spPr>
        <p:txBody>
          <a:bodyPr/>
          <a:lstStyle/>
          <a:p>
            <a:r>
              <a:rPr lang="en-US" dirty="0"/>
              <a:t>HONEYWELL</a:t>
            </a:r>
          </a:p>
        </p:txBody>
      </p:sp>
      <p:sp>
        <p:nvSpPr>
          <p:cNvPr id="6" name="Subtitle 5"/>
          <p:cNvSpPr>
            <a:spLocks noGrp="1"/>
          </p:cNvSpPr>
          <p:nvPr>
            <p:ph type="subTitle" idx="1"/>
          </p:nvPr>
        </p:nvSpPr>
        <p:spPr>
          <a:xfrm>
            <a:off x="1073933" y="2740307"/>
            <a:ext cx="8825658" cy="861420"/>
          </a:xfrm>
        </p:spPr>
        <p:txBody>
          <a:bodyPr/>
          <a:lstStyle/>
          <a:p>
            <a:r>
              <a:rPr lang="en-US" dirty="0"/>
              <a:t>Business plan presentation</a:t>
            </a:r>
          </a:p>
        </p:txBody>
      </p:sp>
      <p:pic>
        <p:nvPicPr>
          <p:cNvPr id="4" name="Graphic 3">
            <a:extLst>
              <a:ext uri="{FF2B5EF4-FFF2-40B4-BE49-F238E27FC236}">
                <a16:creationId xmlns:a16="http://schemas.microsoft.com/office/drawing/2014/main" id="{697D21DB-6FC8-41E7-8392-5018AF6F8E0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3376" y="3429000"/>
            <a:ext cx="10922901" cy="336393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8374" y="184652"/>
            <a:ext cx="5805140" cy="1400530"/>
          </a:xfrm>
        </p:spPr>
        <p:txBody>
          <a:bodyPr/>
          <a:lstStyle/>
          <a:p>
            <a:r>
              <a:rPr lang="en-US" dirty="0"/>
              <a:t>Company Overview </a:t>
            </a:r>
          </a:p>
        </p:txBody>
      </p:sp>
      <p:sp>
        <p:nvSpPr>
          <p:cNvPr id="6" name="Content Placeholder 5"/>
          <p:cNvSpPr>
            <a:spLocks noGrp="1"/>
          </p:cNvSpPr>
          <p:nvPr>
            <p:ph idx="1"/>
          </p:nvPr>
        </p:nvSpPr>
        <p:spPr>
          <a:xfrm>
            <a:off x="242371" y="1557159"/>
            <a:ext cx="11523644" cy="4931776"/>
          </a:xfrm>
        </p:spPr>
        <p:txBody>
          <a:bodyPr>
            <a:noAutofit/>
          </a:bodyPr>
          <a:lstStyle/>
          <a:p>
            <a:pPr marL="0" indent="0">
              <a:lnSpc>
                <a:spcPct val="150000"/>
              </a:lnSpc>
              <a:buNone/>
            </a:pPr>
            <a:r>
              <a:rPr lang="en-GB" sz="1800" dirty="0">
                <a:latin typeface="Arial" panose="020B0604020202020204" pitchFamily="34" charset="0"/>
                <a:cs typeface="Arial" panose="020B0604020202020204" pitchFamily="34" charset="0"/>
              </a:rPr>
              <a:t>Honeywell International Inc. multinational conglomerate of companies with headquarter in in Morris, New Jersey, America. It produces a wide varieties of consumer  and commercial products. </a:t>
            </a:r>
            <a:endParaRPr lang="bg-BG"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 manufactures industrial control systems,</a:t>
            </a:r>
            <a:endParaRPr lang="bg-BG"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 automotive and aerospace products;</a:t>
            </a:r>
            <a:endParaRPr lang="bg-BG" sz="1800" dirty="0">
              <a:latin typeface="Arial" panose="020B0604020202020204" pitchFamily="34" charset="0"/>
              <a:cs typeface="Arial" panose="020B0604020202020204" pitchFamily="34" charset="0"/>
            </a:endParaRPr>
          </a:p>
          <a:p>
            <a:pPr algn="just">
              <a:lnSpc>
                <a:spcPct val="150000"/>
              </a:lnSpc>
            </a:pPr>
            <a:r>
              <a:rPr lang="en-GB" sz="1800" dirty="0">
                <a:latin typeface="Arial" panose="020B0604020202020204" pitchFamily="34" charset="0"/>
                <a:cs typeface="Arial" panose="020B0604020202020204" pitchFamily="34" charset="0"/>
              </a:rPr>
              <a:t> speciality chemicals and plastics;</a:t>
            </a:r>
            <a:endParaRPr lang="bg-BG"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 residential, commercial, and engineered materials</a:t>
            </a:r>
          </a:p>
          <a:p>
            <a:pPr>
              <a:lnSpc>
                <a:spcPct val="150000"/>
              </a:lnSpc>
            </a:pPr>
            <a:r>
              <a:rPr lang="en-GB" sz="1800" dirty="0">
                <a:latin typeface="Arial" panose="020B0604020202020204" pitchFamily="34" charset="0"/>
                <a:cs typeface="Arial" panose="020B0604020202020204" pitchFamily="34" charset="0"/>
              </a:rPr>
              <a:t>With more than 129000 employees it operates with 1300 sites in about 70 countries. Fortune 500 ranked it 94th in 2021. Earned revenues in 2021 of the company is $32,637 million.</a:t>
            </a:r>
          </a:p>
          <a:p>
            <a:pPr>
              <a:lnSpc>
                <a:spcPct val="150000"/>
              </a:lnSpc>
            </a:pPr>
            <a:r>
              <a:rPr lang="en-GB" sz="1800" dirty="0">
                <a:latin typeface="Arial" panose="020B0604020202020204" pitchFamily="34" charset="0"/>
                <a:cs typeface="Arial" panose="020B0604020202020204" pitchFamily="34" charset="0"/>
              </a:rPr>
              <a:t>Honeywell earns balanced revenues and diverse portfolio. Research and development is top priority for the company.</a:t>
            </a:r>
            <a:endParaRPr lang="en-US" sz="18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56D3A84C-C95D-4D94-82BF-AA06B69FA14E}"/>
              </a:ext>
            </a:extLst>
          </p:cNvPr>
          <p:cNvPicPr>
            <a:picLocks noChangeAspect="1"/>
          </p:cNvPicPr>
          <p:nvPr/>
        </p:nvPicPr>
        <p:blipFill>
          <a:blip r:embed="rId3"/>
          <a:stretch>
            <a:fillRect/>
          </a:stretch>
        </p:blipFill>
        <p:spPr>
          <a:xfrm>
            <a:off x="0" y="0"/>
            <a:ext cx="3912940" cy="120314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8461" y="0"/>
            <a:ext cx="6261904" cy="1400530"/>
          </a:xfrm>
        </p:spPr>
        <p:txBody>
          <a:bodyPr/>
          <a:lstStyle/>
          <a:p>
            <a:r>
              <a:rPr lang="en-US" dirty="0"/>
              <a:t>Product and Services:</a:t>
            </a:r>
          </a:p>
        </p:txBody>
      </p:sp>
      <p:sp>
        <p:nvSpPr>
          <p:cNvPr id="5" name="Content Placeholder 4"/>
          <p:cNvSpPr>
            <a:spLocks noGrp="1"/>
          </p:cNvSpPr>
          <p:nvPr>
            <p:ph idx="1"/>
          </p:nvPr>
        </p:nvSpPr>
        <p:spPr>
          <a:xfrm>
            <a:off x="108332" y="2403928"/>
            <a:ext cx="11975335" cy="4085362"/>
          </a:xfrm>
        </p:spPr>
        <p:txBody>
          <a:bodyPr>
            <a:noAutofit/>
          </a:bodyPr>
          <a:lstStyle/>
          <a:p>
            <a:pPr algn="just"/>
            <a:r>
              <a:rPr lang="en-GB" sz="1600" dirty="0">
                <a:latin typeface="Arial" panose="020B0604020202020204" pitchFamily="34" charset="0"/>
                <a:cs typeface="Arial" panose="020B0604020202020204" pitchFamily="34" charset="0"/>
              </a:rPr>
              <a:t>As multinational company Honeywell customers are all over the world. Its marketing mix product strategy offers automotive products, aerospace products and services, electronic products, consumer home, personal safety, advanced materials and specialty chemicals. </a:t>
            </a:r>
          </a:p>
          <a:p>
            <a:pPr algn="just"/>
            <a:r>
              <a:rPr lang="en-GB" sz="1600" dirty="0">
                <a:latin typeface="Arial" panose="020B0604020202020204" pitchFamily="34" charset="0"/>
                <a:cs typeface="Arial" panose="020B0604020202020204" pitchFamily="34" charset="0"/>
              </a:rPr>
              <a:t>Aerospace covers almost all aspects of the plane (Honeywell 2022) from high-performance actuation systems, management of air and environmental control products, thermal systems, in-flight entertainment, cleaning, displays, flight management systems, information management systems and Health and Usage Monitoring Systems (HUMS) providing diagnostic information required for optimum performance for helicopters.</a:t>
            </a:r>
          </a:p>
          <a:p>
            <a:pPr algn="just"/>
            <a:r>
              <a:rPr lang="en-GB" sz="1600" dirty="0">
                <a:latin typeface="Arial" panose="020B0604020202020204" pitchFamily="34" charset="0"/>
                <a:cs typeface="Arial" panose="020B0604020202020204" pitchFamily="34" charset="0"/>
              </a:rPr>
              <a:t>In Building technologies also is offered complex solutions from (Honeywell 2022) the right access for every part of your building, building management with a solution for every size and number of buildings, building’s environment, security, and fire controls from these panels, building lighting with smart sockets, switches, dimmers and more, alert building occupants with alarms, emergency lighting, notification, and emergency detectors and sensors, building a network and internal operations, sensors to keep track of your air quality, building’s temperature, lighting, etc., services to ensure well-trained employees and products are maintained.</a:t>
            </a:r>
          </a:p>
          <a:p>
            <a:pPr algn="just"/>
            <a:r>
              <a:rPr lang="en-GB" sz="1600" dirty="0">
                <a:latin typeface="Arial" panose="020B0604020202020204" pitchFamily="34" charset="0"/>
                <a:cs typeface="Arial" panose="020B0604020202020204" pitchFamily="34" charset="0"/>
              </a:rPr>
              <a:t>Automotive industry most popular product is turbochargers</a:t>
            </a:r>
          </a:p>
        </p:txBody>
      </p:sp>
      <p:pic>
        <p:nvPicPr>
          <p:cNvPr id="3" name="Picture 2">
            <a:extLst>
              <a:ext uri="{FF2B5EF4-FFF2-40B4-BE49-F238E27FC236}">
                <a16:creationId xmlns:a16="http://schemas.microsoft.com/office/drawing/2014/main" id="{E647761C-B1C2-4396-866E-5AADFBFA8A2F}"/>
              </a:ext>
            </a:extLst>
          </p:cNvPr>
          <p:cNvPicPr>
            <a:picLocks noChangeAspect="1"/>
          </p:cNvPicPr>
          <p:nvPr/>
        </p:nvPicPr>
        <p:blipFill>
          <a:blip r:embed="rId3"/>
          <a:stretch>
            <a:fillRect/>
          </a:stretch>
        </p:blipFill>
        <p:spPr>
          <a:xfrm>
            <a:off x="0" y="0"/>
            <a:ext cx="3913971" cy="120101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3389" y="117052"/>
            <a:ext cx="6598550" cy="1400530"/>
          </a:xfrm>
        </p:spPr>
        <p:txBody>
          <a:bodyPr/>
          <a:lstStyle/>
          <a:p>
            <a:r>
              <a:rPr lang="en-US" dirty="0"/>
              <a:t>Pricing Strategy:</a:t>
            </a:r>
            <a:br>
              <a:rPr lang="en-US" dirty="0"/>
            </a:br>
            <a:endParaRPr lang="en-US" dirty="0"/>
          </a:p>
        </p:txBody>
      </p:sp>
      <p:sp>
        <p:nvSpPr>
          <p:cNvPr id="4" name="Content Placeholder 3"/>
          <p:cNvSpPr>
            <a:spLocks noGrp="1"/>
          </p:cNvSpPr>
          <p:nvPr>
            <p:ph idx="1"/>
          </p:nvPr>
        </p:nvSpPr>
        <p:spPr>
          <a:xfrm>
            <a:off x="1505398" y="2085969"/>
            <a:ext cx="8946541" cy="2794503"/>
          </a:xfrm>
        </p:spPr>
        <p:txBody>
          <a:bodyPr>
            <a:normAutofit/>
          </a:bodyPr>
          <a:lstStyle/>
          <a:p>
            <a:r>
              <a:rPr lang="en-GB" sz="1800" dirty="0">
                <a:latin typeface="Arial" panose="020B0604020202020204" pitchFamily="34" charset="0"/>
                <a:cs typeface="Arial" panose="020B0604020202020204" pitchFamily="34" charset="0"/>
              </a:rPr>
              <a:t>Marketing</a:t>
            </a:r>
            <a:r>
              <a:rPr lang="en-GB" dirty="0">
                <a:latin typeface="Arial" panose="020B0604020202020204" pitchFamily="34" charset="0"/>
                <a:cs typeface="Arial" panose="020B0604020202020204" pitchFamily="34" charset="0"/>
              </a:rPr>
              <a:t> mix strategy of Honeywell follows competitive pricing.</a:t>
            </a:r>
          </a:p>
          <a:p>
            <a:pPr algn="just"/>
            <a:r>
              <a:rPr lang="en-GB" dirty="0">
                <a:latin typeface="Arial" panose="020B0604020202020204" pitchFamily="34" charset="0"/>
                <a:cs typeface="Arial" panose="020B0604020202020204" pitchFamily="34" charset="0"/>
              </a:rPr>
              <a:t>In last year operational profit has increased because of favourable productivity and pricing. Other big competitors in prices for Honeywell are General Electric and 3M. Even 3M make an offer to acquire Honeywell. Price fluctuations of raw materials are major problem in present days because of world economic but Honeywell is trying to not make impact of this to consumers. Tools for this are agreements for long-term supply, hedging activities and slow price increases where feasible.</a:t>
            </a:r>
          </a:p>
          <a:p>
            <a:endParaRPr lang="en-GB" dirty="0"/>
          </a:p>
        </p:txBody>
      </p:sp>
      <p:pic>
        <p:nvPicPr>
          <p:cNvPr id="3" name="Picture 2">
            <a:extLst>
              <a:ext uri="{FF2B5EF4-FFF2-40B4-BE49-F238E27FC236}">
                <a16:creationId xmlns:a16="http://schemas.microsoft.com/office/drawing/2014/main" id="{24D7DE91-C1C2-4CAD-AF73-803092DEA012}"/>
              </a:ext>
            </a:extLst>
          </p:cNvPr>
          <p:cNvPicPr>
            <a:picLocks noChangeAspect="1"/>
          </p:cNvPicPr>
          <p:nvPr/>
        </p:nvPicPr>
        <p:blipFill>
          <a:blip r:embed="rId3"/>
          <a:stretch>
            <a:fillRect/>
          </a:stretch>
        </p:blipFill>
        <p:spPr>
          <a:xfrm>
            <a:off x="0" y="26043"/>
            <a:ext cx="3913971" cy="120101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3184" y="232381"/>
            <a:ext cx="6296907" cy="971529"/>
          </a:xfrm>
        </p:spPr>
        <p:txBody>
          <a:bodyPr/>
          <a:lstStyle/>
          <a:p>
            <a:r>
              <a:rPr lang="en-US" dirty="0"/>
              <a:t>Distribution Strategy:</a:t>
            </a:r>
            <a:br>
              <a:rPr lang="en-US" dirty="0"/>
            </a:br>
            <a:endParaRPr lang="en-US" dirty="0"/>
          </a:p>
        </p:txBody>
      </p:sp>
      <p:sp>
        <p:nvSpPr>
          <p:cNvPr id="5" name="Content Placeholder 4"/>
          <p:cNvSpPr>
            <a:spLocks noGrp="1"/>
          </p:cNvSpPr>
          <p:nvPr>
            <p:ph idx="1"/>
          </p:nvPr>
        </p:nvSpPr>
        <p:spPr>
          <a:xfrm>
            <a:off x="1092295" y="1331259"/>
            <a:ext cx="8946541" cy="5047507"/>
          </a:xfrm>
        </p:spPr>
        <p:txBody>
          <a:bodyPr>
            <a:noAutofit/>
          </a:bodyPr>
          <a:lstStyle/>
          <a:p>
            <a:pPr algn="just">
              <a:lnSpc>
                <a:spcPct val="150000"/>
              </a:lnSpc>
            </a:pPr>
            <a:r>
              <a:rPr lang="en-GB" sz="1800" dirty="0">
                <a:latin typeface="Arial" panose="020B0604020202020204" pitchFamily="34" charset="0"/>
                <a:cs typeface="Arial" panose="020B0604020202020204" pitchFamily="34" charset="0"/>
              </a:rPr>
              <a:t>Europe, US, Canada, Latin America and Asia is where Honeywell manufactures and sells products. At present moment Honeywell is trying to switch from just hardware producer to company that offer complex solutions for end customers with providing platform integrating all stages and processes. Currently company successfully decrease trade deal time from more than 200 days to just 68 thankfully to machine learning and AI technologies implemented in their complex solution software platforms.</a:t>
            </a:r>
          </a:p>
          <a:p>
            <a:pPr>
              <a:lnSpc>
                <a:spcPct val="150000"/>
              </a:lnSpc>
            </a:pPr>
            <a:r>
              <a:rPr lang="en-GB" sz="1800" dirty="0">
                <a:latin typeface="Arial" panose="020B0604020202020204" pitchFamily="34" charset="0"/>
                <a:cs typeface="Arial" panose="020B0604020202020204" pitchFamily="34" charset="0"/>
              </a:rPr>
              <a:t>Also, big support and power, Honeywell receive form its residential and commercial distributors, but form company side is providing a lot of training, support and marketing materials.</a:t>
            </a:r>
            <a:endParaRPr lang="en-US" sz="18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76B0E05D-1C7F-4AB6-9B81-E5BC786E63FC}"/>
              </a:ext>
            </a:extLst>
          </p:cNvPr>
          <p:cNvPicPr>
            <a:picLocks noChangeAspect="1"/>
          </p:cNvPicPr>
          <p:nvPr/>
        </p:nvPicPr>
        <p:blipFill>
          <a:blip r:embed="rId3"/>
          <a:stretch>
            <a:fillRect/>
          </a:stretch>
        </p:blipFill>
        <p:spPr>
          <a:xfrm>
            <a:off x="0" y="2894"/>
            <a:ext cx="3913971" cy="120101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8538" y="-1"/>
            <a:ext cx="8580698" cy="1481559"/>
          </a:xfrm>
        </p:spPr>
        <p:txBody>
          <a:bodyPr/>
          <a:lstStyle/>
          <a:p>
            <a:r>
              <a:rPr lang="en-US" dirty="0"/>
              <a:t>Promotion &amp; Advertising Strategy:</a:t>
            </a:r>
          </a:p>
        </p:txBody>
      </p:sp>
      <p:sp>
        <p:nvSpPr>
          <p:cNvPr id="5" name="Content Placeholder 4"/>
          <p:cNvSpPr>
            <a:spLocks noGrp="1"/>
          </p:cNvSpPr>
          <p:nvPr>
            <p:ph idx="1"/>
          </p:nvPr>
        </p:nvSpPr>
        <p:spPr>
          <a:xfrm>
            <a:off x="1433818" y="1366091"/>
            <a:ext cx="8946541" cy="5144877"/>
          </a:xfrm>
        </p:spPr>
        <p:txBody>
          <a:bodyPr>
            <a:noAutofit/>
          </a:bodyPr>
          <a:lstStyle/>
          <a:p>
            <a:pPr>
              <a:lnSpc>
                <a:spcPct val="150000"/>
              </a:lnSpc>
            </a:pPr>
            <a:r>
              <a:rPr lang="en-GB" sz="1800" dirty="0">
                <a:latin typeface="Arial" panose="020B0604020202020204" pitchFamily="34" charset="0"/>
                <a:cs typeface="Arial" panose="020B0604020202020204" pitchFamily="34" charset="0"/>
              </a:rPr>
              <a:t>Honeywell marketing strategy in promotional and advertisings is as follows:</a:t>
            </a:r>
          </a:p>
          <a:p>
            <a:pPr algn="just">
              <a:lnSpc>
                <a:spcPct val="150000"/>
              </a:lnSpc>
            </a:pPr>
            <a:r>
              <a:rPr lang="en-GB" sz="1800" dirty="0">
                <a:latin typeface="Arial" panose="020B0604020202020204" pitchFamily="34" charset="0"/>
                <a:cs typeface="Arial" panose="020B0604020202020204" pitchFamily="34" charset="0"/>
              </a:rPr>
              <a:t>Because of nature of business Honeywell separates to consumer and business customers their marketing strategies. For improving B2B segment company introducing Honeywell User Experience. User experience is examining all the way of the product. By analysing market trends and specific needs and wants of customers company try to understand customer perceive of the products and try to reduce cost as well. Honeywell distributors receiving a lot of support and training. marketing tools as ads, presentations and other are provided. As B2Cbrands are well known marketing advertises on tv and magazines and this completes the Honeywell marketing mix.</a:t>
            </a:r>
            <a:endParaRPr lang="en-US" sz="18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5554299-FCA4-45F4-A811-ED27F01D5222}"/>
              </a:ext>
            </a:extLst>
          </p:cNvPr>
          <p:cNvPicPr>
            <a:picLocks noChangeAspect="1"/>
          </p:cNvPicPr>
          <p:nvPr/>
        </p:nvPicPr>
        <p:blipFill>
          <a:blip r:embed="rId3"/>
          <a:stretch>
            <a:fillRect/>
          </a:stretch>
        </p:blipFill>
        <p:spPr>
          <a:xfrm>
            <a:off x="0" y="0"/>
            <a:ext cx="3913971" cy="120101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00263" y="0"/>
            <a:ext cx="4404460" cy="727113"/>
          </a:xfrm>
        </p:spPr>
        <p:txBody>
          <a:bodyPr/>
          <a:lstStyle/>
          <a:p>
            <a:r>
              <a:rPr lang="en-US" dirty="0"/>
              <a:t>Profitability</a:t>
            </a:r>
          </a:p>
        </p:txBody>
      </p:sp>
      <p:sp>
        <p:nvSpPr>
          <p:cNvPr id="3" name="Content Placeholder 2"/>
          <p:cNvSpPr>
            <a:spLocks noGrp="1"/>
          </p:cNvSpPr>
          <p:nvPr>
            <p:ph idx="1"/>
          </p:nvPr>
        </p:nvSpPr>
        <p:spPr>
          <a:xfrm>
            <a:off x="1403696" y="1305846"/>
            <a:ext cx="8946541" cy="4852583"/>
          </a:xfrm>
        </p:spPr>
        <p:txBody>
          <a:bodyPr>
            <a:noAutofit/>
          </a:bodyPr>
          <a:lstStyle/>
          <a:p>
            <a:pPr algn="just"/>
            <a:r>
              <a:rPr lang="en-GB" sz="1600" dirty="0">
                <a:latin typeface="Arial" panose="020B0604020202020204" pitchFamily="34" charset="0"/>
                <a:cs typeface="Arial" panose="020B0604020202020204" pitchFamily="34" charset="0"/>
              </a:rPr>
              <a:t>Honeywell face some changes in expected sales as result of low demand of face masks related to ending of pandemic measurements and requirements. Also issues in aerospace supply chain affect sales as well.</a:t>
            </a:r>
          </a:p>
          <a:p>
            <a:pPr algn="just"/>
            <a:r>
              <a:rPr lang="en-GB" sz="1600" dirty="0">
                <a:latin typeface="Arial" panose="020B0604020202020204" pitchFamily="34" charset="0"/>
                <a:cs typeface="Arial" panose="020B0604020202020204" pitchFamily="34" charset="0"/>
              </a:rPr>
              <a:t>Company sales still missing expectation, Company facing supply chain problems, and analysts have been lowering their sales expectations along with inflationary pressure.</a:t>
            </a:r>
          </a:p>
          <a:p>
            <a:pPr algn="just"/>
            <a:r>
              <a:rPr lang="en-GB" sz="1600" dirty="0">
                <a:latin typeface="Arial" panose="020B0604020202020204" pitchFamily="34" charset="0"/>
                <a:cs typeface="Arial" panose="020B0604020202020204" pitchFamily="34" charset="0"/>
              </a:rPr>
              <a:t>Total sales for the first quarter slid 3.2% to $8.35 billion, compared with analysts' expectations of $8.6 billion, according to Yahoo Finance data.</a:t>
            </a:r>
          </a:p>
          <a:p>
            <a:pPr algn="just"/>
            <a:r>
              <a:rPr lang="en-GB" sz="1600" dirty="0">
                <a:latin typeface="Arial" panose="020B0604020202020204" pitchFamily="34" charset="0"/>
                <a:cs typeface="Arial" panose="020B0604020202020204" pitchFamily="34" charset="0"/>
              </a:rPr>
              <a:t>Excluding items, Honeywell earned $1.87 for the first quarter, and expectations up to $1.95.</a:t>
            </a:r>
          </a:p>
          <a:p>
            <a:pPr algn="just"/>
            <a:r>
              <a:rPr lang="en-GB" sz="1600" dirty="0">
                <a:latin typeface="Arial" panose="020B0604020202020204" pitchFamily="34" charset="0"/>
                <a:cs typeface="Arial" panose="020B0604020202020204" pitchFamily="34" charset="0"/>
              </a:rPr>
              <a:t>The company forecast 2022 sales of $35.9 billion to $36.17 billion, lower than analyst estimate of $36.39 billion.</a:t>
            </a:r>
            <a:endParaRPr lang="en-US" sz="16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C4CAF9FC-03E7-4FF4-9690-1A8310C4E497}"/>
              </a:ext>
            </a:extLst>
          </p:cNvPr>
          <p:cNvPicPr>
            <a:picLocks noChangeAspect="1"/>
          </p:cNvPicPr>
          <p:nvPr/>
        </p:nvPicPr>
        <p:blipFill>
          <a:blip r:embed="rId3"/>
          <a:stretch>
            <a:fillRect/>
          </a:stretch>
        </p:blipFill>
        <p:spPr>
          <a:xfrm>
            <a:off x="0" y="0"/>
            <a:ext cx="3913971" cy="120101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08608" y="0"/>
            <a:ext cx="4196115" cy="760164"/>
          </a:xfrm>
        </p:spPr>
        <p:txBody>
          <a:bodyPr/>
          <a:lstStyle/>
          <a:p>
            <a:r>
              <a:rPr lang="en-US" dirty="0"/>
              <a:t>References</a:t>
            </a:r>
          </a:p>
        </p:txBody>
      </p:sp>
      <p:sp>
        <p:nvSpPr>
          <p:cNvPr id="3" name="Text Placeholder 2"/>
          <p:cNvSpPr>
            <a:spLocks noGrp="1"/>
          </p:cNvSpPr>
          <p:nvPr>
            <p:ph idx="1"/>
          </p:nvPr>
        </p:nvSpPr>
        <p:spPr>
          <a:xfrm>
            <a:off x="1386124" y="1331259"/>
            <a:ext cx="8946541" cy="5138989"/>
          </a:xfrm>
        </p:spPr>
        <p:txBody>
          <a:bodyPr>
            <a:noAutofit/>
          </a:bodyPr>
          <a:lstStyle/>
          <a:p>
            <a:pPr>
              <a:lnSpc>
                <a:spcPct val="170000"/>
              </a:lnSpc>
            </a:pPr>
            <a:r>
              <a:rPr lang="en-US" sz="1200" dirty="0"/>
              <a:t>Barringer, B, &amp; Ireland, D 2018, Entrepreneurship, </a:t>
            </a:r>
            <a:r>
              <a:rPr lang="en-US" sz="1200" dirty="0" err="1"/>
              <a:t>EBook</a:t>
            </a:r>
            <a:r>
              <a:rPr lang="en-US" sz="1200" dirty="0"/>
              <a:t>, Global Edition, Pearson Education, Limited, Harlow. Available from: ProQuest </a:t>
            </a:r>
            <a:r>
              <a:rPr lang="en-US" sz="1200" dirty="0" err="1"/>
              <a:t>Ebook</a:t>
            </a:r>
            <a:r>
              <a:rPr lang="en-US" sz="1200" dirty="0"/>
              <a:t> Central.</a:t>
            </a:r>
          </a:p>
          <a:p>
            <a:r>
              <a:rPr lang="en-US" sz="1200" dirty="0" err="1"/>
              <a:t>Chaston</a:t>
            </a:r>
            <a:r>
              <a:rPr lang="en-US" sz="1200" dirty="0"/>
              <a:t>, I., 2010. Entrepreneurial Management in Small Firms. London: SAGE Publications Ltd.</a:t>
            </a:r>
          </a:p>
          <a:p>
            <a:r>
              <a:rPr lang="en-US" sz="1200" dirty="0"/>
              <a:t>Crunchbase inc. 2022 https://www.crunchbase.com/organization/honeywell (Accessed on 5/03/2022)</a:t>
            </a:r>
          </a:p>
          <a:p>
            <a:r>
              <a:rPr lang="en-US" sz="1200" dirty="0"/>
              <a:t>Honeywell 2022  https://careers.honeywell.com/us/en (Accessed on 26/02/2022)</a:t>
            </a:r>
          </a:p>
          <a:p>
            <a:r>
              <a:rPr lang="en-US" sz="1200" dirty="0"/>
              <a:t>Honeywell 2022  https://www.honeywell.com/us/en/company/about-us (Accessed on 26/02/2022)</a:t>
            </a:r>
          </a:p>
          <a:p>
            <a:r>
              <a:rPr lang="en-US" sz="1200" dirty="0"/>
              <a:t>Honeywell 2022 https://www.honeywell.com/us/en/company/our-history (Accessed on 26/02/2022) </a:t>
            </a:r>
          </a:p>
          <a:p>
            <a:r>
              <a:rPr lang="en-US" sz="1200" dirty="0"/>
              <a:t>Investopedia 2022 https://www.investopedia.com/articles/markets/080415/how-honeywell-hon-makes-its-money.asp (Accessed on 07/03/2022</a:t>
            </a:r>
          </a:p>
          <a:p>
            <a:r>
              <a:rPr lang="en-US" sz="1200" dirty="0" err="1"/>
              <a:t>Mariotti</a:t>
            </a:r>
            <a:r>
              <a:rPr lang="en-US" sz="1200" dirty="0"/>
              <a:t>, S, &amp; </a:t>
            </a:r>
            <a:r>
              <a:rPr lang="en-US" sz="1200" dirty="0" err="1"/>
              <a:t>Glackin</a:t>
            </a:r>
            <a:r>
              <a:rPr lang="en-US" sz="1200" dirty="0"/>
              <a:t>, C 2015, Entrepreneurship: Starting and Operating a Small Business, </a:t>
            </a:r>
            <a:r>
              <a:rPr lang="en-US" sz="1200" dirty="0" err="1"/>
              <a:t>EBook</a:t>
            </a:r>
            <a:r>
              <a:rPr lang="en-US" sz="1200" dirty="0"/>
              <a:t>, Global Edition, Pearson Education, Limited, Harlow.</a:t>
            </a:r>
          </a:p>
          <a:p>
            <a:r>
              <a:rPr lang="en-US" sz="1200" dirty="0"/>
              <a:t>MCFARLANE, D.A., 2006. Entrepreneurship: Successfully Launching New Ventures. Journal of Applied Management and Entrepreneurship, 11(3), pp. 90-92.</a:t>
            </a:r>
          </a:p>
          <a:p>
            <a:r>
              <a:rPr lang="en-US" sz="1200" dirty="0"/>
              <a:t>Morris. (2011). Starting a successful business (7th ed.). Kogan Page.</a:t>
            </a:r>
          </a:p>
          <a:p>
            <a:r>
              <a:rPr lang="en-US" sz="1200" dirty="0"/>
              <a:t>Reuters 2022 https://www.reuters.com/business/honeywell-quarterly-profit-jumps-aerospace-sales-rebound-2021-07-23/ (Accessed on 07/03/2022)</a:t>
            </a:r>
          </a:p>
          <a:p>
            <a:r>
              <a:rPr lang="en-US" sz="1200" dirty="0"/>
              <a:t>Wikipedia 2022 https://en.wikipedia.org/wiki/Honeywell (Accessed on 26/02/2022)</a:t>
            </a:r>
          </a:p>
          <a:p>
            <a:pPr marL="0" indent="0">
              <a:buNone/>
            </a:pPr>
            <a:endParaRPr lang="en-US" sz="1200" dirty="0"/>
          </a:p>
        </p:txBody>
      </p:sp>
      <p:pic>
        <p:nvPicPr>
          <p:cNvPr id="4" name="Picture 3">
            <a:extLst>
              <a:ext uri="{FF2B5EF4-FFF2-40B4-BE49-F238E27FC236}">
                <a16:creationId xmlns:a16="http://schemas.microsoft.com/office/drawing/2014/main" id="{5505190D-3F89-4B09-963B-6A3A56DA150F}"/>
              </a:ext>
            </a:extLst>
          </p:cNvPr>
          <p:cNvPicPr>
            <a:picLocks noChangeAspect="1"/>
          </p:cNvPicPr>
          <p:nvPr/>
        </p:nvPicPr>
        <p:blipFill>
          <a:blip r:embed="rId2"/>
          <a:stretch>
            <a:fillRect/>
          </a:stretch>
        </p:blipFill>
        <p:spPr>
          <a:xfrm>
            <a:off x="0" y="0"/>
            <a:ext cx="3913971" cy="1201016"/>
          </a:xfrm>
          <a:prstGeom prst="rect">
            <a:avLst/>
          </a:prstGeom>
        </p:spPr>
      </p:pic>
    </p:spTree>
    <p:extLst>
      <p:ext uri="{BB962C8B-B14F-4D97-AF65-F5344CB8AC3E}">
        <p14:creationId xmlns:p14="http://schemas.microsoft.com/office/powerpoint/2010/main" val="934703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Business plan presentation (Ion green design, widescreen).potx" id="{866C028E-10C7-4672-8238-17D4366C073A}" vid="{2A820B7E-5093-43C8-ABD0-FF5B957D5E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plan presentation (Ion green design, widescreen)</Template>
  <TotalTime>9430</TotalTime>
  <Words>1074</Words>
  <Application>Microsoft Office PowerPoint</Application>
  <PresentationFormat>Widescreen</PresentationFormat>
  <Paragraphs>50</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Business Strategy</vt:lpstr>
      <vt:lpstr>HONEYWELL</vt:lpstr>
      <vt:lpstr>Company Overview </vt:lpstr>
      <vt:lpstr>Product and Services:</vt:lpstr>
      <vt:lpstr>Pricing Strategy: </vt:lpstr>
      <vt:lpstr>Distribution Strategy: </vt:lpstr>
      <vt:lpstr>Promotion &amp; Advertising Strategy:</vt:lpstr>
      <vt:lpstr>Profitability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Company Name</dc:title>
  <dc:creator>Stefan Stefanov (2016748)</dc:creator>
  <cp:lastModifiedBy>Stefan Stefanov (2016748)</cp:lastModifiedBy>
  <cp:revision>19</cp:revision>
  <cp:lastPrinted>2012-08-15T21:38:02Z</cp:lastPrinted>
  <dcterms:created xsi:type="dcterms:W3CDTF">2022-03-15T12:14:26Z</dcterms:created>
  <dcterms:modified xsi:type="dcterms:W3CDTF">2022-03-27T20:26:16Z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