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4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40" r:id="rId5"/>
    <p:sldMasterId id="2147483723" r:id="rId6"/>
    <p:sldMasterId id="2147483672" r:id="rId7"/>
    <p:sldMasterId id="2147483748" r:id="rId8"/>
  </p:sldMasterIdLst>
  <p:notesMasterIdLst>
    <p:notesMasterId r:id="rId38"/>
  </p:notesMasterIdLst>
  <p:sldIdLst>
    <p:sldId id="256" r:id="rId9"/>
    <p:sldId id="343" r:id="rId10"/>
    <p:sldId id="284" r:id="rId11"/>
    <p:sldId id="344" r:id="rId12"/>
    <p:sldId id="281" r:id="rId13"/>
    <p:sldId id="276" r:id="rId14"/>
    <p:sldId id="341" r:id="rId15"/>
    <p:sldId id="282" r:id="rId16"/>
    <p:sldId id="260" r:id="rId17"/>
    <p:sldId id="355" r:id="rId18"/>
    <p:sldId id="356" r:id="rId19"/>
    <p:sldId id="357" r:id="rId20"/>
    <p:sldId id="364" r:id="rId21"/>
    <p:sldId id="365" r:id="rId22"/>
    <p:sldId id="353" r:id="rId23"/>
    <p:sldId id="351" r:id="rId24"/>
    <p:sldId id="352" r:id="rId25"/>
    <p:sldId id="366" r:id="rId26"/>
    <p:sldId id="350" r:id="rId27"/>
    <p:sldId id="363" r:id="rId28"/>
    <p:sldId id="302" r:id="rId29"/>
    <p:sldId id="358" r:id="rId30"/>
    <p:sldId id="360" r:id="rId31"/>
    <p:sldId id="359" r:id="rId32"/>
    <p:sldId id="361" r:id="rId33"/>
    <p:sldId id="362" r:id="rId34"/>
    <p:sldId id="345" r:id="rId35"/>
    <p:sldId id="348" r:id="rId36"/>
    <p:sldId id="354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99DA2C-378A-6290-1EB5-66456DD82560}" v="3" dt="2023-09-27T11:14:14.445"/>
    <p1510:client id="{1F99BC07-3360-45A1-BA4A-C848D1B97732}" v="1" dt="2023-10-10T07:55:41.179"/>
    <p1510:client id="{48F0F33A-F121-16FE-3F44-4D6B586BFFA7}" v="25" dt="2023-10-12T12:37:16.171"/>
    <p1510:client id="{5A471637-404F-E79F-94B8-BF7D2835432B}" v="29" dt="2023-10-12T12:38:46.938"/>
    <p1510:client id="{979EC8D1-F304-44D5-92AC-36274AE4297F}" v="28" dt="2023-09-27T11:00:54.724"/>
    <p1510:client id="{BE9831E5-07A5-53B6-F2EC-B10539716383}" v="3" dt="2023-10-09T12:52:10.212"/>
    <p1510:client id="{D3E86228-B98F-F58D-AE72-9404AA3AD4C7}" v="178" dt="2023-11-07T18:38:00.583"/>
    <p1510:client id="{D981661F-7C69-48A6-B371-F530F32D7756}" v="261" dt="2023-10-09T09:15:26.668"/>
    <p1510:client id="{F9383397-5406-4132-900C-7DF2D81DEFB6}" v="1" dt="2023-10-03T16:55:38.7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9" Type="http://schemas.openxmlformats.org/officeDocument/2006/relationships/presProps" Target="presProps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slide" Target="slides/slide21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slide" Target="slides/slide23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48F0F33A-F121-16FE-3F44-4D6B586BFFA7}"/>
    <pc:docChg chg="modSld">
      <pc:chgData name="Lisa Ellis" userId="S::l.ellis@uwtsd.ac.uk::1e3b8b31-18a3-40b3-8e12-8230c5071370" providerId="AD" clId="Web-{48F0F33A-F121-16FE-3F44-4D6B586BFFA7}" dt="2023-10-12T12:37:16.171" v="14" actId="1076"/>
      <pc:docMkLst>
        <pc:docMk/>
      </pc:docMkLst>
      <pc:sldChg chg="addSp modSp">
        <pc:chgData name="Lisa Ellis" userId="S::l.ellis@uwtsd.ac.uk::1e3b8b31-18a3-40b3-8e12-8230c5071370" providerId="AD" clId="Web-{48F0F33A-F121-16FE-3F44-4D6B586BFFA7}" dt="2023-10-12T12:37:16.171" v="14" actId="1076"/>
        <pc:sldMkLst>
          <pc:docMk/>
          <pc:sldMk cId="1392406629" sldId="341"/>
        </pc:sldMkLst>
        <pc:spChg chg="add mod">
          <ac:chgData name="Lisa Ellis" userId="S::l.ellis@uwtsd.ac.uk::1e3b8b31-18a3-40b3-8e12-8230c5071370" providerId="AD" clId="Web-{48F0F33A-F121-16FE-3F44-4D6B586BFFA7}" dt="2023-10-12T12:36:42.107" v="6" actId="1076"/>
          <ac:spMkLst>
            <pc:docMk/>
            <pc:sldMk cId="1392406629" sldId="341"/>
            <ac:spMk id="4" creationId="{C363E088-BFE9-75B3-5E97-FF1F6ECEACEC}"/>
          </ac:spMkLst>
        </pc:spChg>
        <pc:spChg chg="add mod">
          <ac:chgData name="Lisa Ellis" userId="S::l.ellis@uwtsd.ac.uk::1e3b8b31-18a3-40b3-8e12-8230c5071370" providerId="AD" clId="Web-{48F0F33A-F121-16FE-3F44-4D6B586BFFA7}" dt="2023-10-12T12:37:16.171" v="14" actId="1076"/>
          <ac:spMkLst>
            <pc:docMk/>
            <pc:sldMk cId="1392406629" sldId="341"/>
            <ac:spMk id="6" creationId="{33D4D537-F8DE-F990-749B-964CA42A1D58}"/>
          </ac:spMkLst>
        </pc:spChg>
        <pc:picChg chg="mod">
          <ac:chgData name="Lisa Ellis" userId="S::l.ellis@uwtsd.ac.uk::1e3b8b31-18a3-40b3-8e12-8230c5071370" providerId="AD" clId="Web-{48F0F33A-F121-16FE-3F44-4D6B586BFFA7}" dt="2023-10-12T12:36:39.685" v="5" actId="1076"/>
          <ac:picMkLst>
            <pc:docMk/>
            <pc:sldMk cId="1392406629" sldId="341"/>
            <ac:picMk id="8" creationId="{463BE708-40F8-6858-1940-7CD6345034C7}"/>
          </ac:picMkLst>
        </pc:picChg>
      </pc:sldChg>
      <pc:sldChg chg="mod modShow">
        <pc:chgData name="Lisa Ellis" userId="S::l.ellis@uwtsd.ac.uk::1e3b8b31-18a3-40b3-8e12-8230c5071370" providerId="AD" clId="Web-{48F0F33A-F121-16FE-3F44-4D6B586BFFA7}" dt="2023-10-12T12:36:08.528" v="0"/>
        <pc:sldMkLst>
          <pc:docMk/>
          <pc:sldMk cId="2304007227" sldId="352"/>
        </pc:sldMkLst>
      </pc:sldChg>
    </pc:docChg>
  </pc:docChgLst>
  <pc:docChgLst>
    <pc:chgData name="Lisa Ellis" userId="S::l.ellis@uwtsd.ac.uk::1e3b8b31-18a3-40b3-8e12-8230c5071370" providerId="AD" clId="Web-{1F99BC07-3360-45A1-BA4A-C848D1B97732}"/>
    <pc:docChg chg="modSld">
      <pc:chgData name="Lisa Ellis" userId="S::l.ellis@uwtsd.ac.uk::1e3b8b31-18a3-40b3-8e12-8230c5071370" providerId="AD" clId="Web-{1F99BC07-3360-45A1-BA4A-C848D1B97732}" dt="2023-10-10T07:55:41.179" v="0"/>
      <pc:docMkLst>
        <pc:docMk/>
      </pc:docMkLst>
      <pc:sldChg chg="mod modShow">
        <pc:chgData name="Lisa Ellis" userId="S::l.ellis@uwtsd.ac.uk::1e3b8b31-18a3-40b3-8e12-8230c5071370" providerId="AD" clId="Web-{1F99BC07-3360-45A1-BA4A-C848D1B97732}" dt="2023-10-10T07:55:41.179" v="0"/>
        <pc:sldMkLst>
          <pc:docMk/>
          <pc:sldMk cId="2304007227" sldId="352"/>
        </pc:sldMkLst>
      </pc:sldChg>
    </pc:docChg>
  </pc:docChgLst>
  <pc:docChgLst>
    <pc:chgData name="Lisa Ellis" userId="S::l.ellis@uwtsd.ac.uk::1e3b8b31-18a3-40b3-8e12-8230c5071370" providerId="AD" clId="Web-{D3E86228-B98F-F58D-AE72-9404AA3AD4C7}"/>
    <pc:docChg chg="addSld delSld modSld sldOrd addMainMaster modMainMaster">
      <pc:chgData name="Lisa Ellis" userId="S::l.ellis@uwtsd.ac.uk::1e3b8b31-18a3-40b3-8e12-8230c5071370" providerId="AD" clId="Web-{D3E86228-B98F-F58D-AE72-9404AA3AD4C7}" dt="2023-11-07T18:38:00.583" v="124" actId="20577"/>
      <pc:docMkLst>
        <pc:docMk/>
      </pc:docMkLst>
      <pc:sldChg chg="mod modShow">
        <pc:chgData name="Lisa Ellis" userId="S::l.ellis@uwtsd.ac.uk::1e3b8b31-18a3-40b3-8e12-8230c5071370" providerId="AD" clId="Web-{D3E86228-B98F-F58D-AE72-9404AA3AD4C7}" dt="2023-11-07T16:28:35.702" v="16"/>
        <pc:sldMkLst>
          <pc:docMk/>
          <pc:sldMk cId="1759236751" sldId="284"/>
        </pc:sldMkLst>
      </pc:sldChg>
      <pc:sldChg chg="del">
        <pc:chgData name="Lisa Ellis" userId="S::l.ellis@uwtsd.ac.uk::1e3b8b31-18a3-40b3-8e12-8230c5071370" providerId="AD" clId="Web-{D3E86228-B98F-F58D-AE72-9404AA3AD4C7}" dt="2023-11-07T16:03:38.730" v="1"/>
        <pc:sldMkLst>
          <pc:docMk/>
          <pc:sldMk cId="3632797232" sldId="322"/>
        </pc:sldMkLst>
      </pc:sldChg>
      <pc:sldChg chg="ord">
        <pc:chgData name="Lisa Ellis" userId="S::l.ellis@uwtsd.ac.uk::1e3b8b31-18a3-40b3-8e12-8230c5071370" providerId="AD" clId="Web-{D3E86228-B98F-F58D-AE72-9404AA3AD4C7}" dt="2023-11-07T16:29:05.984" v="19"/>
        <pc:sldMkLst>
          <pc:docMk/>
          <pc:sldMk cId="1392406629" sldId="341"/>
        </pc:sldMkLst>
      </pc:sldChg>
      <pc:sldChg chg="mod modShow">
        <pc:chgData name="Lisa Ellis" userId="S::l.ellis@uwtsd.ac.uk::1e3b8b31-18a3-40b3-8e12-8230c5071370" providerId="AD" clId="Web-{D3E86228-B98F-F58D-AE72-9404AA3AD4C7}" dt="2023-11-07T16:47:11.006" v="63"/>
        <pc:sldMkLst>
          <pc:docMk/>
          <pc:sldMk cId="3924125601" sldId="343"/>
        </pc:sldMkLst>
      </pc:sldChg>
      <pc:sldChg chg="ord">
        <pc:chgData name="Lisa Ellis" userId="S::l.ellis@uwtsd.ac.uk::1e3b8b31-18a3-40b3-8e12-8230c5071370" providerId="AD" clId="Web-{D3E86228-B98F-F58D-AE72-9404AA3AD4C7}" dt="2023-11-07T16:46:29.334" v="62"/>
        <pc:sldMkLst>
          <pc:docMk/>
          <pc:sldMk cId="4161324080" sldId="345"/>
        </pc:sldMkLst>
      </pc:sldChg>
      <pc:sldChg chg="del">
        <pc:chgData name="Lisa Ellis" userId="S::l.ellis@uwtsd.ac.uk::1e3b8b31-18a3-40b3-8e12-8230c5071370" providerId="AD" clId="Web-{D3E86228-B98F-F58D-AE72-9404AA3AD4C7}" dt="2023-11-07T16:38:44.965" v="38"/>
        <pc:sldMkLst>
          <pc:docMk/>
          <pc:sldMk cId="3325486867" sldId="347"/>
        </pc:sldMkLst>
      </pc:sldChg>
      <pc:sldChg chg="delSp">
        <pc:chgData name="Lisa Ellis" userId="S::l.ellis@uwtsd.ac.uk::1e3b8b31-18a3-40b3-8e12-8230c5071370" providerId="AD" clId="Web-{D3E86228-B98F-F58D-AE72-9404AA3AD4C7}" dt="2023-11-07T16:03:49.308" v="3"/>
        <pc:sldMkLst>
          <pc:docMk/>
          <pc:sldMk cId="3278451830" sldId="348"/>
        </pc:sldMkLst>
        <pc:spChg chg="del">
          <ac:chgData name="Lisa Ellis" userId="S::l.ellis@uwtsd.ac.uk::1e3b8b31-18a3-40b3-8e12-8230c5071370" providerId="AD" clId="Web-{D3E86228-B98F-F58D-AE72-9404AA3AD4C7}" dt="2023-11-07T16:03:49.308" v="3"/>
          <ac:spMkLst>
            <pc:docMk/>
            <pc:sldMk cId="3278451830" sldId="348"/>
            <ac:spMk id="11" creationId="{E224C67C-8F9C-42DC-914C-3B2D4F97288E}"/>
          </ac:spMkLst>
        </pc:spChg>
        <pc:picChg chg="del">
          <ac:chgData name="Lisa Ellis" userId="S::l.ellis@uwtsd.ac.uk::1e3b8b31-18a3-40b3-8e12-8230c5071370" providerId="AD" clId="Web-{D3E86228-B98F-F58D-AE72-9404AA3AD4C7}" dt="2023-11-07T16:03:47.793" v="2"/>
          <ac:picMkLst>
            <pc:docMk/>
            <pc:sldMk cId="3278451830" sldId="348"/>
            <ac:picMk id="4" creationId="{BAC6CC49-B2D6-4363-90A9-27A26BC1564F}"/>
          </ac:picMkLst>
        </pc:picChg>
      </pc:sldChg>
      <pc:sldChg chg="del">
        <pc:chgData name="Lisa Ellis" userId="S::l.ellis@uwtsd.ac.uk::1e3b8b31-18a3-40b3-8e12-8230c5071370" providerId="AD" clId="Web-{D3E86228-B98F-F58D-AE72-9404AA3AD4C7}" dt="2023-11-07T16:36:03.883" v="36"/>
        <pc:sldMkLst>
          <pc:docMk/>
          <pc:sldMk cId="3431873364" sldId="349"/>
        </pc:sldMkLst>
      </pc:sldChg>
      <pc:sldChg chg="modSp">
        <pc:chgData name="Lisa Ellis" userId="S::l.ellis@uwtsd.ac.uk::1e3b8b31-18a3-40b3-8e12-8230c5071370" providerId="AD" clId="Web-{D3E86228-B98F-F58D-AE72-9404AA3AD4C7}" dt="2023-11-07T16:39:35.560" v="52" actId="20577"/>
        <pc:sldMkLst>
          <pc:docMk/>
          <pc:sldMk cId="2178747200" sldId="351"/>
        </pc:sldMkLst>
        <pc:spChg chg="mod">
          <ac:chgData name="Lisa Ellis" userId="S::l.ellis@uwtsd.ac.uk::1e3b8b31-18a3-40b3-8e12-8230c5071370" providerId="AD" clId="Web-{D3E86228-B98F-F58D-AE72-9404AA3AD4C7}" dt="2023-11-07T16:39:35.560" v="52" actId="20577"/>
          <ac:spMkLst>
            <pc:docMk/>
            <pc:sldMk cId="2178747200" sldId="351"/>
            <ac:spMk id="3" creationId="{DFF6A114-7D19-E268-6F34-25175CC0904C}"/>
          </ac:spMkLst>
        </pc:spChg>
        <pc:spChg chg="mod">
          <ac:chgData name="Lisa Ellis" userId="S::l.ellis@uwtsd.ac.uk::1e3b8b31-18a3-40b3-8e12-8230c5071370" providerId="AD" clId="Web-{D3E86228-B98F-F58D-AE72-9404AA3AD4C7}" dt="2023-11-07T16:39:15.778" v="39" actId="14100"/>
          <ac:spMkLst>
            <pc:docMk/>
            <pc:sldMk cId="2178747200" sldId="351"/>
            <ac:spMk id="12" creationId="{DE33F43E-9F04-408E-92B2-3A2DCEF7B693}"/>
          </ac:spMkLst>
        </pc:spChg>
      </pc:sldChg>
      <pc:sldChg chg="modSp">
        <pc:chgData name="Lisa Ellis" userId="S::l.ellis@uwtsd.ac.uk::1e3b8b31-18a3-40b3-8e12-8230c5071370" providerId="AD" clId="Web-{D3E86228-B98F-F58D-AE72-9404AA3AD4C7}" dt="2023-11-07T16:04:46.216" v="15" actId="20577"/>
        <pc:sldMkLst>
          <pc:docMk/>
          <pc:sldMk cId="3549303497" sldId="353"/>
        </pc:sldMkLst>
        <pc:spChg chg="mod">
          <ac:chgData name="Lisa Ellis" userId="S::l.ellis@uwtsd.ac.uk::1e3b8b31-18a3-40b3-8e12-8230c5071370" providerId="AD" clId="Web-{D3E86228-B98F-F58D-AE72-9404AA3AD4C7}" dt="2023-11-07T16:04:46.216" v="15" actId="20577"/>
          <ac:spMkLst>
            <pc:docMk/>
            <pc:sldMk cId="3549303497" sldId="353"/>
            <ac:spMk id="3" creationId="{BE9DDA6F-0987-40FA-B98F-0CF4F021B458}"/>
          </ac:spMkLst>
        </pc:spChg>
      </pc:sldChg>
      <pc:sldChg chg="add">
        <pc:chgData name="Lisa Ellis" userId="S::l.ellis@uwtsd.ac.uk::1e3b8b31-18a3-40b3-8e12-8230c5071370" providerId="AD" clId="Web-{D3E86228-B98F-F58D-AE72-9404AA3AD4C7}" dt="2023-11-07T16:03:35.949" v="0"/>
        <pc:sldMkLst>
          <pc:docMk/>
          <pc:sldMk cId="3432392005" sldId="354"/>
        </pc:sldMkLst>
      </pc:sldChg>
      <pc:sldChg chg="addSp delSp modSp add">
        <pc:chgData name="Lisa Ellis" userId="S::l.ellis@uwtsd.ac.uk::1e3b8b31-18a3-40b3-8e12-8230c5071370" providerId="AD" clId="Web-{D3E86228-B98F-F58D-AE72-9404AA3AD4C7}" dt="2023-11-07T16:35:02.101" v="33" actId="14100"/>
        <pc:sldMkLst>
          <pc:docMk/>
          <pc:sldMk cId="2561216480" sldId="355"/>
        </pc:sldMkLst>
        <pc:picChg chg="add mod ord">
          <ac:chgData name="Lisa Ellis" userId="S::l.ellis@uwtsd.ac.uk::1e3b8b31-18a3-40b3-8e12-8230c5071370" providerId="AD" clId="Web-{D3E86228-B98F-F58D-AE72-9404AA3AD4C7}" dt="2023-11-07T16:34:26.397" v="29" actId="1076"/>
          <ac:picMkLst>
            <pc:docMk/>
            <pc:sldMk cId="2561216480" sldId="355"/>
            <ac:picMk id="3" creationId="{C3D0CA72-6F5D-643E-E283-863B3AA7EBBB}"/>
          </ac:picMkLst>
        </pc:picChg>
        <pc:picChg chg="del">
          <ac:chgData name="Lisa Ellis" userId="S::l.ellis@uwtsd.ac.uk::1e3b8b31-18a3-40b3-8e12-8230c5071370" providerId="AD" clId="Web-{D3E86228-B98F-F58D-AE72-9404AA3AD4C7}" dt="2023-11-07T16:34:01.318" v="21"/>
          <ac:picMkLst>
            <pc:docMk/>
            <pc:sldMk cId="2561216480" sldId="355"/>
            <ac:picMk id="12" creationId="{F4DEB9DA-66F9-6BD9-D585-8987A85D3098}"/>
          </ac:picMkLst>
        </pc:picChg>
        <pc:cxnChg chg="mod">
          <ac:chgData name="Lisa Ellis" userId="S::l.ellis@uwtsd.ac.uk::1e3b8b31-18a3-40b3-8e12-8230c5071370" providerId="AD" clId="Web-{D3E86228-B98F-F58D-AE72-9404AA3AD4C7}" dt="2023-11-07T16:35:02.101" v="33" actId="14100"/>
          <ac:cxnSpMkLst>
            <pc:docMk/>
            <pc:sldMk cId="2561216480" sldId="355"/>
            <ac:cxnSpMk id="8" creationId="{45A4641A-E39F-4059-A67F-B45AD46D5389}"/>
          </ac:cxnSpMkLst>
        </pc:cxnChg>
        <pc:cxnChg chg="mod">
          <ac:chgData name="Lisa Ellis" userId="S::l.ellis@uwtsd.ac.uk::1e3b8b31-18a3-40b3-8e12-8230c5071370" providerId="AD" clId="Web-{D3E86228-B98F-F58D-AE72-9404AA3AD4C7}" dt="2023-11-07T16:34:35.913" v="30" actId="14100"/>
          <ac:cxnSpMkLst>
            <pc:docMk/>
            <pc:sldMk cId="2561216480" sldId="355"/>
            <ac:cxnSpMk id="9" creationId="{82E0817A-D8AC-4663-9FB7-B50365507FDB}"/>
          </ac:cxnSpMkLst>
        </pc:cxnChg>
        <pc:cxnChg chg="mod">
          <ac:chgData name="Lisa Ellis" userId="S::l.ellis@uwtsd.ac.uk::1e3b8b31-18a3-40b3-8e12-8230c5071370" providerId="AD" clId="Web-{D3E86228-B98F-F58D-AE72-9404AA3AD4C7}" dt="2023-11-07T16:34:48.179" v="31" actId="14100"/>
          <ac:cxnSpMkLst>
            <pc:docMk/>
            <pc:sldMk cId="2561216480" sldId="355"/>
            <ac:cxnSpMk id="10" creationId="{A153387C-5344-4D39-8A04-0C4BFA338C97}"/>
          </ac:cxnSpMkLst>
        </pc:cxnChg>
        <pc:cxnChg chg="mod">
          <ac:chgData name="Lisa Ellis" userId="S::l.ellis@uwtsd.ac.uk::1e3b8b31-18a3-40b3-8e12-8230c5071370" providerId="AD" clId="Web-{D3E86228-B98F-F58D-AE72-9404AA3AD4C7}" dt="2023-11-07T16:34:56.460" v="32" actId="14100"/>
          <ac:cxnSpMkLst>
            <pc:docMk/>
            <pc:sldMk cId="2561216480" sldId="355"/>
            <ac:cxnSpMk id="11" creationId="{86ECC746-831E-4741-A96A-4EEA29C11F36}"/>
          </ac:cxnSpMkLst>
        </pc:cxnChg>
      </pc:sldChg>
      <pc:sldChg chg="add">
        <pc:chgData name="Lisa Ellis" userId="S::l.ellis@uwtsd.ac.uk::1e3b8b31-18a3-40b3-8e12-8230c5071370" providerId="AD" clId="Web-{D3E86228-B98F-F58D-AE72-9404AA3AD4C7}" dt="2023-11-07T16:35:42.805" v="34"/>
        <pc:sldMkLst>
          <pc:docMk/>
          <pc:sldMk cId="2107664406" sldId="356"/>
        </pc:sldMkLst>
      </pc:sldChg>
      <pc:sldChg chg="add">
        <pc:chgData name="Lisa Ellis" userId="S::l.ellis@uwtsd.ac.uk::1e3b8b31-18a3-40b3-8e12-8230c5071370" providerId="AD" clId="Web-{D3E86228-B98F-F58D-AE72-9404AA3AD4C7}" dt="2023-11-07T16:35:59.571" v="35"/>
        <pc:sldMkLst>
          <pc:docMk/>
          <pc:sldMk cId="801748392" sldId="357"/>
        </pc:sldMkLst>
      </pc:sldChg>
      <pc:sldChg chg="add">
        <pc:chgData name="Lisa Ellis" userId="S::l.ellis@uwtsd.ac.uk::1e3b8b31-18a3-40b3-8e12-8230c5071370" providerId="AD" clId="Web-{D3E86228-B98F-F58D-AE72-9404AA3AD4C7}" dt="2023-11-07T16:37:27.260" v="37"/>
        <pc:sldMkLst>
          <pc:docMk/>
          <pc:sldMk cId="2699023574" sldId="358"/>
        </pc:sldMkLst>
      </pc:sldChg>
      <pc:sldChg chg="addSp delSp modSp add mod ord modClrScheme chgLayout">
        <pc:chgData name="Lisa Ellis" userId="S::l.ellis@uwtsd.ac.uk::1e3b8b31-18a3-40b3-8e12-8230c5071370" providerId="AD" clId="Web-{D3E86228-B98F-F58D-AE72-9404AA3AD4C7}" dt="2023-11-07T16:50:24.698" v="118"/>
        <pc:sldMkLst>
          <pc:docMk/>
          <pc:sldMk cId="1430136168" sldId="359"/>
        </pc:sldMkLst>
        <pc:spChg chg="mod ord">
          <ac:chgData name="Lisa Ellis" userId="S::l.ellis@uwtsd.ac.uk::1e3b8b31-18a3-40b3-8e12-8230c5071370" providerId="AD" clId="Web-{D3E86228-B98F-F58D-AE72-9404AA3AD4C7}" dt="2023-11-07T16:45:19.613" v="57"/>
          <ac:spMkLst>
            <pc:docMk/>
            <pc:sldMk cId="1430136168" sldId="359"/>
            <ac:spMk id="2" creationId="{F93C609E-2DFB-400D-9C18-B78A5A7821FB}"/>
          </ac:spMkLst>
        </pc:spChg>
        <pc:spChg chg="add del mod ord">
          <ac:chgData name="Lisa Ellis" userId="S::l.ellis@uwtsd.ac.uk::1e3b8b31-18a3-40b3-8e12-8230c5071370" providerId="AD" clId="Web-{D3E86228-B98F-F58D-AE72-9404AA3AD4C7}" dt="2023-11-07T16:45:26.348" v="59"/>
          <ac:spMkLst>
            <pc:docMk/>
            <pc:sldMk cId="1430136168" sldId="359"/>
            <ac:spMk id="5" creationId="{310C4C1D-A9CB-8B78-4E57-BEF55644B753}"/>
          </ac:spMkLst>
        </pc:spChg>
      </pc:sldChg>
      <pc:sldChg chg="addSp delSp modSp add mod ord modClrScheme chgLayout">
        <pc:chgData name="Lisa Ellis" userId="S::l.ellis@uwtsd.ac.uk::1e3b8b31-18a3-40b3-8e12-8230c5071370" providerId="AD" clId="Web-{D3E86228-B98F-F58D-AE72-9404AA3AD4C7}" dt="2023-11-07T16:51:07.042" v="119"/>
        <pc:sldMkLst>
          <pc:docMk/>
          <pc:sldMk cId="3286728149" sldId="360"/>
        </pc:sldMkLst>
        <pc:spChg chg="mod ord">
          <ac:chgData name="Lisa Ellis" userId="S::l.ellis@uwtsd.ac.uk::1e3b8b31-18a3-40b3-8e12-8230c5071370" providerId="AD" clId="Web-{D3E86228-B98F-F58D-AE72-9404AA3AD4C7}" dt="2023-11-07T16:45:11.645" v="56"/>
          <ac:spMkLst>
            <pc:docMk/>
            <pc:sldMk cId="3286728149" sldId="360"/>
            <ac:spMk id="2" creationId="{EB802C49-0AC9-4778-8866-3B87108C0AA0}"/>
          </ac:spMkLst>
        </pc:spChg>
        <pc:spChg chg="add del mod ord">
          <ac:chgData name="Lisa Ellis" userId="S::l.ellis@uwtsd.ac.uk::1e3b8b31-18a3-40b3-8e12-8230c5071370" providerId="AD" clId="Web-{D3E86228-B98F-F58D-AE72-9404AA3AD4C7}" dt="2023-11-07T16:50:12.088" v="117"/>
          <ac:spMkLst>
            <pc:docMk/>
            <pc:sldMk cId="3286728149" sldId="360"/>
            <ac:spMk id="3" creationId="{BB8C38AE-0490-D41C-8E45-1D3609577510}"/>
          </ac:spMkLst>
        </pc:spChg>
      </pc:sldChg>
      <pc:sldChg chg="add">
        <pc:chgData name="Lisa Ellis" userId="S::l.ellis@uwtsd.ac.uk::1e3b8b31-18a3-40b3-8e12-8230c5071370" providerId="AD" clId="Web-{D3E86228-B98F-F58D-AE72-9404AA3AD4C7}" dt="2023-11-07T16:44:52.519" v="55"/>
        <pc:sldMkLst>
          <pc:docMk/>
          <pc:sldMk cId="713958601" sldId="361"/>
        </pc:sldMkLst>
      </pc:sldChg>
      <pc:sldChg chg="modSp add mod modClrScheme chgLayout">
        <pc:chgData name="Lisa Ellis" userId="S::l.ellis@uwtsd.ac.uk::1e3b8b31-18a3-40b3-8e12-8230c5071370" providerId="AD" clId="Web-{D3E86228-B98F-F58D-AE72-9404AA3AD4C7}" dt="2023-11-07T16:46:12.802" v="61"/>
        <pc:sldMkLst>
          <pc:docMk/>
          <pc:sldMk cId="2912897730" sldId="362"/>
        </pc:sldMkLst>
        <pc:spChg chg="mod ord">
          <ac:chgData name="Lisa Ellis" userId="S::l.ellis@uwtsd.ac.uk::1e3b8b31-18a3-40b3-8e12-8230c5071370" providerId="AD" clId="Web-{D3E86228-B98F-F58D-AE72-9404AA3AD4C7}" dt="2023-11-07T16:46:12.802" v="61"/>
          <ac:spMkLst>
            <pc:docMk/>
            <pc:sldMk cId="2912897730" sldId="362"/>
            <ac:spMk id="6" creationId="{E033CA52-342F-ABEA-B09F-34625AADE8A7}"/>
          </ac:spMkLst>
        </pc:spChg>
        <pc:picChg chg="mod ord">
          <ac:chgData name="Lisa Ellis" userId="S::l.ellis@uwtsd.ac.uk::1e3b8b31-18a3-40b3-8e12-8230c5071370" providerId="AD" clId="Web-{D3E86228-B98F-F58D-AE72-9404AA3AD4C7}" dt="2023-11-07T16:46:12.802" v="61"/>
          <ac:picMkLst>
            <pc:docMk/>
            <pc:sldMk cId="2912897730" sldId="362"/>
            <ac:picMk id="7" creationId="{BF0ED813-A883-F68A-6D23-7F6774C4C560}"/>
          </ac:picMkLst>
        </pc:picChg>
      </pc:sldChg>
      <pc:sldChg chg="modSp add">
        <pc:chgData name="Lisa Ellis" userId="S::l.ellis@uwtsd.ac.uk::1e3b8b31-18a3-40b3-8e12-8230c5071370" providerId="AD" clId="Web-{D3E86228-B98F-F58D-AE72-9404AA3AD4C7}" dt="2023-11-07T16:50:00.385" v="116" actId="20577"/>
        <pc:sldMkLst>
          <pc:docMk/>
          <pc:sldMk cId="2471142735" sldId="363"/>
        </pc:sldMkLst>
        <pc:spChg chg="mod">
          <ac:chgData name="Lisa Ellis" userId="S::l.ellis@uwtsd.ac.uk::1e3b8b31-18a3-40b3-8e12-8230c5071370" providerId="AD" clId="Web-{D3E86228-B98F-F58D-AE72-9404AA3AD4C7}" dt="2023-11-07T16:50:00.385" v="116" actId="20577"/>
          <ac:spMkLst>
            <pc:docMk/>
            <pc:sldMk cId="2471142735" sldId="363"/>
            <ac:spMk id="6" creationId="{8EA25130-E6E9-4C65-AADF-A9CA0BD4DDD4}"/>
          </ac:spMkLst>
        </pc:spChg>
      </pc:sldChg>
      <pc:sldChg chg="add">
        <pc:chgData name="Lisa Ellis" userId="S::l.ellis@uwtsd.ac.uk::1e3b8b31-18a3-40b3-8e12-8230c5071370" providerId="AD" clId="Web-{D3E86228-B98F-F58D-AE72-9404AA3AD4C7}" dt="2023-11-07T18:36:07.251" v="120"/>
        <pc:sldMkLst>
          <pc:docMk/>
          <pc:sldMk cId="3248722275" sldId="364"/>
        </pc:sldMkLst>
      </pc:sldChg>
      <pc:sldChg chg="add">
        <pc:chgData name="Lisa Ellis" userId="S::l.ellis@uwtsd.ac.uk::1e3b8b31-18a3-40b3-8e12-8230c5071370" providerId="AD" clId="Web-{D3E86228-B98F-F58D-AE72-9404AA3AD4C7}" dt="2023-11-07T18:36:16.267" v="121"/>
        <pc:sldMkLst>
          <pc:docMk/>
          <pc:sldMk cId="2081384078" sldId="365"/>
        </pc:sldMkLst>
      </pc:sldChg>
      <pc:sldChg chg="modSp add">
        <pc:chgData name="Lisa Ellis" userId="S::l.ellis@uwtsd.ac.uk::1e3b8b31-18a3-40b3-8e12-8230c5071370" providerId="AD" clId="Web-{D3E86228-B98F-F58D-AE72-9404AA3AD4C7}" dt="2023-11-07T18:38:00.583" v="124" actId="20577"/>
        <pc:sldMkLst>
          <pc:docMk/>
          <pc:sldMk cId="1004317725" sldId="366"/>
        </pc:sldMkLst>
        <pc:spChg chg="mod">
          <ac:chgData name="Lisa Ellis" userId="S::l.ellis@uwtsd.ac.uk::1e3b8b31-18a3-40b3-8e12-8230c5071370" providerId="AD" clId="Web-{D3E86228-B98F-F58D-AE72-9404AA3AD4C7}" dt="2023-11-07T18:38:00.583" v="124" actId="20577"/>
          <ac:spMkLst>
            <pc:docMk/>
            <pc:sldMk cId="1004317725" sldId="366"/>
            <ac:spMk id="6" creationId="{00000000-0000-0000-0000-000000000000}"/>
          </ac:spMkLst>
        </pc:spChg>
      </pc:sldChg>
      <pc:sldMasterChg chg="add addSldLayout">
        <pc:chgData name="Lisa Ellis" userId="S::l.ellis@uwtsd.ac.uk::1e3b8b31-18a3-40b3-8e12-8230c5071370" providerId="AD" clId="Web-{D3E86228-B98F-F58D-AE72-9404AA3AD4C7}" dt="2023-11-07T16:44:52.519" v="55"/>
        <pc:sldMasterMkLst>
          <pc:docMk/>
          <pc:sldMasterMk cId="2460954070" sldId="2147483672"/>
        </pc:sldMasterMkLst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1203092039" sldId="2147483664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3733172339" sldId="2147483665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3210312558" sldId="2147483666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3146388984" sldId="2147483667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3171841454" sldId="2147483668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1718958274" sldId="2147483669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2202905451" sldId="2147483670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3479445657" sldId="2147483671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2385387890" sldId="2147483673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949138452" sldId="2147483674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2460954070" sldId="2147483672"/>
            <pc:sldLayoutMk cId="2591524520" sldId="2147483675"/>
          </pc:sldLayoutMkLst>
        </pc:sldLayoutChg>
      </pc:sldMasterChg>
      <pc:sldMasterChg chg="add addSldLayout">
        <pc:chgData name="Lisa Ellis" userId="S::l.ellis@uwtsd.ac.uk::1e3b8b31-18a3-40b3-8e12-8230c5071370" providerId="AD" clId="Web-{D3E86228-B98F-F58D-AE72-9404AA3AD4C7}" dt="2023-11-07T16:44:13.378" v="53"/>
        <pc:sldMasterMkLst>
          <pc:docMk/>
          <pc:sldMasterMk cId="80297582" sldId="2147483723"/>
        </pc:sldMasterMkLst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1699695812" sldId="2147483724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3684060857" sldId="2147483725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2092477284" sldId="2147483726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3894415064" sldId="2147483727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468215429" sldId="2147483728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2751120248" sldId="2147483729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1260057443" sldId="2147483730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314438726" sldId="2147483731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1707290634" sldId="2147483732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2172553841" sldId="2147483733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3031005696" sldId="2147483734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4:13.378" v="53"/>
          <pc:sldLayoutMkLst>
            <pc:docMk/>
            <pc:sldMasterMk cId="80297582" sldId="2147483723"/>
            <pc:sldLayoutMk cId="12527171" sldId="2147483735"/>
          </pc:sldLayoutMkLst>
        </pc:sldLayoutChg>
      </pc:sldMasterChg>
      <pc:sldMasterChg chg="add replId addSldLayout modSldLayout">
        <pc:chgData name="Lisa Ellis" userId="S::l.ellis@uwtsd.ac.uk::1e3b8b31-18a3-40b3-8e12-8230c5071370" providerId="AD" clId="Web-{D3E86228-B98F-F58D-AE72-9404AA3AD4C7}" dt="2023-11-07T16:44:52.519" v="55"/>
        <pc:sldMasterMkLst>
          <pc:docMk/>
          <pc:sldMasterMk cId="80297582" sldId="2147483740"/>
        </pc:sldMasterMkLst>
        <pc:sldLayoutChg chg="add">
          <pc:chgData name="Lisa Ellis" userId="S::l.ellis@uwtsd.ac.uk::1e3b8b31-18a3-40b3-8e12-8230c5071370" providerId="AD" clId="Web-{D3E86228-B98F-F58D-AE72-9404AA3AD4C7}" dt="2023-11-07T16:35:42.805" v="34"/>
          <pc:sldLayoutMkLst>
            <pc:docMk/>
            <pc:sldMasterMk cId="80297582" sldId="2147483740"/>
            <pc:sldLayoutMk cId="12527171" sldId="2147483676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314438726" sldId="2147483736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1707290634" sldId="2147483737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2172553841" sldId="2147483738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3031005696" sldId="2147483739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1699695812" sldId="2147483741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3684060857" sldId="2147483742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2092477284" sldId="2147483743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3894415064" sldId="2147483744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468215429" sldId="2147483745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2751120248" sldId="2147483746"/>
          </pc:sldLayoutMkLst>
        </pc:sldLayoutChg>
        <pc:sldLayoutChg chg="add replId">
          <pc:chgData name="Lisa Ellis" userId="S::l.ellis@uwtsd.ac.uk::1e3b8b31-18a3-40b3-8e12-8230c5071370" providerId="AD" clId="Web-{D3E86228-B98F-F58D-AE72-9404AA3AD4C7}" dt="2023-11-07T16:44:52.519" v="55"/>
          <pc:sldLayoutMkLst>
            <pc:docMk/>
            <pc:sldMasterMk cId="80297582" sldId="2147483740"/>
            <pc:sldLayoutMk cId="1260057443" sldId="2147483747"/>
          </pc:sldLayoutMkLst>
        </pc:sldLayoutChg>
      </pc:sldMasterChg>
      <pc:sldMasterChg chg="add addSldLayout">
        <pc:chgData name="Lisa Ellis" userId="S::l.ellis@uwtsd.ac.uk::1e3b8b31-18a3-40b3-8e12-8230c5071370" providerId="AD" clId="Web-{D3E86228-B98F-F58D-AE72-9404AA3AD4C7}" dt="2023-11-07T16:46:02.349" v="60"/>
        <pc:sldMasterMkLst>
          <pc:docMk/>
          <pc:sldMasterMk cId="80297582" sldId="2147483748"/>
        </pc:sldMasterMkLst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1699695812" sldId="2147483749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3684060857" sldId="2147483750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2092477284" sldId="2147483751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3894415064" sldId="2147483752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468215429" sldId="2147483753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2751120248" sldId="2147483754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1260057443" sldId="2147483755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314438726" sldId="2147483756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1707290634" sldId="2147483757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2172553841" sldId="2147483758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3031005696" sldId="2147483759"/>
          </pc:sldLayoutMkLst>
        </pc:sldLayoutChg>
        <pc:sldLayoutChg chg="add">
          <pc:chgData name="Lisa Ellis" userId="S::l.ellis@uwtsd.ac.uk::1e3b8b31-18a3-40b3-8e12-8230c5071370" providerId="AD" clId="Web-{D3E86228-B98F-F58D-AE72-9404AA3AD4C7}" dt="2023-11-07T16:46:02.349" v="60"/>
          <pc:sldLayoutMkLst>
            <pc:docMk/>
            <pc:sldMasterMk cId="80297582" sldId="2147483748"/>
            <pc:sldLayoutMk cId="12527171" sldId="2147483760"/>
          </pc:sldLayoutMkLst>
        </pc:sldLayoutChg>
      </pc:sldMasterChg>
    </pc:docChg>
  </pc:docChgLst>
  <pc:docChgLst>
    <pc:chgData name="Lisa Ellis" userId="S::l.ellis@uwtsd.ac.uk::1e3b8b31-18a3-40b3-8e12-8230c5071370" providerId="AD" clId="Web-{BE9831E5-07A5-53B6-F2EC-B10539716383}"/>
    <pc:docChg chg="sldOrd">
      <pc:chgData name="Lisa Ellis" userId="S::l.ellis@uwtsd.ac.uk::1e3b8b31-18a3-40b3-8e12-8230c5071370" providerId="AD" clId="Web-{BE9831E5-07A5-53B6-F2EC-B10539716383}" dt="2023-10-09T12:52:10.212" v="2"/>
      <pc:docMkLst>
        <pc:docMk/>
      </pc:docMkLst>
      <pc:sldChg chg="ord">
        <pc:chgData name="Lisa Ellis" userId="S::l.ellis@uwtsd.ac.uk::1e3b8b31-18a3-40b3-8e12-8230c5071370" providerId="AD" clId="Web-{BE9831E5-07A5-53B6-F2EC-B10539716383}" dt="2023-10-09T12:52:08.478" v="1"/>
        <pc:sldMkLst>
          <pc:docMk/>
          <pc:sldMk cId="1392406629" sldId="341"/>
        </pc:sldMkLst>
      </pc:sldChg>
      <pc:sldChg chg="ord">
        <pc:chgData name="Lisa Ellis" userId="S::l.ellis@uwtsd.ac.uk::1e3b8b31-18a3-40b3-8e12-8230c5071370" providerId="AD" clId="Web-{BE9831E5-07A5-53B6-F2EC-B10539716383}" dt="2023-10-09T12:52:10.212" v="2"/>
        <pc:sldMkLst>
          <pc:docMk/>
          <pc:sldMk cId="2304007227" sldId="352"/>
        </pc:sldMkLst>
      </pc:sldChg>
    </pc:docChg>
  </pc:docChgLst>
  <pc:docChgLst>
    <pc:chgData name="Lisa Ellis" userId="S::l.ellis@uwtsd.ac.uk::1e3b8b31-18a3-40b3-8e12-8230c5071370" providerId="AD" clId="Web-{5A471637-404F-E79F-94B8-BF7D2835432B}"/>
    <pc:docChg chg="modSld">
      <pc:chgData name="Lisa Ellis" userId="S::l.ellis@uwtsd.ac.uk::1e3b8b31-18a3-40b3-8e12-8230c5071370" providerId="AD" clId="Web-{5A471637-404F-E79F-94B8-BF7D2835432B}" dt="2023-10-12T12:38:45.626" v="17" actId="20577"/>
      <pc:docMkLst>
        <pc:docMk/>
      </pc:docMkLst>
      <pc:sldChg chg="modSp">
        <pc:chgData name="Lisa Ellis" userId="S::l.ellis@uwtsd.ac.uk::1e3b8b31-18a3-40b3-8e12-8230c5071370" providerId="AD" clId="Web-{5A471637-404F-E79F-94B8-BF7D2835432B}" dt="2023-10-12T12:38:45.626" v="17" actId="20577"/>
        <pc:sldMkLst>
          <pc:docMk/>
          <pc:sldMk cId="1392406629" sldId="341"/>
        </pc:sldMkLst>
        <pc:spChg chg="mod">
          <ac:chgData name="Lisa Ellis" userId="S::l.ellis@uwtsd.ac.uk::1e3b8b31-18a3-40b3-8e12-8230c5071370" providerId="AD" clId="Web-{5A471637-404F-E79F-94B8-BF7D2835432B}" dt="2023-10-12T12:38:28.875" v="16" actId="20577"/>
          <ac:spMkLst>
            <pc:docMk/>
            <pc:sldMk cId="1392406629" sldId="341"/>
            <ac:spMk id="4" creationId="{C363E088-BFE9-75B3-5E97-FF1F6ECEACEC}"/>
          </ac:spMkLst>
        </pc:spChg>
        <pc:spChg chg="mod">
          <ac:chgData name="Lisa Ellis" userId="S::l.ellis@uwtsd.ac.uk::1e3b8b31-18a3-40b3-8e12-8230c5071370" providerId="AD" clId="Web-{5A471637-404F-E79F-94B8-BF7D2835432B}" dt="2023-10-12T12:38:45.626" v="17" actId="20577"/>
          <ac:spMkLst>
            <pc:docMk/>
            <pc:sldMk cId="1392406629" sldId="341"/>
            <ac:spMk id="6" creationId="{33D4D537-F8DE-F990-749B-964CA42A1D5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055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So lets take a look...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6538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2467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Summary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0620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Quick recap on why referencing is so important.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223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25814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5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5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4.xml"/><Relationship Id="rId12" Type="http://schemas.openxmlformats.org/officeDocument/2006/relationships/slideLayout" Target="../slideLayouts/slideLayout59.xml"/><Relationship Id="rId2" Type="http://schemas.openxmlformats.org/officeDocument/2006/relationships/slideLayout" Target="../slideLayouts/slideLayout49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48.xml"/><Relationship Id="rId6" Type="http://schemas.openxmlformats.org/officeDocument/2006/relationships/slideLayout" Target="../slideLayouts/slideLayout53.xml"/><Relationship Id="rId11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2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57.xml"/><Relationship Id="rId4" Type="http://schemas.openxmlformats.org/officeDocument/2006/relationships/slideLayout" Target="../slideLayouts/slideLayout51.xml"/><Relationship Id="rId9" Type="http://schemas.openxmlformats.org/officeDocument/2006/relationships/slideLayout" Target="../slideLayouts/slideLayout56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rgbClr val="607E8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36" r:id="rId8"/>
    <p:sldLayoutId id="2147483737" r:id="rId9"/>
    <p:sldLayoutId id="2147483738" r:id="rId10"/>
    <p:sldLayoutId id="2147483739" r:id="rId11"/>
    <p:sldLayoutId id="2147483676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library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uwtsd.ac.uk/library/" TargetMode="External"/><Relationship Id="rId4" Type="http://schemas.openxmlformats.org/officeDocument/2006/relationships/hyperlink" Target="https://moodle.uwtsd.ac.uk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hyperlink" Target="https://www.uwtsd.ac.uk/library/" TargetMode="External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uwtsd.ac.uk/quick-links/" TargetMode="External"/><Relationship Id="rId5" Type="http://schemas.openxmlformats.org/officeDocument/2006/relationships/hyperlink" Target="NULL" TargetMode="External"/><Relationship Id="rId4" Type="http://schemas.openxmlformats.org/officeDocument/2006/relationships/hyperlink" Target="https://www.uwtsd.ac.uk/hwb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https://librarysearch.uwtsd.ac.uk/discovery/search?vid=44WHELF_UWTSD:44WHELF_UWTSD_VU1&amp;lang=en" TargetMode="External"/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.uk/" TargetMode="External"/><Relationship Id="rId2" Type="http://schemas.openxmlformats.org/officeDocument/2006/relationships/hyperlink" Target="https://www.uwtsd.ac.uk/library/using-our-libraries/online-library/resources-for-research/" TargetMode="Externa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11c0l68/alma99100436002502421" TargetMode="External"/><Relationship Id="rId3" Type="http://schemas.openxmlformats.org/officeDocument/2006/relationships/hyperlink" Target="https://uwtsd.ac.uk/library/" TargetMode="External"/><Relationship Id="rId7" Type="http://schemas.openxmlformats.org/officeDocument/2006/relationships/hyperlink" Target="https://librarysearch.uwtsd.ac.uk/permalink/44WHELF_UWTSD/11c0l68/alma9925262102421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librarysearch.uwtsd.ac.uk/permalink/44WHELF_UWTSD/11c0l68/alma99100478702502421" TargetMode="External"/><Relationship Id="rId5" Type="http://schemas.openxmlformats.org/officeDocument/2006/relationships/hyperlink" Target="https://librarysearch.uwtsd.ac.uk/permalink/44WHELF_UWTSD/ra52dq/alma99100404582202421" TargetMode="External"/><Relationship Id="rId4" Type="http://schemas.openxmlformats.org/officeDocument/2006/relationships/hyperlink" Target="https://librarysearch.uwtsd.ac.uk/permalink/44WHELF_UWTSD/ra52dq/alma99100361956202421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librarysearch.uwtsd.ac.uk/permalink/44WHELF_UWTSD/ra52dq/alma99100478702502421" TargetMode="External"/><Relationship Id="rId3" Type="http://schemas.openxmlformats.org/officeDocument/2006/relationships/hyperlink" Target="https://eur01.safelinks.protection.outlook.com/?url=https%3A%2F%2Flibrarysearch.uwtsd.ac.uk%2Fpermalink%2F44WHELF_UWTSD%2F11c0l68%2Falma99100109139602421&amp;data=04%7C01%7Cl.ellis%40uwtsd.ac.uk%7C247650e15f134b130d7708d9a4fb8eaa%7C4e0f11f9046e45059cb8db2152311e21%7C0%7C0%7C637722222611653786%7CUnknown%7CTWFpbGZsb3d8eyJWIjoiMC4wLjAwMDAiLCJQIjoiV2luMzIiLCJBTiI6Ik1haWwiLCJXVCI6Mn0%3D%7C1000&amp;sdata=5f3%2FpZdVgQr%2BGYafULPhWfbRtPBnGgvg6mB8ZxFZWOM%3D&amp;reserved=0" TargetMode="External"/><Relationship Id="rId7" Type="http://schemas.openxmlformats.org/officeDocument/2006/relationships/hyperlink" Target="https://eur01.safelinks.protection.outlook.com/?url=https%3A%2F%2Flibrarysearch.uwtsd.ac.uk%2Fpermalink%2F44WHELF_UWTSD%2Fupgrip%2Falma99100134316902421&amp;data=04%7C01%7Cl.ellis%40uwtsd.ac.uk%7C247650e15f134b130d7708d9a4fb8eaa%7C4e0f11f9046e45059cb8db2152311e21%7C0%7C0%7C637722222611683767%7CUnknown%7CTWFpbGZsb3d8eyJWIjoiMC4wLjAwMDAiLCJQIjoiV2luMzIiLCJBTiI6Ik1haWwiLCJXVCI6Mn0%3D%7C1000&amp;sdata=Kg%2BvGsPKrnVW1TzuZDnQONLM8GiLA%2FEv6J57uk%2FezyA%3D&amp;reserved=0" TargetMode="External"/><Relationship Id="rId2" Type="http://schemas.openxmlformats.org/officeDocument/2006/relationships/hyperlink" Target="https://eur01.safelinks.protection.outlook.com/?url=https%3A%2F%2Flibrarysearch.uwtsd.ac.uk%2Fpermalink%2F44WHELF_UWTSD%2F11c0l68%2Falma99100104244602421&amp;data=04%7C01%7Cl.ellis%40uwtsd.ac.uk%7C247650e15f134b130d7708d9a4fb8eaa%7C4e0f11f9046e45059cb8db2152311e21%7C0%7C0%7C637722222611643797%7CUnknown%7CTWFpbGZsb3d8eyJWIjoiMC4wLjAwMDAiLCJQIjoiV2luMzIiLCJBTiI6Ik1haWwiLCJXVCI6Mn0%3D%7C1000&amp;sdata=CvDC%2Be423o03%2FrPQVueCber3L4SHUEchGu6i1FUcWRo%3D&amp;reserved=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eur01.safelinks.protection.outlook.com/?url=https%3A%2F%2Flibrarysearch.uwtsd.ac.uk%2Fpermalink%2F44WHELF_UWTSD%2F11c0l68%2Falma99100104243002421&amp;data=04%7C01%7Cl.ellis%40uwtsd.ac.uk%7C247650e15f134b130d7708d9a4fb8eaa%7C4e0f11f9046e45059cb8db2152311e21%7C0%7C0%7C637722222611673773%7CUnknown%7CTWFpbGZsb3d8eyJWIjoiMC4wLjAwMDAiLCJQIjoiV2luMzIiLCJBTiI6Ik1haWwiLCJXVCI6Mn0%3D%7C1000&amp;sdata=e9y7ga89VyDb7iUehKlv1jVOa6UDQmHbdvs3CNYkxT8%3D&amp;reserved=0" TargetMode="External"/><Relationship Id="rId5" Type="http://schemas.openxmlformats.org/officeDocument/2006/relationships/hyperlink" Target="https://eur01.safelinks.protection.outlook.com/?url=https%3A%2F%2Flibrarysearch.uwtsd.ac.uk%2Fpermalink%2F44WHELF_UWTSD%2F11c0l68%2Falma99100152649802421&amp;data=04%7C01%7Cl.ellis%40uwtsd.ac.uk%7C247650e15f134b130d7708d9a4fb8eaa%7C4e0f11f9046e45059cb8db2152311e21%7C0%7C0%7C637722222611663779%7CUnknown%7CTWFpbGZsb3d8eyJWIjoiMC4wLjAwMDAiLCJQIjoiV2luMzIiLCJBTiI6Ik1haWwiLCJXVCI6Mn0%3D%7C1000&amp;sdata=P6QiFUL%2BHRkhLFi9y13IpA%2FzYtZPBsSZXDEhoBXpWbs%3D&amp;reserved=0" TargetMode="External"/><Relationship Id="rId4" Type="http://schemas.openxmlformats.org/officeDocument/2006/relationships/hyperlink" Target="https://eur01.safelinks.protection.outlook.com/?url=https%3A%2F%2Flibrarysearch.uwtsd.ac.uk%2Fpermalink%2F44WHELF_UWTSD%2F11c0l68%2Falma99100109139602421&amp;data=04%7C01%7Cl.ellis%40uwtsd.ac.uk%7C247650e15f134b130d7708d9a4fb8eaa%7C4e0f11f9046e45059cb8db2152311e21%7C0%7C0%7C637722222611663779%7CUnknown%7CTWFpbGZsb3d8eyJWIjoiMC4wLjAwMDAiLCJQIjoiV2luMzIiLCJBTiI6Ik1haWwiLCJXVCI6Mn0%3D%7C1000&amp;sdata=tben8DIaxV9G8iNYiOge8Ma7kMmDEKbp9cihULZ4Vnw%3D&amp;reserved=0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alerts" TargetMode="External"/><Relationship Id="rId2" Type="http://schemas.openxmlformats.org/officeDocument/2006/relationships/hyperlink" Target="https://browzine.com/libraries/1422/subjects" TargetMode="External"/><Relationship Id="rId1" Type="http://schemas.openxmlformats.org/officeDocument/2006/relationships/slideLayout" Target="../slideLayouts/slideLayout16.xml"/><Relationship Id="rId6" Type="http://schemas.openxmlformats.org/officeDocument/2006/relationships/hyperlink" Target="https://www.connectedpapers.com/" TargetMode="External"/><Relationship Id="rId5" Type="http://schemas.openxmlformats.org/officeDocument/2006/relationships/hyperlink" Target="https://theacademicdesigner.com/2019/social-media-platforms/" TargetMode="External"/><Relationship Id="rId4" Type="http://schemas.openxmlformats.org/officeDocument/2006/relationships/hyperlink" Target="https://theconversation.com/uk/topics/uk-policing-126934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help-and-support/accessing-libraries-outside-uwtsd/" TargetMode="External"/><Relationship Id="rId2" Type="http://schemas.openxmlformats.org/officeDocument/2006/relationships/hyperlink" Target="https://www.uwtsd.ac.uk/library/need-more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jpeg"/><Relationship Id="rId4" Type="http://schemas.openxmlformats.org/officeDocument/2006/relationships/hyperlink" Target="https://www.uwtsd.ac.uk/library/using-our-libraries/services-for-distance-learners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@uwtsdlibraryandlearningres5427/featured" TargetMode="External"/><Relationship Id="rId2" Type="http://schemas.openxmlformats.org/officeDocument/2006/relationships/hyperlink" Target="https://www.youtube.com/@uwtsdlibraryandlearningres5427/playlists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hyperlink" Target="https://www.youtube.com/playlist?list=PLZX9TJNKtfWctDDYb7BX-lIx90GdZaCcE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hyperlink" Target="https://www.uwtsd.ac.uk/library/using-our-libraries/online-library/referencing-handbooks/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3.jpeg"/><Relationship Id="rId5" Type="http://schemas.openxmlformats.org/officeDocument/2006/relationships/hyperlink" Target="https://www.uwtsd.ac.uk/library/using-our-libraries/online-library/refworks/" TargetMode="External"/><Relationship Id="rId4" Type="http://schemas.openxmlformats.org/officeDocument/2006/relationships/hyperlink" Target="https://www.uwtsd.ac.uk/library/infoskills/referencing-and-plagiarism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13" Type="http://schemas.openxmlformats.org/officeDocument/2006/relationships/image" Target="../media/image45.pn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12" Type="http://schemas.openxmlformats.org/officeDocument/2006/relationships/image" Target="../media/image44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sv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svg"/><Relationship Id="rId4" Type="http://schemas.openxmlformats.org/officeDocument/2006/relationships/image" Target="../media/image36.svg"/><Relationship Id="rId9" Type="http://schemas.openxmlformats.org/officeDocument/2006/relationships/image" Target="../media/image41.png"/><Relationship Id="rId14" Type="http://schemas.openxmlformats.org/officeDocument/2006/relationships/image" Target="../media/image46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43.xml"/><Relationship Id="rId5" Type="http://schemas.openxmlformats.org/officeDocument/2006/relationships/image" Target="../media/image48.png"/><Relationship Id="rId4" Type="http://schemas.openxmlformats.org/officeDocument/2006/relationships/hyperlink" Target="https://libguides.leedsbeckett.ac.uk/home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course/view.php?id=11455&amp;section=2" TargetMode="External"/><Relationship Id="rId2" Type="http://schemas.openxmlformats.org/officeDocument/2006/relationships/hyperlink" Target="https://www.uwtsd.ac.uk/library/infoskills/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1.png"/><Relationship Id="rId4" Type="http://schemas.openxmlformats.org/officeDocument/2006/relationships/image" Target="../media/image5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mailto:library@uwtsd.ac.uk" TargetMode="External"/><Relationship Id="rId7" Type="http://schemas.openxmlformats.org/officeDocument/2006/relationships/hyperlink" Target="https://uwtsd.ac.uk/library/infoskills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6" Type="http://schemas.openxmlformats.org/officeDocument/2006/relationships/hyperlink" Target="mailto:jessica.hill@uwtsd.ac.uk" TargetMode="External"/><Relationship Id="rId5" Type="http://schemas.openxmlformats.org/officeDocument/2006/relationships/image" Target="../media/image52.jpeg"/><Relationship Id="rId4" Type="http://schemas.openxmlformats.org/officeDocument/2006/relationships/hyperlink" Target="mailto:l.ellis@uwtsd.ac.uk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l.elli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people using laptops in a library&#10;&#10;Description automatically generated">
            <a:extLst>
              <a:ext uri="{FF2B5EF4-FFF2-40B4-BE49-F238E27FC236}">
                <a16:creationId xmlns:a16="http://schemas.microsoft.com/office/drawing/2014/main" id="{8B3FB6E5-8C94-4B1D-3B43-C2E0DE8A300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"/>
          <a:stretch/>
        </p:blipFill>
        <p:spPr>
          <a:xfrm>
            <a:off x="20" y="10"/>
            <a:ext cx="6102330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Lisa Ellis: Academic Liaison Librarian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 anchor="b">
            <a:normAutofit/>
          </a:bodyPr>
          <a:lstStyle/>
          <a:p>
            <a:r>
              <a:rPr lang="en-GB"/>
              <a:t>Introduction to the Library</a:t>
            </a:r>
          </a:p>
        </p:txBody>
      </p:sp>
    </p:spTree>
    <p:extLst>
      <p:ext uri="{BB962C8B-B14F-4D97-AF65-F5344CB8AC3E}">
        <p14:creationId xmlns:p14="http://schemas.microsoft.com/office/powerpoint/2010/main" val="10374713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D8A3F-830B-8883-11BC-BD3AFC3B9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Aims...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52F15-9081-EF08-432A-385A75CB75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0973" y="1998686"/>
            <a:ext cx="6791213" cy="685717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What support we offer. My </a:t>
            </a:r>
            <a:r>
              <a:rPr lang="en-GB" dirty="0">
                <a:cs typeface="Calibri Light"/>
              </a:rPr>
              <a:t>role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1A5CD3-198A-3410-D15D-DDCA64C8CE0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1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6B214D-4F99-9A3D-4981-79914AC6788A}"/>
              </a:ext>
            </a:extLst>
          </p:cNvPr>
          <p:cNvSpPr>
            <a:spLocks noGrp="1"/>
          </p:cNvSpPr>
          <p:nvPr>
            <p:ph type="body" sz="half" idx="2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How to find the online library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2E662BB-6AC4-6C64-E4EB-BE21A8256BC7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2</a:t>
            </a:r>
            <a:endParaRPr lang="en-GB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65FBDAC-4861-FCB6-5386-A056901FC80E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1580973" y="3886924"/>
            <a:ext cx="6791213" cy="685717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Resources</a:t>
            </a:r>
            <a:endParaRPr lang="en-GB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6574394-EEE6-6541-0E83-27D242B820BF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3</a:t>
            </a:r>
            <a:endParaRPr lang="en-GB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23191375-6C28-9985-1D8E-5313C957BF84}"/>
              </a:ext>
            </a:extLst>
          </p:cNvPr>
          <p:cNvSpPr>
            <a:spLocks noGrp="1"/>
          </p:cNvSpPr>
          <p:nvPr>
            <p:ph type="body" sz="half" idx="25"/>
          </p:nvPr>
        </p:nvSpPr>
        <p:spPr/>
        <p:txBody>
          <a:bodyPr/>
          <a:lstStyle/>
          <a:p>
            <a:r>
              <a:rPr lang="en-GB"/>
              <a:t>Further support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8C84E08-BF77-AC83-0CD5-40676C3E79F9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98242" y="4780652"/>
            <a:ext cx="707845" cy="685800"/>
          </a:xfrm>
          <a:solidFill>
            <a:srgbClr val="FFC000"/>
          </a:solidFill>
        </p:spPr>
        <p:txBody>
          <a:bodyPr/>
          <a:lstStyle/>
          <a:p>
            <a:r>
              <a:rPr lang="en-GB">
                <a:cs typeface="Calibri Light"/>
              </a:rPr>
              <a:t>4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25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67789-26A3-4B4F-8769-342759545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Library Skills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E8E24-B167-4A37-AC98-A62B8752A76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60742" y="1592263"/>
            <a:ext cx="6033018" cy="4574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 sz="3200">
                <a:latin typeface="Calibri"/>
                <a:cs typeface="Calibri Light"/>
              </a:rPr>
              <a:t>Finding and using the online library resources.</a:t>
            </a:r>
            <a:endParaRPr lang="en-US"/>
          </a:p>
          <a:p>
            <a:pPr>
              <a:buFont typeface="Arial" panose="05000000000000000000" pitchFamily="2" charset="2"/>
              <a:buChar char="•"/>
            </a:pPr>
            <a:endParaRPr lang="en-GB" sz="3200">
              <a:latin typeface="Calibri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3200">
                <a:latin typeface="Calibri"/>
                <a:cs typeface="Calibri Light"/>
              </a:rPr>
              <a:t>Evaluating your sources.</a:t>
            </a:r>
          </a:p>
          <a:p>
            <a:pPr>
              <a:buFont typeface="Arial" panose="05000000000000000000" pitchFamily="2" charset="2"/>
              <a:buChar char="•"/>
            </a:pPr>
            <a:endParaRPr lang="en-GB" sz="3200">
              <a:latin typeface="Calibri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3200">
                <a:latin typeface="Calibri"/>
                <a:cs typeface="Calibri Light"/>
              </a:rPr>
              <a:t>Referencing.</a:t>
            </a:r>
          </a:p>
          <a:p>
            <a:pPr>
              <a:buFont typeface="Arial" panose="05000000000000000000" pitchFamily="2" charset="2"/>
              <a:buChar char="•"/>
            </a:pPr>
            <a:endParaRPr lang="en-GB" sz="3200">
              <a:latin typeface="Calibri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3200">
                <a:latin typeface="Calibri"/>
                <a:cs typeface="Calibri Light"/>
              </a:rPr>
              <a:t>Via booked group sessions and individual one to ones.</a:t>
            </a:r>
            <a:r>
              <a:rPr lang="en-GB" sz="3200">
                <a:cs typeface="Calibri Light"/>
              </a:rPr>
              <a:t> </a:t>
            </a:r>
          </a:p>
        </p:txBody>
      </p:sp>
      <p:pic>
        <p:nvPicPr>
          <p:cNvPr id="4" name="Graphic 4" descr="Questions with solid fill">
            <a:extLst>
              <a:ext uri="{FF2B5EF4-FFF2-40B4-BE49-F238E27FC236}">
                <a16:creationId xmlns:a16="http://schemas.microsoft.com/office/drawing/2014/main" id="{30C10D8E-9CCF-43DB-B882-F14DF89F9B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73050" y="1463675"/>
            <a:ext cx="5049837" cy="504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236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F7A8A-3F61-9689-B3C9-149CBD3307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7698" y="1403084"/>
            <a:ext cx="7551965" cy="4565650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Arial" panose="05000000000000000000" pitchFamily="2" charset="2"/>
              <a:buChar char="•"/>
            </a:pPr>
            <a:r>
              <a:rPr lang="en-GB">
                <a:cs typeface="Calibri Light"/>
              </a:rPr>
              <a:t>Academic Liaison Librarian for IMH Swansea (SBC &amp; Y Fforwm).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cs typeface="Calibri Light"/>
              </a:rPr>
              <a:t>Designing, developing and creating digital and information literacy content.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cs typeface="Calibri Light"/>
              </a:rPr>
              <a:t>Library lead for Academic Integrity and Referencing.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>
                <a:cs typeface="Calibri Light"/>
              </a:rPr>
              <a:t>Providing specialised library support for staff and students.</a:t>
            </a:r>
          </a:p>
          <a:p>
            <a:pPr marL="0" indent="0">
              <a:buNone/>
            </a:pPr>
            <a:endParaRPr lang="en-GB"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>
              <a:cs typeface="Calibri Light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My role…</a:t>
            </a:r>
          </a:p>
        </p:txBody>
      </p:sp>
      <p:pic>
        <p:nvPicPr>
          <p:cNvPr id="5" name="Picture Placeholder 4" descr="A close-up of a person&#10;&#10;Description automatically generated">
            <a:extLst>
              <a:ext uri="{FF2B5EF4-FFF2-40B4-BE49-F238E27FC236}">
                <a16:creationId xmlns:a16="http://schemas.microsoft.com/office/drawing/2014/main" id="{2948615C-25A0-2E0D-C022-EB5852ED89B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rcRect t="10144" b="18715"/>
          <a:stretch/>
        </p:blipFill>
        <p:spPr>
          <a:xfrm>
            <a:off x="8717328" y="1828523"/>
            <a:ext cx="2954833" cy="2570351"/>
          </a:xfr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37A4AC2-E617-51DD-2E5A-779A6AAF694D}"/>
              </a:ext>
            </a:extLst>
          </p:cNvPr>
          <p:cNvSpPr txBox="1"/>
          <p:nvPr/>
        </p:nvSpPr>
        <p:spPr>
          <a:xfrm>
            <a:off x="8065338" y="4795222"/>
            <a:ext cx="3789010" cy="1323439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b="1">
                <a:latin typeface="Calibri"/>
                <a:cs typeface="Arial"/>
              </a:rPr>
              <a:t>Lisa Ellis </a:t>
            </a:r>
          </a:p>
          <a:p>
            <a:r>
              <a:rPr lang="en-GB" sz="2000">
                <a:latin typeface="Calibri"/>
                <a:cs typeface="Arial"/>
              </a:rPr>
              <a:t>Institute of Management &amp; Health (IMH)</a:t>
            </a:r>
          </a:p>
          <a:p>
            <a:r>
              <a:rPr lang="en-GB" sz="2000">
                <a:latin typeface="Calibri"/>
                <a:cs typeface="Arial"/>
              </a:rPr>
              <a:t>Email:  </a:t>
            </a:r>
            <a:r>
              <a:rPr lang="en-GB" sz="2000" b="1">
                <a:latin typeface="Calibri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l.ellis@uwtsd.ac.uk</a:t>
            </a:r>
            <a:endParaRPr lang="en-GB" sz="2000" b="1">
              <a:latin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58262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EA7B56-4E92-486D-A81B-15B1A97CF8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1071" y="1341361"/>
            <a:ext cx="5253297" cy="494722"/>
          </a:xfrm>
        </p:spPr>
        <p:txBody>
          <a:bodyPr/>
          <a:lstStyle/>
          <a:p>
            <a:r>
              <a:rPr lang="en-GB">
                <a:solidFill>
                  <a:schemeClr val="accent1"/>
                </a:solidFill>
                <a:latin typeface="Arial"/>
                <a:cs typeface="Calibri Light"/>
              </a:rPr>
              <a:t>4 Physical Libraries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31E3AB58-143B-49D1-B102-AD9FAEE8661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4065" y="3199591"/>
            <a:ext cx="5286488" cy="2909735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9A9E0D-85AC-4147-AF46-B00EB85418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225413" y="1397116"/>
            <a:ext cx="3946407" cy="513104"/>
          </a:xfrm>
        </p:spPr>
        <p:txBody>
          <a:bodyPr/>
          <a:lstStyle/>
          <a:p>
            <a:r>
              <a:rPr lang="en-GB">
                <a:solidFill>
                  <a:schemeClr val="accent1"/>
                </a:solidFill>
                <a:latin typeface="Arial"/>
                <a:cs typeface="Calibri Light"/>
              </a:rPr>
              <a:t>Online Library (24/7)</a:t>
            </a:r>
            <a:endParaRPr lang="en-GB">
              <a:solidFill>
                <a:schemeClr val="accent1"/>
              </a:solidFill>
              <a:latin typeface="Calibri Light"/>
              <a:cs typeface="Calibri Ligh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D45F60-AD41-40AF-87FE-8C27FA454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Libraries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BC49B3-7B46-40F4-B69E-DEB1AE05CA85}"/>
              </a:ext>
            </a:extLst>
          </p:cNvPr>
          <p:cNvSpPr txBox="1"/>
          <p:nvPr/>
        </p:nvSpPr>
        <p:spPr>
          <a:xfrm>
            <a:off x="627488" y="1855671"/>
            <a:ext cx="513238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Swansea: SBC &amp; Y </a:t>
            </a:r>
            <a:r>
              <a:rPr lang="en-GB" sz="2400" err="1">
                <a:latin typeface="Arial"/>
                <a:cs typeface="Arial"/>
              </a:rPr>
              <a:t>Fforwm</a:t>
            </a:r>
            <a:endParaRPr lang="en-US" sz="2400" err="1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Carmarthen</a:t>
            </a:r>
            <a:endParaRPr lang="en-US" sz="2400">
              <a:latin typeface="Arial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Lampeter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DB46E7F-6E13-4BA1-A5A3-CC1AFBE7CE57}"/>
              </a:ext>
            </a:extLst>
          </p:cNvPr>
          <p:cNvSpPr txBox="1"/>
          <p:nvPr/>
        </p:nvSpPr>
        <p:spPr>
          <a:xfrm>
            <a:off x="7221175" y="2152756"/>
            <a:ext cx="4249002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latin typeface="Arial"/>
                <a:cs typeface="Arial"/>
                <a:hlinkClick r:id="rId3"/>
              </a:rPr>
              <a:t>www.uwtsd.ac.uk/library</a:t>
            </a:r>
            <a:endParaRPr lang="en-US" sz="2400" b="1">
              <a:latin typeface="Arial"/>
              <a:cs typeface="Arial"/>
            </a:endParaRPr>
          </a:p>
          <a:p>
            <a:endParaRPr lang="en-GB">
              <a:cs typeface="Calibri Light"/>
            </a:endParaRP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C190AD7B-1BA2-8DAC-121F-144A23D7373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6575003" y="3090873"/>
            <a:ext cx="5132387" cy="3018453"/>
          </a:xfrm>
        </p:spPr>
      </p:pic>
    </p:spTree>
    <p:extLst>
      <p:ext uri="{BB962C8B-B14F-4D97-AF65-F5344CB8AC3E}">
        <p14:creationId xmlns:p14="http://schemas.microsoft.com/office/powerpoint/2010/main" val="2455225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AC49-4175-4EE0-B58B-2531E69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The library provides </a:t>
            </a:r>
            <a:r>
              <a:rPr lang="en-GB" sz="6000" b="1"/>
              <a:t>FREE</a:t>
            </a:r>
            <a:r>
              <a:rPr lang="en-GB"/>
              <a:t> access to…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1D46-6D25-46B4-B1DD-E4EA56524EC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9915" y="2201594"/>
            <a:ext cx="3452938" cy="2965669"/>
          </a:xfrm>
        </p:spPr>
        <p:txBody>
          <a:bodyPr>
            <a:normAutofit fontScale="92500"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Ebooks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Ejournals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Visual media, e.g. videos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FE8B01-7F13-4CFC-8DB2-F12145DEA083}"/>
              </a:ext>
            </a:extLst>
          </p:cNvPr>
          <p:cNvSpPr txBox="1">
            <a:spLocks/>
          </p:cNvSpPr>
          <p:nvPr/>
        </p:nvSpPr>
        <p:spPr>
          <a:xfrm>
            <a:off x="8183540" y="2201594"/>
            <a:ext cx="4008460" cy="307355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Conference proceedings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Technical standards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Legal information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Statistical data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Company and industry reports</a:t>
            </a:r>
          </a:p>
          <a:p>
            <a:endParaRPr lang="en-GB"/>
          </a:p>
        </p:txBody>
      </p:sp>
      <p:pic>
        <p:nvPicPr>
          <p:cNvPr id="5" name="Picture Placeholder 6">
            <a:extLst>
              <a:ext uri="{FF2B5EF4-FFF2-40B4-BE49-F238E27FC236}">
                <a16:creationId xmlns:a16="http://schemas.microsoft.com/office/drawing/2014/main" id="{9376CA35-A85B-B440-8706-D67DBBAD272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3" r="20393"/>
          <a:stretch>
            <a:fillRect/>
          </a:stretch>
        </p:blipFill>
        <p:spPr>
          <a:xfrm>
            <a:off x="4145874" y="1956504"/>
            <a:ext cx="3075064" cy="3455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6793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076" y="1061781"/>
            <a:ext cx="7750801" cy="4870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ea typeface="+mn-lt"/>
                <a:cs typeface="Arial"/>
              </a:rPr>
              <a:t>Prioritised Essential and Further reading and resources recommended by your lecturers.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cs typeface="Arial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ea typeface="+mn-lt"/>
                <a:cs typeface="Calibri"/>
              </a:rPr>
              <a:t>Accessible via your Moodle course or the library.</a:t>
            </a:r>
            <a:endParaRPr lang="en-GB" sz="240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>
                <a:latin typeface="Calibri"/>
                <a:ea typeface="+mn-lt"/>
                <a:cs typeface="Arial"/>
              </a:rPr>
              <a:t>Create your own Collection of favourite resources - organise your information and keep details for reference lists.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12" y="2001"/>
            <a:ext cx="10394860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Online resource lists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9CD530-4569-4E76-A79F-6A9260C63812}"/>
              </a:ext>
            </a:extLst>
          </p:cNvPr>
          <p:cNvSpPr txBox="1"/>
          <p:nvPr/>
        </p:nvSpPr>
        <p:spPr>
          <a:xfrm>
            <a:off x="358346" y="5788453"/>
            <a:ext cx="80016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 Light"/>
              </a:rPr>
              <a:t>Resource lists are a starting point – do not limit yourself!</a:t>
            </a:r>
            <a:endParaRPr lang="en-GB" sz="2400" b="1">
              <a:cs typeface="Calibri Ligh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63BE708-40F8-6858-1940-7CD6345034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77342" y="1385519"/>
            <a:ext cx="2796582" cy="35229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63E088-BFE9-75B3-5E97-FF1F6ECEACEC}"/>
              </a:ext>
            </a:extLst>
          </p:cNvPr>
          <p:cNvSpPr txBox="1"/>
          <p:nvPr/>
        </p:nvSpPr>
        <p:spPr>
          <a:xfrm>
            <a:off x="9582000" y="5052000"/>
            <a:ext cx="1711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 Light"/>
                <a:hlinkClick r:id="rId4"/>
              </a:rPr>
              <a:t>Moodle Link</a:t>
            </a:r>
            <a:endParaRPr lang="en-GB" sz="2400" dirty="0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D4D537-F8DE-F990-749B-964CA42A1D58}"/>
              </a:ext>
            </a:extLst>
          </p:cNvPr>
          <p:cNvSpPr txBox="1"/>
          <p:nvPr/>
        </p:nvSpPr>
        <p:spPr>
          <a:xfrm>
            <a:off x="9648000" y="5658000"/>
            <a:ext cx="2215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cs typeface="Calibri Light"/>
                <a:hlinkClick r:id="rId5"/>
              </a:rPr>
              <a:t>Library Link</a:t>
            </a:r>
            <a:endParaRPr lang="en-GB" sz="24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39240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945D9-6B9A-4CD6-9611-AB2E7F263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to access the library resources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3F524-1D89-4381-A2CE-2656EC68DBE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717601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alibri"/>
                <a:ea typeface="+mn-lt"/>
                <a:cs typeface="+mn-lt"/>
              </a:rPr>
              <a:t>Electronic or ebooks and audio-visual resources can be viewed online through the online library </a:t>
            </a:r>
            <a:r>
              <a:rPr lang="en-GB" b="1">
                <a:latin typeface="Calibri"/>
                <a:ea typeface="+mn-lt"/>
                <a:cs typeface="+mn-lt"/>
              </a:rPr>
              <a:t>24 hours a day!</a:t>
            </a:r>
            <a:endParaRPr lang="en-GB" b="1">
              <a:latin typeface="Calibri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 b="1">
              <a:solidFill>
                <a:srgbClr val="000000"/>
              </a:solidFill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 b="1">
                <a:solidFill>
                  <a:schemeClr val="accent1"/>
                </a:solidFill>
                <a:latin typeface="Calibri"/>
                <a:cs typeface="Calibri Light"/>
              </a:rPr>
              <a:t>Just sign into the library or your online resource list with your Student ID number and password. </a:t>
            </a:r>
          </a:p>
          <a:p>
            <a:pPr>
              <a:buFont typeface="Arial" panose="05000000000000000000" pitchFamily="2" charset="2"/>
              <a:buChar char="•"/>
            </a:pPr>
            <a:endParaRPr lang="en-GB">
              <a:latin typeface="Calibri"/>
              <a:cs typeface="Calibri Light"/>
            </a:endParaRPr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  <a:latin typeface="Calibri"/>
                <a:cs typeface="Calibri Light"/>
              </a:rPr>
              <a:t>Student No:</a:t>
            </a:r>
            <a:r>
              <a:rPr lang="en-GB">
                <a:latin typeface="Calibri"/>
                <a:cs typeface="Calibri Light"/>
              </a:rPr>
              <a:t> 1234567@student.uwtsd.ac.uk</a:t>
            </a:r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  <a:latin typeface="Calibri"/>
                <a:cs typeface="Calibri Light"/>
              </a:rPr>
              <a:t>Password:</a:t>
            </a:r>
            <a:r>
              <a:rPr lang="en-GB">
                <a:latin typeface="Calibri"/>
                <a:cs typeface="Calibri Light"/>
              </a:rPr>
              <a:t>    *********</a:t>
            </a:r>
          </a:p>
          <a:p>
            <a:pPr marL="0" indent="0">
              <a:buNone/>
            </a:pPr>
            <a:endParaRPr lang="en-GB" sz="3200">
              <a:latin typeface="Calibri Light"/>
              <a:cs typeface="Calibri Light"/>
            </a:endParaRPr>
          </a:p>
        </p:txBody>
      </p:sp>
      <p:pic>
        <p:nvPicPr>
          <p:cNvPr id="4" name="Picture 4" descr="A picture containing text, person, electronics, hand&#10;&#10;Description automatically generated">
            <a:extLst>
              <a:ext uri="{FF2B5EF4-FFF2-40B4-BE49-F238E27FC236}">
                <a16:creationId xmlns:a16="http://schemas.microsoft.com/office/drawing/2014/main" id="{47CF5920-7417-41AE-A2DE-6830FD5294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6400" y="1930282"/>
            <a:ext cx="3783012" cy="2997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0223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Calibri"/>
                <a:cs typeface="Calibri"/>
              </a:rPr>
              <a:t>Navigating the library web pages</a:t>
            </a:r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512466" y="1353031"/>
            <a:ext cx="6439280" cy="4893647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>
                <a:latin typeface="Calibri"/>
                <a:cs typeface="Arial"/>
              </a:rPr>
              <a:t>The library web pages can be found:  </a:t>
            </a:r>
          </a:p>
          <a:p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cs typeface="Arial"/>
            </a:endParaRPr>
          </a:p>
          <a:p>
            <a:r>
              <a:rPr lang="en-GB" sz="2400">
                <a:latin typeface="Calibri"/>
                <a:cs typeface="Arial"/>
                <a:hlinkClick r:id="rId3"/>
              </a:rPr>
              <a:t>https://www.uwtsd.ac.uk/library/</a:t>
            </a:r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ea typeface="+mn-lt"/>
              <a:cs typeface="Arial" panose="020B0604020202020204" pitchFamily="34" charset="0"/>
            </a:endParaRPr>
          </a:p>
          <a:p>
            <a:r>
              <a:rPr lang="en-GB" sz="2400">
                <a:latin typeface="Calibri"/>
                <a:cs typeface="Arial"/>
                <a:hlinkClick r:id="rId4"/>
              </a:rPr>
              <a:t>HWB</a:t>
            </a:r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cs typeface="Arial" panose="020B0604020202020204" pitchFamily="34" charset="0"/>
              <a:hlinkClick r:id="rId5" invalidUrl="http:///"/>
            </a:endParaRPr>
          </a:p>
          <a:p>
            <a:r>
              <a:rPr lang="en-GB" sz="2400">
                <a:latin typeface="Calibri"/>
                <a:cs typeface="Arial"/>
                <a:hlinkClick r:id="rId6"/>
              </a:rPr>
              <a:t>UWTSD Quick Links  </a:t>
            </a:r>
            <a:endParaRPr lang="en-GB" sz="2400">
              <a:latin typeface="Calibri"/>
              <a:cs typeface="Arial" panose="020B0604020202020204" pitchFamily="34" charset="0"/>
            </a:endParaRPr>
          </a:p>
          <a:p>
            <a:endParaRPr lang="en-GB" sz="2400">
              <a:latin typeface="Calibri"/>
              <a:cs typeface="Arial" panose="020B0604020202020204" pitchFamily="34" charset="0"/>
            </a:endParaRPr>
          </a:p>
          <a:p>
            <a:endParaRPr lang="en-GB" sz="2400">
              <a:latin typeface="Calibri"/>
              <a:cs typeface="Arial"/>
            </a:endParaRPr>
          </a:p>
          <a:p>
            <a:endParaRPr lang="en-GB" sz="2400">
              <a:latin typeface="Calibri"/>
              <a:cs typeface="Arial"/>
            </a:endParaRPr>
          </a:p>
          <a:p>
            <a:r>
              <a:rPr lang="en-GB" sz="2400">
                <a:latin typeface="Calibri"/>
                <a:cs typeface="Arial"/>
              </a:rPr>
              <a:t>or simply search for </a:t>
            </a:r>
            <a:r>
              <a:rPr lang="en-GB" sz="2400" b="1" i="1">
                <a:solidFill>
                  <a:schemeClr val="accent1"/>
                </a:solidFill>
                <a:latin typeface="Calibri"/>
                <a:cs typeface="Arial"/>
              </a:rPr>
              <a:t>UWTSD library </a:t>
            </a:r>
            <a:r>
              <a:rPr lang="en-GB" sz="2400">
                <a:latin typeface="Calibri"/>
                <a:cs typeface="Arial"/>
              </a:rPr>
              <a:t>from your internet browser</a:t>
            </a:r>
          </a:p>
        </p:txBody>
      </p:sp>
      <p:pic>
        <p:nvPicPr>
          <p:cNvPr id="4" name="Picture 5" descr="A picture containing logo&#10;&#10;Description automatically generated">
            <a:extLst>
              <a:ext uri="{FF2B5EF4-FFF2-40B4-BE49-F238E27FC236}">
                <a16:creationId xmlns:a16="http://schemas.microsoft.com/office/drawing/2014/main" id="{EC13E914-8FEC-4ECF-BAB9-C3BD36D6B27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0619" t="-696" r="6549" b="21913"/>
          <a:stretch/>
        </p:blipFill>
        <p:spPr>
          <a:xfrm>
            <a:off x="7032226" y="1314451"/>
            <a:ext cx="5163473" cy="4970129"/>
          </a:xfrm>
          <a:prstGeom prst="rect">
            <a:avLst/>
          </a:prstGeom>
        </p:spPr>
      </p:pic>
      <p:pic>
        <p:nvPicPr>
          <p:cNvPr id="5" name="Picture 5" descr="Qr code&#10;&#10;Description automatically generated">
            <a:extLst>
              <a:ext uri="{FF2B5EF4-FFF2-40B4-BE49-F238E27FC236}">
                <a16:creationId xmlns:a16="http://schemas.microsoft.com/office/drawing/2014/main" id="{17C9A697-5882-CFEB-004B-569C9983DA4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47834" y="3323394"/>
            <a:ext cx="1400175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7649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C3D0CA72-6F5D-643E-E283-863B3AA7E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2400" y="1389540"/>
            <a:ext cx="7873200" cy="468491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B78FFA-4290-4082-90A7-CC9248C3F5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Look for...</a:t>
            </a: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7413CC01-6E54-43CD-9525-4C1A591B0171}"/>
              </a:ext>
            </a:extLst>
          </p:cNvPr>
          <p:cNvSpPr txBox="1"/>
          <p:nvPr/>
        </p:nvSpPr>
        <p:spPr>
          <a:xfrm>
            <a:off x="9545853" y="1784007"/>
            <a:ext cx="2570113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Calibri"/>
                <a:cs typeface="Arial"/>
              </a:rPr>
              <a:t>Check for the red arrows – these will give you other sources citing this article, or sources cited in this article</a:t>
            </a: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608B183-DDA3-4F62-B2DD-4C02F4CC6E18}"/>
              </a:ext>
            </a:extLst>
          </p:cNvPr>
          <p:cNvSpPr txBox="1"/>
          <p:nvPr/>
        </p:nvSpPr>
        <p:spPr>
          <a:xfrm>
            <a:off x="137502" y="1390596"/>
            <a:ext cx="1874808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Calibri"/>
                <a:cs typeface="Arial"/>
              </a:rPr>
              <a:t>Peer reviewed articles</a:t>
            </a: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987171E3-32C7-43A1-AC99-54B5C85AB57E}"/>
              </a:ext>
            </a:extLst>
          </p:cNvPr>
          <p:cNvSpPr txBox="1"/>
          <p:nvPr/>
        </p:nvSpPr>
        <p:spPr>
          <a:xfrm>
            <a:off x="172137" y="5222118"/>
            <a:ext cx="1874808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Calibri"/>
                <a:cs typeface="Arial"/>
              </a:rPr>
              <a:t>Full text online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59788AB2-847B-4A51-8A53-7B6C7624E298}"/>
              </a:ext>
            </a:extLst>
          </p:cNvPr>
          <p:cNvSpPr txBox="1"/>
          <p:nvPr/>
        </p:nvSpPr>
        <p:spPr>
          <a:xfrm>
            <a:off x="10034237" y="4911252"/>
            <a:ext cx="2185358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Calibri"/>
                <a:cs typeface="Arial"/>
              </a:rPr>
              <a:t>Pin articles to save to your account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5A4641A-E39F-4059-A67F-B45AD46D5389}"/>
              </a:ext>
            </a:extLst>
          </p:cNvPr>
          <p:cNvCxnSpPr/>
          <p:nvPr/>
        </p:nvCxnSpPr>
        <p:spPr>
          <a:xfrm>
            <a:off x="804312" y="2488248"/>
            <a:ext cx="3176470" cy="53150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2E0817A-D8AC-4663-9FB7-B50365507FDB}"/>
              </a:ext>
            </a:extLst>
          </p:cNvPr>
          <p:cNvCxnSpPr>
            <a:cxnSpLocks/>
          </p:cNvCxnSpPr>
          <p:nvPr/>
        </p:nvCxnSpPr>
        <p:spPr>
          <a:xfrm flipH="1" flipV="1">
            <a:off x="7681913" y="2144802"/>
            <a:ext cx="1974025" cy="83650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A153387C-5344-4D39-8A04-0C4BFA338C97}"/>
              </a:ext>
            </a:extLst>
          </p:cNvPr>
          <p:cNvCxnSpPr>
            <a:cxnSpLocks/>
          </p:cNvCxnSpPr>
          <p:nvPr/>
        </p:nvCxnSpPr>
        <p:spPr>
          <a:xfrm flipH="1" flipV="1">
            <a:off x="8473342" y="3885480"/>
            <a:ext cx="1618782" cy="141376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6ECC746-831E-4741-A96A-4EEA29C11F36}"/>
              </a:ext>
            </a:extLst>
          </p:cNvPr>
          <p:cNvCxnSpPr>
            <a:cxnSpLocks/>
          </p:cNvCxnSpPr>
          <p:nvPr/>
        </p:nvCxnSpPr>
        <p:spPr>
          <a:xfrm flipV="1">
            <a:off x="1211119" y="5185767"/>
            <a:ext cx="4625467" cy="67816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1216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84B7A93-49B9-3E54-CB67-1B446EEC41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Advanced Library Search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2DCE47-7CB8-568C-7384-B8C0D0235808}"/>
              </a:ext>
            </a:extLst>
          </p:cNvPr>
          <p:cNvSpPr txBox="1"/>
          <p:nvPr/>
        </p:nvSpPr>
        <p:spPr>
          <a:xfrm>
            <a:off x="159926" y="2079036"/>
            <a:ext cx="3768607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>
                <a:cs typeface="Calibri Light"/>
              </a:rPr>
              <a:t>Use "quotations" for phrase searching.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 Light"/>
              </a:rPr>
              <a:t>Boolean operators (AND, OR, NOT)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 Light"/>
              </a:rPr>
              <a:t>Advanced search to try different combinations. 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 Light"/>
              </a:rPr>
              <a:t>Use filters to refine by date, subject, etc.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cs typeface="Calibri Light"/>
              </a:rPr>
              <a:t>Set alerts.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59BFAA-A6F8-7A5A-2CA3-C98F8B02F38E}"/>
              </a:ext>
            </a:extLst>
          </p:cNvPr>
          <p:cNvSpPr txBox="1"/>
          <p:nvPr/>
        </p:nvSpPr>
        <p:spPr>
          <a:xfrm>
            <a:off x="10816683" y="5835804"/>
            <a:ext cx="1005468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Calibri Light"/>
                <a:hlinkClick r:id="rId2"/>
              </a:rPr>
              <a:t>Library</a:t>
            </a:r>
            <a:endParaRPr lang="en-GB"/>
          </a:p>
        </p:txBody>
      </p:sp>
      <p:pic>
        <p:nvPicPr>
          <p:cNvPr id="11" name="Content Placeholder 10" descr="A screenshot of a computer&#10;&#10;Description automatically generated">
            <a:extLst>
              <a:ext uri="{FF2B5EF4-FFF2-40B4-BE49-F238E27FC236}">
                <a16:creationId xmlns:a16="http://schemas.microsoft.com/office/drawing/2014/main" id="{52934774-7B0E-7EAF-7475-EFA740E05F3C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4075775" y="1496263"/>
            <a:ext cx="7736452" cy="4574040"/>
          </a:xfrm>
        </p:spPr>
      </p:pic>
    </p:spTree>
    <p:extLst>
      <p:ext uri="{BB962C8B-B14F-4D97-AF65-F5344CB8AC3E}">
        <p14:creationId xmlns:p14="http://schemas.microsoft.com/office/powerpoint/2010/main" val="2107664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F62F2-DDF8-7D90-F2A0-5E15672B3E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Tips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15A2A5-9A1C-95EC-F99A-76DD79995EF2}"/>
              </a:ext>
            </a:extLst>
          </p:cNvPr>
          <p:cNvSpPr txBox="1"/>
          <p:nvPr/>
        </p:nvSpPr>
        <p:spPr>
          <a:xfrm>
            <a:off x="401590" y="1714126"/>
            <a:ext cx="1150817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 Light"/>
                <a:cs typeface="Calibri Light"/>
              </a:rPr>
              <a:t>Finding a relevant article / book can lead to many more resources.</a:t>
            </a:r>
            <a:endParaRPr lang="en-US" sz="2400" b="1">
              <a:latin typeface="Calibri Light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2400">
              <a:latin typeface="Calibri Light"/>
              <a:cs typeface="Calibri Ligh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>
                <a:solidFill>
                  <a:schemeClr val="accent1"/>
                </a:solidFill>
                <a:latin typeface="Calibri Light"/>
                <a:cs typeface="Calibri"/>
              </a:rPr>
              <a:t>Note </a:t>
            </a:r>
            <a:r>
              <a:rPr lang="en-GB" sz="2400">
                <a:latin typeface="Calibri Light"/>
                <a:cs typeface="Calibri"/>
              </a:rPr>
              <a:t>key words / concepts / terminology used</a:t>
            </a:r>
            <a:endParaRPr lang="en-US" sz="2400">
              <a:latin typeface="Calibri Light"/>
              <a:ea typeface="+mn-lt"/>
              <a:cs typeface="+mn-lt"/>
            </a:endParaRPr>
          </a:p>
          <a:p>
            <a:endParaRPr lang="en-GB" sz="2400" b="1">
              <a:solidFill>
                <a:schemeClr val="accent1"/>
              </a:solidFill>
              <a:latin typeface="Calibri Light"/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chemeClr val="accent1"/>
                </a:solidFill>
                <a:latin typeface="Calibri Light"/>
                <a:cs typeface="Calibri Light"/>
              </a:rPr>
              <a:t>Check </a:t>
            </a:r>
            <a:r>
              <a:rPr lang="en-GB" sz="2400">
                <a:latin typeface="Calibri Light"/>
                <a:cs typeface="Calibri Light"/>
              </a:rPr>
              <a:t>cited in and cited by</a:t>
            </a:r>
          </a:p>
          <a:p>
            <a:pPr marL="285750" indent="-285750">
              <a:buFont typeface="Arial"/>
              <a:buChar char="•"/>
            </a:pPr>
            <a:endParaRPr lang="en-GB" sz="2400">
              <a:latin typeface="Calibri Light"/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chemeClr val="accent1"/>
                </a:solidFill>
                <a:latin typeface="Calibri Light"/>
                <a:cs typeface="Calibri Light"/>
              </a:rPr>
              <a:t>Locate</a:t>
            </a:r>
            <a:r>
              <a:rPr lang="en-GB" sz="2400">
                <a:latin typeface="Calibri Light"/>
                <a:cs typeface="Calibri Light"/>
              </a:rPr>
              <a:t> key journals and authors</a:t>
            </a:r>
          </a:p>
          <a:p>
            <a:pPr marL="285750" indent="-285750">
              <a:buFont typeface="Arial"/>
              <a:buChar char="•"/>
            </a:pPr>
            <a:endParaRPr lang="en-GB" sz="2400">
              <a:latin typeface="Calibri Light"/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chemeClr val="accent1"/>
                </a:solidFill>
                <a:latin typeface="Calibri Light"/>
                <a:cs typeface="Calibri Light"/>
              </a:rPr>
              <a:t>Explore</a:t>
            </a:r>
            <a:r>
              <a:rPr lang="en-GB" sz="2400">
                <a:latin typeface="Calibri Light"/>
                <a:cs typeface="Calibri Light"/>
              </a:rPr>
              <a:t> subject headings (SH) : Check out SH below the bibliographic details in the catalogue record. </a:t>
            </a:r>
          </a:p>
          <a:p>
            <a:endParaRPr lang="en-GB" sz="2400">
              <a:latin typeface="Calibri Light"/>
              <a:cs typeface="Calibri Light"/>
            </a:endParaRPr>
          </a:p>
          <a:p>
            <a:pPr marL="285750" indent="-285750">
              <a:buFont typeface="Arial"/>
              <a:buChar char="•"/>
            </a:pPr>
            <a:r>
              <a:rPr lang="en-GB" sz="2400" b="1">
                <a:solidFill>
                  <a:schemeClr val="accent1"/>
                </a:solidFill>
                <a:latin typeface="Calibri Light"/>
                <a:cs typeface="Calibri Light"/>
              </a:rPr>
              <a:t>Use</a:t>
            </a:r>
            <a:r>
              <a:rPr lang="en-GB" sz="2400">
                <a:latin typeface="Calibri Light"/>
                <a:cs typeface="Calibri Light"/>
              </a:rPr>
              <a:t> filters: date, location, type of resource</a:t>
            </a:r>
          </a:p>
        </p:txBody>
      </p:sp>
      <p:pic>
        <p:nvPicPr>
          <p:cNvPr id="3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97006796-2880-A75E-C298-FD66DE53C7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25" t="32704" r="10526" b="15094"/>
          <a:stretch/>
        </p:blipFill>
        <p:spPr>
          <a:xfrm>
            <a:off x="5180156" y="3177454"/>
            <a:ext cx="1310095" cy="477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7483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64646A6-BB6C-8CAF-7965-01CA4919B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LibKey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1B2C941-5C66-20F9-6FCF-C9CEA210585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58242" y="2312263"/>
            <a:ext cx="3283518" cy="2810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>
                <a:cs typeface="Calibri Light"/>
              </a:rPr>
              <a:t>Download the </a:t>
            </a:r>
            <a:r>
              <a:rPr lang="en-GB" dirty="0">
                <a:cs typeface="Calibri Light"/>
                <a:hlinkClick r:id="rId2"/>
              </a:rPr>
              <a:t>LibKey Nomad</a:t>
            </a:r>
            <a:r>
              <a:rPr lang="en-GB" dirty="0">
                <a:cs typeface="Calibri Light"/>
              </a:rPr>
              <a:t> plugin.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endParaRPr lang="en-GB" dirty="0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dirty="0">
                <a:cs typeface="Calibri Light"/>
              </a:rPr>
              <a:t>Link your </a:t>
            </a:r>
            <a:r>
              <a:rPr lang="en-GB" dirty="0">
                <a:cs typeface="Calibri Light"/>
                <a:hlinkClick r:id="rId3"/>
              </a:rPr>
              <a:t>Google Scholar</a:t>
            </a:r>
            <a:r>
              <a:rPr lang="en-GB" dirty="0">
                <a:cs typeface="Calibri Light"/>
              </a:rPr>
              <a:t> to the library account.</a:t>
            </a:r>
          </a:p>
        </p:txBody>
      </p:sp>
      <p:pic>
        <p:nvPicPr>
          <p:cNvPr id="5" name="Picture 4" descr="A screenshot of a research page&#10;&#10;Description automatically generated">
            <a:extLst>
              <a:ext uri="{FF2B5EF4-FFF2-40B4-BE49-F238E27FC236}">
                <a16:creationId xmlns:a16="http://schemas.microsoft.com/office/drawing/2014/main" id="{28EEAC3F-94BB-4E42-B7D6-FACBECFD4C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1239" y="1535597"/>
            <a:ext cx="8749200" cy="4369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722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DB39E19D-EE96-1F63-95EA-A3A3F1C69DCE}"/>
              </a:ext>
            </a:extLst>
          </p:cNvPr>
          <p:cNvSpPr txBox="1">
            <a:spLocks/>
          </p:cNvSpPr>
          <p:nvPr/>
        </p:nvSpPr>
        <p:spPr>
          <a:xfrm>
            <a:off x="188909" y="328231"/>
            <a:ext cx="5107000" cy="10033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rgbClr val="0070C0"/>
                </a:solidFill>
                <a:ea typeface="+mj-lt"/>
                <a:cs typeface="+mj-lt"/>
              </a:rPr>
              <a:t>G</a:t>
            </a:r>
            <a:r>
              <a:rPr lang="en-GB" b="1" dirty="0">
                <a:solidFill>
                  <a:srgbClr val="FF0000"/>
                </a:solidFill>
                <a:ea typeface="+mj-lt"/>
                <a:cs typeface="+mj-lt"/>
              </a:rPr>
              <a:t>o</a:t>
            </a:r>
            <a:r>
              <a:rPr lang="en-GB" b="1" dirty="0">
                <a:solidFill>
                  <a:srgbClr val="FFC000"/>
                </a:solidFill>
                <a:ea typeface="+mj-lt"/>
                <a:cs typeface="+mj-lt"/>
              </a:rPr>
              <a:t>o</a:t>
            </a:r>
            <a:r>
              <a:rPr lang="en-GB" b="1" dirty="0">
                <a:solidFill>
                  <a:srgbClr val="0070C0"/>
                </a:solidFill>
                <a:ea typeface="+mj-lt"/>
                <a:cs typeface="+mj-lt"/>
              </a:rPr>
              <a:t>g</a:t>
            </a:r>
            <a:r>
              <a:rPr lang="en-GB" b="1" dirty="0">
                <a:solidFill>
                  <a:srgbClr val="00B050"/>
                </a:solidFill>
                <a:ea typeface="+mj-lt"/>
                <a:cs typeface="+mj-lt"/>
              </a:rPr>
              <a:t>l</a:t>
            </a:r>
            <a:r>
              <a:rPr lang="en-GB" b="1" dirty="0">
                <a:solidFill>
                  <a:srgbClr val="FF0000"/>
                </a:solidFill>
                <a:ea typeface="+mj-lt"/>
                <a:cs typeface="+mj-lt"/>
              </a:rPr>
              <a:t>e</a:t>
            </a:r>
            <a:r>
              <a:rPr lang="en-GB" b="1" dirty="0">
                <a:ea typeface="+mj-lt"/>
                <a:cs typeface="+mj-lt"/>
              </a:rPr>
              <a:t> Scholar</a:t>
            </a:r>
            <a:r>
              <a:rPr lang="en-GB" b="1" dirty="0">
                <a:solidFill>
                  <a:schemeClr val="bg1">
                    <a:lumMod val="50000"/>
                  </a:schemeClr>
                </a:solidFill>
                <a:ea typeface="+mj-lt"/>
                <a:cs typeface="+mj-lt"/>
              </a:rPr>
              <a:t> </a:t>
            </a:r>
            <a:endParaRPr lang="en-US" dirty="0">
              <a:solidFill>
                <a:schemeClr val="bg1">
                  <a:lumMod val="50000"/>
                </a:schemeClr>
              </a:solidFill>
              <a:ea typeface="+mj-lt"/>
              <a:cs typeface="+mj-lt"/>
            </a:endParaRPr>
          </a:p>
          <a:p>
            <a:endParaRPr lang="en-US" sz="3600" b="1" dirty="0">
              <a:cs typeface="Calibri Light"/>
            </a:endParaRP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2C42C758-4EB6-A5E5-D0A3-F3CD8C3D436E}"/>
              </a:ext>
            </a:extLst>
          </p:cNvPr>
          <p:cNvSpPr txBox="1">
            <a:spLocks/>
          </p:cNvSpPr>
          <p:nvPr/>
        </p:nvSpPr>
        <p:spPr>
          <a:xfrm>
            <a:off x="698500" y="1875127"/>
            <a:ext cx="4008438" cy="43942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/>
              <a:t>Search for Google Scholar</a:t>
            </a:r>
            <a:endParaRPr lang="en-US"/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/>
              <a:t>Click on site</a:t>
            </a:r>
            <a:endParaRPr lang="en-US" sz="2000" dirty="0"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/>
              <a:t>Click on 3 lines (top left of page)</a:t>
            </a:r>
            <a:endParaRPr lang="en-US" sz="2000" dirty="0"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/>
              <a:t>Choose settings</a:t>
            </a:r>
            <a:endParaRPr lang="en-US" sz="2000" dirty="0"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/>
              <a:t>Click library links</a:t>
            </a:r>
            <a:endParaRPr lang="en-US" sz="2000" dirty="0"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/>
              <a:t>Type in UW Trinity </a:t>
            </a:r>
            <a:endParaRPr lang="en-US" sz="2000" dirty="0"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/>
              <a:t>Click search</a:t>
            </a:r>
            <a:endParaRPr lang="en-US" sz="2000" dirty="0"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/>
              <a:t>Tick the box with View it @ UWTSD</a:t>
            </a:r>
            <a:endParaRPr lang="en-US" sz="2000" dirty="0"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/>
              <a:t>Save</a:t>
            </a:r>
            <a:endParaRPr lang="en-US" sz="2000" dirty="0"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endParaRPr lang="en-US" sz="2000">
              <a:cs typeface="Calibri Light"/>
            </a:endParaRPr>
          </a:p>
          <a:p>
            <a:endParaRPr lang="en-US" sz="2000"/>
          </a:p>
          <a:p>
            <a:pPr marL="0"/>
            <a:endParaRPr lang="en-US" sz="2000"/>
          </a:p>
        </p:txBody>
      </p:sp>
      <p:pic>
        <p:nvPicPr>
          <p:cNvPr id="9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D896519-5574-50AA-56EA-1F374B19A9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6909" y="1875124"/>
            <a:ext cx="6905915" cy="3488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3840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A4D4-3E2B-421B-B3D5-CB551922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DDA6F-0987-40FA-B98F-0CF4F021B45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8799" y="1342592"/>
            <a:ext cx="5854064" cy="2526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7F7C"/>
                </a:solidFill>
                <a:latin typeface="Arial"/>
                <a:cs typeface="Calibri Light"/>
              </a:rPr>
              <a:t>Books (generally)</a:t>
            </a:r>
            <a:endParaRPr lang="en-US" b="1" dirty="0">
              <a:solidFill>
                <a:srgbClr val="007F7C"/>
              </a:solidFill>
              <a:latin typeface="Arial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sz="2400" dirty="0">
                <a:latin typeface="Arial"/>
                <a:cs typeface="Calibri Light"/>
              </a:rPr>
              <a:t>Cover subject or topic area in detail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400" b="1" dirty="0">
                <a:latin typeface="Arial"/>
                <a:cs typeface="Calibri Light"/>
              </a:rPr>
              <a:t>Good for background, theory and established work</a:t>
            </a:r>
          </a:p>
          <a:p>
            <a:pPr>
              <a:buFont typeface="Arial" panose="05000000000000000000" pitchFamily="2" charset="2"/>
              <a:buChar char="•"/>
            </a:pPr>
            <a:r>
              <a:rPr lang="en-GB" sz="2400" dirty="0">
                <a:latin typeface="Arial"/>
                <a:cs typeface="Calibri Light"/>
              </a:rPr>
              <a:t>Do not tend to cover latest research</a:t>
            </a:r>
          </a:p>
          <a:p>
            <a:pPr marL="0" indent="0">
              <a:buNone/>
            </a:pPr>
            <a:endParaRPr lang="en-GB">
              <a:latin typeface="Arial"/>
              <a:cs typeface="Calibri Light"/>
            </a:endParaRPr>
          </a:p>
          <a:p>
            <a:pPr marL="0" indent="0">
              <a:buNone/>
            </a:pPr>
            <a:endParaRPr lang="en-GB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C99EE-2CD9-4D66-92FD-3C92CDD32F5A}"/>
              </a:ext>
            </a:extLst>
          </p:cNvPr>
          <p:cNvSpPr txBox="1"/>
          <p:nvPr/>
        </p:nvSpPr>
        <p:spPr>
          <a:xfrm>
            <a:off x="239712" y="3978275"/>
            <a:ext cx="7696200" cy="21944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F7C"/>
                </a:solidFill>
                <a:latin typeface="Arial"/>
                <a:cs typeface="Arial"/>
              </a:rPr>
              <a:t>Journals</a:t>
            </a:r>
            <a:endParaRPr lang="en-US" sz="2800">
              <a:solidFill>
                <a:srgbClr val="007F7C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Regular publications written by researchers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Most reliable sources with </a:t>
            </a:r>
            <a:r>
              <a:rPr lang="en-GB" sz="2400" b="1">
                <a:latin typeface="Arial"/>
                <a:cs typeface="Arial"/>
              </a:rPr>
              <a:t>latest research</a:t>
            </a:r>
            <a:endParaRPr lang="en-US" sz="2400" b="1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Do not cover background information, are specific and can be technical.</a:t>
            </a:r>
            <a:endParaRPr lang="en-US" sz="2400">
              <a:cs typeface="Calibri Light"/>
            </a:endParaRPr>
          </a:p>
        </p:txBody>
      </p:sp>
      <p:pic>
        <p:nvPicPr>
          <p:cNvPr id="5" name="Picture 4" descr="A light bulb with a wire on it&#10;&#10;Description automatically generated">
            <a:extLst>
              <a:ext uri="{FF2B5EF4-FFF2-40B4-BE49-F238E27FC236}">
                <a16:creationId xmlns:a16="http://schemas.microsoft.com/office/drawing/2014/main" id="{C3C03B9E-2B6C-549E-6D9F-AE6BF0D64B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45708" y="1501696"/>
            <a:ext cx="1331411" cy="2061118"/>
          </a:xfrm>
          <a:prstGeom prst="rect">
            <a:avLst/>
          </a:prstGeom>
        </p:spPr>
      </p:pic>
      <p:pic>
        <p:nvPicPr>
          <p:cNvPr id="4" name="Picture 3" descr="A blue cover with white text&#10;&#10;Description automatically generated">
            <a:extLst>
              <a:ext uri="{FF2B5EF4-FFF2-40B4-BE49-F238E27FC236}">
                <a16:creationId xmlns:a16="http://schemas.microsoft.com/office/drawing/2014/main" id="{D9A1348A-D54D-35FB-C521-08CE804884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3500" y="1516450"/>
            <a:ext cx="1292147" cy="2022321"/>
          </a:xfrm>
          <a:prstGeom prst="rect">
            <a:avLst/>
          </a:prstGeom>
        </p:spPr>
      </p:pic>
      <p:pic>
        <p:nvPicPr>
          <p:cNvPr id="9" name="Picture 8" descr="A blue and white logo&#10;&#10;Description automatically generated">
            <a:extLst>
              <a:ext uri="{FF2B5EF4-FFF2-40B4-BE49-F238E27FC236}">
                <a16:creationId xmlns:a16="http://schemas.microsoft.com/office/drawing/2014/main" id="{63096B6F-7CA8-15BD-EE39-A4F5243B570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0751" y="4151855"/>
            <a:ext cx="1397619" cy="1983290"/>
          </a:xfrm>
          <a:prstGeom prst="rect">
            <a:avLst/>
          </a:prstGeom>
        </p:spPr>
      </p:pic>
      <p:pic>
        <p:nvPicPr>
          <p:cNvPr id="11" name="Picture 10" descr="A cover of a book&#10;&#10;Description automatically generated">
            <a:extLst>
              <a:ext uri="{FF2B5EF4-FFF2-40B4-BE49-F238E27FC236}">
                <a16:creationId xmlns:a16="http://schemas.microsoft.com/office/drawing/2014/main" id="{C7BB55EB-1AE0-BC24-183F-F72FC7C782C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05781" y="4211793"/>
            <a:ext cx="1491707" cy="1919171"/>
          </a:xfrm>
          <a:prstGeom prst="rect">
            <a:avLst/>
          </a:prstGeom>
        </p:spPr>
      </p:pic>
      <p:pic>
        <p:nvPicPr>
          <p:cNvPr id="12" name="Picture 11" descr="A blue and white sign with white text&#10;&#10;Description automatically generated">
            <a:extLst>
              <a:ext uri="{FF2B5EF4-FFF2-40B4-BE49-F238E27FC236}">
                <a16:creationId xmlns:a16="http://schemas.microsoft.com/office/drawing/2014/main" id="{BD0F2ED5-235D-E8B8-D7D7-C38F145AC5A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05681" y="1512966"/>
            <a:ext cx="1419225" cy="2047875"/>
          </a:xfrm>
          <a:prstGeom prst="rect">
            <a:avLst/>
          </a:prstGeom>
        </p:spPr>
      </p:pic>
      <p:pic>
        <p:nvPicPr>
          <p:cNvPr id="14" name="Picture 13" descr="A blue and white poster with white text&#10;&#10;Description automatically generated">
            <a:extLst>
              <a:ext uri="{FF2B5EF4-FFF2-40B4-BE49-F238E27FC236}">
                <a16:creationId xmlns:a16="http://schemas.microsoft.com/office/drawing/2014/main" id="{C2F28CEB-8989-CEC4-2080-FB781E8426F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6131" y="1512733"/>
            <a:ext cx="1438275" cy="2066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3034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A31DD-5F2D-436B-9648-0BF2A4B79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1" y="95329"/>
            <a:ext cx="10795518" cy="1003916"/>
          </a:xfrm>
        </p:spPr>
        <p:txBody>
          <a:bodyPr/>
          <a:lstStyle/>
          <a:p>
            <a:r>
              <a:rPr lang="en-GB"/>
              <a:t>Why use Library Search?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E33F43E-9F04-408E-92B2-3A2DCEF7B693}"/>
              </a:ext>
            </a:extLst>
          </p:cNvPr>
          <p:cNvSpPr txBox="1"/>
          <p:nvPr/>
        </p:nvSpPr>
        <p:spPr>
          <a:xfrm>
            <a:off x="448959" y="1467736"/>
            <a:ext cx="3353207" cy="517064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200" b="1">
                <a:latin typeface="Arial"/>
                <a:cs typeface="Arial"/>
                <a:hlinkClick r:id="rId3"/>
              </a:rPr>
              <a:t>General library search</a:t>
            </a:r>
            <a:r>
              <a:rPr lang="en-GB" sz="2200">
                <a:latin typeface="Arial"/>
                <a:cs typeface="Arial"/>
                <a:hlinkClick r:id="rId3"/>
              </a:rPr>
              <a:t> </a:t>
            </a:r>
            <a:r>
              <a:rPr lang="en-GB" sz="2200">
                <a:latin typeface="Arial"/>
                <a:cs typeface="Arial"/>
              </a:rPr>
              <a:t>:</a:t>
            </a:r>
          </a:p>
          <a:p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Books &amp; journals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Audio &amp; Visual</a:t>
            </a: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Specialist databases</a:t>
            </a:r>
          </a:p>
          <a:p>
            <a:endParaRPr lang="en-GB" sz="2200">
              <a:solidFill>
                <a:srgbClr val="FF0000"/>
              </a:solidFill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Full text articles &amp; eBooks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>
                <a:latin typeface="Arial"/>
                <a:cs typeface="Arial"/>
              </a:rPr>
              <a:t>Your saved resources &amp; alerts</a:t>
            </a:r>
          </a:p>
          <a:p>
            <a:endParaRPr lang="en-GB" sz="2400">
              <a:latin typeface="Arial"/>
              <a:cs typeface="Arial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F6A114-7D19-E268-6F34-25175CC0904C}"/>
              </a:ext>
            </a:extLst>
          </p:cNvPr>
          <p:cNvSpPr txBox="1"/>
          <p:nvPr/>
        </p:nvSpPr>
        <p:spPr>
          <a:xfrm>
            <a:off x="7139987" y="1453723"/>
            <a:ext cx="4697934" cy="381642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200" b="1" dirty="0">
                <a:latin typeface="Arial"/>
                <a:cs typeface="Arial"/>
              </a:rPr>
              <a:t>Specialist Database search: </a:t>
            </a:r>
          </a:p>
          <a:p>
            <a:endParaRPr lang="en-US" sz="2200" b="1">
              <a:latin typeface="Calibri Light"/>
              <a:cs typeface="Calibri Ligh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4"/>
              </a:rPr>
              <a:t>Box of Broadcasts (BoB)</a:t>
            </a:r>
            <a:endParaRPr lang="en-GB" sz="2200" dirty="0">
              <a:latin typeface="Arial"/>
              <a:cs typeface="Arial"/>
            </a:endParaRPr>
          </a:p>
          <a:p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5"/>
              </a:rPr>
              <a:t>Linkedin Learning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6"/>
              </a:rPr>
              <a:t>Policing Insight &amp; Policing TV</a:t>
            </a:r>
            <a:endParaRPr lang="en-GB" sz="2200" dirty="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7"/>
              </a:rPr>
              <a:t>Newsbank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>
                <a:latin typeface="Arial"/>
                <a:cs typeface="Arial"/>
                <a:hlinkClick r:id="rId8"/>
              </a:rPr>
              <a:t>Cite Them Right</a:t>
            </a:r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8747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2839F-FE48-0264-EAF5-3525BFF17F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Journals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252B37-9536-82A6-FFE0-ACC18DD9CA11}"/>
              </a:ext>
            </a:extLst>
          </p:cNvPr>
          <p:cNvSpPr txBox="1"/>
          <p:nvPr/>
        </p:nvSpPr>
        <p:spPr>
          <a:xfrm>
            <a:off x="237067" y="1337734"/>
            <a:ext cx="11031125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2"/>
              </a:rPr>
              <a:t>Police Practice and Research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3"/>
              </a:rPr>
              <a:t>Police Quarterly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4"/>
              </a:rPr>
              <a:t>Policing: A journal of policy and practice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5"/>
              </a:rPr>
              <a:t>The Police Journal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6"/>
              </a:rPr>
              <a:t>The International Journal of Police Science &amp; Management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r>
              <a:rPr lang="en-US" sz="2400" dirty="0">
                <a:latin typeface="Calibri "/>
                <a:hlinkClick r:id="rId7"/>
              </a:rPr>
              <a:t>Policing: An International Journal of Police Strategies &amp; Management</a:t>
            </a:r>
            <a:endParaRPr lang="en-US" sz="2400" dirty="0">
              <a:latin typeface="Calibri "/>
            </a:endParaRPr>
          </a:p>
          <a:p>
            <a:pPr marL="228600" indent="-228600">
              <a:buChar char="•"/>
            </a:pPr>
            <a:endParaRPr lang="en-US" sz="2400" dirty="0">
              <a:latin typeface="Calibri "/>
            </a:endParaRPr>
          </a:p>
          <a:p>
            <a:pPr>
              <a:buChar char="•"/>
            </a:pPr>
            <a:r>
              <a:rPr lang="en-US" sz="2400" dirty="0">
                <a:latin typeface="Calibri "/>
                <a:hlinkClick r:id="rId8" tooltip="https://librarysearch.uwtsd.ac.uk/permalink/44WHELF_UWTSD/ra52dq/alma99100478702502421"/>
              </a:rPr>
              <a:t>Policing Insight (inc. Policing TV)</a:t>
            </a:r>
            <a:endParaRPr lang="en-US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23040072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Current awareness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01283" y="1311211"/>
            <a:ext cx="11937691" cy="49859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Look for the option to set up </a:t>
            </a:r>
            <a:r>
              <a:rPr lang="en-GB" sz="2000" b="1" dirty="0"/>
              <a:t>email alerts </a:t>
            </a:r>
            <a:r>
              <a:rPr lang="en-GB" sz="2000" dirty="0"/>
              <a:t>within our library catalogue and databases. You’ll get notified about all the latest news &amp; publications on your research topic!</a:t>
            </a:r>
            <a:endParaRPr lang="en-GB" sz="2000" dirty="0">
              <a:ea typeface="Calibri Light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ea typeface="Calibri Light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Browse your favourite </a:t>
            </a:r>
            <a:r>
              <a:rPr lang="en-GB" sz="2000" b="1" dirty="0"/>
              <a:t>academic journals </a:t>
            </a:r>
            <a:r>
              <a:rPr lang="en-GB" sz="2000" dirty="0"/>
              <a:t>using our </a:t>
            </a:r>
            <a:r>
              <a:rPr lang="en-GB" sz="2000" dirty="0">
                <a:hlinkClick r:id="rId2"/>
              </a:rPr>
              <a:t>Browzine</a:t>
            </a:r>
            <a:r>
              <a:rPr lang="en-GB" sz="2000" dirty="0"/>
              <a:t> feature, save favourite publications to your bookshelf and be alerted when the latest issue is released.</a:t>
            </a:r>
            <a:endParaRPr lang="en-GB" sz="2000" dirty="0">
              <a:ea typeface="Calibri Light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ea typeface="Calibri Light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 Set up a </a:t>
            </a:r>
            <a:r>
              <a:rPr lang="en-GB" sz="2000" dirty="0">
                <a:hlinkClick r:id="rId3"/>
              </a:rPr>
              <a:t>Google Alert </a:t>
            </a:r>
            <a:r>
              <a:rPr lang="en-GB" sz="2000" dirty="0"/>
              <a:t>for your research topic, organisation, leading academics…or even yourself!</a:t>
            </a:r>
            <a:endParaRPr lang="en-GB" sz="2000" dirty="0">
              <a:ea typeface="Calibri Light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ea typeface="Calibri Light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See what other researchers and academics are reading via </a:t>
            </a:r>
            <a:r>
              <a:rPr lang="en-GB" sz="2000" b="1" dirty="0"/>
              <a:t>social citation sharing </a:t>
            </a:r>
            <a:r>
              <a:rPr lang="en-GB" sz="2000" dirty="0"/>
              <a:t>e.g. using RefWorks.</a:t>
            </a:r>
            <a:endParaRPr lang="en-GB" sz="2000" dirty="0">
              <a:ea typeface="Calibri Light"/>
              <a:cs typeface="Calibri Light"/>
            </a:endParaRPr>
          </a:p>
          <a:p>
            <a:endParaRPr lang="en-GB" sz="2000" dirty="0">
              <a:ea typeface="Calibri Light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>
                <a:cs typeface="Calibri Light"/>
              </a:rPr>
              <a:t>Sign up to </a:t>
            </a:r>
            <a:r>
              <a:rPr lang="en-GB" sz="2000">
                <a:cs typeface="Calibri Light"/>
                <a:hlinkClick r:id="rId4"/>
              </a:rPr>
              <a:t>The Conversation </a:t>
            </a:r>
            <a:r>
              <a:rPr lang="en-GB" sz="2000">
                <a:cs typeface="Calibri Light"/>
              </a:rPr>
              <a:t>  newsletter to receive latest news and research and connect with experts. </a:t>
            </a:r>
            <a:endParaRPr lang="en-GB" sz="2000">
              <a:ea typeface="Calibri Light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ea typeface="Calibri Light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cs typeface="Calibri Light"/>
              </a:rPr>
              <a:t>Follow and connect with experts on </a:t>
            </a:r>
            <a:r>
              <a:rPr lang="en-GB" sz="2000" dirty="0">
                <a:cs typeface="Calibri Light"/>
                <a:hlinkClick r:id="rId5"/>
              </a:rPr>
              <a:t>social media</a:t>
            </a:r>
            <a:r>
              <a:rPr lang="en-GB" sz="2000" dirty="0">
                <a:cs typeface="Calibri Light"/>
              </a:rPr>
              <a:t>, e.g. LinkedIn.</a:t>
            </a:r>
            <a:endParaRPr lang="en-GB" sz="2000" dirty="0">
              <a:ea typeface="Calibri Light"/>
              <a:cs typeface="Calibri Light"/>
            </a:endParaRPr>
          </a:p>
          <a:p>
            <a:endParaRPr lang="en-GB" sz="2000" dirty="0">
              <a:ea typeface="Calibri Light"/>
              <a:cs typeface="Calibri Light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ea typeface="Calibri Light"/>
                <a:cs typeface="Calibri Light"/>
              </a:rPr>
              <a:t>Explore sites such as </a:t>
            </a:r>
            <a:r>
              <a:rPr lang="en-GB" sz="2000" dirty="0">
                <a:ea typeface="Calibri Light"/>
                <a:cs typeface="Calibri Light"/>
                <a:hlinkClick r:id="rId6"/>
              </a:rPr>
              <a:t>Connectedpapers.com</a:t>
            </a:r>
            <a:endParaRPr lang="en-GB" sz="2000" dirty="0">
              <a:ea typeface="Calibri Light"/>
              <a:cs typeface="Calibri Light"/>
            </a:endParaRPr>
          </a:p>
          <a:p>
            <a:endParaRPr lang="en-GB" dirty="0"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04317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2A7549FB-AA71-3AFB-C8CD-55F2BEEB7E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385835" y="0"/>
            <a:ext cx="751585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62566E-3AF6-F418-9FD4-223E57C1F7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/>
          <a:p>
            <a:r>
              <a:rPr lang="en-GB"/>
              <a:t>Database of the Month</a:t>
            </a:r>
          </a:p>
        </p:txBody>
      </p:sp>
    </p:spTree>
    <p:extLst>
      <p:ext uri="{BB962C8B-B14F-4D97-AF65-F5344CB8AC3E}">
        <p14:creationId xmlns:p14="http://schemas.microsoft.com/office/powerpoint/2010/main" val="330485430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44FD9E6-A011-4D66-8F1A-F6982721B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Need More?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A25130-E6E9-4C65-AADF-A9CA0BD4DDD4}"/>
              </a:ext>
            </a:extLst>
          </p:cNvPr>
          <p:cNvSpPr txBox="1"/>
          <p:nvPr/>
        </p:nvSpPr>
        <p:spPr>
          <a:xfrm>
            <a:off x="314649" y="1487145"/>
            <a:ext cx="6474655" cy="489364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/>
                <a:cs typeface="Arial"/>
              </a:rPr>
              <a:t>Can’t find what you need? </a:t>
            </a:r>
            <a:r>
              <a:rPr lang="en-GB" sz="2400" dirty="0">
                <a:solidFill>
                  <a:srgbClr val="007F7C"/>
                </a:solidFill>
                <a:latin typeface="Arial"/>
                <a:cs typeface="Arial"/>
              </a:rPr>
              <a:t>Contact us for help</a:t>
            </a:r>
            <a:r>
              <a:rPr lang="en-GB" sz="2400" dirty="0"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/>
                <a:cs typeface="Arial"/>
              </a:rPr>
              <a:t>If we don’t have what you need, you can request it via our </a:t>
            </a:r>
            <a:r>
              <a:rPr lang="en-GB" sz="2400" dirty="0">
                <a:latin typeface="Arial"/>
                <a:cs typeface="Arial"/>
                <a:hlinkClick r:id="rId2"/>
              </a:rPr>
              <a:t>NeedMore</a:t>
            </a:r>
            <a:r>
              <a:rPr lang="en-GB" sz="2400" dirty="0">
                <a:latin typeface="Arial"/>
                <a:cs typeface="Arial"/>
              </a:rPr>
              <a:t> Service.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/>
                <a:cs typeface="Arial"/>
              </a:rPr>
              <a:t>You may also be eligible to join the </a:t>
            </a:r>
            <a:r>
              <a:rPr lang="en-GB" sz="2400" b="1" dirty="0">
                <a:latin typeface="Arial"/>
                <a:cs typeface="Arial"/>
                <a:hlinkClick r:id="rId3"/>
              </a:rPr>
              <a:t>SCONUL Access Scheme </a:t>
            </a:r>
            <a:r>
              <a:rPr lang="en-GB" sz="2400" dirty="0">
                <a:latin typeface="Arial"/>
                <a:cs typeface="Arial"/>
              </a:rPr>
              <a:t>if you would like to use other UK university libraries.</a:t>
            </a:r>
          </a:p>
          <a:p>
            <a:endParaRPr lang="en-GB" sz="2400" dirty="0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You may be entitled to </a:t>
            </a:r>
            <a:r>
              <a:rPr lang="en-GB" sz="2400" dirty="0">
                <a:latin typeface="Arial"/>
                <a:cs typeface="Arial"/>
                <a:hlinkClick r:id="rId4"/>
              </a:rPr>
              <a:t>postal loans</a:t>
            </a:r>
            <a:r>
              <a:rPr lang="en-GB" sz="2400">
                <a:latin typeface="Arial"/>
                <a:cs typeface="Arial"/>
              </a:rPr>
              <a:t> if registered as a distance learner.</a:t>
            </a:r>
            <a:endParaRPr lang="en-GB" sz="2400" dirty="0">
              <a:latin typeface="Arial"/>
              <a:cs typeface="Arial"/>
            </a:endParaRPr>
          </a:p>
        </p:txBody>
      </p:sp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EB18924D-74BA-49DB-8E9B-609CA9185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5" r="11735"/>
          <a:stretch>
            <a:fillRect/>
          </a:stretch>
        </p:blipFill>
        <p:spPr>
          <a:xfrm>
            <a:off x="7356472" y="1913207"/>
            <a:ext cx="4137288" cy="3605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142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E2D38-0D74-48AC-B8F9-61155FC20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Explore our YouTube videos...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692E99-B40B-EA18-BABF-7D3D80744F78}"/>
              </a:ext>
            </a:extLst>
          </p:cNvPr>
          <p:cNvSpPr txBox="1"/>
          <p:nvPr/>
        </p:nvSpPr>
        <p:spPr>
          <a:xfrm>
            <a:off x="267131" y="1487521"/>
            <a:ext cx="4528585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 Light"/>
              </a:rPr>
              <a:t>Explore the </a:t>
            </a:r>
            <a:r>
              <a:rPr lang="en-GB" sz="2400">
                <a:cs typeface="Calibri Light"/>
                <a:hlinkClick r:id="rId2"/>
              </a:rPr>
              <a:t>playlists</a:t>
            </a:r>
            <a:r>
              <a:rPr lang="en-GB" sz="2400">
                <a:cs typeface="Calibri Light"/>
              </a:rPr>
              <a:t> on our </a:t>
            </a:r>
            <a:r>
              <a:rPr lang="en-GB" sz="2400" b="1">
                <a:solidFill>
                  <a:schemeClr val="accent1"/>
                </a:solidFill>
                <a:cs typeface="Calibri Ligh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YouTube channel</a:t>
            </a:r>
            <a:r>
              <a:rPr lang="en-GB" sz="2400">
                <a:solidFill>
                  <a:schemeClr val="accent1"/>
                </a:solidFill>
                <a:cs typeface="Calibri Light"/>
              </a:rPr>
              <a:t> </a:t>
            </a:r>
            <a:r>
              <a:rPr lang="en-GB" sz="2400">
                <a:cs typeface="Calibri Light"/>
              </a:rPr>
              <a:t>to help you navigate the </a:t>
            </a:r>
            <a:r>
              <a:rPr lang="en-GB" sz="2400">
                <a:cs typeface="Calibri Light"/>
                <a:hlinkClick r:id="rId4"/>
              </a:rPr>
              <a:t>online</a:t>
            </a:r>
            <a:r>
              <a:rPr lang="en-GB" sz="2400">
                <a:cs typeface="Calibri Light"/>
              </a:rPr>
              <a:t> library and help you with your research.</a:t>
            </a:r>
          </a:p>
          <a:p>
            <a:endParaRPr lang="en-GB" sz="2400">
              <a:cs typeface="Calibri Light"/>
            </a:endParaRPr>
          </a:p>
        </p:txBody>
      </p:sp>
      <p:pic>
        <p:nvPicPr>
          <p:cNvPr id="5" name="Picture 5" descr="Graphical user interface, text, website&#10;&#10;Description automatically generated">
            <a:extLst>
              <a:ext uri="{FF2B5EF4-FFF2-40B4-BE49-F238E27FC236}">
                <a16:creationId xmlns:a16="http://schemas.microsoft.com/office/drawing/2014/main" id="{CBC3C5F8-31C5-C148-29DF-CC767921698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5"/>
          <a:stretch>
            <a:fillRect/>
          </a:stretch>
        </p:blipFill>
        <p:spPr>
          <a:xfrm>
            <a:off x="5009929" y="1440726"/>
            <a:ext cx="7110011" cy="4369408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CAE36B1-CA89-E3F0-297B-CEC0864D7215}"/>
              </a:ext>
            </a:extLst>
          </p:cNvPr>
          <p:cNvSpPr txBox="1"/>
          <p:nvPr/>
        </p:nvSpPr>
        <p:spPr>
          <a:xfrm>
            <a:off x="176093" y="5783136"/>
            <a:ext cx="468941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>
                <a:ea typeface="+mn-lt"/>
                <a:cs typeface="+mn-lt"/>
                <a:hlinkClick r:id="rId3"/>
              </a:rPr>
              <a:t>https://www.youtube.com/@uwtsdlibraryandlearningres5427/featured</a:t>
            </a:r>
            <a:endParaRPr lang="en-US" sz="1400">
              <a:ea typeface="+mn-lt"/>
              <a:cs typeface="+mn-lt"/>
            </a:endParaRPr>
          </a:p>
        </p:txBody>
      </p:sp>
      <p:pic>
        <p:nvPicPr>
          <p:cNvPr id="7" name="Picture 9" descr="Qr code&#10;&#10;Description automatically generated">
            <a:extLst>
              <a:ext uri="{FF2B5EF4-FFF2-40B4-BE49-F238E27FC236}">
                <a16:creationId xmlns:a16="http://schemas.microsoft.com/office/drawing/2014/main" id="{FAC877F7-24EC-F2DA-41BB-7CF7A4D3189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3697" y="3187680"/>
            <a:ext cx="2743200" cy="2447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8079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04A97E-0655-A159-2024-A733D4CECA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457" y="1600201"/>
            <a:ext cx="608508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/>
              <a:t>4 styles of referencing used in UWTSD: </a:t>
            </a:r>
            <a:endParaRPr lang="en-GB" sz="2400" b="1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/>
              <a:t>Harvard, APA, IEEE, &amp; MHRA</a:t>
            </a:r>
            <a:endParaRPr lang="en-GB" sz="2400">
              <a:cs typeface="Calibri Light"/>
            </a:endParaRPr>
          </a:p>
          <a:p>
            <a:pPr marL="0" indent="0">
              <a:buNone/>
            </a:pPr>
            <a:endParaRPr lang="en-GB" sz="2400">
              <a:cs typeface="Calibri Light"/>
            </a:endParaRPr>
          </a:p>
          <a:p>
            <a:pPr marL="0" indent="0">
              <a:buNone/>
            </a:pPr>
            <a:r>
              <a:rPr lang="en-GB" sz="2400" b="1"/>
              <a:t>Guidance and support can be found:</a:t>
            </a:r>
            <a:endParaRPr lang="en-GB" sz="2400" b="1">
              <a:cs typeface="Calibri Light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>
                <a:hlinkClick r:id="rId2"/>
              </a:rPr>
              <a:t>Handbooks</a:t>
            </a:r>
            <a:endParaRPr lang="en-GB" sz="2400">
              <a:cs typeface="Calibri Light"/>
              <a:hlinkClick r:id="rId2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>
                <a:hlinkClick r:id="rId3"/>
              </a:rPr>
              <a:t>Cite Them Right Database</a:t>
            </a:r>
            <a:endParaRPr lang="en-GB" sz="2400">
              <a:cs typeface="Calibri Light"/>
              <a:hlinkClick r:id="rId3"/>
            </a:endParaRP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400">
                <a:hlinkClick r:id="rId4"/>
              </a:rPr>
              <a:t>Referencing Infoskills</a:t>
            </a:r>
            <a:endParaRPr lang="en-GB" sz="2400"/>
          </a:p>
          <a:p>
            <a:pPr marL="457200" indent="-457200">
              <a:buFont typeface="Arial" panose="05000000000000000000" pitchFamily="2" charset="2"/>
              <a:buChar char="•"/>
            </a:pPr>
            <a:endParaRPr lang="en-GB" sz="2400"/>
          </a:p>
          <a:p>
            <a:pPr marL="0" indent="0">
              <a:buNone/>
            </a:pPr>
            <a:r>
              <a:rPr lang="en-GB" sz="2400" b="1">
                <a:cs typeface="Calibri Light"/>
              </a:rPr>
              <a:t>Citation Manager:</a:t>
            </a:r>
          </a:p>
          <a:p>
            <a:pPr marL="0" indent="0">
              <a:buNone/>
            </a:pPr>
            <a:r>
              <a:rPr lang="en-GB" sz="2400">
                <a:cs typeface="Calibri Light"/>
              </a:rPr>
              <a:t>Sign up to </a:t>
            </a:r>
            <a:r>
              <a:rPr lang="en-GB" sz="2400">
                <a:cs typeface="Calibri Light"/>
                <a:hlinkClick r:id="rId5"/>
              </a:rPr>
              <a:t>RefWorks</a:t>
            </a:r>
            <a:r>
              <a:rPr lang="en-GB" sz="2400">
                <a:cs typeface="Calibri Light"/>
              </a:rPr>
              <a:t> (other tools are available). 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E49A2D0-3230-81A0-CC96-83EF64986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/>
              <a:t>Referencing</a:t>
            </a:r>
          </a:p>
        </p:txBody>
      </p:sp>
      <p:pic>
        <p:nvPicPr>
          <p:cNvPr id="5" name="Picture 4" descr="Adults studying at table">
            <a:extLst>
              <a:ext uri="{FF2B5EF4-FFF2-40B4-BE49-F238E27FC236}">
                <a16:creationId xmlns:a16="http://schemas.microsoft.com/office/drawing/2014/main" id="{FC294210-8127-CBF8-6A77-87C2FF2A94CB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3405" r="1" b="1"/>
          <a:stretch/>
        </p:blipFill>
        <p:spPr>
          <a:xfrm>
            <a:off x="6664426" y="1518265"/>
            <a:ext cx="5239011" cy="45656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990235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we use referencing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698241" y="4642338"/>
            <a:ext cx="154340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And lend credibility to our arguments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176" y="2215662"/>
            <a:ext cx="11105411" cy="20694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478118" y="4642338"/>
            <a:ext cx="16793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Which ideas belong to others by attribution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2816186" y="4628270"/>
            <a:ext cx="17848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The intellectual work of others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826725" y="4642338"/>
            <a:ext cx="14822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Plagiarism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393906" y="4642338"/>
            <a:ext cx="14822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Breadth of reading</a:t>
            </a:r>
          </a:p>
        </p:txBody>
      </p:sp>
    </p:spTree>
    <p:extLst>
      <p:ext uri="{BB962C8B-B14F-4D97-AF65-F5344CB8AC3E}">
        <p14:creationId xmlns:p14="http://schemas.microsoft.com/office/powerpoint/2010/main" val="32867281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Research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948608" y="826591"/>
            <a:ext cx="6965049" cy="4136755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848958" y="3600224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6964" y="3478937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22933" y="4111898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598046" y="408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032846" y="5178562"/>
            <a:ext cx="571837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Exploring ideas, information and research from different sources.</a:t>
            </a:r>
            <a:endParaRPr lang="en-US" sz="200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543232" y="1968011"/>
            <a:ext cx="44927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Make notes as you read,  link perspectives, critically analyse viewpoints, write in your own words, and 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8987576" y="3055371"/>
            <a:ext cx="325618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Produces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1430136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43" y="428788"/>
            <a:ext cx="9116290" cy="601704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0ADBA9F8-44C9-D23F-46F5-7563A70210EC}"/>
              </a:ext>
            </a:extLst>
          </p:cNvPr>
          <p:cNvSpPr/>
          <p:nvPr/>
        </p:nvSpPr>
        <p:spPr>
          <a:xfrm rot="21000000">
            <a:off x="2548274" y="1467415"/>
            <a:ext cx="1069452" cy="27480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A8CE74D6-8CA8-24D1-0DC8-0118CD6DF04F}"/>
              </a:ext>
            </a:extLst>
          </p:cNvPr>
          <p:cNvSpPr/>
          <p:nvPr/>
        </p:nvSpPr>
        <p:spPr>
          <a:xfrm rot="-1260000">
            <a:off x="2682937" y="2648178"/>
            <a:ext cx="5569052" cy="261745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21225" y="1657464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56942" y="3689784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E7D66EF-77EF-6B9B-F869-E409DAE790DE}"/>
              </a:ext>
            </a:extLst>
          </p:cNvPr>
          <p:cNvSpPr txBox="1"/>
          <p:nvPr/>
        </p:nvSpPr>
        <p:spPr>
          <a:xfrm>
            <a:off x="221224" y="33720"/>
            <a:ext cx="6965648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>
                <a:solidFill>
                  <a:srgbClr val="FF0000"/>
                </a:solidFill>
                <a:cs typeface="Calibri"/>
              </a:rPr>
              <a:t>2 parts to Harvard Referencing:</a:t>
            </a:r>
            <a:endParaRPr lang="en-US" sz="2800">
              <a:solidFill>
                <a:srgbClr val="FF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139586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033CA52-342F-ABEA-B09F-34625AADE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Cite Them Right Database</a:t>
            </a:r>
          </a:p>
        </p:txBody>
      </p:sp>
      <p:pic>
        <p:nvPicPr>
          <p:cNvPr id="7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0ED813-A883-F68A-6D23-7F6774C4C56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tretch/>
        </p:blipFill>
        <p:spPr>
          <a:xfrm>
            <a:off x="1786345" y="1592263"/>
            <a:ext cx="8619310" cy="4573587"/>
          </a:xfr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6D34E5-DB98-9758-0126-4D41862F68D7}"/>
              </a:ext>
            </a:extLst>
          </p:cNvPr>
          <p:cNvSpPr txBox="1"/>
          <p:nvPr/>
        </p:nvSpPr>
        <p:spPr>
          <a:xfrm>
            <a:off x="10932848" y="5682638"/>
            <a:ext cx="8506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cs typeface="Calibri Light"/>
                <a:hlinkClick r:id="rId3"/>
              </a:rPr>
              <a:t>LINK</a:t>
            </a:r>
            <a:endParaRPr lang="en-GB" sz="2400" b="1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912897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C555B-E44D-4A9C-F3DD-E7B9E8B42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Further support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7D8828-8558-9689-523E-B9418A6433E0}"/>
              </a:ext>
            </a:extLst>
          </p:cNvPr>
          <p:cNvSpPr txBox="1"/>
          <p:nvPr/>
        </p:nvSpPr>
        <p:spPr>
          <a:xfrm>
            <a:off x="2066006" y="4398134"/>
            <a:ext cx="6707980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>
                <a:cs typeface="Calibri Light"/>
              </a:rPr>
              <a:t>Available through the </a:t>
            </a:r>
            <a:r>
              <a:rPr lang="en-GB" sz="2400" b="1">
                <a:cs typeface="Calibri Light"/>
                <a:hlinkClick r:id="rId2"/>
              </a:rPr>
              <a:t>Library infoskills </a:t>
            </a:r>
            <a:r>
              <a:rPr lang="en-GB" sz="2400" b="1">
                <a:cs typeface="Calibri Light"/>
              </a:rPr>
              <a:t>webpage.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 Light"/>
              </a:rPr>
              <a:t>Hosted on </a:t>
            </a:r>
            <a:r>
              <a:rPr lang="en-GB" sz="2400">
                <a:cs typeface="Calibri Light"/>
                <a:hlinkClick r:id="rId3"/>
              </a:rPr>
              <a:t>Moodle</a:t>
            </a:r>
            <a:endParaRPr lang="en-GB" sz="2400"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 Light"/>
              </a:rPr>
              <a:t>New resources being added throughout the year.</a:t>
            </a:r>
          </a:p>
          <a:p>
            <a:endParaRPr lang="en-GB" sz="2400">
              <a:ea typeface="Calibri Light"/>
              <a:cs typeface="Calibri Light"/>
            </a:endParaRPr>
          </a:p>
        </p:txBody>
      </p:sp>
      <p:pic>
        <p:nvPicPr>
          <p:cNvPr id="6" name="Picture 5" descr="A collage of a hand holding a tablet&#10;&#10;Description automatically generated">
            <a:extLst>
              <a:ext uri="{FF2B5EF4-FFF2-40B4-BE49-F238E27FC236}">
                <a16:creationId xmlns:a16="http://schemas.microsoft.com/office/drawing/2014/main" id="{EAFAF25C-26B8-2B0A-EC6D-C508D292F0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404" y="1534265"/>
            <a:ext cx="9369027" cy="2441127"/>
          </a:xfrm>
          <a:prstGeom prst="rect">
            <a:avLst/>
          </a:prstGeom>
        </p:spPr>
      </p:pic>
      <p:pic>
        <p:nvPicPr>
          <p:cNvPr id="10" name="Picture 9" descr="A qr code with a few squares&#10;&#10;Description automatically generated">
            <a:extLst>
              <a:ext uri="{FF2B5EF4-FFF2-40B4-BE49-F238E27FC236}">
                <a16:creationId xmlns:a16="http://schemas.microsoft.com/office/drawing/2014/main" id="{EFDE1D4B-F9C9-6166-DF62-2862DFFBA20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39679" y="4147331"/>
            <a:ext cx="2076451" cy="2071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3240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33" y="-1716"/>
            <a:ext cx="5773246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available...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173574" y="1541997"/>
            <a:ext cx="8866392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+mn-lt"/>
                <a:cs typeface="Calibri"/>
              </a:rPr>
              <a:t>General queries and help with library loans: </a:t>
            </a:r>
            <a:r>
              <a:rPr lang="en-GB" sz="2600">
                <a:latin typeface="Calibri"/>
                <a:ea typeface="+mn-lt"/>
                <a:cs typeface="Calibri"/>
                <a:hlinkClick r:id="rId3"/>
              </a:rPr>
              <a:t>library@uwtsd.ac.uk</a:t>
            </a:r>
            <a:r>
              <a:rPr lang="en-GB" sz="2600">
                <a:latin typeface="Calibri"/>
                <a:ea typeface="+mn-lt"/>
                <a:cs typeface="Calibri"/>
              </a:rPr>
              <a:t> </a:t>
            </a:r>
            <a:endParaRPr lang="en-US" sz="260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173574" y="2286246"/>
            <a:ext cx="1128667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"/>
              </a:rPr>
              <a:t>For search and subject related help: </a:t>
            </a:r>
          </a:p>
          <a:p>
            <a:r>
              <a:rPr lang="en-GB" sz="2400" b="1">
                <a:solidFill>
                  <a:schemeClr val="accent1"/>
                </a:solidFill>
                <a:latin typeface="Calibri"/>
                <a:cs typeface="Calibri"/>
              </a:rPr>
              <a:t>Lisa Ellis, </a:t>
            </a:r>
            <a:r>
              <a:rPr lang="en-GB" sz="2400">
                <a:solidFill>
                  <a:schemeClr val="accent1"/>
                </a:solidFill>
                <a:latin typeface="Calibri"/>
                <a:cs typeface="Calibri"/>
              </a:rPr>
              <a:t>Academic Liaison Librarian</a:t>
            </a:r>
            <a:r>
              <a:rPr lang="en-GB" sz="2400">
                <a:latin typeface="Calibri"/>
                <a:cs typeface="Calibri"/>
              </a:rPr>
              <a:t>: </a:t>
            </a:r>
            <a:r>
              <a:rPr lang="en-GB" sz="2400">
                <a:latin typeface="Calibri"/>
                <a:cs typeface="Calibri"/>
                <a:hlinkClick r:id="rId4"/>
              </a:rPr>
              <a:t>l.ellis@uwtsd.ac.uk</a:t>
            </a:r>
            <a:endParaRPr lang="en-GB" sz="2400">
              <a:latin typeface="Calibri"/>
              <a:cs typeface="Calibri"/>
            </a:endParaRPr>
          </a:p>
          <a:p>
            <a:endParaRPr lang="en-GB" sz="2400">
              <a:latin typeface="Calibri"/>
              <a:ea typeface="+mn-lt"/>
              <a:cs typeface="Calibri"/>
            </a:endParaRPr>
          </a:p>
          <a:p>
            <a:endParaRPr lang="en-GB" sz="2400">
              <a:latin typeface="Calibri"/>
              <a:ea typeface="+mn-lt"/>
              <a:cs typeface="Calibri"/>
            </a:endParaRPr>
          </a:p>
        </p:txBody>
      </p:sp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84455" y="5741050"/>
            <a:ext cx="718355" cy="53382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6BD23F-BBE8-C024-8061-39643B6DEDC5}"/>
              </a:ext>
            </a:extLst>
          </p:cNvPr>
          <p:cNvSpPr txBox="1"/>
          <p:nvPr/>
        </p:nvSpPr>
        <p:spPr>
          <a:xfrm>
            <a:off x="10199991" y="5791654"/>
            <a:ext cx="18098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 Light"/>
              </a:rPr>
              <a:t>Library Chat</a:t>
            </a:r>
            <a:endParaRPr lang="en-GB" sz="2400">
              <a:latin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02AEA4-1A88-8D4C-7FF8-7C254D1C9CA2}"/>
              </a:ext>
            </a:extLst>
          </p:cNvPr>
          <p:cNvSpPr txBox="1"/>
          <p:nvPr/>
        </p:nvSpPr>
        <p:spPr>
          <a:xfrm>
            <a:off x="173574" y="3429701"/>
            <a:ext cx="677004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 "/>
                <a:cs typeface="Calibri Light"/>
              </a:rPr>
              <a:t>For help and advice in improving your digital skills:</a:t>
            </a:r>
          </a:p>
          <a:p>
            <a:r>
              <a:rPr lang="en-GB" sz="2400" b="1">
                <a:solidFill>
                  <a:schemeClr val="accent1"/>
                </a:solidFill>
                <a:latin typeface="Calibri "/>
                <a:cs typeface="Calibri Light"/>
              </a:rPr>
              <a:t>Jessica Hill</a:t>
            </a:r>
            <a:r>
              <a:rPr lang="en-GB" sz="2400">
                <a:solidFill>
                  <a:schemeClr val="accent1"/>
                </a:solidFill>
                <a:latin typeface="Calibri "/>
                <a:cs typeface="Calibri Light"/>
              </a:rPr>
              <a:t>, Digital skills advisor</a:t>
            </a:r>
            <a:r>
              <a:rPr lang="en-GB" sz="2400">
                <a:latin typeface="Calibri "/>
                <a:cs typeface="Calibri Light"/>
              </a:rPr>
              <a:t>: </a:t>
            </a:r>
            <a:r>
              <a:rPr lang="en-GB" sz="2400">
                <a:latin typeface="Calibri "/>
                <a:cs typeface="Calibri Light"/>
                <a:hlinkClick r:id="rId6"/>
              </a:rPr>
              <a:t>j.hill@uwtsd.ac.uk</a:t>
            </a:r>
            <a:endParaRPr lang="en-GB" sz="2400">
              <a:latin typeface="Calibri "/>
              <a:cs typeface="Calibri Light"/>
            </a:endParaRPr>
          </a:p>
          <a:p>
            <a:endParaRPr lang="en-GB" sz="2400">
              <a:latin typeface="Calibri 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9EB7B6-4260-3E32-F382-D17EBB1374E1}"/>
              </a:ext>
            </a:extLst>
          </p:cNvPr>
          <p:cNvSpPr txBox="1"/>
          <p:nvPr/>
        </p:nvSpPr>
        <p:spPr>
          <a:xfrm>
            <a:off x="175813" y="4631147"/>
            <a:ext cx="1103180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 "/>
                <a:cs typeface="Calibri Light"/>
              </a:rPr>
              <a:t>Check out our online </a:t>
            </a:r>
            <a:r>
              <a:rPr lang="en-GB" sz="2400" err="1">
                <a:latin typeface="Calibri "/>
                <a:cs typeface="Calibri Light"/>
              </a:rPr>
              <a:t>infoskills</a:t>
            </a:r>
            <a:r>
              <a:rPr lang="en-GB" sz="2400">
                <a:latin typeface="Calibri "/>
                <a:cs typeface="Calibri Light"/>
              </a:rPr>
              <a:t> programmes to improve your search technique:</a:t>
            </a:r>
            <a:r>
              <a:rPr lang="en-GB" sz="2400" dirty="0">
                <a:latin typeface="Calibri "/>
                <a:cs typeface="Calibri Light"/>
              </a:rPr>
              <a:t> </a:t>
            </a:r>
            <a:r>
              <a:rPr lang="en-GB" sz="2400">
                <a:latin typeface="Calibri "/>
                <a:cs typeface="Calibri Light"/>
                <a:hlinkClick r:id="rId7"/>
              </a:rPr>
              <a:t>Academic and Infoskills</a:t>
            </a:r>
            <a:endParaRPr lang="en-GB" sz="2400">
              <a:latin typeface="Calibri 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2784518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9148" y="1756045"/>
            <a:ext cx="3670481" cy="3641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 Light"/>
              </a:rPr>
              <a:t>The only thing you absolutely need to know is the location of the library</a:t>
            </a:r>
            <a:endParaRPr lang="en-US" dirty="0"/>
          </a:p>
          <a:p>
            <a:endParaRPr lang="en-GB" sz="60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B537E-15D9-4248-BB59-65CDB28F08F8}"/>
              </a:ext>
            </a:extLst>
          </p:cNvPr>
          <p:cNvSpPr txBox="1"/>
          <p:nvPr/>
        </p:nvSpPr>
        <p:spPr>
          <a:xfrm>
            <a:off x="2582174" y="5357004"/>
            <a:ext cx="167927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Albert Einstein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2" name="Picture 4" descr="Puzzle pieces">
            <a:extLst>
              <a:ext uri="{FF2B5EF4-FFF2-40B4-BE49-F238E27FC236}">
                <a16:creationId xmlns:a16="http://schemas.microsoft.com/office/drawing/2014/main" id="{323ED821-67D8-4940-91F9-91BA48102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442" y="-3422"/>
            <a:ext cx="7880680" cy="5180961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74973F99-458D-4345-89B6-4B3B294014BD}"/>
              </a:ext>
            </a:extLst>
          </p:cNvPr>
          <p:cNvSpPr txBox="1"/>
          <p:nvPr/>
        </p:nvSpPr>
        <p:spPr>
          <a:xfrm>
            <a:off x="5521889" y="5358548"/>
            <a:ext cx="6137046" cy="246118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Lisa Ellis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IMH Academic Liaison Librarian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Email: </a:t>
            </a:r>
            <a:r>
              <a:rPr lang="en-GB" sz="2400">
                <a:latin typeface="Arial"/>
                <a:cs typeface="Arial"/>
                <a:hlinkClick r:id="rId4"/>
              </a:rPr>
              <a:t>l.ellis@uwtsd.ac.uk</a:t>
            </a: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4323920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2607D9DF-2405-47D2-8369-8A6E62445035}" vid="{1806CE2E-CA06-4FB4-A989-652D1E364DEB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teal" id="{2607D9DF-2405-47D2-8369-8A6E62445035}" vid="{1806CE2E-CA06-4FB4-A989-652D1E364DEB}"/>
    </a:ext>
  </a:extLst>
</a:theme>
</file>

<file path=ppt/theme/theme3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4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703FA6D-CC99-4FF2-B02C-AB30D9925BD1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Presentation-grey</Template>
  <TotalTime>0</TotalTime>
  <Words>778</Words>
  <Application>Microsoft Office PowerPoint</Application>
  <PresentationFormat>Widescreen</PresentationFormat>
  <Paragraphs>212</Paragraphs>
  <Slides>29</Slides>
  <Notes>9</Notes>
  <HiddenSlides>2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Office Theme</vt:lpstr>
      <vt:lpstr>Office Theme</vt:lpstr>
      <vt:lpstr>Office Theme</vt:lpstr>
      <vt:lpstr>office theme</vt:lpstr>
      <vt:lpstr>Office Theme</vt:lpstr>
      <vt:lpstr>Introduction to the Library</vt:lpstr>
      <vt:lpstr>Aims...</vt:lpstr>
      <vt:lpstr>Library Skills Support</vt:lpstr>
      <vt:lpstr>My role…</vt:lpstr>
      <vt:lpstr>Libraries</vt:lpstr>
      <vt:lpstr>The library provides FREE access to…</vt:lpstr>
      <vt:lpstr>Online resource lists</vt:lpstr>
      <vt:lpstr>How to access the library resources</vt:lpstr>
      <vt:lpstr>Navigating the library web pages</vt:lpstr>
      <vt:lpstr>Look for...</vt:lpstr>
      <vt:lpstr>Advanced Library Search</vt:lpstr>
      <vt:lpstr>Tips</vt:lpstr>
      <vt:lpstr>LibKey</vt:lpstr>
      <vt:lpstr>PowerPoint Presentation</vt:lpstr>
      <vt:lpstr>Types of information</vt:lpstr>
      <vt:lpstr>Why use Library Search?</vt:lpstr>
      <vt:lpstr>Journals</vt:lpstr>
      <vt:lpstr>Current awareness</vt:lpstr>
      <vt:lpstr>PowerPoint Presentation</vt:lpstr>
      <vt:lpstr>Need More?</vt:lpstr>
      <vt:lpstr>Explore our YouTube videos...</vt:lpstr>
      <vt:lpstr>Referencing</vt:lpstr>
      <vt:lpstr>Why we use referencing …</vt:lpstr>
      <vt:lpstr>Research Process</vt:lpstr>
      <vt:lpstr>PowerPoint Presentation</vt:lpstr>
      <vt:lpstr>Cite Them Right Database</vt:lpstr>
      <vt:lpstr>Further support</vt:lpstr>
      <vt:lpstr>Help is always available...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Lisa Ellis</cp:lastModifiedBy>
  <cp:revision>75</cp:revision>
  <dcterms:created xsi:type="dcterms:W3CDTF">2019-08-13T11:13:49Z</dcterms:created>
  <dcterms:modified xsi:type="dcterms:W3CDTF">2023-11-07T18:38:01Z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