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8" r:id="rId2"/>
    <p:sldId id="259" r:id="rId3"/>
    <p:sldId id="265" r:id="rId4"/>
    <p:sldId id="266" r:id="rId5"/>
    <p:sldId id="292" r:id="rId6"/>
    <p:sldId id="294" r:id="rId7"/>
    <p:sldId id="267" r:id="rId8"/>
    <p:sldId id="268" r:id="rId9"/>
    <p:sldId id="291" r:id="rId10"/>
    <p:sldId id="269" r:id="rId11"/>
    <p:sldId id="270" r:id="rId12"/>
    <p:sldId id="271" r:id="rId13"/>
    <p:sldId id="272" r:id="rId14"/>
    <p:sldId id="280" r:id="rId15"/>
    <p:sldId id="295" r:id="rId16"/>
    <p:sldId id="293" r:id="rId17"/>
    <p:sldId id="263" r:id="rId18"/>
    <p:sldId id="264" r:id="rId19"/>
    <p:sldId id="279"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427" autoAdjust="0"/>
  </p:normalViewPr>
  <p:slideViewPr>
    <p:cSldViewPr snapToGrid="0">
      <p:cViewPr varScale="1">
        <p:scale>
          <a:sx n="36" d="100"/>
          <a:sy n="36" d="100"/>
        </p:scale>
        <p:origin x="528" y="4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pPr/>
              <a:t>15/05/2018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pPr/>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4A99EF0-892E-4C93-A37A-43B3E0C6A86A}" type="slidenum">
              <a:rPr lang="en-GB" smtClean="0"/>
              <a:pPr>
                <a:defRPr/>
              </a:pPr>
              <a:t>1</a:t>
            </a:fld>
            <a:endParaRPr lang="en-GB"/>
          </a:p>
        </p:txBody>
      </p:sp>
    </p:spTree>
    <p:extLst>
      <p:ext uri="{BB962C8B-B14F-4D97-AF65-F5344CB8AC3E}">
        <p14:creationId xmlns:p14="http://schemas.microsoft.com/office/powerpoint/2010/main" val="2108490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2EA54998-A91B-4307-A713-5B8FB29189A8}" type="slidenum">
              <a:rPr lang="en-GB" altLang="en-US">
                <a:latin typeface="Calibri" pitchFamily="34" charset="0"/>
              </a:rPr>
              <a:pPr fontAlgn="base">
                <a:spcBef>
                  <a:spcPct val="0"/>
                </a:spcBef>
                <a:spcAft>
                  <a:spcPct val="0"/>
                </a:spcAft>
              </a:pPr>
              <a:t>2</a:t>
            </a:fld>
            <a:endParaRPr lang="en-GB" altLang="en-US">
              <a:latin typeface="Calibri" pitchFamily="34" charset="0"/>
            </a:endParaRPr>
          </a:p>
        </p:txBody>
      </p:sp>
    </p:spTree>
    <p:extLst>
      <p:ext uri="{BB962C8B-B14F-4D97-AF65-F5344CB8AC3E}">
        <p14:creationId xmlns:p14="http://schemas.microsoft.com/office/powerpoint/2010/main" val="498507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3</a:t>
            </a:fld>
            <a:endParaRPr lang="en-GB"/>
          </a:p>
        </p:txBody>
      </p:sp>
    </p:spTree>
    <p:extLst>
      <p:ext uri="{BB962C8B-B14F-4D97-AF65-F5344CB8AC3E}">
        <p14:creationId xmlns:p14="http://schemas.microsoft.com/office/powerpoint/2010/main" val="1070733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4</a:t>
            </a:fld>
            <a:endParaRPr lang="en-GB"/>
          </a:p>
        </p:txBody>
      </p:sp>
    </p:spTree>
    <p:extLst>
      <p:ext uri="{BB962C8B-B14F-4D97-AF65-F5344CB8AC3E}">
        <p14:creationId xmlns:p14="http://schemas.microsoft.com/office/powerpoint/2010/main" val="3686345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Price </a:t>
            </a:r>
            <a:r>
              <a:rPr lang="en-GB" altLang="en-US" dirty="0"/>
              <a:t>is the amount the consumer must exchange to receive the offering . Solomon et al (2009).</a:t>
            </a:r>
          </a:p>
          <a:p>
            <a:pPr>
              <a:spcBef>
                <a:spcPct val="0"/>
              </a:spcBef>
            </a:pPr>
            <a:r>
              <a:rPr lang="en-GB" altLang="en-US" i="1" dirty="0"/>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dirty="0"/>
          </a:p>
          <a:p>
            <a:pPr>
              <a:spcBef>
                <a:spcPct val="0"/>
              </a:spcBef>
            </a:pPr>
            <a:r>
              <a:rPr lang="en-GB" altLang="en-US" b="1" dirty="0"/>
              <a:t>Place </a:t>
            </a:r>
            <a:r>
              <a:rPr lang="en-GB" altLang="en-US" dirty="0"/>
              <a:t>includes company activities that make the product available to target consumers. Kotler and Armstrong (2010).</a:t>
            </a:r>
          </a:p>
          <a:p>
            <a:pPr>
              <a:spcBef>
                <a:spcPct val="0"/>
              </a:spcBef>
            </a:pPr>
            <a:r>
              <a:rPr lang="en-GB" altLang="en-US" i="1" dirty="0"/>
              <a:t>Place is also known as channel, distribution, or intermediary. It is the mechanism through which goods and/or services are moved from the manufacturer/ service provider to the user or consumer</a:t>
            </a:r>
          </a:p>
          <a:p>
            <a:pPr>
              <a:spcBef>
                <a:spcPct val="0"/>
              </a:spcBef>
            </a:pPr>
            <a:endParaRPr lang="en-GB" altLang="en-US" i="1" dirty="0"/>
          </a:p>
          <a:p>
            <a:pPr>
              <a:spcBef>
                <a:spcPct val="0"/>
              </a:spcBef>
            </a:pPr>
            <a:r>
              <a:rPr lang="en-GB" altLang="en-US" b="1" dirty="0"/>
              <a:t>Product </a:t>
            </a:r>
            <a:r>
              <a:rPr lang="en-GB" altLang="en-US" dirty="0"/>
              <a:t>means the goods-and-services combination the company offers to the target market. Kotler and Armstrong (2010).</a:t>
            </a:r>
          </a:p>
          <a:p>
            <a:pPr>
              <a:spcBef>
                <a:spcPct val="0"/>
              </a:spcBef>
            </a:pPr>
            <a:r>
              <a:rPr lang="en-GB" altLang="en-US" i="1" dirty="0"/>
              <a:t>For many a product is simply the tangible, physical item that we buy or sell. You can also think of the product as intangible i.e. a service.</a:t>
            </a:r>
          </a:p>
          <a:p>
            <a:pPr>
              <a:spcBef>
                <a:spcPct val="0"/>
              </a:spcBef>
            </a:pPr>
            <a:endParaRPr lang="en-GB" altLang="en-US" i="1" dirty="0"/>
          </a:p>
          <a:p>
            <a:pPr>
              <a:spcBef>
                <a:spcPct val="0"/>
              </a:spcBef>
            </a:pPr>
            <a:r>
              <a:rPr lang="en-GB" altLang="en-US" b="1" dirty="0"/>
              <a:t>Promotion </a:t>
            </a:r>
            <a:r>
              <a:rPr lang="en-GB" altLang="en-US" dirty="0"/>
              <a:t>includes all of the activities marketers undertake to inform consumers about their products and to encourage potential customers to buy these products. Solomon et al (2009).</a:t>
            </a:r>
          </a:p>
          <a:p>
            <a:pPr>
              <a:spcBef>
                <a:spcPct val="0"/>
              </a:spcBef>
            </a:pPr>
            <a:r>
              <a:rPr lang="en-GB" altLang="en-US" i="1" dirty="0"/>
              <a:t>Promotion includes all of the tools available to the marketer for marketing communication. </a:t>
            </a:r>
          </a:p>
          <a:p>
            <a:pPr>
              <a:spcBef>
                <a:spcPct val="0"/>
              </a:spcBef>
            </a:pPr>
            <a:endParaRPr lang="en-GB" altLang="en-US" i="1" dirty="0"/>
          </a:p>
          <a:p>
            <a:pPr>
              <a:spcBef>
                <a:spcPct val="0"/>
              </a:spcBef>
            </a:pPr>
            <a:r>
              <a:rPr lang="en-GB" altLang="en-US" b="1" dirty="0"/>
              <a:t>Process </a:t>
            </a:r>
            <a:r>
              <a:rPr lang="en-GB" altLang="en-US" dirty="0"/>
              <a:t>is) . . . The actual procedures, mechanisms, and flow of activities by which the service is delivered – this service delivery and operating systems. </a:t>
            </a:r>
          </a:p>
          <a:p>
            <a:pPr>
              <a:spcBef>
                <a:spcPct val="0"/>
              </a:spcBef>
            </a:pPr>
            <a:r>
              <a:rPr lang="en-GB" altLang="en-US" dirty="0"/>
              <a:t>Zeithaml et al (2008).</a:t>
            </a:r>
          </a:p>
          <a:p>
            <a:pPr>
              <a:spcBef>
                <a:spcPct val="0"/>
              </a:spcBef>
            </a:pPr>
            <a:r>
              <a:rPr lang="en-GB" altLang="en-US" i="1" dirty="0"/>
              <a:t>However in reality it is more about the customer interface between the business and consumer and how they deal with each other in a series of steps in stages, i.e. throughout the process</a:t>
            </a:r>
          </a:p>
          <a:p>
            <a:pPr>
              <a:spcBef>
                <a:spcPct val="0"/>
              </a:spcBef>
            </a:pPr>
            <a:endParaRPr lang="en-GB" altLang="en-US" i="1" dirty="0"/>
          </a:p>
          <a:p>
            <a:pPr>
              <a:spcBef>
                <a:spcPct val="0"/>
              </a:spcBef>
            </a:pPr>
            <a:r>
              <a:rPr lang="en-GB" altLang="en-US" b="1" dirty="0"/>
              <a:t>Physical evidence </a:t>
            </a:r>
            <a:r>
              <a:rPr lang="en-GB" altLang="en-US" dirty="0"/>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dirty="0"/>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dirty="0"/>
          </a:p>
          <a:p>
            <a:pPr>
              <a:spcBef>
                <a:spcPct val="0"/>
              </a:spcBef>
            </a:pPr>
            <a:r>
              <a:rPr lang="en-GB" altLang="en-US" b="1" dirty="0"/>
              <a:t>(People </a:t>
            </a:r>
            <a:r>
              <a:rPr lang="en-GB" altLang="en-US" dirty="0"/>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dirty="0"/>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6C2F74DF-2F67-4E07-8028-9DD11EC9A738}" type="slidenum">
              <a:rPr lang="en-GB" altLang="en-US">
                <a:latin typeface="Calibri" pitchFamily="34" charset="0"/>
              </a:rPr>
              <a:pPr fontAlgn="base">
                <a:spcBef>
                  <a:spcPct val="0"/>
                </a:spcBef>
                <a:spcAft>
                  <a:spcPct val="0"/>
                </a:spcAft>
              </a:pPr>
              <a:t>5</a:t>
            </a:fld>
            <a:endParaRPr lang="en-GB" altLang="en-US">
              <a:latin typeface="Calibri" pitchFamily="34" charset="0"/>
            </a:endParaRPr>
          </a:p>
        </p:txBody>
      </p:sp>
    </p:spTree>
    <p:extLst>
      <p:ext uri="{BB962C8B-B14F-4D97-AF65-F5344CB8AC3E}">
        <p14:creationId xmlns:p14="http://schemas.microsoft.com/office/powerpoint/2010/main" val="537537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7</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8</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10</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11</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12</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13</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14</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16</a:t>
            </a:fld>
            <a:endParaRPr lang="en-GB"/>
          </a:p>
        </p:txBody>
      </p:sp>
    </p:spTree>
    <p:extLst>
      <p:ext uri="{BB962C8B-B14F-4D97-AF65-F5344CB8AC3E}">
        <p14:creationId xmlns:p14="http://schemas.microsoft.com/office/powerpoint/2010/main" val="3433089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17</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386334A2-0FCC-4746-BD96-6CB4BD2124D4}" type="slidenum">
              <a:rPr lang="en-GB" altLang="en-US">
                <a:latin typeface="Calibri" pitchFamily="34" charset="0"/>
              </a:rPr>
              <a:pPr fontAlgn="base">
                <a:spcBef>
                  <a:spcPct val="0"/>
                </a:spcBef>
                <a:spcAft>
                  <a:spcPct val="0"/>
                </a:spcAft>
              </a:pPr>
              <a:t>18</a:t>
            </a:fld>
            <a:endParaRPr lang="en-GB" altLang="en-US">
              <a:latin typeface="Calibri" pitchFamily="34" charset="0"/>
            </a:endParaRPr>
          </a:p>
        </p:txBody>
      </p:sp>
    </p:spTree>
    <p:extLst>
      <p:ext uri="{BB962C8B-B14F-4D97-AF65-F5344CB8AC3E}">
        <p14:creationId xmlns:p14="http://schemas.microsoft.com/office/powerpoint/2010/main" val="753034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19</a:t>
            </a:fld>
            <a:endParaRPr lang="en-GB"/>
          </a:p>
        </p:txBody>
      </p:sp>
    </p:spTree>
    <p:extLst>
      <p:ext uri="{BB962C8B-B14F-4D97-AF65-F5344CB8AC3E}">
        <p14:creationId xmlns:p14="http://schemas.microsoft.com/office/powerpoint/2010/main" val="4274427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15/05/2018</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15/05/2018</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GB" b="1" dirty="0"/>
              <a:t>Marketing Essentials for </a:t>
            </a:r>
            <a:br>
              <a:rPr lang="en-GB" b="1" dirty="0"/>
            </a:br>
            <a:r>
              <a:rPr lang="en-GB" b="1" dirty="0"/>
              <a:t>Small Businesses</a:t>
            </a:r>
          </a:p>
        </p:txBody>
      </p:sp>
      <p:sp>
        <p:nvSpPr>
          <p:cNvPr id="8195" name="Subtitle 2"/>
          <p:cNvSpPr>
            <a:spLocks noGrp="1"/>
          </p:cNvSpPr>
          <p:nvPr>
            <p:ph type="subTitle" idx="1"/>
          </p:nvPr>
        </p:nvSpPr>
        <p:spPr/>
        <p:txBody>
          <a:bodyPr/>
          <a:lstStyle/>
          <a:p>
            <a:r>
              <a:rPr lang="en-GB" altLang="en-US" dirty="0">
                <a:solidFill>
                  <a:schemeClr val="tx1"/>
                </a:solidFill>
              </a:rPr>
              <a:t>BMSK 4006 </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1643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Elements of a marketing plan</a:t>
            </a:r>
          </a:p>
        </p:txBody>
      </p:sp>
      <p:sp>
        <p:nvSpPr>
          <p:cNvPr id="3" name="Content Placeholder 2"/>
          <p:cNvSpPr>
            <a:spLocks noGrp="1"/>
          </p:cNvSpPr>
          <p:nvPr>
            <p:ph idx="1"/>
          </p:nvPr>
        </p:nvSpPr>
        <p:spPr/>
        <p:txBody>
          <a:bodyPr>
            <a:normAutofit fontScale="92500" lnSpcReduction="20000"/>
          </a:bodyPr>
          <a:lstStyle/>
          <a:p>
            <a:r>
              <a:rPr lang="en-GB" altLang="en-US" dirty="0"/>
              <a:t>Know your market and its </a:t>
            </a:r>
            <a:r>
              <a:rPr lang="en-GB" altLang="en-US" dirty="0" smtClean="0"/>
              <a:t>customers</a:t>
            </a:r>
          </a:p>
          <a:p>
            <a:r>
              <a:rPr lang="en-GB" altLang="en-US" dirty="0" smtClean="0"/>
              <a:t>SMART objectives based on the following </a:t>
            </a:r>
            <a:endParaRPr lang="en-GB" altLang="en-US" dirty="0"/>
          </a:p>
          <a:p>
            <a:r>
              <a:rPr lang="en-GB" altLang="en-US" dirty="0"/>
              <a:t>PEST </a:t>
            </a:r>
            <a:r>
              <a:rPr lang="en-GB" altLang="en-US" dirty="0" smtClean="0"/>
              <a:t>Analysis</a:t>
            </a:r>
          </a:p>
          <a:p>
            <a:r>
              <a:rPr lang="en-GB" altLang="en-US" dirty="0" smtClean="0"/>
              <a:t>7Ps</a:t>
            </a:r>
            <a:endParaRPr lang="en-GB" altLang="en-US" dirty="0"/>
          </a:p>
          <a:p>
            <a:r>
              <a:rPr lang="en-GB" altLang="en-US" dirty="0" smtClean="0"/>
              <a:t>Targeting</a:t>
            </a:r>
            <a:endParaRPr lang="en-GB" altLang="en-US" dirty="0"/>
          </a:p>
          <a:p>
            <a:r>
              <a:rPr lang="en-GB" altLang="en-US" dirty="0" smtClean="0"/>
              <a:t>Positioning</a:t>
            </a:r>
          </a:p>
          <a:p>
            <a:r>
              <a:rPr lang="en-GB" altLang="en-US" dirty="0" smtClean="0"/>
              <a:t>Segmentation</a:t>
            </a:r>
            <a:endParaRPr lang="en-GB" altLang="en-US" dirty="0"/>
          </a:p>
          <a:p>
            <a:r>
              <a:rPr lang="en-GB" altLang="en-US" dirty="0" smtClean="0"/>
              <a:t>Competitor </a:t>
            </a:r>
            <a:r>
              <a:rPr lang="en-GB" altLang="en-US" dirty="0"/>
              <a:t>analysis</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82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563150-4606-40B2-9507-3A7F487C3B96}"/>
              </a:ext>
            </a:extLst>
          </p:cNvPr>
          <p:cNvSpPr>
            <a:spLocks noGrp="1"/>
          </p:cNvSpPr>
          <p:nvPr>
            <p:ph type="title"/>
          </p:nvPr>
        </p:nvSpPr>
        <p:spPr>
          <a:xfrm>
            <a:off x="381000" y="1345223"/>
            <a:ext cx="10972800" cy="4273061"/>
          </a:xfrm>
        </p:spPr>
        <p:txBody>
          <a:bodyPr>
            <a:normAutofit/>
          </a:bodyPr>
          <a:lstStyle/>
          <a:p>
            <a:pPr algn="l"/>
            <a:r>
              <a:rPr lang="en-GB" sz="3200" b="1" dirty="0"/>
              <a:t>PEST</a:t>
            </a:r>
            <a:r>
              <a:rPr lang="en-GB" sz="3200" dirty="0"/>
              <a:t> is an acronym for Political, Economic, Social and Technological. </a:t>
            </a:r>
            <a:br>
              <a:rPr lang="en-GB" sz="3200" dirty="0"/>
            </a:br>
            <a:r>
              <a:rPr lang="en-GB" sz="3200" dirty="0"/>
              <a:t>This </a:t>
            </a:r>
            <a:r>
              <a:rPr lang="en-GB" sz="3200" b="1" dirty="0"/>
              <a:t>analysis</a:t>
            </a:r>
            <a:r>
              <a:rPr lang="en-GB" sz="3200" dirty="0"/>
              <a:t> is used to assess these four external factors in relation to your business situation. </a:t>
            </a:r>
            <a:br>
              <a:rPr lang="en-GB" sz="3200" dirty="0"/>
            </a:br>
            <a:r>
              <a:rPr lang="en-GB" sz="3200" dirty="0"/>
              <a:t>Basically, a </a:t>
            </a:r>
            <a:r>
              <a:rPr lang="en-GB" sz="3200" b="1" dirty="0"/>
              <a:t>PEST analysis</a:t>
            </a:r>
            <a:r>
              <a:rPr lang="en-GB" sz="3200" dirty="0"/>
              <a:t> helps you determine how these factors will affect the performance and activities of your business in the long-term.</a:t>
            </a:r>
          </a:p>
        </p:txBody>
      </p:sp>
      <p:sp>
        <p:nvSpPr>
          <p:cNvPr id="3" name="Title 1">
            <a:extLst>
              <a:ext uri="{FF2B5EF4-FFF2-40B4-BE49-F238E27FC236}">
                <a16:creationId xmlns:a16="http://schemas.microsoft.com/office/drawing/2014/main" xmlns="" id="{49D52D48-1CF3-40ED-8F65-BCEF18BCF1A2}"/>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PEST Analysis</a:t>
            </a:r>
          </a:p>
        </p:txBody>
      </p:sp>
    </p:spTree>
    <p:extLst>
      <p:ext uri="{BB962C8B-B14F-4D97-AF65-F5344CB8AC3E}">
        <p14:creationId xmlns:p14="http://schemas.microsoft.com/office/powerpoint/2010/main" val="297262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xmlns="" id="{7F020C23-D2B9-4308-9189-8FACA8A49482}"/>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PEST Analysis</a:t>
            </a:r>
          </a:p>
        </p:txBody>
      </p:sp>
      <p:pic>
        <p:nvPicPr>
          <p:cNvPr id="4" name="Picture 3">
            <a:extLst>
              <a:ext uri="{FF2B5EF4-FFF2-40B4-BE49-F238E27FC236}">
                <a16:creationId xmlns:a16="http://schemas.microsoft.com/office/drawing/2014/main" xmlns="" id="{97EDF70D-A0C8-4783-8A92-2B7604E3598E}"/>
              </a:ext>
            </a:extLst>
          </p:cNvPr>
          <p:cNvPicPr>
            <a:picLocks noChangeAspect="1"/>
          </p:cNvPicPr>
          <p:nvPr/>
        </p:nvPicPr>
        <p:blipFill>
          <a:blip r:embed="rId3"/>
          <a:stretch>
            <a:fillRect/>
          </a:stretch>
        </p:blipFill>
        <p:spPr>
          <a:xfrm>
            <a:off x="1507148" y="1147029"/>
            <a:ext cx="9799760" cy="4567971"/>
          </a:xfrm>
          <a:prstGeom prst="rect">
            <a:avLst/>
          </a:prstGeom>
        </p:spPr>
      </p:pic>
    </p:spTree>
    <p:extLst>
      <p:ext uri="{BB962C8B-B14F-4D97-AF65-F5344CB8AC3E}">
        <p14:creationId xmlns:p14="http://schemas.microsoft.com/office/powerpoint/2010/main" val="4019889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7104" y="1160585"/>
            <a:ext cx="9888642" cy="4413738"/>
          </a:xfrm>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968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Activity-10 </a:t>
            </a:r>
            <a:r>
              <a:rPr lang="en-GB" dirty="0" err="1" smtClean="0"/>
              <a:t>Mins</a:t>
            </a:r>
            <a:endParaRPr lang="en-GB" dirty="0"/>
          </a:p>
        </p:txBody>
      </p:sp>
      <p:sp>
        <p:nvSpPr>
          <p:cNvPr id="3" name="Content Placeholder 2"/>
          <p:cNvSpPr>
            <a:spLocks noGrp="1"/>
          </p:cNvSpPr>
          <p:nvPr>
            <p:ph idx="1"/>
          </p:nvPr>
        </p:nvSpPr>
        <p:spPr/>
        <p:txBody>
          <a:bodyPr/>
          <a:lstStyle/>
          <a:p>
            <a:r>
              <a:rPr lang="en-GB" dirty="0" smtClean="0"/>
              <a:t>Identify the 7P’s marketing mix for </a:t>
            </a:r>
            <a:r>
              <a:rPr lang="en-GB" smtClean="0"/>
              <a:t>your business.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xmlns=""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xmlns=""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xmlns=""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4" name="Picture 3">
            <a:extLst>
              <a:ext uri="{FF2B5EF4-FFF2-40B4-BE49-F238E27FC236}">
                <a16:creationId xmlns:a16="http://schemas.microsoft.com/office/drawing/2014/main" xmlns="" id="{198D1EDC-F891-4FEB-8F80-E4C8F0AEBB25}"/>
              </a:ext>
            </a:extLst>
          </p:cNvPr>
          <p:cNvPicPr>
            <a:picLocks noChangeAspect="1"/>
          </p:cNvPicPr>
          <p:nvPr/>
        </p:nvPicPr>
        <p:blipFill rotWithShape="1">
          <a:blip r:embed="rId3"/>
          <a:srcRect l="5839" t="7518" r="3789" b="7006"/>
          <a:stretch/>
        </p:blipFill>
        <p:spPr>
          <a:xfrm>
            <a:off x="1266091" y="1072663"/>
            <a:ext cx="9164517" cy="4607168"/>
          </a:xfrm>
          <a:prstGeom prst="rect">
            <a:avLst/>
          </a:prstGeom>
        </p:spPr>
      </p:pic>
    </p:spTree>
    <p:extLst>
      <p:ext uri="{BB962C8B-B14F-4D97-AF65-F5344CB8AC3E}">
        <p14:creationId xmlns:p14="http://schemas.microsoft.com/office/powerpoint/2010/main" val="3461921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Activity – 15 </a:t>
            </a:r>
            <a:r>
              <a:rPr lang="en-GB" dirty="0" err="1" smtClean="0"/>
              <a:t>mins</a:t>
            </a:r>
            <a:endParaRPr lang="en-GB" dirty="0"/>
          </a:p>
        </p:txBody>
      </p:sp>
      <p:sp>
        <p:nvSpPr>
          <p:cNvPr id="3" name="Content Placeholder 2"/>
          <p:cNvSpPr>
            <a:spLocks noGrp="1"/>
          </p:cNvSpPr>
          <p:nvPr>
            <p:ph idx="1"/>
          </p:nvPr>
        </p:nvSpPr>
        <p:spPr>
          <a:xfrm>
            <a:off x="575733" y="1244601"/>
            <a:ext cx="10972800" cy="3917032"/>
          </a:xfrm>
        </p:spPr>
        <p:txBody>
          <a:bodyPr>
            <a:normAutofit fontScale="77500" lnSpcReduction="20000"/>
          </a:bodyPr>
          <a:lstStyle/>
          <a:p>
            <a:r>
              <a:rPr lang="en-GB" dirty="0" smtClean="0"/>
              <a:t>What PEST factors might affect your business?</a:t>
            </a:r>
          </a:p>
          <a:p>
            <a:pPr marL="342900" lvl="1" indent="-342900">
              <a:buFont typeface="Arial" pitchFamily="34" charset="0"/>
              <a:buChar char="•"/>
            </a:pPr>
            <a:r>
              <a:rPr lang="en-GB" dirty="0" smtClean="0"/>
              <a:t>What is the size of the market for your product/service- Who, what, where are you targeting-	If your business is a Day Nursery for example how many children are in the area?</a:t>
            </a:r>
          </a:p>
          <a:p>
            <a:endParaRPr lang="en-GB" dirty="0" smtClean="0"/>
          </a:p>
          <a:p>
            <a:r>
              <a:rPr lang="en-GB" dirty="0" smtClean="0"/>
              <a:t>What market research methods will you use to identify your target market? </a:t>
            </a:r>
          </a:p>
          <a:p>
            <a:r>
              <a:rPr lang="en-GB" dirty="0" smtClean="0"/>
              <a:t>How will you collect data/information?</a:t>
            </a:r>
          </a:p>
          <a:p>
            <a:r>
              <a:rPr lang="en-GB" dirty="0" smtClean="0"/>
              <a:t>Undertake primary research- Questionnaire, Online Surveys, Interviews</a:t>
            </a:r>
          </a:p>
          <a:p>
            <a:pPr marL="457200" lvl="1" indent="0">
              <a:buNone/>
            </a:pPr>
            <a:r>
              <a:rPr lang="en-GB" dirty="0" smtClean="0"/>
              <a:t>	</a:t>
            </a:r>
          </a:p>
          <a:p>
            <a:pPr marL="457200" lvl="1" indent="0">
              <a:buNone/>
            </a:pPr>
            <a:r>
              <a:rPr lang="en-GB" dirty="0" smtClean="0"/>
              <a:t>	</a:t>
            </a:r>
          </a:p>
          <a:p>
            <a:endParaRPr lang="en-GB" dirty="0" smtClean="0"/>
          </a:p>
          <a:p>
            <a:endParaRPr lang="en-GB"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xmlns=""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xmlns="" id="{156DF4FF-3954-4360-9FAD-6BA69971145C}"/>
              </a:ext>
            </a:extLst>
          </p:cNvPr>
          <p:cNvSpPr/>
          <p:nvPr/>
        </p:nvSpPr>
        <p:spPr>
          <a:xfrm>
            <a:off x="609600" y="1476998"/>
            <a:ext cx="11347938" cy="3046988"/>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xmlns=""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xmlns=""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xmlns=""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xmlns=""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xmlns=""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xmlns=""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86FCD2-6C27-42E7-B3DB-6E9C5E4F7423}"/>
              </a:ext>
            </a:extLst>
          </p:cNvPr>
          <p:cNvSpPr>
            <a:spLocks noGrp="1"/>
          </p:cNvSpPr>
          <p:nvPr>
            <p:ph type="title"/>
          </p:nvPr>
        </p:nvSpPr>
        <p:spPr/>
        <p:txBody>
          <a:bodyPr/>
          <a:lstStyle/>
          <a:p>
            <a:r>
              <a:rPr lang="en-GB" dirty="0"/>
              <a:t>What is their Marketing Strategy?</a:t>
            </a:r>
          </a:p>
        </p:txBody>
      </p:sp>
      <p:pic>
        <p:nvPicPr>
          <p:cNvPr id="5" name="Content Placeholder 4">
            <a:extLst>
              <a:ext uri="{FF2B5EF4-FFF2-40B4-BE49-F238E27FC236}">
                <a16:creationId xmlns:a16="http://schemas.microsoft.com/office/drawing/2014/main" xmlns="" id="{8783DA86-0E2F-4B3D-A37A-1DB093CDCE17}"/>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15422" y="1417638"/>
            <a:ext cx="3229264" cy="2220686"/>
          </a:xfrm>
        </p:spPr>
      </p:pic>
      <p:pic>
        <p:nvPicPr>
          <p:cNvPr id="7" name="Picture 6" descr="A sign above a store&#10;&#10;Description generated with very high confidence">
            <a:extLst>
              <a:ext uri="{FF2B5EF4-FFF2-40B4-BE49-F238E27FC236}">
                <a16:creationId xmlns:a16="http://schemas.microsoft.com/office/drawing/2014/main" xmlns="" id="{8EBEA21E-AC45-4402-A3EC-F299B57AA2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xmlns="" id="{FA0AA4A8-861F-487E-A989-45F01949E1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12374" y="3211285"/>
            <a:ext cx="2873829" cy="2873829"/>
          </a:xfrm>
          <a:prstGeom prst="rect">
            <a:avLst/>
          </a:prstGeom>
        </p:spPr>
      </p:pic>
    </p:spTree>
    <p:extLst>
      <p:ext uri="{BB962C8B-B14F-4D97-AF65-F5344CB8AC3E}">
        <p14:creationId xmlns:p14="http://schemas.microsoft.com/office/powerpoint/2010/main" val="422437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Segmentation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Market segmentation allows you to break down the population you wish to market to more effectively.</a:t>
            </a:r>
          </a:p>
          <a:p>
            <a:r>
              <a:rPr lang="en-GB" dirty="0" smtClean="0"/>
              <a:t>Using segmentation you can place people or organisations into categories such as age, gender, locations, consumer income, organisation spend on training, equipment etc.</a:t>
            </a:r>
          </a:p>
          <a:p>
            <a:r>
              <a:rPr lang="en-GB" dirty="0" smtClean="0"/>
              <a:t>By segmenting your market in this way you can identify effectively which kind of marketing strategy you need to use, do you need to use more than one kind, what kind of advertising will best suit this segment?</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8" y="274638"/>
            <a:ext cx="11169162" cy="1143000"/>
          </a:xfrm>
        </p:spPr>
        <p:txBody>
          <a:bodyPr>
            <a:normAutofit/>
          </a:bodyPr>
          <a:lstStyle/>
          <a:p>
            <a:pPr algn="l">
              <a:defRPr/>
            </a:pPr>
            <a:r>
              <a:rPr lang="en-GB" sz="3600" b="1" dirty="0"/>
              <a:t>The advantages of market segmentation</a:t>
            </a:r>
          </a:p>
        </p:txBody>
      </p:sp>
      <p:grpSp>
        <p:nvGrpSpPr>
          <p:cNvPr id="3" name="Group 22"/>
          <p:cNvGrpSpPr>
            <a:grpSpLocks/>
          </p:cNvGrpSpPr>
          <p:nvPr/>
        </p:nvGrpSpPr>
        <p:grpSpPr bwMode="auto">
          <a:xfrm>
            <a:off x="1359268" y="1123831"/>
            <a:ext cx="8857393" cy="4388948"/>
            <a:chOff x="1268413" y="1019175"/>
            <a:chExt cx="6527800" cy="5383213"/>
          </a:xfrm>
        </p:grpSpPr>
        <p:sp>
          <p:nvSpPr>
            <p:cNvPr id="11268" name="Line 4"/>
            <p:cNvSpPr>
              <a:spLocks noChangeShapeType="1"/>
            </p:cNvSpPr>
            <p:nvPr/>
          </p:nvSpPr>
          <p:spPr bwMode="auto">
            <a:xfrm>
              <a:off x="4572000" y="4432300"/>
              <a:ext cx="0" cy="525463"/>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269" name="Line 5"/>
            <p:cNvSpPr>
              <a:spLocks noChangeShapeType="1"/>
            </p:cNvSpPr>
            <p:nvPr/>
          </p:nvSpPr>
          <p:spPr bwMode="auto">
            <a:xfrm>
              <a:off x="4572000" y="2454275"/>
              <a:ext cx="0" cy="525463"/>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4" name="Group 9"/>
            <p:cNvGrpSpPr>
              <a:grpSpLocks/>
            </p:cNvGrpSpPr>
            <p:nvPr/>
          </p:nvGrpSpPr>
          <p:grpSpPr bwMode="auto">
            <a:xfrm>
              <a:off x="3748088" y="4979988"/>
              <a:ext cx="1647825" cy="1422400"/>
              <a:chOff x="2361" y="3137"/>
              <a:chExt cx="1038" cy="896"/>
            </a:xfrm>
          </p:grpSpPr>
          <p:sp>
            <p:nvSpPr>
              <p:cNvPr id="6" name="Oval 7"/>
              <p:cNvSpPr>
                <a:spLocks noChangeArrowheads="1"/>
              </p:cNvSpPr>
              <p:nvPr/>
            </p:nvSpPr>
            <p:spPr bwMode="auto">
              <a:xfrm>
                <a:off x="2395" y="3137"/>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7" name="Rectangle 8"/>
              <p:cNvSpPr>
                <a:spLocks noChangeArrowheads="1"/>
              </p:cNvSpPr>
              <p:nvPr/>
            </p:nvSpPr>
            <p:spPr bwMode="auto">
              <a:xfrm>
                <a:off x="2361" y="3378"/>
                <a:ext cx="1038" cy="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Opportunities and threats</a:t>
                </a:r>
              </a:p>
            </p:txBody>
          </p:sp>
        </p:grpSp>
        <p:grpSp>
          <p:nvGrpSpPr>
            <p:cNvPr id="5" name="Group 12"/>
            <p:cNvGrpSpPr>
              <a:grpSpLocks/>
            </p:cNvGrpSpPr>
            <p:nvPr/>
          </p:nvGrpSpPr>
          <p:grpSpPr bwMode="auto">
            <a:xfrm>
              <a:off x="3806825" y="1019175"/>
              <a:ext cx="1530350" cy="1422400"/>
              <a:chOff x="2398" y="642"/>
              <a:chExt cx="964" cy="896"/>
            </a:xfrm>
          </p:grpSpPr>
          <p:sp>
            <p:nvSpPr>
              <p:cNvPr id="9" name="Oval 10"/>
              <p:cNvSpPr>
                <a:spLocks noChangeArrowheads="1"/>
              </p:cNvSpPr>
              <p:nvPr/>
            </p:nvSpPr>
            <p:spPr bwMode="auto">
              <a:xfrm>
                <a:off x="2402" y="642"/>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0" name="Rectangle 11"/>
              <p:cNvSpPr>
                <a:spLocks noChangeArrowheads="1"/>
              </p:cNvSpPr>
              <p:nvPr/>
            </p:nvSpPr>
            <p:spPr bwMode="auto">
              <a:xfrm>
                <a:off x="2398" y="800"/>
                <a:ext cx="964" cy="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Target market selection</a:t>
                </a:r>
              </a:p>
            </p:txBody>
          </p:sp>
        </p:grpSp>
        <p:grpSp>
          <p:nvGrpSpPr>
            <p:cNvPr id="8" name="Group 24"/>
            <p:cNvGrpSpPr>
              <a:grpSpLocks/>
            </p:cNvGrpSpPr>
            <p:nvPr/>
          </p:nvGrpSpPr>
          <p:grpSpPr bwMode="auto">
            <a:xfrm>
              <a:off x="1268413" y="2984500"/>
              <a:ext cx="6527800" cy="1422400"/>
              <a:chOff x="799" y="1880"/>
              <a:chExt cx="4112" cy="896"/>
            </a:xfrm>
          </p:grpSpPr>
          <p:sp>
            <p:nvSpPr>
              <p:cNvPr id="12" name="Line 13"/>
              <p:cNvSpPr>
                <a:spLocks noChangeShapeType="1"/>
              </p:cNvSpPr>
              <p:nvPr/>
            </p:nvSpPr>
            <p:spPr bwMode="auto">
              <a:xfrm>
                <a:off x="3370" y="2329"/>
                <a:ext cx="565" cy="0"/>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sp>
            <p:nvSpPr>
              <p:cNvPr id="13" name="Line 14"/>
              <p:cNvSpPr>
                <a:spLocks noChangeShapeType="1"/>
              </p:cNvSpPr>
              <p:nvPr/>
            </p:nvSpPr>
            <p:spPr bwMode="auto">
              <a:xfrm>
                <a:off x="1826" y="2329"/>
                <a:ext cx="565" cy="0"/>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grpSp>
            <p:nvGrpSpPr>
              <p:cNvPr id="11" name="Group 17"/>
              <p:cNvGrpSpPr>
                <a:grpSpLocks/>
              </p:cNvGrpSpPr>
              <p:nvPr/>
            </p:nvGrpSpPr>
            <p:grpSpPr bwMode="auto">
              <a:xfrm>
                <a:off x="2295" y="1880"/>
                <a:ext cx="1171" cy="896"/>
                <a:chOff x="2295" y="1880"/>
                <a:chExt cx="1171" cy="896"/>
              </a:xfrm>
            </p:grpSpPr>
            <p:sp>
              <p:nvSpPr>
                <p:cNvPr id="21" name="Oval 15"/>
                <p:cNvSpPr>
                  <a:spLocks noChangeArrowheads="1"/>
                </p:cNvSpPr>
                <p:nvPr/>
              </p:nvSpPr>
              <p:spPr bwMode="auto">
                <a:xfrm>
                  <a:off x="2401"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2" name="Rectangle 16"/>
                <p:cNvSpPr>
                  <a:spLocks noChangeArrowheads="1"/>
                </p:cNvSpPr>
                <p:nvPr/>
              </p:nvSpPr>
              <p:spPr bwMode="auto">
                <a:xfrm>
                  <a:off x="2295" y="2107"/>
                  <a:ext cx="1170" cy="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b="1" kern="0" dirty="0">
                      <a:latin typeface="Arial" charset="0"/>
                    </a:rPr>
                    <a:t>Market segmentation</a:t>
                  </a:r>
                </a:p>
              </p:txBody>
            </p:sp>
          </p:grpSp>
          <p:grpSp>
            <p:nvGrpSpPr>
              <p:cNvPr id="14" name="Group 20"/>
              <p:cNvGrpSpPr>
                <a:grpSpLocks/>
              </p:cNvGrpSpPr>
              <p:nvPr/>
            </p:nvGrpSpPr>
            <p:grpSpPr bwMode="auto">
              <a:xfrm>
                <a:off x="3947" y="1880"/>
                <a:ext cx="964" cy="896"/>
                <a:chOff x="3947" y="1880"/>
                <a:chExt cx="964" cy="896"/>
              </a:xfrm>
            </p:grpSpPr>
            <p:sp>
              <p:nvSpPr>
                <p:cNvPr id="19" name="Oval 18"/>
                <p:cNvSpPr>
                  <a:spLocks noChangeArrowheads="1"/>
                </p:cNvSpPr>
                <p:nvPr/>
              </p:nvSpPr>
              <p:spPr bwMode="auto">
                <a:xfrm>
                  <a:off x="3952" y="1880"/>
                  <a:ext cx="959"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0" name="Rectangle 19"/>
                <p:cNvSpPr>
                  <a:spLocks noChangeArrowheads="1"/>
                </p:cNvSpPr>
                <p:nvPr/>
              </p:nvSpPr>
              <p:spPr bwMode="auto">
                <a:xfrm>
                  <a:off x="3947" y="2041"/>
                  <a:ext cx="964" cy="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Tailored marketing mix</a:t>
                  </a:r>
                </a:p>
              </p:txBody>
            </p:sp>
          </p:grpSp>
          <p:grpSp>
            <p:nvGrpSpPr>
              <p:cNvPr id="15" name="Group 23"/>
              <p:cNvGrpSpPr>
                <a:grpSpLocks/>
              </p:cNvGrpSpPr>
              <p:nvPr/>
            </p:nvGrpSpPr>
            <p:grpSpPr bwMode="auto">
              <a:xfrm>
                <a:off x="799" y="1880"/>
                <a:ext cx="1076" cy="896"/>
                <a:chOff x="799" y="1880"/>
                <a:chExt cx="1076" cy="896"/>
              </a:xfrm>
            </p:grpSpPr>
            <p:sp>
              <p:nvSpPr>
                <p:cNvPr id="17" name="Oval 21"/>
                <p:cNvSpPr>
                  <a:spLocks noChangeArrowheads="1"/>
                </p:cNvSpPr>
                <p:nvPr/>
              </p:nvSpPr>
              <p:spPr bwMode="auto">
                <a:xfrm>
                  <a:off x="852"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8" name="Rectangle 22"/>
                <p:cNvSpPr>
                  <a:spLocks noChangeArrowheads="1"/>
                </p:cNvSpPr>
                <p:nvPr/>
              </p:nvSpPr>
              <p:spPr bwMode="auto">
                <a:xfrm>
                  <a:off x="799" y="2200"/>
                  <a:ext cx="1076"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Differentiation</a:t>
                  </a:r>
                </a:p>
              </p:txBody>
            </p:sp>
          </p:grpSp>
        </p:grpSp>
      </p:grpSp>
      <p:pic>
        <p:nvPicPr>
          <p:cNvPr id="2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6384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Competitor analysis</a:t>
            </a:r>
          </a:p>
        </p:txBody>
      </p:sp>
      <p:sp>
        <p:nvSpPr>
          <p:cNvPr id="3" name="Content Placeholder 2"/>
          <p:cNvSpPr>
            <a:spLocks noGrp="1"/>
          </p:cNvSpPr>
          <p:nvPr>
            <p:ph idx="1"/>
          </p:nvPr>
        </p:nvSpPr>
        <p:spPr/>
        <p:txBody>
          <a:bodyPr rtlCol="0">
            <a:normAutofit fontScale="625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687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52" y="301626"/>
            <a:ext cx="9557056" cy="1143000"/>
          </a:xfrm>
        </p:spPr>
        <p:txBody>
          <a:bodyPr>
            <a:noAutofit/>
          </a:bodyPr>
          <a:lstStyle/>
          <a:p>
            <a:pPr algn="l">
              <a:defRPr/>
            </a:pPr>
            <a:r>
              <a:rPr lang="en-GB" sz="3600" b="1" dirty="0"/>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29093" y="164856"/>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2A3F2F-D74C-4567-ABD5-ACC05C9E1DB5}"/>
              </a:ext>
            </a:extLst>
          </p:cNvPr>
          <p:cNvSpPr>
            <a:spLocks noGrp="1"/>
          </p:cNvSpPr>
          <p:nvPr>
            <p:ph type="title"/>
          </p:nvPr>
        </p:nvSpPr>
        <p:spPr>
          <a:xfrm>
            <a:off x="609600" y="89581"/>
            <a:ext cx="10972800" cy="1143000"/>
          </a:xfrm>
        </p:spPr>
        <p:txBody>
          <a:bodyPr/>
          <a:lstStyle/>
          <a:p>
            <a:r>
              <a:rPr lang="en-GB" dirty="0"/>
              <a:t>Activity – 30 minutes</a:t>
            </a:r>
          </a:p>
        </p:txBody>
      </p:sp>
      <p:sp>
        <p:nvSpPr>
          <p:cNvPr id="3" name="Content Placeholder 2">
            <a:extLst>
              <a:ext uri="{FF2B5EF4-FFF2-40B4-BE49-F238E27FC236}">
                <a16:creationId xmlns:a16="http://schemas.microsoft.com/office/drawing/2014/main" xmlns="" id="{8EDD6C7F-62E2-4079-B1FF-D6D0668E137E}"/>
              </a:ext>
            </a:extLst>
          </p:cNvPr>
          <p:cNvSpPr>
            <a:spLocks noGrp="1"/>
          </p:cNvSpPr>
          <p:nvPr>
            <p:ph idx="1"/>
          </p:nvPr>
        </p:nvSpPr>
        <p:spPr>
          <a:xfrm>
            <a:off x="609600" y="1513114"/>
            <a:ext cx="10972800" cy="4004119"/>
          </a:xfrm>
        </p:spPr>
        <p:txBody>
          <a:bodyPr>
            <a:normAutofit lnSpcReduction="10000"/>
          </a:bodyPr>
          <a:lstStyle/>
          <a:p>
            <a:pPr marL="0" indent="0">
              <a:buNone/>
            </a:pPr>
            <a:r>
              <a:rPr lang="en-GB" sz="3800" b="1" dirty="0"/>
              <a:t>Think about your business idea and answer the following questions</a:t>
            </a:r>
            <a:r>
              <a:rPr lang="en-GB" sz="3800" b="1" dirty="0" smtClean="0"/>
              <a:t>:</a:t>
            </a:r>
            <a:endParaRPr lang="en-GB" sz="3800" dirty="0" smtClean="0"/>
          </a:p>
          <a:p>
            <a:pPr lvl="1"/>
            <a:r>
              <a:rPr lang="en-GB" sz="2400" dirty="0" smtClean="0"/>
              <a:t>What is your marketing strategy- Cost Leadership or Differentiation- Explain why you have chosen this type of strategy.</a:t>
            </a:r>
          </a:p>
          <a:p>
            <a:pPr lvl="1">
              <a:buNone/>
            </a:pPr>
            <a:r>
              <a:rPr lang="en-GB" sz="2400" dirty="0" smtClean="0"/>
              <a:t>    How will you segment the market for your business?</a:t>
            </a:r>
          </a:p>
          <a:p>
            <a:pPr lvl="1">
              <a:buNone/>
            </a:pPr>
            <a:r>
              <a:rPr lang="en-GB" sz="2400" dirty="0" smtClean="0"/>
              <a:t>    Identify your competitors- How will your business compete?</a:t>
            </a:r>
          </a:p>
          <a:p>
            <a:pPr lvl="1"/>
            <a:r>
              <a:rPr lang="en-GB" sz="2200" dirty="0" smtClean="0"/>
              <a:t>How </a:t>
            </a:r>
            <a:r>
              <a:rPr lang="en-GB" sz="2200" dirty="0"/>
              <a:t>will you market your business?</a:t>
            </a:r>
          </a:p>
          <a:p>
            <a:pPr marL="457200" lvl="1" indent="0">
              <a:buNone/>
            </a:pPr>
            <a:r>
              <a:rPr lang="en-GB" sz="2200" dirty="0"/>
              <a:t>	Leaflet drop, Newspaper ads, local radio </a:t>
            </a:r>
            <a:r>
              <a:rPr lang="en-GB" sz="2200" dirty="0" smtClean="0"/>
              <a:t>ads, online </a:t>
            </a:r>
            <a:r>
              <a:rPr lang="en-GB" sz="2200" dirty="0"/>
              <a:t>etc</a:t>
            </a:r>
            <a:r>
              <a:rPr lang="en-GB" sz="2200" dirty="0" smtClean="0"/>
              <a:t>.</a:t>
            </a:r>
          </a:p>
          <a:p>
            <a:pPr marL="457200" lvl="1" indent="0">
              <a:buNone/>
            </a:pPr>
            <a:r>
              <a:rPr lang="en-GB" sz="2200" dirty="0" smtClean="0"/>
              <a:t>How will you check on the effectiveness of using your chosen method/s?</a:t>
            </a:r>
            <a:endParaRPr lang="en-GB" sz="2200" dirty="0"/>
          </a:p>
        </p:txBody>
      </p:sp>
    </p:spTree>
    <p:extLst>
      <p:ext uri="{BB962C8B-B14F-4D97-AF65-F5344CB8AC3E}">
        <p14:creationId xmlns:p14="http://schemas.microsoft.com/office/powerpoint/2010/main" val="30637496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817</TotalTime>
  <Words>1194</Words>
  <Application>Microsoft Office PowerPoint</Application>
  <PresentationFormat>Widescreen</PresentationFormat>
  <Paragraphs>128</Paragraphs>
  <Slides>19</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vt:lpstr>
      <vt:lpstr>Calibri</vt:lpstr>
      <vt:lpstr>Myriad Pro</vt:lpstr>
      <vt:lpstr>Times New Roman</vt:lpstr>
      <vt:lpstr>Wingdings 2</vt:lpstr>
      <vt:lpstr>20140311PresentationUWTSDTemplate</vt:lpstr>
      <vt:lpstr>Marketing Essentials for  Small Businesses</vt:lpstr>
      <vt:lpstr>Elements of a marketing plan</vt:lpstr>
      <vt:lpstr>PEST is an acronym for Political, Economic, Social and Technological.  This analysis is used to assess these four external factors in relation to your business situation.  Basically, a PEST analysis helps you determine how these factors will affect the performance and activities of your business in the long-term.</vt:lpstr>
      <vt:lpstr>PEST Analysis</vt:lpstr>
      <vt:lpstr>7 Ps Marketing Mix</vt:lpstr>
      <vt:lpstr>Activity-10 Mins</vt:lpstr>
      <vt:lpstr>Target Market</vt:lpstr>
      <vt:lpstr>Target Market</vt:lpstr>
      <vt:lpstr> Activity – 15 mins</vt:lpstr>
      <vt:lpstr>Market Positioning</vt:lpstr>
      <vt:lpstr>Market Positioning</vt:lpstr>
      <vt:lpstr>Cost Leader Strategy</vt:lpstr>
      <vt:lpstr>Differentiation Business Strategy</vt:lpstr>
      <vt:lpstr>What is their Marketing Strategy?</vt:lpstr>
      <vt:lpstr>Market Segmentation</vt:lpstr>
      <vt:lpstr>The advantages of market segmentation</vt:lpstr>
      <vt:lpstr>Competitor analysis</vt:lpstr>
      <vt:lpstr>Sources of information for competitor analysis   (Davidson 1997) </vt:lpstr>
      <vt:lpstr>Activity – 30 minutes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Maria Heffernan</cp:lastModifiedBy>
  <cp:revision>26</cp:revision>
  <cp:lastPrinted>2018-05-02T08:37:53Z</cp:lastPrinted>
  <dcterms:created xsi:type="dcterms:W3CDTF">2018-03-26T15:08:17Z</dcterms:created>
  <dcterms:modified xsi:type="dcterms:W3CDTF">2018-05-15T08:12:01Z</dcterms:modified>
</cp:coreProperties>
</file>