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E7325E42-CA9C-4FAF-70A2-CA3642848678}">
          <p14:sldIdLst>
            <p14:sldId id="256"/>
            <p14:sldId id="257"/>
          </p14:sldIdLst>
        </p14:section>
        <p14:section name="Overview" id="{C8DF4391-FE87-7483-B09A-187EAA3FA5EF}">
          <p14:sldIdLst>
            <p14:sldId id="258"/>
            <p14:sldId id="259"/>
          </p14:sldIdLst>
        </p14:section>
        <p14:section name="PESTEL" id="{3AA1CBF6-B16E-D935-E339-DDAE98FB925B}">
          <p14:sldIdLst>
            <p14:sldId id="260"/>
            <p14:sldId id="261"/>
          </p14:sldIdLst>
        </p14:section>
        <p14:section name="Cause-and-Effect" id="{AE74A71F-0403-51C8-F3A8-5BE19892700B}">
          <p14:sldIdLst>
            <p14:sldId id="262"/>
            <p14:sldId id="263"/>
          </p14:sldIdLst>
        </p14:section>
        <p14:section name="Conclusion" id="{C4AD4D6D-C9DA-26A4-72E6-AEC1BDC23A61}">
          <p14:sldIdLst>
            <p14:sldId id="264"/>
          </p14:sldIdLst>
        </p14:section>
        <p14:section name="References and Q&amp;A" id="{CD47D72D-90A2-8FF7-6BC5-56805D15631D}">
          <p14:sldIdLst>
            <p14:sldId id="265"/>
            <p14:sldId id="26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63" d="100"/>
          <a:sy n="63" d="100"/>
        </p:scale>
        <p:origin x="78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29719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Title slide. Check the student ID placeholder is filled in before presenting.</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(approx. 30 seconds)
Good morning/afternoon, my name is Vishnu Patel. I have been asked by Basil, the owner of a small bakery in Coventry, to look into why his sales have not recovered. I'll start with an overview of the bakery and the problems it faces, then critique and apply two frameworks, PESTEL and the Cause-and-Effect model, and finish with a summary of the key findings.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(approx. 1 minute)
Assume the audience knows nothing about Basil's Bakery.
Basil's Bakery is a small, independent artisan bakery in a retail park in Coventry. It opened in 2015 and sells contemporary cakes, pastries and breads made with high-quality organic ingredients. Its customers are local shoppers and retail workers, plus office and warehouse workers from the neighbouring industrial site. Basil is the baker, so he needs to be on site to make the products.
Sales grew every year until 2019. Lockdown in 2020 hit footfall and sales hard, which was understandable. But although things improved afterwards, they never returned to pre-2020 levels. Between 2023 and 2025 sales have stagnated at an average of 25% below the 2019 figures, and Basil is worried the business is no longer viable in its present format.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(approx. 1 minute)
Focus on the PROBLEMS, not the solutions.
The root problem is the stagnation in sales: about 25% below 2019 for three years running. Breaking the case down, I can see nine issues feeding into it.
External: the retail park is quieter, with a shop closing every couple of months and units left empty. Some of his most loyal customers were made redundant. Office workers now work from home a couple of days a week, so they don't buy lunch every day. Rent, rates, utilities and insurance are all well above 2019, and organic produce is more vulnerable to crop failure, so stock costs are hard to predict.
Internal: Basil can't offer delivery because he is needed on site, pre-ordering doesn't work reliably because he can't always answer the phone, and customers face long waits at busy times. His organic-only sourcing is a deliberate choice, but it adds cost volatility.
In terms of scope and control: the external problems are the biggest, but Basil has little influence over them. The internal ones are smaller but more within his control. Overall it is a two-sided squeeze, with demand falling and costs rising at the same time.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(approx. 1 minute)
What it is: PESTEL scans the external macro-environment under six headings: Political, Economic, Social, Technological, Legal and Environmental.
Why: businesses use it to understand forces outside their control and to anticipate threats and opportunities.
Where and how: typically at the start of strategic planning, market entry or business reviews. You list the factors under each heading and then judge how much each one matters.
Benefits: it is simple, structured, low cost and easy to communicate; it gives a broad external view and feeds into other tools such as SWOT.
Criticisms: it is descriptive rather than analytical, because it lists factors but doesn't rank them or explain how they connect. It is a snapshot of a changing environment, the categories overlap, it is subjective, and it ignores the business's internal factors. For Basil that last point matters, which is why I pair it with a Cause-and-Effect diagram.</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(approx. 1 minute 30 seconds)
Walk across the columns, one or two points each.
Political: the 2020 lockdown restrictions were a government-driven shock to footfall, and business rates and tax policy affect his costs. Decisions about the future of the retail park are also outside his hands.
Economic: this is the heaviest column. Sales are about 25% below 2019, rent, rates, energy and insurance have all risen, and shop closures and redundancies have taken spending power out of his local customer base. Organic ingredient prices are unpredictable.
Social: hybrid working means fewer daily lunch customers, loyal customers have lost their jobs, and customers now expect convenience, such as delivery and pre-ordering, and are frustrated by waits.
Technological: online shopping is pulling trade away from retail parks, and customers expect online ordering and delivery. Basil's pre-ordering depends on the phone.
Legal: food safety, hygiene and allergen rules, employment law such as minimum wage and pensions, and rules on marketing products as organic all add compliance and cost.
Environmental: organic crops are more vulnerable to crop failure, so weather and climate make stock costs volatile, and baking is energy intensive.
Takeaway: Economic and Social factors dominate, and most of these sit outside Basil's control.
Note: the Technological, Legal and wider Political points go beyond what the case study states directly, so reference them when you add your sources.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(approx. 1 minute)
What it is: the Cause-and-Effect model, also known as a fishbone or Ishikawa diagram, puts the problem at the head of the fish and traces it back to possible causes, grouped into categories on the bones. A common set is the 6Ms: Methods, Machines, People, Materials, Measurement and Environment.
Why: it helps find root causes rather than treating symptoms, and gives a team brainstorm some structure.
Where and how: it comes from quality management but is widely used in service improvement. You write the problem at the head, draw a bone for each category, then brainstorm causes under each.
Benefits: it is visual, easy to follow, encourages thorough thinking across categories, and works well in groups.
Criticisms: it is qualitative, so the causes are possible rather than proven. It doesn't prioritise them, it treats causes as a one-way chain when in reality they interact, and the standard categories were designed for manufacturing so can fit services awkwardly.
For Basil, it is good at surfacing operational causes that PESTEL misses, but it can't show the feedback loop where fewer shoppers lead to more shop closures, which lead to even fewer shoppers.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(approx. 1 minute 30 seconds)
The effect at the head of the fish is the problem: sales stagnating about 25% below 2019. I've used the six standard categories.
Methods: Basil offers no delivery, and the business is walk-in only, so there are long waits at busy times.
Machines: pre-ordering relies on the phone, and Basil misses calls while he is baking.
People: loyal customers have been made redundant, and hybrid working means office workers visit less often.
Materials: rent, rates, energy and insurance have risen, and organic stock costs are unpredictable and hard to budget.
Measurement: sales have been stuck about 25% below 2019, and the reasons for lost sales aren't clear to Basil, which is why he asked for this research.
Environment: the retail park is quieter, shops close and units stay empty, and footfall never recovered after 2020.
Compared with PESTEL, this diagram brings out the internal operational causes, the ones that sit in the Methods and Machines bones, which Basil has more control over.
Note: add a reference for the Cause-and-Effect model on this slide when you do referencing, as the brief asks.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(approx. 1 minute)
To summarise: Basil's sales have stagnated about 25% below 2019, and neither tool alone explains why.
PESTEL shows the external forces: a shrinking retail park, job losses, hybrid working and rising, unpredictable costs. Most of these are outside Basil's control.
The Cause-and-Effect diagram shows the internal causes: no delivery, unreliable pre-ordering and long waits at busy times, all linked to a model that depends on Basil being on site.
Together they suggest this is a structural shift rather than a temporary post-lockdown dip. Customers' buying habits and the retail park itself have changed, and the business hasn't yet changed with them, while costs squeeze margins from the other side.
Thank you. I'm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list to be added.</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Take questions.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LIGHT">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94415" cy="777240"/>
          </a:xfrm>
          <a:prstGeom prst="rect">
            <a:avLst/>
          </a:prstGeom>
          <a:noFill/>
          <a:ln/>
        </p:spPr>
        <p:txBody>
          <a:bodyPr wrap="square" rtlCol="0"/>
          <a:lstStyle>
            <a:lvl1pPr marL="0" indent="0" algn="l">
              <a:buNone/>
              <a:defRPr lang="en-US" sz="3200" b="1" dirty="0">
                <a:solidFill>
                  <a:schemeClr val="tx2"/>
                </a:solidFill>
              </a:defRPr>
            </a:lvl1pPr>
          </a:lstStyle>
          <a:p>
            <a:pPr marL="0" indent="0" algn="l">
              <a:buNone/>
            </a:pPr>
            <a:endParaRPr lang="en-US" sz="3200" dirty="0"/>
          </a:p>
        </p:txBody>
      </p:sp>
      <p:sp>
        <p:nvSpPr>
          <p:cNvPr id="25" name="Slide Number Placeholder 0"/>
          <p:cNvSpPr>
            <a:spLocks noGrp="1"/>
          </p:cNvSpPr>
          <p:nvPr>
            <p:ph type="sldNum" sz="quarter" idx="4294967295"/>
          </p:nvPr>
        </p:nvSpPr>
        <p:spPr>
          <a:xfrm>
            <a:off x="1124712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100">
                <a:solidFill>
                  <a:srgbClr val="7A6A5F"/>
                </a:solidFill>
              </a:defRPr>
            </a:lvl1pPr>
          </a:lstStyle>
          <a:p>
            <a:pPr algn="r"/>
            <a:fld id="{F7021451-1387-4CA6-816F-3879F97B5CBC}" type="slidenum">
              <a:rPr lang="en-US" b="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DARK">
    <p:bg>
      <p:bgPr>
        <a:solidFill>
          <a:srgbClr val="2B1B12"/>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731520" y="1097280"/>
            <a:ext cx="5669280" cy="1828800"/>
          </a:xfrm>
          <a:prstGeom prst="rect">
            <a:avLst/>
          </a:prstGeom>
          <a:noFill/>
          <a:ln/>
        </p:spPr>
        <p:txBody>
          <a:bodyPr wrap="square" rtlCol="0"/>
          <a:lstStyle>
            <a:lvl1pPr marL="0" indent="0" algn="l">
              <a:buNone/>
              <a:defRPr lang="en-US" sz="4800" b="1" dirty="0">
                <a:solidFill>
                  <a:schemeClr val="bg1"/>
                </a:solidFill>
              </a:defRPr>
            </a:lvl1pPr>
          </a:lstStyle>
          <a:p>
            <a:pPr marL="0" indent="0" algn="l">
              <a:buNone/>
            </a:pPr>
            <a:endParaRPr lang="en-US" sz="4800"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24712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100">
                <a:solidFill>
                  <a:srgbClr val="7A6A5F"/>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731520" y="1097280"/>
            <a:ext cx="5669280" cy="1828800"/>
          </a:xfrm>
          <a:prstGeom prst="rect">
            <a:avLst/>
          </a:prstGeom>
          <a:noFill/>
          <a:ln/>
        </p:spPr>
        <p:txBody>
          <a:bodyPr wrap="square" lIns="0" tIns="0" rIns="0" bIns="0" rtlCol="0" anchor="t"/>
          <a:lstStyle/>
          <a:p>
            <a:pPr marL="0" indent="0" algn="l">
              <a:buNone/>
            </a:pPr>
            <a:r>
              <a:rPr lang="en-US" sz="4800" b="1" dirty="0">
                <a:solidFill>
                  <a:schemeClr val="bg1"/>
                </a:solidFill>
              </a:rPr>
              <a:t>Basil's Bakery</a:t>
            </a:r>
            <a:endParaRPr lang="en-US" sz="4800" dirty="0"/>
          </a:p>
        </p:txBody>
      </p:sp>
      <p:sp>
        <p:nvSpPr>
          <p:cNvPr id="3" name="Subtitle"/>
          <p:cNvSpPr txBox="1"/>
          <p:nvPr/>
        </p:nvSpPr>
        <p:spPr>
          <a:xfrm>
            <a:off x="731520" y="2286000"/>
            <a:ext cx="5120640" cy="1280160"/>
          </a:xfrm>
          <a:prstGeom prst="rect">
            <a:avLst/>
          </a:prstGeom>
          <a:noFill/>
          <a:ln/>
        </p:spPr>
        <p:txBody>
          <a:bodyPr wrap="square" lIns="0" tIns="0" rIns="0" bIns="0" rtlCol="0" anchor="t"/>
          <a:lstStyle/>
          <a:p>
            <a:pPr marL="0" indent="0">
              <a:buNone/>
            </a:pPr>
            <a:r>
              <a:rPr lang="en-US" sz="2200" dirty="0">
                <a:solidFill>
                  <a:schemeClr val="bg2"/>
                </a:solidFill>
              </a:rPr>
              <a:t>Understanding the decline in sales: a PESTEL and Cause-and-Effect analysis</a:t>
            </a:r>
            <a:endParaRPr lang="en-US" sz="2200" dirty="0"/>
          </a:p>
        </p:txBody>
      </p:sp>
      <p:sp>
        <p:nvSpPr>
          <p:cNvPr id="4" name="Motif circle"/>
          <p:cNvSpPr/>
          <p:nvPr/>
        </p:nvSpPr>
        <p:spPr>
          <a:xfrm>
            <a:off x="731520" y="4206240"/>
            <a:ext cx="1371600" cy="1371600"/>
          </a:xfrm>
          <a:prstGeom prst="ellipse">
            <a:avLst/>
          </a:prstGeom>
          <a:solidFill>
            <a:schemeClr val="accent1"/>
          </a:solidFill>
          <a:ln w="12700">
            <a:solidFill>
              <a:schemeClr val="accent1"/>
            </a:solidFill>
            <a:prstDash val="solid"/>
          </a:ln>
        </p:spPr>
        <p:txBody>
          <a:bodyPr/>
          <a:lstStyle/>
          <a:p>
            <a:endParaRPr lang="en-GB"/>
          </a:p>
        </p:txBody>
      </p:sp>
      <p:pic>
        <p:nvPicPr>
          <p:cNvPr id="5" name="Bread icon" descr="Bread slice icon"/>
          <p:cNvPicPr>
            <a:picLocks noChangeAspect="1"/>
          </p:cNvPicPr>
          <p:nvPr/>
        </p:nvPicPr>
        <p:blipFill>
          <a:blip r:embed="rId3"/>
          <a:stretch>
            <a:fillRect/>
          </a:stretch>
        </p:blipFill>
        <p:spPr>
          <a:xfrm>
            <a:off x="1097280" y="4572000"/>
            <a:ext cx="640080" cy="640080"/>
          </a:xfrm>
          <a:prstGeom prst="rect">
            <a:avLst/>
          </a:prstGeom>
        </p:spPr>
      </p:pic>
      <p:sp>
        <p:nvSpPr>
          <p:cNvPr id="6" name="Details card"/>
          <p:cNvSpPr/>
          <p:nvPr/>
        </p:nvSpPr>
        <p:spPr>
          <a:xfrm>
            <a:off x="6675120" y="1097280"/>
            <a:ext cx="4965192" cy="4663440"/>
          </a:xfrm>
          <a:prstGeom prst="roundRect">
            <a:avLst>
              <a:gd name="adj" fmla="val 2353"/>
            </a:avLst>
          </a:prstGeom>
          <a:solidFill>
            <a:schemeClr val="bg1"/>
          </a:solidFill>
          <a:ln w="12700">
            <a:solidFill>
              <a:schemeClr val="bg1"/>
            </a:solidFill>
            <a:prstDash val="solid"/>
          </a:ln>
        </p:spPr>
        <p:txBody>
          <a:bodyPr/>
          <a:lstStyle/>
          <a:p>
            <a:endParaRPr lang="en-GB"/>
          </a:p>
        </p:txBody>
      </p:sp>
      <p:sp>
        <p:nvSpPr>
          <p:cNvPr id="7" name="Label Student Name:"/>
          <p:cNvSpPr txBox="1"/>
          <p:nvPr/>
        </p:nvSpPr>
        <p:spPr>
          <a:xfrm>
            <a:off x="6995160" y="1371600"/>
            <a:ext cx="1554480" cy="548640"/>
          </a:xfrm>
          <a:prstGeom prst="rect">
            <a:avLst/>
          </a:prstGeom>
          <a:noFill/>
          <a:ln/>
        </p:spPr>
        <p:txBody>
          <a:bodyPr wrap="square" lIns="0" tIns="0" rIns="0" bIns="0" rtlCol="0" anchor="ctr"/>
          <a:lstStyle/>
          <a:p>
            <a:pPr marL="0" indent="0">
              <a:buNone/>
            </a:pPr>
            <a:r>
              <a:rPr lang="en-US" sz="1400" b="1" dirty="0">
                <a:solidFill>
                  <a:schemeClr val="tx2"/>
                </a:solidFill>
              </a:rPr>
              <a:t>Student Name:</a:t>
            </a:r>
            <a:endParaRPr lang="en-US" sz="1400" dirty="0"/>
          </a:p>
        </p:txBody>
      </p:sp>
      <p:sp>
        <p:nvSpPr>
          <p:cNvPr id="8" name="Value Student Name:"/>
          <p:cNvSpPr txBox="1"/>
          <p:nvPr/>
        </p:nvSpPr>
        <p:spPr>
          <a:xfrm>
            <a:off x="8595360" y="1371600"/>
            <a:ext cx="2880360" cy="548640"/>
          </a:xfrm>
          <a:prstGeom prst="rect">
            <a:avLst/>
          </a:prstGeom>
          <a:noFill/>
          <a:ln/>
        </p:spPr>
        <p:txBody>
          <a:bodyPr wrap="square" lIns="0" tIns="0" rIns="0" bIns="0" rtlCol="0" anchor="ctr"/>
          <a:lstStyle/>
          <a:p>
            <a:pPr marL="0" indent="0">
              <a:buNone/>
            </a:pPr>
            <a:r>
              <a:rPr lang="en-US" sz="1400" dirty="0"/>
              <a:t>Naresh Patel</a:t>
            </a:r>
          </a:p>
        </p:txBody>
      </p:sp>
      <p:sp>
        <p:nvSpPr>
          <p:cNvPr id="9" name="Label Student ID:"/>
          <p:cNvSpPr txBox="1"/>
          <p:nvPr/>
        </p:nvSpPr>
        <p:spPr>
          <a:xfrm>
            <a:off x="6995160" y="2075688"/>
            <a:ext cx="1554480" cy="548640"/>
          </a:xfrm>
          <a:prstGeom prst="rect">
            <a:avLst/>
          </a:prstGeom>
          <a:noFill/>
          <a:ln/>
        </p:spPr>
        <p:txBody>
          <a:bodyPr wrap="square" lIns="0" tIns="0" rIns="0" bIns="0" rtlCol="0" anchor="ctr"/>
          <a:lstStyle/>
          <a:p>
            <a:pPr marL="0" indent="0">
              <a:buNone/>
            </a:pPr>
            <a:r>
              <a:rPr lang="en-US" sz="1400" b="1" dirty="0">
                <a:solidFill>
                  <a:schemeClr val="tx2"/>
                </a:solidFill>
              </a:rPr>
              <a:t>Student ID:</a:t>
            </a:r>
            <a:endParaRPr lang="en-US" sz="1400" dirty="0"/>
          </a:p>
        </p:txBody>
      </p:sp>
      <p:sp>
        <p:nvSpPr>
          <p:cNvPr id="10" name="Value Student ID:"/>
          <p:cNvSpPr txBox="1"/>
          <p:nvPr/>
        </p:nvSpPr>
        <p:spPr>
          <a:xfrm>
            <a:off x="8595360" y="2075688"/>
            <a:ext cx="2880360" cy="548640"/>
          </a:xfrm>
          <a:prstGeom prst="rect">
            <a:avLst/>
          </a:prstGeom>
          <a:noFill/>
          <a:ln/>
        </p:spPr>
        <p:txBody>
          <a:bodyPr wrap="square" lIns="0" tIns="0" rIns="0" bIns="0" rtlCol="0" anchor="ctr"/>
          <a:lstStyle/>
          <a:p>
            <a:pPr marL="0" indent="0">
              <a:buNone/>
            </a:pPr>
            <a:r>
              <a:rPr lang="en-US" sz="1400" dirty="0"/>
              <a:t>2354597</a:t>
            </a:r>
          </a:p>
        </p:txBody>
      </p:sp>
      <p:sp>
        <p:nvSpPr>
          <p:cNvPr id="11" name="Label Lecturer&amp;apos;s Name:"/>
          <p:cNvSpPr txBox="1"/>
          <p:nvPr/>
        </p:nvSpPr>
        <p:spPr>
          <a:xfrm>
            <a:off x="6995160" y="2779776"/>
            <a:ext cx="1554480" cy="548640"/>
          </a:xfrm>
          <a:prstGeom prst="rect">
            <a:avLst/>
          </a:prstGeom>
          <a:noFill/>
          <a:ln/>
        </p:spPr>
        <p:txBody>
          <a:bodyPr wrap="square" lIns="0" tIns="0" rIns="0" bIns="0" rtlCol="0" anchor="ctr"/>
          <a:lstStyle/>
          <a:p>
            <a:pPr marL="0" indent="0">
              <a:buNone/>
            </a:pPr>
            <a:r>
              <a:rPr lang="en-US" sz="1400" b="1" dirty="0">
                <a:solidFill>
                  <a:schemeClr val="tx2"/>
                </a:solidFill>
              </a:rPr>
              <a:t>Lecturer's Name:</a:t>
            </a:r>
            <a:endParaRPr lang="en-US" sz="1400" dirty="0"/>
          </a:p>
        </p:txBody>
      </p:sp>
      <p:sp>
        <p:nvSpPr>
          <p:cNvPr id="12" name="Value Lecturer&amp;apos;s Name:"/>
          <p:cNvSpPr txBox="1"/>
          <p:nvPr/>
        </p:nvSpPr>
        <p:spPr>
          <a:xfrm>
            <a:off x="8595360" y="2779776"/>
            <a:ext cx="2880360" cy="548640"/>
          </a:xfrm>
          <a:prstGeom prst="rect">
            <a:avLst/>
          </a:prstGeom>
          <a:noFill/>
          <a:ln/>
        </p:spPr>
        <p:txBody>
          <a:bodyPr wrap="square" lIns="0" tIns="0" rIns="0" bIns="0" rtlCol="0" anchor="ctr"/>
          <a:lstStyle/>
          <a:p>
            <a:pPr marL="0" indent="0">
              <a:buNone/>
            </a:pPr>
            <a:r>
              <a:rPr lang="en-US" sz="1400" dirty="0">
                <a:solidFill>
                  <a:schemeClr val="tx1"/>
                </a:solidFill>
              </a:rPr>
              <a:t>Yetunde Evevard-Igweh</a:t>
            </a:r>
            <a:endParaRPr lang="en-US" sz="1400" dirty="0"/>
          </a:p>
        </p:txBody>
      </p:sp>
      <p:sp>
        <p:nvSpPr>
          <p:cNvPr id="13" name="Label Module Code:"/>
          <p:cNvSpPr txBox="1"/>
          <p:nvPr/>
        </p:nvSpPr>
        <p:spPr>
          <a:xfrm>
            <a:off x="6995160" y="3483864"/>
            <a:ext cx="1554480" cy="548640"/>
          </a:xfrm>
          <a:prstGeom prst="rect">
            <a:avLst/>
          </a:prstGeom>
          <a:noFill/>
          <a:ln/>
        </p:spPr>
        <p:txBody>
          <a:bodyPr wrap="square" lIns="0" tIns="0" rIns="0" bIns="0" rtlCol="0" anchor="ctr"/>
          <a:lstStyle/>
          <a:p>
            <a:pPr marL="0" indent="0">
              <a:buNone/>
            </a:pPr>
            <a:r>
              <a:rPr lang="en-US" sz="1400" b="1" dirty="0">
                <a:solidFill>
                  <a:schemeClr val="tx2"/>
                </a:solidFill>
              </a:rPr>
              <a:t>Module Code:</a:t>
            </a:r>
            <a:endParaRPr lang="en-US" sz="1400" dirty="0"/>
          </a:p>
        </p:txBody>
      </p:sp>
      <p:sp>
        <p:nvSpPr>
          <p:cNvPr id="14" name="Value Module Code:"/>
          <p:cNvSpPr txBox="1"/>
          <p:nvPr/>
        </p:nvSpPr>
        <p:spPr>
          <a:xfrm>
            <a:off x="8595360" y="3483864"/>
            <a:ext cx="2880360" cy="548640"/>
          </a:xfrm>
          <a:prstGeom prst="rect">
            <a:avLst/>
          </a:prstGeom>
          <a:noFill/>
          <a:ln/>
        </p:spPr>
        <p:txBody>
          <a:bodyPr wrap="square" lIns="0" tIns="0" rIns="0" bIns="0" rtlCol="0" anchor="ctr"/>
          <a:lstStyle/>
          <a:p>
            <a:pPr marL="0" indent="0">
              <a:buNone/>
            </a:pPr>
            <a:r>
              <a:rPr lang="en-US" sz="1400" dirty="0">
                <a:solidFill>
                  <a:schemeClr val="tx1"/>
                </a:solidFill>
              </a:rPr>
              <a:t>LCLM 4004</a:t>
            </a:r>
            <a:endParaRPr lang="en-US" sz="1400" dirty="0"/>
          </a:p>
        </p:txBody>
      </p:sp>
      <p:sp>
        <p:nvSpPr>
          <p:cNvPr id="15" name="Label Module Name:"/>
          <p:cNvSpPr txBox="1"/>
          <p:nvPr/>
        </p:nvSpPr>
        <p:spPr>
          <a:xfrm>
            <a:off x="6995160" y="4187952"/>
            <a:ext cx="1554480" cy="548640"/>
          </a:xfrm>
          <a:prstGeom prst="rect">
            <a:avLst/>
          </a:prstGeom>
          <a:noFill/>
          <a:ln/>
        </p:spPr>
        <p:txBody>
          <a:bodyPr wrap="square" lIns="0" tIns="0" rIns="0" bIns="0" rtlCol="0" anchor="ctr"/>
          <a:lstStyle/>
          <a:p>
            <a:pPr marL="0" indent="0">
              <a:buNone/>
            </a:pPr>
            <a:r>
              <a:rPr lang="en-US" sz="1400" b="1" dirty="0">
                <a:solidFill>
                  <a:schemeClr val="tx2"/>
                </a:solidFill>
              </a:rPr>
              <a:t>Module Name:</a:t>
            </a:r>
            <a:endParaRPr lang="en-US" sz="1400" dirty="0"/>
          </a:p>
        </p:txBody>
      </p:sp>
      <p:sp>
        <p:nvSpPr>
          <p:cNvPr id="16" name="Value Module Name:"/>
          <p:cNvSpPr txBox="1"/>
          <p:nvPr/>
        </p:nvSpPr>
        <p:spPr>
          <a:xfrm>
            <a:off x="8595360" y="4187952"/>
            <a:ext cx="2880360" cy="548640"/>
          </a:xfrm>
          <a:prstGeom prst="rect">
            <a:avLst/>
          </a:prstGeom>
          <a:noFill/>
          <a:ln/>
        </p:spPr>
        <p:txBody>
          <a:bodyPr wrap="square" lIns="0" tIns="0" rIns="0" bIns="0" rtlCol="0" anchor="ctr"/>
          <a:lstStyle/>
          <a:p>
            <a:pPr marL="0" indent="0">
              <a:buNone/>
            </a:pPr>
            <a:r>
              <a:rPr lang="en-US" sz="1400" dirty="0">
                <a:solidFill>
                  <a:schemeClr val="tx1"/>
                </a:solidFill>
              </a:rPr>
              <a:t>Problem Solving and Decision-Making</a:t>
            </a:r>
            <a:endParaRPr lang="en-US" sz="1400" dirty="0"/>
          </a:p>
        </p:txBody>
      </p:sp>
      <p:sp>
        <p:nvSpPr>
          <p:cNvPr id="17" name="Label Component 1:"/>
          <p:cNvSpPr txBox="1"/>
          <p:nvPr/>
        </p:nvSpPr>
        <p:spPr>
          <a:xfrm>
            <a:off x="6995160" y="4892040"/>
            <a:ext cx="1554480" cy="548640"/>
          </a:xfrm>
          <a:prstGeom prst="rect">
            <a:avLst/>
          </a:prstGeom>
          <a:noFill/>
          <a:ln/>
        </p:spPr>
        <p:txBody>
          <a:bodyPr wrap="square" lIns="0" tIns="0" rIns="0" bIns="0" rtlCol="0" anchor="ctr"/>
          <a:lstStyle/>
          <a:p>
            <a:pPr marL="0" indent="0">
              <a:buNone/>
            </a:pPr>
            <a:r>
              <a:rPr lang="en-US" sz="1400" b="1" dirty="0">
                <a:solidFill>
                  <a:schemeClr val="tx2"/>
                </a:solidFill>
              </a:rPr>
              <a:t>Component 1:</a:t>
            </a:r>
            <a:endParaRPr lang="en-US" sz="1400" dirty="0"/>
          </a:p>
        </p:txBody>
      </p:sp>
      <p:sp>
        <p:nvSpPr>
          <p:cNvPr id="18" name="Value Component 1:"/>
          <p:cNvSpPr txBox="1"/>
          <p:nvPr/>
        </p:nvSpPr>
        <p:spPr>
          <a:xfrm>
            <a:off x="8595360" y="4892040"/>
            <a:ext cx="2880360" cy="548640"/>
          </a:xfrm>
          <a:prstGeom prst="rect">
            <a:avLst/>
          </a:prstGeom>
          <a:noFill/>
          <a:ln/>
        </p:spPr>
        <p:txBody>
          <a:bodyPr wrap="square" lIns="0" tIns="0" rIns="0" bIns="0" rtlCol="0" anchor="ctr"/>
          <a:lstStyle/>
          <a:p>
            <a:pPr marL="0" indent="0">
              <a:buNone/>
            </a:pPr>
            <a:r>
              <a:rPr lang="en-US" sz="1400" dirty="0">
                <a:solidFill>
                  <a:schemeClr val="tx1"/>
                </a:solidFill>
              </a:rPr>
              <a:t>Basil's Bakery</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94415" cy="777240"/>
          </a:xfrm>
          <a:prstGeom prst="rect">
            <a:avLst/>
          </a:prstGeom>
          <a:noFill/>
          <a:ln/>
        </p:spPr>
        <p:txBody>
          <a:bodyPr wrap="square" lIns="0" tIns="0" rIns="0" bIns="0" rtlCol="0" anchor="ctr"/>
          <a:lstStyle/>
          <a:p>
            <a:pPr marL="0" indent="0" algn="l">
              <a:buNone/>
            </a:pPr>
            <a:r>
              <a:rPr lang="en-US" sz="3200" b="1" dirty="0">
                <a:solidFill>
                  <a:schemeClr val="tx2"/>
                </a:solidFill>
              </a:rPr>
              <a:t>Introduction</a:t>
            </a:r>
            <a:endParaRPr lang="en-US" sz="3200" dirty="0"/>
          </a:p>
        </p:txBody>
      </p:sp>
      <p:sp>
        <p:nvSpPr>
          <p:cNvPr id="3" name="Greeting"/>
          <p:cNvSpPr txBox="1"/>
          <p:nvPr/>
        </p:nvSpPr>
        <p:spPr>
          <a:xfrm>
            <a:off x="548640" y="1234440"/>
            <a:ext cx="11094415" cy="548640"/>
          </a:xfrm>
          <a:prstGeom prst="rect">
            <a:avLst/>
          </a:prstGeom>
          <a:noFill/>
          <a:ln/>
        </p:spPr>
        <p:txBody>
          <a:bodyPr wrap="square" lIns="0" tIns="0" rIns="0" bIns="0" rtlCol="0" anchor="ctr"/>
          <a:lstStyle/>
          <a:p>
            <a:pPr marL="0" indent="0">
              <a:buNone/>
            </a:pPr>
            <a:r>
              <a:rPr lang="en-US" sz="2000" dirty="0">
                <a:solidFill>
                  <a:schemeClr val="tx1"/>
                </a:solidFill>
              </a:rPr>
              <a:t>Good morning/afternoon. My name is </a:t>
            </a:r>
            <a:r>
              <a:rPr lang="en-US" sz="2000" dirty="0"/>
              <a:t>Naresh Patel</a:t>
            </a:r>
            <a:r>
              <a:rPr lang="en-US" sz="2000" dirty="0">
                <a:solidFill>
                  <a:schemeClr val="tx1"/>
                </a:solidFill>
              </a:rPr>
              <a:t>. In my presentation I will:</a:t>
            </a:r>
            <a:endParaRPr lang="en-US" sz="2000" dirty="0"/>
          </a:p>
        </p:txBody>
      </p:sp>
      <p:sp>
        <p:nvSpPr>
          <p:cNvPr id="4" name="Agenda card 1"/>
          <p:cNvSpPr/>
          <p:nvPr/>
        </p:nvSpPr>
        <p:spPr>
          <a:xfrm>
            <a:off x="548640" y="2011680"/>
            <a:ext cx="11094415" cy="868680"/>
          </a:xfrm>
          <a:prstGeom prst="roundRect">
            <a:avLst>
              <a:gd name="adj" fmla="val 12632"/>
            </a:avLst>
          </a:prstGeom>
          <a:solidFill>
            <a:schemeClr val="bg2"/>
          </a:solidFill>
          <a:ln w="12700">
            <a:solidFill>
              <a:schemeClr val="bg2"/>
            </a:solidFill>
            <a:prstDash val="solid"/>
          </a:ln>
        </p:spPr>
        <p:txBody>
          <a:bodyPr/>
          <a:lstStyle/>
          <a:p>
            <a:endParaRPr lang="en-GB"/>
          </a:p>
        </p:txBody>
      </p:sp>
      <p:sp>
        <p:nvSpPr>
          <p:cNvPr id="5" name="Agenda number 1"/>
          <p:cNvSpPr/>
          <p:nvPr/>
        </p:nvSpPr>
        <p:spPr>
          <a:xfrm>
            <a:off x="777240" y="2167128"/>
            <a:ext cx="566928" cy="566928"/>
          </a:xfrm>
          <a:prstGeom prst="ellipse">
            <a:avLst/>
          </a:prstGeom>
          <a:solidFill>
            <a:schemeClr val="tx2"/>
          </a:solidFill>
          <a:ln w="12700">
            <a:solidFill>
              <a:schemeClr val="tx2"/>
            </a:solidFill>
            <a:prstDash val="solid"/>
          </a:ln>
        </p:spPr>
        <p:txBody>
          <a:bodyPr/>
          <a:lstStyle/>
          <a:p>
            <a:endParaRPr lang="en-GB"/>
          </a:p>
        </p:txBody>
      </p:sp>
      <p:sp>
        <p:nvSpPr>
          <p:cNvPr id="6" name="Agenda digit 1"/>
          <p:cNvSpPr txBox="1"/>
          <p:nvPr/>
        </p:nvSpPr>
        <p:spPr>
          <a:xfrm>
            <a:off x="777240" y="2167128"/>
            <a:ext cx="566928" cy="566928"/>
          </a:xfrm>
          <a:prstGeom prst="rect">
            <a:avLst/>
          </a:prstGeom>
          <a:noFill/>
          <a:ln/>
        </p:spPr>
        <p:txBody>
          <a:bodyPr wrap="square" lIns="0" tIns="0" rIns="0" bIns="0" rtlCol="0" anchor="ctr"/>
          <a:lstStyle/>
          <a:p>
            <a:pPr marL="0" indent="0" algn="ctr">
              <a:buNone/>
            </a:pPr>
            <a:r>
              <a:rPr lang="en-US" sz="2000" b="1" dirty="0">
                <a:solidFill>
                  <a:schemeClr val="bg1"/>
                </a:solidFill>
              </a:rPr>
              <a:t>1</a:t>
            </a:r>
            <a:endParaRPr lang="en-US" sz="2000" dirty="0"/>
          </a:p>
        </p:txBody>
      </p:sp>
      <p:sp>
        <p:nvSpPr>
          <p:cNvPr id="7" name="Agenda text 1"/>
          <p:cNvSpPr txBox="1"/>
          <p:nvPr/>
        </p:nvSpPr>
        <p:spPr>
          <a:xfrm>
            <a:off x="1600200" y="2011680"/>
            <a:ext cx="9722815" cy="868680"/>
          </a:xfrm>
          <a:prstGeom prst="rect">
            <a:avLst/>
          </a:prstGeom>
          <a:noFill/>
          <a:ln/>
        </p:spPr>
        <p:txBody>
          <a:bodyPr wrap="square" lIns="0" tIns="0" rIns="0" bIns="0" rtlCol="0" anchor="ctr"/>
          <a:lstStyle/>
          <a:p>
            <a:pPr marL="0" indent="0">
              <a:buNone/>
            </a:pPr>
            <a:r>
              <a:rPr lang="en-US" sz="2000" dirty="0">
                <a:solidFill>
                  <a:schemeClr val="tx1"/>
                </a:solidFill>
              </a:rPr>
              <a:t>Provide an overview of Basil's Bakery and the nature and scope of the problems they are encountering</a:t>
            </a:r>
            <a:endParaRPr lang="en-US" sz="2000" dirty="0"/>
          </a:p>
        </p:txBody>
      </p:sp>
      <p:sp>
        <p:nvSpPr>
          <p:cNvPr id="8" name="Agenda card 2"/>
          <p:cNvSpPr/>
          <p:nvPr/>
        </p:nvSpPr>
        <p:spPr>
          <a:xfrm>
            <a:off x="548640" y="3035808"/>
            <a:ext cx="11094415" cy="868680"/>
          </a:xfrm>
          <a:prstGeom prst="roundRect">
            <a:avLst>
              <a:gd name="adj" fmla="val 12632"/>
            </a:avLst>
          </a:prstGeom>
          <a:solidFill>
            <a:schemeClr val="bg2"/>
          </a:solidFill>
          <a:ln w="12700">
            <a:solidFill>
              <a:schemeClr val="bg2"/>
            </a:solidFill>
            <a:prstDash val="solid"/>
          </a:ln>
        </p:spPr>
        <p:txBody>
          <a:bodyPr/>
          <a:lstStyle/>
          <a:p>
            <a:endParaRPr lang="en-GB"/>
          </a:p>
        </p:txBody>
      </p:sp>
      <p:sp>
        <p:nvSpPr>
          <p:cNvPr id="9" name="Agenda number 2"/>
          <p:cNvSpPr/>
          <p:nvPr/>
        </p:nvSpPr>
        <p:spPr>
          <a:xfrm>
            <a:off x="777240" y="3191256"/>
            <a:ext cx="566928" cy="566928"/>
          </a:xfrm>
          <a:prstGeom prst="ellipse">
            <a:avLst/>
          </a:prstGeom>
          <a:solidFill>
            <a:schemeClr val="tx2"/>
          </a:solidFill>
          <a:ln w="12700">
            <a:solidFill>
              <a:schemeClr val="tx2"/>
            </a:solidFill>
            <a:prstDash val="solid"/>
          </a:ln>
        </p:spPr>
        <p:txBody>
          <a:bodyPr/>
          <a:lstStyle/>
          <a:p>
            <a:endParaRPr lang="en-GB"/>
          </a:p>
        </p:txBody>
      </p:sp>
      <p:sp>
        <p:nvSpPr>
          <p:cNvPr id="10" name="Agenda digit 2"/>
          <p:cNvSpPr txBox="1"/>
          <p:nvPr/>
        </p:nvSpPr>
        <p:spPr>
          <a:xfrm>
            <a:off x="777240" y="3191256"/>
            <a:ext cx="566928" cy="566928"/>
          </a:xfrm>
          <a:prstGeom prst="rect">
            <a:avLst/>
          </a:prstGeom>
          <a:noFill/>
          <a:ln/>
        </p:spPr>
        <p:txBody>
          <a:bodyPr wrap="square" lIns="0" tIns="0" rIns="0" bIns="0" rtlCol="0" anchor="ctr"/>
          <a:lstStyle/>
          <a:p>
            <a:pPr marL="0" indent="0" algn="ctr">
              <a:buNone/>
            </a:pPr>
            <a:r>
              <a:rPr lang="en-US" sz="2000" b="1" dirty="0">
                <a:solidFill>
                  <a:schemeClr val="bg1"/>
                </a:solidFill>
              </a:rPr>
              <a:t>2</a:t>
            </a:r>
            <a:endParaRPr lang="en-US" sz="2000" dirty="0"/>
          </a:p>
        </p:txBody>
      </p:sp>
      <p:sp>
        <p:nvSpPr>
          <p:cNvPr id="11" name="Agenda text 2"/>
          <p:cNvSpPr txBox="1"/>
          <p:nvPr/>
        </p:nvSpPr>
        <p:spPr>
          <a:xfrm>
            <a:off x="1600200" y="3035808"/>
            <a:ext cx="9722815" cy="868680"/>
          </a:xfrm>
          <a:prstGeom prst="rect">
            <a:avLst/>
          </a:prstGeom>
          <a:noFill/>
          <a:ln/>
        </p:spPr>
        <p:txBody>
          <a:bodyPr wrap="square" lIns="0" tIns="0" rIns="0" bIns="0" rtlCol="0" anchor="ctr"/>
          <a:lstStyle/>
          <a:p>
            <a:pPr marL="0" indent="0">
              <a:buNone/>
            </a:pPr>
            <a:r>
              <a:rPr lang="en-US" sz="2000" dirty="0">
                <a:solidFill>
                  <a:schemeClr val="tx1"/>
                </a:solidFill>
              </a:rPr>
              <a:t>Provide a critique and application of the PESTEL framework</a:t>
            </a:r>
            <a:endParaRPr lang="en-US" sz="2000" dirty="0"/>
          </a:p>
        </p:txBody>
      </p:sp>
      <p:sp>
        <p:nvSpPr>
          <p:cNvPr id="12" name="Agenda card 3"/>
          <p:cNvSpPr/>
          <p:nvPr/>
        </p:nvSpPr>
        <p:spPr>
          <a:xfrm>
            <a:off x="548640" y="4059936"/>
            <a:ext cx="11094415" cy="868680"/>
          </a:xfrm>
          <a:prstGeom prst="roundRect">
            <a:avLst>
              <a:gd name="adj" fmla="val 12632"/>
            </a:avLst>
          </a:prstGeom>
          <a:solidFill>
            <a:schemeClr val="bg2"/>
          </a:solidFill>
          <a:ln w="12700">
            <a:solidFill>
              <a:schemeClr val="bg2"/>
            </a:solidFill>
            <a:prstDash val="solid"/>
          </a:ln>
        </p:spPr>
        <p:txBody>
          <a:bodyPr/>
          <a:lstStyle/>
          <a:p>
            <a:endParaRPr lang="en-GB"/>
          </a:p>
        </p:txBody>
      </p:sp>
      <p:sp>
        <p:nvSpPr>
          <p:cNvPr id="13" name="Agenda number 3"/>
          <p:cNvSpPr/>
          <p:nvPr/>
        </p:nvSpPr>
        <p:spPr>
          <a:xfrm>
            <a:off x="777240" y="4215384"/>
            <a:ext cx="566928" cy="566928"/>
          </a:xfrm>
          <a:prstGeom prst="ellipse">
            <a:avLst/>
          </a:prstGeom>
          <a:solidFill>
            <a:schemeClr val="tx2"/>
          </a:solidFill>
          <a:ln w="12700">
            <a:solidFill>
              <a:schemeClr val="tx2"/>
            </a:solidFill>
            <a:prstDash val="solid"/>
          </a:ln>
        </p:spPr>
        <p:txBody>
          <a:bodyPr/>
          <a:lstStyle/>
          <a:p>
            <a:endParaRPr lang="en-GB"/>
          </a:p>
        </p:txBody>
      </p:sp>
      <p:sp>
        <p:nvSpPr>
          <p:cNvPr id="14" name="Agenda digit 3"/>
          <p:cNvSpPr txBox="1"/>
          <p:nvPr/>
        </p:nvSpPr>
        <p:spPr>
          <a:xfrm>
            <a:off x="777240" y="4215384"/>
            <a:ext cx="566928" cy="566928"/>
          </a:xfrm>
          <a:prstGeom prst="rect">
            <a:avLst/>
          </a:prstGeom>
          <a:noFill/>
          <a:ln/>
        </p:spPr>
        <p:txBody>
          <a:bodyPr wrap="square" lIns="0" tIns="0" rIns="0" bIns="0" rtlCol="0" anchor="ctr"/>
          <a:lstStyle/>
          <a:p>
            <a:pPr marL="0" indent="0" algn="ctr">
              <a:buNone/>
            </a:pPr>
            <a:r>
              <a:rPr lang="en-US" sz="2000" b="1" dirty="0">
                <a:solidFill>
                  <a:schemeClr val="bg1"/>
                </a:solidFill>
              </a:rPr>
              <a:t>3</a:t>
            </a:r>
            <a:endParaRPr lang="en-US" sz="2000" dirty="0"/>
          </a:p>
        </p:txBody>
      </p:sp>
      <p:sp>
        <p:nvSpPr>
          <p:cNvPr id="15" name="Agenda text 3"/>
          <p:cNvSpPr txBox="1"/>
          <p:nvPr/>
        </p:nvSpPr>
        <p:spPr>
          <a:xfrm>
            <a:off x="1600200" y="4059936"/>
            <a:ext cx="9722815" cy="868680"/>
          </a:xfrm>
          <a:prstGeom prst="rect">
            <a:avLst/>
          </a:prstGeom>
          <a:noFill/>
          <a:ln/>
        </p:spPr>
        <p:txBody>
          <a:bodyPr wrap="square" lIns="0" tIns="0" rIns="0" bIns="0" rtlCol="0" anchor="ctr"/>
          <a:lstStyle/>
          <a:p>
            <a:pPr marL="0" indent="0">
              <a:buNone/>
            </a:pPr>
            <a:r>
              <a:rPr lang="en-US" sz="2000" dirty="0">
                <a:solidFill>
                  <a:schemeClr val="tx1"/>
                </a:solidFill>
              </a:rPr>
              <a:t>Provide a critique and application of the Cause-and-Effect model</a:t>
            </a:r>
            <a:endParaRPr lang="en-US" sz="2000" dirty="0"/>
          </a:p>
        </p:txBody>
      </p:sp>
      <p:sp>
        <p:nvSpPr>
          <p:cNvPr id="16" name="Agenda card 4"/>
          <p:cNvSpPr/>
          <p:nvPr/>
        </p:nvSpPr>
        <p:spPr>
          <a:xfrm>
            <a:off x="548640" y="5084064"/>
            <a:ext cx="11094415" cy="868680"/>
          </a:xfrm>
          <a:prstGeom prst="roundRect">
            <a:avLst>
              <a:gd name="adj" fmla="val 12632"/>
            </a:avLst>
          </a:prstGeom>
          <a:solidFill>
            <a:schemeClr val="bg2"/>
          </a:solidFill>
          <a:ln w="12700">
            <a:solidFill>
              <a:schemeClr val="bg2"/>
            </a:solidFill>
            <a:prstDash val="solid"/>
          </a:ln>
        </p:spPr>
        <p:txBody>
          <a:bodyPr/>
          <a:lstStyle/>
          <a:p>
            <a:endParaRPr lang="en-GB"/>
          </a:p>
        </p:txBody>
      </p:sp>
      <p:sp>
        <p:nvSpPr>
          <p:cNvPr id="17" name="Agenda number 4"/>
          <p:cNvSpPr/>
          <p:nvPr/>
        </p:nvSpPr>
        <p:spPr>
          <a:xfrm>
            <a:off x="777240" y="5239512"/>
            <a:ext cx="566928" cy="566928"/>
          </a:xfrm>
          <a:prstGeom prst="ellipse">
            <a:avLst/>
          </a:prstGeom>
          <a:solidFill>
            <a:schemeClr val="tx2"/>
          </a:solidFill>
          <a:ln w="12700">
            <a:solidFill>
              <a:schemeClr val="tx2"/>
            </a:solidFill>
            <a:prstDash val="solid"/>
          </a:ln>
        </p:spPr>
        <p:txBody>
          <a:bodyPr/>
          <a:lstStyle/>
          <a:p>
            <a:endParaRPr lang="en-GB"/>
          </a:p>
        </p:txBody>
      </p:sp>
      <p:sp>
        <p:nvSpPr>
          <p:cNvPr id="18" name="Agenda digit 4"/>
          <p:cNvSpPr txBox="1"/>
          <p:nvPr/>
        </p:nvSpPr>
        <p:spPr>
          <a:xfrm>
            <a:off x="777240" y="5239512"/>
            <a:ext cx="566928" cy="566928"/>
          </a:xfrm>
          <a:prstGeom prst="rect">
            <a:avLst/>
          </a:prstGeom>
          <a:noFill/>
          <a:ln/>
        </p:spPr>
        <p:txBody>
          <a:bodyPr wrap="square" lIns="0" tIns="0" rIns="0" bIns="0" rtlCol="0" anchor="ctr"/>
          <a:lstStyle/>
          <a:p>
            <a:pPr marL="0" indent="0" algn="ctr">
              <a:buNone/>
            </a:pPr>
            <a:r>
              <a:rPr lang="en-US" sz="2000" b="1" dirty="0">
                <a:solidFill>
                  <a:schemeClr val="bg1"/>
                </a:solidFill>
              </a:rPr>
              <a:t>4</a:t>
            </a:r>
            <a:endParaRPr lang="en-US" sz="2000" dirty="0"/>
          </a:p>
        </p:txBody>
      </p:sp>
      <p:sp>
        <p:nvSpPr>
          <p:cNvPr id="19" name="Agenda text 4"/>
          <p:cNvSpPr txBox="1"/>
          <p:nvPr/>
        </p:nvSpPr>
        <p:spPr>
          <a:xfrm>
            <a:off x="1600200" y="5084064"/>
            <a:ext cx="9722815" cy="868680"/>
          </a:xfrm>
          <a:prstGeom prst="rect">
            <a:avLst/>
          </a:prstGeom>
          <a:noFill/>
          <a:ln/>
        </p:spPr>
        <p:txBody>
          <a:bodyPr wrap="square" lIns="0" tIns="0" rIns="0" bIns="0" rtlCol="0" anchor="ctr"/>
          <a:lstStyle/>
          <a:p>
            <a:pPr marL="0" indent="0">
              <a:buNone/>
            </a:pPr>
            <a:r>
              <a:rPr lang="en-US" sz="2000" dirty="0">
                <a:solidFill>
                  <a:schemeClr val="tx1"/>
                </a:solidFill>
              </a:rPr>
              <a:t>Provide a summary of the key findings</a:t>
            </a:r>
            <a:endParaRPr lang="en-US" sz="2000" dirty="0"/>
          </a:p>
        </p:txBody>
      </p:sp>
      <p:sp>
        <p:nvSpPr>
          <p:cNvPr id="25" name="Slide Number Placeholder 0"/>
          <p:cNvSpPr>
            <a:spLocks noGrp="1"/>
          </p:cNvSpPr>
          <p:nvPr>
            <p:ph type="sldNum" sz="quarter" idx="4294967295"/>
          </p:nvPr>
        </p:nvSpPr>
        <p:spPr>
          <a:xfrm>
            <a:off x="1124712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100">
                <a:solidFill>
                  <a:srgbClr val="7A6A5F"/>
                </a:solidFill>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94415" cy="777240"/>
          </a:xfrm>
          <a:prstGeom prst="rect">
            <a:avLst/>
          </a:prstGeom>
          <a:noFill/>
          <a:ln/>
        </p:spPr>
        <p:txBody>
          <a:bodyPr wrap="square" lIns="0" tIns="0" rIns="0" bIns="0" rtlCol="0" anchor="ctr"/>
          <a:lstStyle/>
          <a:p>
            <a:pPr marL="0" indent="0" algn="l">
              <a:buNone/>
            </a:pPr>
            <a:r>
              <a:rPr lang="en-US" sz="3200" b="1" dirty="0">
                <a:solidFill>
                  <a:schemeClr val="tx2"/>
                </a:solidFill>
              </a:rPr>
              <a:t>Overview of Basil's Bakery</a:t>
            </a:r>
            <a:endParaRPr lang="en-US" sz="3200" dirty="0"/>
          </a:p>
        </p:txBody>
      </p:sp>
      <p:sp>
        <p:nvSpPr>
          <p:cNvPr id="3" name="Fact card The business"/>
          <p:cNvSpPr/>
          <p:nvPr/>
        </p:nvSpPr>
        <p:spPr>
          <a:xfrm>
            <a:off x="548640" y="1325880"/>
            <a:ext cx="5440680" cy="1325880"/>
          </a:xfrm>
          <a:prstGeom prst="roundRect">
            <a:avLst>
              <a:gd name="adj" fmla="val 8276"/>
            </a:avLst>
          </a:prstGeom>
          <a:solidFill>
            <a:schemeClr val="bg2"/>
          </a:solidFill>
          <a:ln w="12700">
            <a:solidFill>
              <a:schemeClr val="bg2"/>
            </a:solidFill>
            <a:prstDash val="solid"/>
          </a:ln>
        </p:spPr>
        <p:txBody>
          <a:bodyPr/>
          <a:lstStyle/>
          <a:p>
            <a:endParaRPr lang="en-GB"/>
          </a:p>
        </p:txBody>
      </p:sp>
      <p:sp>
        <p:nvSpPr>
          <p:cNvPr id="4" name="The business circle"/>
          <p:cNvSpPr/>
          <p:nvPr/>
        </p:nvSpPr>
        <p:spPr>
          <a:xfrm>
            <a:off x="777240" y="1673352"/>
            <a:ext cx="621792" cy="621792"/>
          </a:xfrm>
          <a:prstGeom prst="ellipse">
            <a:avLst/>
          </a:prstGeom>
          <a:solidFill>
            <a:schemeClr val="tx2"/>
          </a:solidFill>
          <a:ln w="12700">
            <a:solidFill>
              <a:schemeClr val="tx2"/>
            </a:solidFill>
            <a:prstDash val="solid"/>
          </a:ln>
        </p:spPr>
        <p:txBody>
          <a:bodyPr/>
          <a:lstStyle/>
          <a:p>
            <a:endParaRPr lang="en-GB"/>
          </a:p>
        </p:txBody>
      </p:sp>
      <p:pic>
        <p:nvPicPr>
          <p:cNvPr id="5" name="The business icon" descr="The business"/>
          <p:cNvPicPr>
            <a:picLocks noChangeAspect="1"/>
          </p:cNvPicPr>
          <p:nvPr/>
        </p:nvPicPr>
        <p:blipFill>
          <a:blip r:embed="rId3"/>
          <a:stretch>
            <a:fillRect/>
          </a:stretch>
        </p:blipFill>
        <p:spPr>
          <a:xfrm>
            <a:off x="932688" y="1828800"/>
            <a:ext cx="310896" cy="310896"/>
          </a:xfrm>
          <a:prstGeom prst="rect">
            <a:avLst/>
          </a:prstGeom>
        </p:spPr>
      </p:pic>
      <p:sp>
        <p:nvSpPr>
          <p:cNvPr id="6" name="Fact text The business"/>
          <p:cNvSpPr txBox="1"/>
          <p:nvPr/>
        </p:nvSpPr>
        <p:spPr>
          <a:xfrm>
            <a:off x="1645920" y="1417320"/>
            <a:ext cx="4160520" cy="1143000"/>
          </a:xfrm>
          <a:prstGeom prst="rect">
            <a:avLst/>
          </a:prstGeom>
          <a:noFill/>
          <a:ln/>
        </p:spPr>
        <p:txBody>
          <a:bodyPr wrap="square" lIns="0" tIns="0" rIns="0" bIns="0" rtlCol="0" anchor="ctr"/>
          <a:lstStyle/>
          <a:p>
            <a:pPr marL="0" indent="0">
              <a:buNone/>
            </a:pPr>
            <a:r>
              <a:rPr lang="en-US" sz="1700" b="1" dirty="0">
                <a:solidFill>
                  <a:schemeClr val="tx2"/>
                </a:solidFill>
              </a:rPr>
              <a:t>The business</a:t>
            </a:r>
            <a:endParaRPr lang="en-US" sz="1700" dirty="0"/>
          </a:p>
          <a:p>
            <a:pPr marL="0" indent="0">
              <a:buNone/>
            </a:pPr>
            <a:r>
              <a:rPr lang="en-US" sz="1400" dirty="0">
                <a:solidFill>
                  <a:schemeClr val="tx1"/>
                </a:solidFill>
              </a:rPr>
              <a:t>A small, independent artisan bakery in a Coventry retail park, opened in 2015.</a:t>
            </a:r>
            <a:endParaRPr lang="en-US" sz="1700" dirty="0"/>
          </a:p>
        </p:txBody>
      </p:sp>
      <p:sp>
        <p:nvSpPr>
          <p:cNvPr id="7" name="Fact card The offer"/>
          <p:cNvSpPr/>
          <p:nvPr/>
        </p:nvSpPr>
        <p:spPr>
          <a:xfrm>
            <a:off x="6199632" y="1325880"/>
            <a:ext cx="5440680" cy="1325880"/>
          </a:xfrm>
          <a:prstGeom prst="roundRect">
            <a:avLst>
              <a:gd name="adj" fmla="val 8276"/>
            </a:avLst>
          </a:prstGeom>
          <a:solidFill>
            <a:schemeClr val="bg2"/>
          </a:solidFill>
          <a:ln w="12700">
            <a:solidFill>
              <a:schemeClr val="bg2"/>
            </a:solidFill>
            <a:prstDash val="solid"/>
          </a:ln>
        </p:spPr>
        <p:txBody>
          <a:bodyPr/>
          <a:lstStyle/>
          <a:p>
            <a:endParaRPr lang="en-GB"/>
          </a:p>
        </p:txBody>
      </p:sp>
      <p:sp>
        <p:nvSpPr>
          <p:cNvPr id="8" name="The offer circle"/>
          <p:cNvSpPr/>
          <p:nvPr/>
        </p:nvSpPr>
        <p:spPr>
          <a:xfrm>
            <a:off x="6428232" y="1673352"/>
            <a:ext cx="621792" cy="621792"/>
          </a:xfrm>
          <a:prstGeom prst="ellipse">
            <a:avLst/>
          </a:prstGeom>
          <a:solidFill>
            <a:schemeClr val="tx2"/>
          </a:solidFill>
          <a:ln w="12700">
            <a:solidFill>
              <a:schemeClr val="tx2"/>
            </a:solidFill>
            <a:prstDash val="solid"/>
          </a:ln>
        </p:spPr>
        <p:txBody>
          <a:bodyPr/>
          <a:lstStyle/>
          <a:p>
            <a:endParaRPr lang="en-GB"/>
          </a:p>
        </p:txBody>
      </p:sp>
      <p:pic>
        <p:nvPicPr>
          <p:cNvPr id="9" name="The offer icon" descr="The offer"/>
          <p:cNvPicPr>
            <a:picLocks noChangeAspect="1"/>
          </p:cNvPicPr>
          <p:nvPr/>
        </p:nvPicPr>
        <p:blipFill>
          <a:blip r:embed="rId4"/>
          <a:stretch>
            <a:fillRect/>
          </a:stretch>
        </p:blipFill>
        <p:spPr>
          <a:xfrm>
            <a:off x="6583680" y="1828800"/>
            <a:ext cx="310896" cy="310896"/>
          </a:xfrm>
          <a:prstGeom prst="rect">
            <a:avLst/>
          </a:prstGeom>
        </p:spPr>
      </p:pic>
      <p:sp>
        <p:nvSpPr>
          <p:cNvPr id="10" name="Fact text The offer"/>
          <p:cNvSpPr txBox="1"/>
          <p:nvPr/>
        </p:nvSpPr>
        <p:spPr>
          <a:xfrm>
            <a:off x="7296912" y="1417320"/>
            <a:ext cx="4160520" cy="1143000"/>
          </a:xfrm>
          <a:prstGeom prst="rect">
            <a:avLst/>
          </a:prstGeom>
          <a:noFill/>
          <a:ln/>
        </p:spPr>
        <p:txBody>
          <a:bodyPr wrap="square" lIns="0" tIns="0" rIns="0" bIns="0" rtlCol="0" anchor="ctr"/>
          <a:lstStyle/>
          <a:p>
            <a:pPr marL="0" indent="0">
              <a:buNone/>
            </a:pPr>
            <a:r>
              <a:rPr lang="en-US" sz="1700" b="1" dirty="0">
                <a:solidFill>
                  <a:schemeClr val="tx2"/>
                </a:solidFill>
              </a:rPr>
              <a:t>The offer</a:t>
            </a:r>
            <a:endParaRPr lang="en-US" sz="1700" dirty="0"/>
          </a:p>
          <a:p>
            <a:pPr marL="0" indent="0">
              <a:buNone/>
            </a:pPr>
            <a:r>
              <a:rPr lang="en-US" sz="1400" dirty="0">
                <a:solidFill>
                  <a:schemeClr val="tx1"/>
                </a:solidFill>
              </a:rPr>
              <a:t>Contemporary cakes, pastries and breads made with high-quality organic ingredients.</a:t>
            </a:r>
            <a:endParaRPr lang="en-US" sz="1700" dirty="0"/>
          </a:p>
        </p:txBody>
      </p:sp>
      <p:sp>
        <p:nvSpPr>
          <p:cNvPr id="11" name="Fact card The customers"/>
          <p:cNvSpPr/>
          <p:nvPr/>
        </p:nvSpPr>
        <p:spPr>
          <a:xfrm>
            <a:off x="548640" y="2788920"/>
            <a:ext cx="5440680" cy="1325880"/>
          </a:xfrm>
          <a:prstGeom prst="roundRect">
            <a:avLst>
              <a:gd name="adj" fmla="val 8276"/>
            </a:avLst>
          </a:prstGeom>
          <a:solidFill>
            <a:schemeClr val="bg2"/>
          </a:solidFill>
          <a:ln w="12700">
            <a:solidFill>
              <a:schemeClr val="bg2"/>
            </a:solidFill>
            <a:prstDash val="solid"/>
          </a:ln>
        </p:spPr>
        <p:txBody>
          <a:bodyPr/>
          <a:lstStyle/>
          <a:p>
            <a:endParaRPr lang="en-GB"/>
          </a:p>
        </p:txBody>
      </p:sp>
      <p:sp>
        <p:nvSpPr>
          <p:cNvPr id="12" name="The customers circle"/>
          <p:cNvSpPr/>
          <p:nvPr/>
        </p:nvSpPr>
        <p:spPr>
          <a:xfrm>
            <a:off x="777240" y="3136392"/>
            <a:ext cx="621792" cy="621792"/>
          </a:xfrm>
          <a:prstGeom prst="ellipse">
            <a:avLst/>
          </a:prstGeom>
          <a:solidFill>
            <a:schemeClr val="tx2"/>
          </a:solidFill>
          <a:ln w="12700">
            <a:solidFill>
              <a:schemeClr val="tx2"/>
            </a:solidFill>
            <a:prstDash val="solid"/>
          </a:ln>
        </p:spPr>
        <p:txBody>
          <a:bodyPr/>
          <a:lstStyle/>
          <a:p>
            <a:endParaRPr lang="en-GB"/>
          </a:p>
        </p:txBody>
      </p:sp>
      <p:pic>
        <p:nvPicPr>
          <p:cNvPr id="13" name="The customers icon" descr="The customers"/>
          <p:cNvPicPr>
            <a:picLocks noChangeAspect="1"/>
          </p:cNvPicPr>
          <p:nvPr/>
        </p:nvPicPr>
        <p:blipFill>
          <a:blip r:embed="rId5"/>
          <a:stretch>
            <a:fillRect/>
          </a:stretch>
        </p:blipFill>
        <p:spPr>
          <a:xfrm>
            <a:off x="932688" y="3291840"/>
            <a:ext cx="310896" cy="310896"/>
          </a:xfrm>
          <a:prstGeom prst="rect">
            <a:avLst/>
          </a:prstGeom>
        </p:spPr>
      </p:pic>
      <p:sp>
        <p:nvSpPr>
          <p:cNvPr id="14" name="Fact text The customers"/>
          <p:cNvSpPr txBox="1"/>
          <p:nvPr/>
        </p:nvSpPr>
        <p:spPr>
          <a:xfrm>
            <a:off x="1645920" y="2880360"/>
            <a:ext cx="4160520" cy="1143000"/>
          </a:xfrm>
          <a:prstGeom prst="rect">
            <a:avLst/>
          </a:prstGeom>
          <a:noFill/>
          <a:ln/>
        </p:spPr>
        <p:txBody>
          <a:bodyPr wrap="square" lIns="0" tIns="0" rIns="0" bIns="0" rtlCol="0" anchor="ctr"/>
          <a:lstStyle/>
          <a:p>
            <a:pPr marL="0" indent="0">
              <a:buNone/>
            </a:pPr>
            <a:r>
              <a:rPr lang="en-US" sz="1700" b="1" dirty="0">
                <a:solidFill>
                  <a:schemeClr val="tx2"/>
                </a:solidFill>
              </a:rPr>
              <a:t> Customers</a:t>
            </a:r>
            <a:endParaRPr lang="en-US" sz="1700" dirty="0"/>
          </a:p>
          <a:p>
            <a:pPr marL="0" indent="0">
              <a:buNone/>
            </a:pPr>
            <a:r>
              <a:rPr lang="en-US" sz="1400" dirty="0">
                <a:solidFill>
                  <a:schemeClr val="tx1"/>
                </a:solidFill>
              </a:rPr>
              <a:t>Local shoppers and retail workers, plus office and warehouse workers from the adjacent industrial site.</a:t>
            </a:r>
            <a:endParaRPr lang="en-US" sz="1700" dirty="0"/>
          </a:p>
        </p:txBody>
      </p:sp>
      <p:sp>
        <p:nvSpPr>
          <p:cNvPr id="15" name="Fact card The owner"/>
          <p:cNvSpPr/>
          <p:nvPr/>
        </p:nvSpPr>
        <p:spPr>
          <a:xfrm>
            <a:off x="6199632" y="2788920"/>
            <a:ext cx="5440680" cy="1325880"/>
          </a:xfrm>
          <a:prstGeom prst="roundRect">
            <a:avLst>
              <a:gd name="adj" fmla="val 8276"/>
            </a:avLst>
          </a:prstGeom>
          <a:solidFill>
            <a:schemeClr val="bg2"/>
          </a:solidFill>
          <a:ln w="12700">
            <a:solidFill>
              <a:schemeClr val="bg2"/>
            </a:solidFill>
            <a:prstDash val="solid"/>
          </a:ln>
        </p:spPr>
        <p:txBody>
          <a:bodyPr/>
          <a:lstStyle/>
          <a:p>
            <a:endParaRPr lang="en-GB"/>
          </a:p>
        </p:txBody>
      </p:sp>
      <p:sp>
        <p:nvSpPr>
          <p:cNvPr id="16" name="The owner circle"/>
          <p:cNvSpPr/>
          <p:nvPr/>
        </p:nvSpPr>
        <p:spPr>
          <a:xfrm>
            <a:off x="6428232" y="3136392"/>
            <a:ext cx="621792" cy="621792"/>
          </a:xfrm>
          <a:prstGeom prst="ellipse">
            <a:avLst/>
          </a:prstGeom>
          <a:solidFill>
            <a:schemeClr val="tx2"/>
          </a:solidFill>
          <a:ln w="12700">
            <a:solidFill>
              <a:schemeClr val="tx2"/>
            </a:solidFill>
            <a:prstDash val="solid"/>
          </a:ln>
        </p:spPr>
        <p:txBody>
          <a:bodyPr/>
          <a:lstStyle/>
          <a:p>
            <a:endParaRPr lang="en-GB"/>
          </a:p>
        </p:txBody>
      </p:sp>
      <p:pic>
        <p:nvPicPr>
          <p:cNvPr id="17" name="The owner icon" descr="The owner"/>
          <p:cNvPicPr>
            <a:picLocks noChangeAspect="1"/>
          </p:cNvPicPr>
          <p:nvPr/>
        </p:nvPicPr>
        <p:blipFill>
          <a:blip r:embed="rId6"/>
          <a:stretch>
            <a:fillRect/>
          </a:stretch>
        </p:blipFill>
        <p:spPr>
          <a:xfrm>
            <a:off x="6583680" y="3291840"/>
            <a:ext cx="310896" cy="310896"/>
          </a:xfrm>
          <a:prstGeom prst="rect">
            <a:avLst/>
          </a:prstGeom>
        </p:spPr>
      </p:pic>
      <p:sp>
        <p:nvSpPr>
          <p:cNvPr id="18" name="Fact text The owner"/>
          <p:cNvSpPr txBox="1"/>
          <p:nvPr/>
        </p:nvSpPr>
        <p:spPr>
          <a:xfrm>
            <a:off x="7296912" y="2880360"/>
            <a:ext cx="4160520" cy="1143000"/>
          </a:xfrm>
          <a:prstGeom prst="rect">
            <a:avLst/>
          </a:prstGeom>
          <a:noFill/>
          <a:ln/>
        </p:spPr>
        <p:txBody>
          <a:bodyPr wrap="square" lIns="0" tIns="0" rIns="0" bIns="0" rtlCol="0" anchor="ctr"/>
          <a:lstStyle/>
          <a:p>
            <a:pPr marL="0" indent="0">
              <a:buNone/>
            </a:pPr>
            <a:r>
              <a:rPr lang="en-US" sz="1700" b="1" dirty="0">
                <a:solidFill>
                  <a:schemeClr val="tx2"/>
                </a:solidFill>
              </a:rPr>
              <a:t>Owner</a:t>
            </a:r>
            <a:endParaRPr lang="en-US" sz="1700" dirty="0"/>
          </a:p>
          <a:p>
            <a:pPr marL="0" indent="0">
              <a:buNone/>
            </a:pPr>
            <a:r>
              <a:rPr lang="en-US" sz="1400" dirty="0">
                <a:solidFill>
                  <a:schemeClr val="tx1"/>
                </a:solidFill>
              </a:rPr>
              <a:t>Basil is an accomplished baker who must be on site to bake the products.</a:t>
            </a:r>
            <a:endParaRPr lang="en-US" sz="1700" dirty="0"/>
          </a:p>
        </p:txBody>
      </p:sp>
      <p:sp>
        <p:nvSpPr>
          <p:cNvPr id="19" name="Timeline heading"/>
          <p:cNvSpPr txBox="1"/>
          <p:nvPr/>
        </p:nvSpPr>
        <p:spPr>
          <a:xfrm>
            <a:off x="548640" y="4389120"/>
            <a:ext cx="5486400" cy="320040"/>
          </a:xfrm>
          <a:prstGeom prst="rect">
            <a:avLst/>
          </a:prstGeom>
          <a:noFill/>
          <a:ln/>
        </p:spPr>
        <p:txBody>
          <a:bodyPr wrap="square" lIns="0" tIns="0" rIns="0" bIns="0" rtlCol="0" anchor="ctr"/>
          <a:lstStyle/>
          <a:p>
            <a:pPr marL="0" indent="0">
              <a:buNone/>
            </a:pPr>
            <a:r>
              <a:rPr lang="en-US" sz="1800" b="1" dirty="0">
                <a:solidFill>
                  <a:schemeClr val="tx2"/>
                </a:solidFill>
              </a:rPr>
              <a:t>Timeline</a:t>
            </a:r>
            <a:endParaRPr lang="en-US" sz="1800" dirty="0"/>
          </a:p>
        </p:txBody>
      </p:sp>
      <p:sp>
        <p:nvSpPr>
          <p:cNvPr id="20" name="Timeline line"/>
          <p:cNvSpPr/>
          <p:nvPr/>
        </p:nvSpPr>
        <p:spPr>
          <a:xfrm>
            <a:off x="914400" y="5440680"/>
            <a:ext cx="10332720" cy="0"/>
          </a:xfrm>
          <a:prstGeom prst="line">
            <a:avLst/>
          </a:prstGeom>
          <a:noFill/>
          <a:ln w="31750">
            <a:solidFill>
              <a:schemeClr val="tx2"/>
            </a:solidFill>
            <a:prstDash val="solid"/>
          </a:ln>
        </p:spPr>
        <p:txBody>
          <a:bodyPr/>
          <a:lstStyle/>
          <a:p>
            <a:endParaRPr lang="en-GB"/>
          </a:p>
        </p:txBody>
      </p:sp>
      <p:sp>
        <p:nvSpPr>
          <p:cNvPr id="21" name="Timeline year 2015"/>
          <p:cNvSpPr txBox="1"/>
          <p:nvPr/>
        </p:nvSpPr>
        <p:spPr>
          <a:xfrm>
            <a:off x="594360" y="4846320"/>
            <a:ext cx="2011680" cy="365760"/>
          </a:xfrm>
          <a:prstGeom prst="rect">
            <a:avLst/>
          </a:prstGeom>
          <a:noFill/>
          <a:ln/>
        </p:spPr>
        <p:txBody>
          <a:bodyPr wrap="square" lIns="0" tIns="0" rIns="0" bIns="0" rtlCol="0" anchor="ctr"/>
          <a:lstStyle/>
          <a:p>
            <a:pPr marL="0" indent="0" algn="ctr">
              <a:buNone/>
            </a:pPr>
            <a:r>
              <a:rPr lang="en-US" sz="1600" b="1" dirty="0">
                <a:solidFill>
                  <a:schemeClr val="tx2"/>
                </a:solidFill>
              </a:rPr>
              <a:t>2015</a:t>
            </a:r>
            <a:endParaRPr lang="en-US" sz="1600" dirty="0"/>
          </a:p>
        </p:txBody>
      </p:sp>
      <p:sp>
        <p:nvSpPr>
          <p:cNvPr id="22" name="Timeline node 2015"/>
          <p:cNvSpPr/>
          <p:nvPr/>
        </p:nvSpPr>
        <p:spPr>
          <a:xfrm>
            <a:off x="1463040" y="5303520"/>
            <a:ext cx="274320" cy="274320"/>
          </a:xfrm>
          <a:prstGeom prst="ellipse">
            <a:avLst/>
          </a:prstGeom>
          <a:solidFill>
            <a:schemeClr val="tx2"/>
          </a:solidFill>
          <a:ln w="25400">
            <a:solidFill>
              <a:schemeClr val="bg1"/>
            </a:solidFill>
            <a:prstDash val="solid"/>
          </a:ln>
        </p:spPr>
        <p:txBody>
          <a:bodyPr/>
          <a:lstStyle/>
          <a:p>
            <a:endParaRPr lang="en-GB"/>
          </a:p>
        </p:txBody>
      </p:sp>
      <p:sp>
        <p:nvSpPr>
          <p:cNvPr id="23" name="Timeline desc 2015"/>
          <p:cNvSpPr txBox="1"/>
          <p:nvPr/>
        </p:nvSpPr>
        <p:spPr>
          <a:xfrm>
            <a:off x="548640" y="5669280"/>
            <a:ext cx="2103120" cy="685800"/>
          </a:xfrm>
          <a:prstGeom prst="rect">
            <a:avLst/>
          </a:prstGeom>
          <a:noFill/>
          <a:ln/>
        </p:spPr>
        <p:txBody>
          <a:bodyPr wrap="square" lIns="0" tIns="0" rIns="0" bIns="0" rtlCol="0" anchor="t"/>
          <a:lstStyle/>
          <a:p>
            <a:pPr marL="0" indent="0" algn="ctr">
              <a:buNone/>
            </a:pPr>
            <a:r>
              <a:rPr lang="en-US" sz="1300">
                <a:solidFill>
                  <a:schemeClr val="tx1"/>
                </a:solidFill>
              </a:rPr>
              <a:t>Bakery opens</a:t>
            </a:r>
            <a:endParaRPr lang="en-US" sz="1300" dirty="0"/>
          </a:p>
        </p:txBody>
      </p:sp>
      <p:sp>
        <p:nvSpPr>
          <p:cNvPr id="24" name="Timeline year 2015 to 2019"/>
          <p:cNvSpPr txBox="1"/>
          <p:nvPr/>
        </p:nvSpPr>
        <p:spPr>
          <a:xfrm>
            <a:off x="2834640" y="4846320"/>
            <a:ext cx="2011680" cy="365760"/>
          </a:xfrm>
          <a:prstGeom prst="rect">
            <a:avLst/>
          </a:prstGeom>
          <a:noFill/>
          <a:ln/>
        </p:spPr>
        <p:txBody>
          <a:bodyPr wrap="square" lIns="0" tIns="0" rIns="0" bIns="0" rtlCol="0" anchor="ctr"/>
          <a:lstStyle/>
          <a:p>
            <a:pPr marL="0" indent="0" algn="ctr">
              <a:buNone/>
            </a:pPr>
            <a:r>
              <a:rPr lang="en-US" sz="1600" b="1" dirty="0">
                <a:solidFill>
                  <a:schemeClr val="tx2"/>
                </a:solidFill>
              </a:rPr>
              <a:t>2015 to 2019</a:t>
            </a:r>
            <a:endParaRPr lang="en-US" sz="1600" dirty="0"/>
          </a:p>
        </p:txBody>
      </p:sp>
      <p:sp>
        <p:nvSpPr>
          <p:cNvPr id="25" name="Timeline node 2015 to 2019"/>
          <p:cNvSpPr/>
          <p:nvPr/>
        </p:nvSpPr>
        <p:spPr>
          <a:xfrm>
            <a:off x="3703320" y="5303520"/>
            <a:ext cx="274320" cy="274320"/>
          </a:xfrm>
          <a:prstGeom prst="ellipse">
            <a:avLst/>
          </a:prstGeom>
          <a:solidFill>
            <a:schemeClr val="tx2"/>
          </a:solidFill>
          <a:ln w="25400">
            <a:solidFill>
              <a:schemeClr val="bg1"/>
            </a:solidFill>
            <a:prstDash val="solid"/>
          </a:ln>
        </p:spPr>
        <p:txBody>
          <a:bodyPr/>
          <a:lstStyle/>
          <a:p>
            <a:endParaRPr lang="en-GB"/>
          </a:p>
        </p:txBody>
      </p:sp>
      <p:sp>
        <p:nvSpPr>
          <p:cNvPr id="26" name="Timeline desc 2015 to 2019"/>
          <p:cNvSpPr txBox="1"/>
          <p:nvPr/>
        </p:nvSpPr>
        <p:spPr>
          <a:xfrm>
            <a:off x="2788920" y="5669280"/>
            <a:ext cx="2103120" cy="685800"/>
          </a:xfrm>
          <a:prstGeom prst="rect">
            <a:avLst/>
          </a:prstGeom>
          <a:noFill/>
          <a:ln/>
        </p:spPr>
        <p:txBody>
          <a:bodyPr wrap="square" lIns="0" tIns="0" rIns="0" bIns="0" rtlCol="0" anchor="t"/>
          <a:lstStyle/>
          <a:p>
            <a:pPr marL="0" indent="0" algn="ctr">
              <a:buNone/>
            </a:pPr>
            <a:r>
              <a:rPr lang="en-US" sz="1300" dirty="0">
                <a:solidFill>
                  <a:schemeClr val="tx1"/>
                </a:solidFill>
              </a:rPr>
              <a:t>Sales rise year-on-year</a:t>
            </a:r>
            <a:endParaRPr lang="en-US" sz="1300" dirty="0"/>
          </a:p>
        </p:txBody>
      </p:sp>
      <p:sp>
        <p:nvSpPr>
          <p:cNvPr id="27" name="Timeline year 2020"/>
          <p:cNvSpPr txBox="1"/>
          <p:nvPr/>
        </p:nvSpPr>
        <p:spPr>
          <a:xfrm>
            <a:off x="5074920" y="4846320"/>
            <a:ext cx="2011680" cy="365760"/>
          </a:xfrm>
          <a:prstGeom prst="rect">
            <a:avLst/>
          </a:prstGeom>
          <a:noFill/>
          <a:ln/>
        </p:spPr>
        <p:txBody>
          <a:bodyPr wrap="square" lIns="0" tIns="0" rIns="0" bIns="0" rtlCol="0" anchor="ctr"/>
          <a:lstStyle/>
          <a:p>
            <a:pPr marL="0" indent="0" algn="ctr">
              <a:buNone/>
            </a:pPr>
            <a:r>
              <a:rPr lang="en-US" sz="1600" b="1" dirty="0">
                <a:solidFill>
                  <a:schemeClr val="tx2"/>
                </a:solidFill>
              </a:rPr>
              <a:t>2020</a:t>
            </a:r>
            <a:endParaRPr lang="en-US" sz="1600" dirty="0"/>
          </a:p>
        </p:txBody>
      </p:sp>
      <p:sp>
        <p:nvSpPr>
          <p:cNvPr id="28" name="Timeline node 2020"/>
          <p:cNvSpPr/>
          <p:nvPr/>
        </p:nvSpPr>
        <p:spPr>
          <a:xfrm>
            <a:off x="5943600" y="5303520"/>
            <a:ext cx="274320" cy="274320"/>
          </a:xfrm>
          <a:prstGeom prst="ellipse">
            <a:avLst/>
          </a:prstGeom>
          <a:solidFill>
            <a:schemeClr val="tx2"/>
          </a:solidFill>
          <a:ln w="25400">
            <a:solidFill>
              <a:schemeClr val="bg1"/>
            </a:solidFill>
            <a:prstDash val="solid"/>
          </a:ln>
        </p:spPr>
        <p:txBody>
          <a:bodyPr/>
          <a:lstStyle/>
          <a:p>
            <a:endParaRPr lang="en-GB"/>
          </a:p>
        </p:txBody>
      </p:sp>
      <p:sp>
        <p:nvSpPr>
          <p:cNvPr id="29" name="Timeline desc 2020"/>
          <p:cNvSpPr txBox="1"/>
          <p:nvPr/>
        </p:nvSpPr>
        <p:spPr>
          <a:xfrm>
            <a:off x="5029200" y="5669280"/>
            <a:ext cx="2103120" cy="685800"/>
          </a:xfrm>
          <a:prstGeom prst="rect">
            <a:avLst/>
          </a:prstGeom>
          <a:noFill/>
          <a:ln/>
        </p:spPr>
        <p:txBody>
          <a:bodyPr wrap="square" lIns="0" tIns="0" rIns="0" bIns="0" rtlCol="0" anchor="t"/>
          <a:lstStyle/>
          <a:p>
            <a:pPr marL="0" indent="0" algn="ctr">
              <a:buNone/>
            </a:pPr>
            <a:r>
              <a:rPr lang="en-US" sz="1300" dirty="0">
                <a:solidFill>
                  <a:schemeClr val="tx1"/>
                </a:solidFill>
              </a:rPr>
              <a:t>Lockdown: sales fall sharply</a:t>
            </a:r>
            <a:endParaRPr lang="en-US" sz="1300" dirty="0"/>
          </a:p>
        </p:txBody>
      </p:sp>
      <p:sp>
        <p:nvSpPr>
          <p:cNvPr id="30" name="Timeline year After lockdown"/>
          <p:cNvSpPr txBox="1"/>
          <p:nvPr/>
        </p:nvSpPr>
        <p:spPr>
          <a:xfrm>
            <a:off x="7315200" y="4846320"/>
            <a:ext cx="2011680" cy="365760"/>
          </a:xfrm>
          <a:prstGeom prst="rect">
            <a:avLst/>
          </a:prstGeom>
          <a:noFill/>
          <a:ln/>
        </p:spPr>
        <p:txBody>
          <a:bodyPr wrap="square" lIns="0" tIns="0" rIns="0" bIns="0" rtlCol="0" anchor="ctr"/>
          <a:lstStyle/>
          <a:p>
            <a:pPr marL="0" indent="0" algn="ctr">
              <a:buNone/>
            </a:pPr>
            <a:r>
              <a:rPr lang="en-US" sz="1600" b="1" dirty="0">
                <a:solidFill>
                  <a:schemeClr val="tx2"/>
                </a:solidFill>
              </a:rPr>
              <a:t>After lockdown</a:t>
            </a:r>
            <a:endParaRPr lang="en-US" sz="1600" dirty="0"/>
          </a:p>
        </p:txBody>
      </p:sp>
      <p:sp>
        <p:nvSpPr>
          <p:cNvPr id="31" name="Timeline node After lockdown"/>
          <p:cNvSpPr/>
          <p:nvPr/>
        </p:nvSpPr>
        <p:spPr>
          <a:xfrm>
            <a:off x="8183880" y="5303520"/>
            <a:ext cx="274320" cy="274320"/>
          </a:xfrm>
          <a:prstGeom prst="ellipse">
            <a:avLst/>
          </a:prstGeom>
          <a:solidFill>
            <a:schemeClr val="tx2"/>
          </a:solidFill>
          <a:ln w="25400">
            <a:solidFill>
              <a:schemeClr val="bg1"/>
            </a:solidFill>
            <a:prstDash val="solid"/>
          </a:ln>
        </p:spPr>
        <p:txBody>
          <a:bodyPr/>
          <a:lstStyle/>
          <a:p>
            <a:endParaRPr lang="en-GB"/>
          </a:p>
        </p:txBody>
      </p:sp>
      <p:sp>
        <p:nvSpPr>
          <p:cNvPr id="32" name="Timeline desc After lockdown"/>
          <p:cNvSpPr txBox="1"/>
          <p:nvPr/>
        </p:nvSpPr>
        <p:spPr>
          <a:xfrm>
            <a:off x="7269480" y="5669280"/>
            <a:ext cx="2103120" cy="685800"/>
          </a:xfrm>
          <a:prstGeom prst="rect">
            <a:avLst/>
          </a:prstGeom>
          <a:noFill/>
          <a:ln/>
        </p:spPr>
        <p:txBody>
          <a:bodyPr wrap="square" lIns="0" tIns="0" rIns="0" bIns="0" rtlCol="0" anchor="t"/>
          <a:lstStyle/>
          <a:p>
            <a:pPr marL="0" indent="0" algn="ctr">
              <a:buNone/>
            </a:pPr>
            <a:r>
              <a:rPr lang="en-US" sz="1300" dirty="0">
                <a:solidFill>
                  <a:schemeClr val="tx1"/>
                </a:solidFill>
              </a:rPr>
              <a:t>Sales rise, but never return to 2019 levels</a:t>
            </a:r>
            <a:endParaRPr lang="en-US" sz="1300" dirty="0"/>
          </a:p>
        </p:txBody>
      </p:sp>
      <p:sp>
        <p:nvSpPr>
          <p:cNvPr id="33" name="Timeline year 2023 to 2025"/>
          <p:cNvSpPr txBox="1"/>
          <p:nvPr/>
        </p:nvSpPr>
        <p:spPr>
          <a:xfrm>
            <a:off x="9555480" y="4846320"/>
            <a:ext cx="2011680" cy="365760"/>
          </a:xfrm>
          <a:prstGeom prst="rect">
            <a:avLst/>
          </a:prstGeom>
          <a:noFill/>
          <a:ln/>
        </p:spPr>
        <p:txBody>
          <a:bodyPr wrap="square" lIns="0" tIns="0" rIns="0" bIns="0" rtlCol="0" anchor="ctr"/>
          <a:lstStyle/>
          <a:p>
            <a:pPr marL="0" indent="0" algn="ctr">
              <a:buNone/>
            </a:pPr>
            <a:r>
              <a:rPr lang="en-US" sz="1600" b="1" dirty="0">
                <a:solidFill>
                  <a:schemeClr val="accent5"/>
                </a:solidFill>
              </a:rPr>
              <a:t>2023 to 2025</a:t>
            </a:r>
            <a:endParaRPr lang="en-US" sz="1600" dirty="0"/>
          </a:p>
        </p:txBody>
      </p:sp>
      <p:sp>
        <p:nvSpPr>
          <p:cNvPr id="34" name="Timeline node 2023 to 2025"/>
          <p:cNvSpPr/>
          <p:nvPr/>
        </p:nvSpPr>
        <p:spPr>
          <a:xfrm>
            <a:off x="10424160" y="5303520"/>
            <a:ext cx="274320" cy="274320"/>
          </a:xfrm>
          <a:prstGeom prst="ellipse">
            <a:avLst/>
          </a:prstGeom>
          <a:solidFill>
            <a:schemeClr val="accent5"/>
          </a:solidFill>
          <a:ln w="25400">
            <a:solidFill>
              <a:schemeClr val="bg1"/>
            </a:solidFill>
            <a:prstDash val="solid"/>
          </a:ln>
        </p:spPr>
        <p:txBody>
          <a:bodyPr/>
          <a:lstStyle/>
          <a:p>
            <a:endParaRPr lang="en-GB"/>
          </a:p>
        </p:txBody>
      </p:sp>
      <p:sp>
        <p:nvSpPr>
          <p:cNvPr id="35" name="Timeline desc 2023 to 2025"/>
          <p:cNvSpPr txBox="1"/>
          <p:nvPr/>
        </p:nvSpPr>
        <p:spPr>
          <a:xfrm>
            <a:off x="9509760" y="5669280"/>
            <a:ext cx="2103120" cy="685800"/>
          </a:xfrm>
          <a:prstGeom prst="rect">
            <a:avLst/>
          </a:prstGeom>
          <a:noFill/>
          <a:ln/>
        </p:spPr>
        <p:txBody>
          <a:bodyPr wrap="square" lIns="0" tIns="0" rIns="0" bIns="0" rtlCol="0" anchor="t"/>
          <a:lstStyle/>
          <a:p>
            <a:pPr marL="0" indent="0" algn="ctr">
              <a:buNone/>
            </a:pPr>
            <a:r>
              <a:rPr lang="en-US" sz="1300" dirty="0">
                <a:solidFill>
                  <a:schemeClr val="tx1"/>
                </a:solidFill>
              </a:rPr>
              <a:t>Sales stagnate, about 25% below 2019</a:t>
            </a:r>
            <a:endParaRPr lang="en-US" sz="1300" dirty="0"/>
          </a:p>
        </p:txBody>
      </p:sp>
      <p:sp>
        <p:nvSpPr>
          <p:cNvPr id="36" name="Slide Number Placeholder 0"/>
          <p:cNvSpPr>
            <a:spLocks noGrp="1"/>
          </p:cNvSpPr>
          <p:nvPr>
            <p:ph type="sldNum" sz="quarter" idx="4294967295"/>
          </p:nvPr>
        </p:nvSpPr>
        <p:spPr>
          <a:xfrm>
            <a:off x="1124712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100">
                <a:solidFill>
                  <a:srgbClr val="7A6A5F"/>
                </a:solidFill>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94415" cy="777240"/>
          </a:xfrm>
          <a:prstGeom prst="rect">
            <a:avLst/>
          </a:prstGeom>
          <a:noFill/>
          <a:ln/>
        </p:spPr>
        <p:txBody>
          <a:bodyPr wrap="square" lIns="0" tIns="0" rIns="0" bIns="0" rtlCol="0" anchor="ctr"/>
          <a:lstStyle/>
          <a:p>
            <a:pPr marL="0" indent="0" algn="l">
              <a:buNone/>
            </a:pPr>
            <a:r>
              <a:rPr lang="en-US" sz="3200" b="1" dirty="0">
                <a:solidFill>
                  <a:schemeClr val="tx2"/>
                </a:solidFill>
              </a:rPr>
              <a:t>The Problems Facing Basil's Bakery</a:t>
            </a:r>
            <a:endParaRPr lang="en-US" sz="3200" dirty="0"/>
          </a:p>
        </p:txBody>
      </p:sp>
      <p:sp>
        <p:nvSpPr>
          <p:cNvPr id="3" name="Root problem card"/>
          <p:cNvSpPr/>
          <p:nvPr/>
        </p:nvSpPr>
        <p:spPr>
          <a:xfrm>
            <a:off x="548640" y="1325880"/>
            <a:ext cx="3200400" cy="4983480"/>
          </a:xfrm>
          <a:prstGeom prst="roundRect">
            <a:avLst>
              <a:gd name="adj" fmla="val 3429"/>
            </a:avLst>
          </a:prstGeom>
          <a:solidFill>
            <a:schemeClr val="tx2"/>
          </a:solidFill>
          <a:ln w="12700">
            <a:solidFill>
              <a:schemeClr val="tx2"/>
            </a:solidFill>
            <a:prstDash val="solid"/>
          </a:ln>
        </p:spPr>
        <p:txBody>
          <a:bodyPr/>
          <a:lstStyle/>
          <a:p>
            <a:endParaRPr lang="en-GB"/>
          </a:p>
        </p:txBody>
      </p:sp>
      <p:sp>
        <p:nvSpPr>
          <p:cNvPr id="4" name="Root problem label"/>
          <p:cNvSpPr txBox="1"/>
          <p:nvPr/>
        </p:nvSpPr>
        <p:spPr>
          <a:xfrm>
            <a:off x="822960" y="1645920"/>
            <a:ext cx="2651760" cy="320040"/>
          </a:xfrm>
          <a:prstGeom prst="rect">
            <a:avLst/>
          </a:prstGeom>
          <a:noFill/>
          <a:ln/>
        </p:spPr>
        <p:txBody>
          <a:bodyPr wrap="square" lIns="0" tIns="0" rIns="0" bIns="0" rtlCol="0" anchor="ctr"/>
          <a:lstStyle/>
          <a:p>
            <a:pPr marL="0" indent="0">
              <a:buNone/>
            </a:pPr>
            <a:r>
              <a:rPr lang="en-US" sz="1400" b="1" dirty="0">
                <a:solidFill>
                  <a:schemeClr val="accent1"/>
                </a:solidFill>
              </a:rPr>
              <a:t>MAIN PROBLEM</a:t>
            </a:r>
            <a:endParaRPr lang="en-US" sz="1400" dirty="0"/>
          </a:p>
        </p:txBody>
      </p:sp>
      <p:sp>
        <p:nvSpPr>
          <p:cNvPr id="5" name="Stat"/>
          <p:cNvSpPr txBox="1"/>
          <p:nvPr/>
        </p:nvSpPr>
        <p:spPr>
          <a:xfrm>
            <a:off x="822960" y="2103120"/>
            <a:ext cx="2651760" cy="1188720"/>
          </a:xfrm>
          <a:prstGeom prst="rect">
            <a:avLst/>
          </a:prstGeom>
          <a:noFill/>
          <a:ln/>
        </p:spPr>
        <p:txBody>
          <a:bodyPr wrap="square" lIns="0" tIns="0" rIns="0" bIns="0" rtlCol="0" anchor="ctr"/>
          <a:lstStyle/>
          <a:p>
            <a:pPr marL="0" indent="0">
              <a:buNone/>
            </a:pPr>
            <a:r>
              <a:rPr lang="en-US" sz="7200" b="1" dirty="0">
                <a:solidFill>
                  <a:schemeClr val="bg1"/>
                </a:solidFill>
              </a:rPr>
              <a:t>-25%</a:t>
            </a:r>
            <a:endParaRPr lang="en-US" sz="7200" dirty="0"/>
          </a:p>
        </p:txBody>
      </p:sp>
      <p:sp>
        <p:nvSpPr>
          <p:cNvPr id="6" name="Stat caption"/>
          <p:cNvSpPr txBox="1"/>
          <p:nvPr/>
        </p:nvSpPr>
        <p:spPr>
          <a:xfrm>
            <a:off x="822960" y="3383280"/>
            <a:ext cx="2651760" cy="822960"/>
          </a:xfrm>
          <a:prstGeom prst="rect">
            <a:avLst/>
          </a:prstGeom>
          <a:noFill/>
          <a:ln/>
        </p:spPr>
        <p:txBody>
          <a:bodyPr wrap="square" lIns="0" tIns="0" rIns="0" bIns="0" rtlCol="0" anchor="t"/>
          <a:lstStyle/>
          <a:p>
            <a:pPr marL="0" indent="0">
              <a:buNone/>
            </a:pPr>
            <a:r>
              <a:rPr lang="en-US" sz="1600" dirty="0">
                <a:solidFill>
                  <a:schemeClr val="bg2"/>
                </a:solidFill>
              </a:rPr>
              <a:t>Average sales in 2023 to 2025 compared with 2019</a:t>
            </a:r>
            <a:endParaRPr lang="en-US" sz="1600" dirty="0"/>
          </a:p>
        </p:txBody>
      </p:sp>
      <p:sp>
        <p:nvSpPr>
          <p:cNvPr id="7" name="Stat note"/>
          <p:cNvSpPr txBox="1"/>
          <p:nvPr/>
        </p:nvSpPr>
        <p:spPr>
          <a:xfrm>
            <a:off x="822960" y="4754880"/>
            <a:ext cx="2651760" cy="1097280"/>
          </a:xfrm>
          <a:prstGeom prst="rect">
            <a:avLst/>
          </a:prstGeom>
          <a:noFill/>
          <a:ln/>
        </p:spPr>
        <p:txBody>
          <a:bodyPr wrap="square" lIns="0" tIns="0" rIns="0" bIns="0" rtlCol="0" anchor="t"/>
          <a:lstStyle/>
          <a:p>
            <a:pPr marL="0" indent="0">
              <a:buNone/>
            </a:pPr>
            <a:endParaRPr lang="en-US" sz="1400" dirty="0"/>
          </a:p>
        </p:txBody>
      </p:sp>
      <p:sp>
        <p:nvSpPr>
          <p:cNvPr id="8" name="Card External causes"/>
          <p:cNvSpPr/>
          <p:nvPr/>
        </p:nvSpPr>
        <p:spPr>
          <a:xfrm>
            <a:off x="3977640" y="1325880"/>
            <a:ext cx="3703320" cy="3977640"/>
          </a:xfrm>
          <a:prstGeom prst="roundRect">
            <a:avLst>
              <a:gd name="adj" fmla="val 2963"/>
            </a:avLst>
          </a:prstGeom>
          <a:solidFill>
            <a:schemeClr val="bg2"/>
          </a:solidFill>
          <a:ln w="12700">
            <a:solidFill>
              <a:schemeClr val="bg2"/>
            </a:solidFill>
            <a:prstDash val="solid"/>
          </a:ln>
        </p:spPr>
        <p:txBody>
          <a:bodyPr/>
          <a:lstStyle/>
          <a:p>
            <a:endParaRPr lang="en-GB"/>
          </a:p>
        </p:txBody>
      </p:sp>
      <p:sp>
        <p:nvSpPr>
          <p:cNvPr id="9" name="External causes circle"/>
          <p:cNvSpPr/>
          <p:nvPr/>
        </p:nvSpPr>
        <p:spPr>
          <a:xfrm>
            <a:off x="4206240" y="1508760"/>
            <a:ext cx="566928" cy="566928"/>
          </a:xfrm>
          <a:prstGeom prst="ellipse">
            <a:avLst/>
          </a:prstGeom>
          <a:solidFill>
            <a:schemeClr val="tx2"/>
          </a:solidFill>
          <a:ln w="12700">
            <a:solidFill>
              <a:schemeClr val="tx2"/>
            </a:solidFill>
            <a:prstDash val="solid"/>
          </a:ln>
        </p:spPr>
        <p:txBody>
          <a:bodyPr/>
          <a:lstStyle/>
          <a:p>
            <a:endParaRPr lang="en-GB"/>
          </a:p>
        </p:txBody>
      </p:sp>
      <p:pic>
        <p:nvPicPr>
          <p:cNvPr id="10" name="External causes icon" descr="External causes"/>
          <p:cNvPicPr>
            <a:picLocks noChangeAspect="1"/>
          </p:cNvPicPr>
          <p:nvPr/>
        </p:nvPicPr>
        <p:blipFill>
          <a:blip r:embed="rId3"/>
          <a:stretch>
            <a:fillRect/>
          </a:stretch>
        </p:blipFill>
        <p:spPr>
          <a:xfrm>
            <a:off x="4347972" y="1650492"/>
            <a:ext cx="283464" cy="283464"/>
          </a:xfrm>
          <a:prstGeom prst="rect">
            <a:avLst/>
          </a:prstGeom>
        </p:spPr>
      </p:pic>
      <p:sp>
        <p:nvSpPr>
          <p:cNvPr id="11" name="Card heading External causes"/>
          <p:cNvSpPr txBox="1"/>
          <p:nvPr/>
        </p:nvSpPr>
        <p:spPr>
          <a:xfrm>
            <a:off x="4937760" y="1463040"/>
            <a:ext cx="2560320" cy="685800"/>
          </a:xfrm>
          <a:prstGeom prst="rect">
            <a:avLst/>
          </a:prstGeom>
          <a:noFill/>
          <a:ln/>
        </p:spPr>
        <p:txBody>
          <a:bodyPr wrap="square" lIns="0" tIns="0" rIns="0" bIns="0" rtlCol="0" anchor="ctr"/>
          <a:lstStyle/>
          <a:p>
            <a:pPr marL="0" indent="0">
              <a:buNone/>
            </a:pPr>
            <a:r>
              <a:rPr lang="en-US" sz="1800" b="1" dirty="0">
                <a:solidFill>
                  <a:schemeClr val="tx2"/>
                </a:solidFill>
              </a:rPr>
              <a:t>External causes</a:t>
            </a:r>
            <a:endParaRPr lang="en-US" sz="1800" dirty="0"/>
          </a:p>
        </p:txBody>
      </p:sp>
      <p:sp>
        <p:nvSpPr>
          <p:cNvPr id="12" name="Card bullets External causes"/>
          <p:cNvSpPr txBox="1"/>
          <p:nvPr/>
        </p:nvSpPr>
        <p:spPr>
          <a:xfrm>
            <a:off x="4206240" y="2331720"/>
            <a:ext cx="3246120" cy="2834640"/>
          </a:xfrm>
          <a:prstGeom prst="rect">
            <a:avLst/>
          </a:prstGeom>
          <a:noFill/>
          <a:ln/>
        </p:spPr>
        <p:txBody>
          <a:bodyPr wrap="square" lIns="0" tIns="0" rIns="0" bIns="0" rtlCol="0" anchor="t"/>
          <a:lstStyle/>
          <a:p>
            <a:pPr marL="177800" indent="-177800">
              <a:spcAft>
                <a:spcPts val="900"/>
              </a:spcAft>
              <a:buSzPct val="100000"/>
              <a:buChar char="•"/>
            </a:pPr>
            <a:r>
              <a:rPr lang="en-US" sz="1600" dirty="0"/>
              <a:t>Emptying</a:t>
            </a:r>
            <a:r>
              <a:rPr lang="en-US" sz="1600" dirty="0">
                <a:solidFill>
                  <a:schemeClr val="tx1"/>
                </a:solidFill>
              </a:rPr>
              <a:t> retail park, closed units stay empty</a:t>
            </a:r>
            <a:endParaRPr lang="en-US" sz="1600" dirty="0"/>
          </a:p>
          <a:p>
            <a:pPr marL="177800" indent="-177800">
              <a:spcAft>
                <a:spcPts val="900"/>
              </a:spcAft>
              <a:buSzPct val="100000"/>
              <a:buChar char="•"/>
            </a:pPr>
            <a:r>
              <a:rPr lang="en-US" sz="1600" dirty="0">
                <a:solidFill>
                  <a:schemeClr val="tx1"/>
                </a:solidFill>
              </a:rPr>
              <a:t>Loyal customers made redundant</a:t>
            </a:r>
            <a:endParaRPr lang="en-US" sz="1600" dirty="0"/>
          </a:p>
          <a:p>
            <a:pPr marL="177800" indent="-177800">
              <a:spcAft>
                <a:spcPts val="900"/>
              </a:spcAft>
              <a:buSzPct val="100000"/>
              <a:buChar char="•"/>
            </a:pPr>
            <a:r>
              <a:rPr lang="en-US" sz="1600" dirty="0">
                <a:solidFill>
                  <a:schemeClr val="tx1"/>
                </a:solidFill>
              </a:rPr>
              <a:t>Office workers now work from home</a:t>
            </a:r>
            <a:endParaRPr lang="en-US" sz="1600" dirty="0"/>
          </a:p>
          <a:p>
            <a:pPr marL="177800" indent="-177800">
              <a:spcAft>
                <a:spcPts val="900"/>
              </a:spcAft>
              <a:buSzPct val="100000"/>
              <a:buChar char="•"/>
            </a:pPr>
            <a:r>
              <a:rPr lang="en-US" sz="1600" dirty="0">
                <a:solidFill>
                  <a:schemeClr val="tx1"/>
                </a:solidFill>
              </a:rPr>
              <a:t>Rent, </a:t>
            </a:r>
            <a:r>
              <a:rPr lang="en-US" sz="1600" dirty="0"/>
              <a:t>interest rates</a:t>
            </a:r>
            <a:r>
              <a:rPr lang="en-US" sz="1600" dirty="0">
                <a:solidFill>
                  <a:schemeClr val="tx1"/>
                </a:solidFill>
              </a:rPr>
              <a:t>, utilities all higher</a:t>
            </a:r>
            <a:endParaRPr lang="en-US" sz="1600" dirty="0"/>
          </a:p>
          <a:p>
            <a:pPr marL="177800" indent="-177800">
              <a:spcAft>
                <a:spcPts val="900"/>
              </a:spcAft>
              <a:buSzPct val="100000"/>
              <a:buChar char="•"/>
            </a:pPr>
            <a:r>
              <a:rPr lang="en-US" sz="1600" dirty="0">
                <a:solidFill>
                  <a:schemeClr val="tx1"/>
                </a:solidFill>
              </a:rPr>
              <a:t>Unpredictable organic ingredient costs </a:t>
            </a:r>
            <a:endParaRPr lang="en-US" sz="1600" dirty="0"/>
          </a:p>
        </p:txBody>
      </p:sp>
      <p:sp>
        <p:nvSpPr>
          <p:cNvPr id="13" name="Card Internal causes"/>
          <p:cNvSpPr/>
          <p:nvPr/>
        </p:nvSpPr>
        <p:spPr>
          <a:xfrm>
            <a:off x="7891272" y="1325880"/>
            <a:ext cx="3749040" cy="3977640"/>
          </a:xfrm>
          <a:prstGeom prst="roundRect">
            <a:avLst>
              <a:gd name="adj" fmla="val 2927"/>
            </a:avLst>
          </a:prstGeom>
          <a:solidFill>
            <a:schemeClr val="bg2"/>
          </a:solidFill>
          <a:ln w="12700">
            <a:solidFill>
              <a:schemeClr val="bg2"/>
            </a:solidFill>
            <a:prstDash val="solid"/>
          </a:ln>
        </p:spPr>
        <p:txBody>
          <a:bodyPr/>
          <a:lstStyle/>
          <a:p>
            <a:endParaRPr lang="en-GB"/>
          </a:p>
        </p:txBody>
      </p:sp>
      <p:sp>
        <p:nvSpPr>
          <p:cNvPr id="14" name="Internal causes circle"/>
          <p:cNvSpPr/>
          <p:nvPr/>
        </p:nvSpPr>
        <p:spPr>
          <a:xfrm>
            <a:off x="8119872" y="1508760"/>
            <a:ext cx="566928" cy="566928"/>
          </a:xfrm>
          <a:prstGeom prst="ellipse">
            <a:avLst/>
          </a:prstGeom>
          <a:solidFill>
            <a:schemeClr val="tx2"/>
          </a:solidFill>
          <a:ln w="12700">
            <a:solidFill>
              <a:schemeClr val="tx2"/>
            </a:solidFill>
            <a:prstDash val="solid"/>
          </a:ln>
        </p:spPr>
        <p:txBody>
          <a:bodyPr/>
          <a:lstStyle/>
          <a:p>
            <a:endParaRPr lang="en-GB"/>
          </a:p>
        </p:txBody>
      </p:sp>
      <p:pic>
        <p:nvPicPr>
          <p:cNvPr id="15" name="Internal causes icon" descr="Internal causes"/>
          <p:cNvPicPr>
            <a:picLocks noChangeAspect="1"/>
          </p:cNvPicPr>
          <p:nvPr/>
        </p:nvPicPr>
        <p:blipFill>
          <a:blip r:embed="rId4"/>
          <a:stretch>
            <a:fillRect/>
          </a:stretch>
        </p:blipFill>
        <p:spPr>
          <a:xfrm>
            <a:off x="8261604" y="1650492"/>
            <a:ext cx="283464" cy="283464"/>
          </a:xfrm>
          <a:prstGeom prst="rect">
            <a:avLst/>
          </a:prstGeom>
        </p:spPr>
      </p:pic>
      <p:sp>
        <p:nvSpPr>
          <p:cNvPr id="16" name="Card heading Internal causes"/>
          <p:cNvSpPr txBox="1"/>
          <p:nvPr/>
        </p:nvSpPr>
        <p:spPr>
          <a:xfrm>
            <a:off x="8851392" y="1463040"/>
            <a:ext cx="2606040" cy="685800"/>
          </a:xfrm>
          <a:prstGeom prst="rect">
            <a:avLst/>
          </a:prstGeom>
          <a:noFill/>
          <a:ln/>
        </p:spPr>
        <p:txBody>
          <a:bodyPr wrap="square" lIns="0" tIns="0" rIns="0" bIns="0" rtlCol="0" anchor="ctr"/>
          <a:lstStyle/>
          <a:p>
            <a:pPr marL="0" indent="0">
              <a:buNone/>
            </a:pPr>
            <a:r>
              <a:rPr lang="en-US" sz="1800" b="1" dirty="0">
                <a:solidFill>
                  <a:schemeClr val="tx2"/>
                </a:solidFill>
              </a:rPr>
              <a:t>Internal causes</a:t>
            </a:r>
            <a:endParaRPr lang="en-US" sz="1800" dirty="0"/>
          </a:p>
        </p:txBody>
      </p:sp>
      <p:sp>
        <p:nvSpPr>
          <p:cNvPr id="17" name="Card bullets Internal causes"/>
          <p:cNvSpPr txBox="1"/>
          <p:nvPr/>
        </p:nvSpPr>
        <p:spPr>
          <a:xfrm>
            <a:off x="8119872" y="2331720"/>
            <a:ext cx="3291840" cy="2834640"/>
          </a:xfrm>
          <a:prstGeom prst="rect">
            <a:avLst/>
          </a:prstGeom>
          <a:noFill/>
          <a:ln/>
        </p:spPr>
        <p:txBody>
          <a:bodyPr wrap="square" lIns="0" tIns="0" rIns="0" bIns="0" rtlCol="0" anchor="t"/>
          <a:lstStyle/>
          <a:p>
            <a:pPr marL="177800" indent="-177800">
              <a:spcAft>
                <a:spcPts val="900"/>
              </a:spcAft>
              <a:buSzPct val="100000"/>
              <a:buChar char="•"/>
            </a:pPr>
            <a:r>
              <a:rPr lang="en-US" sz="1600" dirty="0">
                <a:solidFill>
                  <a:schemeClr val="tx1"/>
                </a:solidFill>
              </a:rPr>
              <a:t>No delivery service. Basil is needed on site to bake</a:t>
            </a:r>
            <a:endParaRPr lang="en-US" sz="1600" dirty="0"/>
          </a:p>
          <a:p>
            <a:pPr marL="177800" indent="-177800">
              <a:spcAft>
                <a:spcPts val="900"/>
              </a:spcAft>
              <a:buSzPct val="100000"/>
              <a:buChar char="•"/>
            </a:pPr>
            <a:r>
              <a:rPr lang="en-US" sz="1600" dirty="0">
                <a:solidFill>
                  <a:schemeClr val="tx1"/>
                </a:solidFill>
              </a:rPr>
              <a:t>Pre-ordering unreliable. </a:t>
            </a:r>
            <a:r>
              <a:rPr lang="en-US" sz="1600" dirty="0"/>
              <a:t>Basil’s</a:t>
            </a:r>
            <a:r>
              <a:rPr lang="en-US" sz="1600" dirty="0">
                <a:solidFill>
                  <a:schemeClr val="tx1"/>
                </a:solidFill>
              </a:rPr>
              <a:t> phone not always answered</a:t>
            </a:r>
            <a:endParaRPr lang="en-US" sz="1600" dirty="0"/>
          </a:p>
          <a:p>
            <a:pPr marL="177800" indent="-177800">
              <a:spcAft>
                <a:spcPts val="900"/>
              </a:spcAft>
              <a:buSzPct val="100000"/>
              <a:buChar char="•"/>
            </a:pPr>
            <a:r>
              <a:rPr lang="en-US" sz="1600" dirty="0">
                <a:solidFill>
                  <a:schemeClr val="tx1"/>
                </a:solidFill>
              </a:rPr>
              <a:t>Long waits at busier times</a:t>
            </a:r>
            <a:endParaRPr lang="en-US" sz="1600" dirty="0"/>
          </a:p>
          <a:p>
            <a:pPr marL="177800" indent="-177800">
              <a:spcAft>
                <a:spcPts val="900"/>
              </a:spcAft>
              <a:buSzPct val="100000"/>
              <a:buChar char="•"/>
            </a:pPr>
            <a:r>
              <a:rPr lang="en-US" sz="1600" dirty="0">
                <a:solidFill>
                  <a:schemeClr val="tx1"/>
                </a:solidFill>
              </a:rPr>
              <a:t>Organic only sourcing adds </a:t>
            </a:r>
            <a:r>
              <a:rPr lang="en-US" sz="1600" dirty="0"/>
              <a:t>volatility to unit costs</a:t>
            </a:r>
          </a:p>
        </p:txBody>
      </p:sp>
      <p:sp>
        <p:nvSpPr>
          <p:cNvPr id="25" name="Slide Number Placeholder 0"/>
          <p:cNvSpPr>
            <a:spLocks noGrp="1"/>
          </p:cNvSpPr>
          <p:nvPr>
            <p:ph type="sldNum" sz="quarter" idx="4294967295"/>
          </p:nvPr>
        </p:nvSpPr>
        <p:spPr>
          <a:xfrm>
            <a:off x="1124712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100">
                <a:solidFill>
                  <a:srgbClr val="7A6A5F"/>
                </a:solidFill>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94415" cy="777240"/>
          </a:xfrm>
          <a:prstGeom prst="rect">
            <a:avLst/>
          </a:prstGeom>
          <a:noFill/>
          <a:ln/>
        </p:spPr>
        <p:txBody>
          <a:bodyPr wrap="square" lIns="0" tIns="0" rIns="0" bIns="0" rtlCol="0" anchor="ctr"/>
          <a:lstStyle/>
          <a:p>
            <a:pPr marL="0" indent="0" algn="l">
              <a:buNone/>
            </a:pPr>
            <a:r>
              <a:rPr lang="en-US" sz="3200" b="1" dirty="0">
                <a:solidFill>
                  <a:schemeClr val="tx2"/>
                </a:solidFill>
              </a:rPr>
              <a:t>Critique of the PESTEL Framework</a:t>
            </a:r>
            <a:endParaRPr lang="en-US" sz="3200" dirty="0"/>
          </a:p>
        </p:txBody>
      </p:sp>
      <p:sp>
        <p:nvSpPr>
          <p:cNvPr id="3" name="Left card What it is"/>
          <p:cNvSpPr/>
          <p:nvPr/>
        </p:nvSpPr>
        <p:spPr>
          <a:xfrm>
            <a:off x="548640" y="1280160"/>
            <a:ext cx="4297680" cy="1280160"/>
          </a:xfrm>
          <a:prstGeom prst="roundRect">
            <a:avLst>
              <a:gd name="adj" fmla="val 8571"/>
            </a:avLst>
          </a:prstGeom>
          <a:solidFill>
            <a:schemeClr val="bg2"/>
          </a:solidFill>
          <a:ln w="12700">
            <a:solidFill>
              <a:schemeClr val="bg2"/>
            </a:solidFill>
            <a:prstDash val="solid"/>
          </a:ln>
        </p:spPr>
        <p:txBody>
          <a:bodyPr/>
          <a:lstStyle/>
          <a:p>
            <a:endParaRPr lang="en-GB"/>
          </a:p>
        </p:txBody>
      </p:sp>
      <p:sp>
        <p:nvSpPr>
          <p:cNvPr id="4" name="Left text What it is"/>
          <p:cNvSpPr txBox="1"/>
          <p:nvPr/>
        </p:nvSpPr>
        <p:spPr>
          <a:xfrm>
            <a:off x="777240" y="1280160"/>
            <a:ext cx="3840480" cy="1280160"/>
          </a:xfrm>
          <a:prstGeom prst="rect">
            <a:avLst/>
          </a:prstGeom>
          <a:noFill/>
          <a:ln/>
        </p:spPr>
        <p:txBody>
          <a:bodyPr wrap="square" lIns="0" tIns="0" rIns="0" bIns="0" rtlCol="0" anchor="ctr"/>
          <a:lstStyle/>
          <a:p>
            <a:pPr marL="0" indent="0">
              <a:buNone/>
            </a:pPr>
            <a:r>
              <a:rPr lang="en-US" sz="1600" b="1" dirty="0">
                <a:solidFill>
                  <a:schemeClr val="tx2"/>
                </a:solidFill>
              </a:rPr>
              <a:t>What it is</a:t>
            </a:r>
            <a:endParaRPr lang="en-US" sz="1600" dirty="0"/>
          </a:p>
          <a:p>
            <a:pPr marL="0" indent="0">
              <a:buNone/>
            </a:pPr>
            <a:r>
              <a:rPr lang="en-US" sz="1500" dirty="0">
                <a:solidFill>
                  <a:schemeClr val="tx1"/>
                </a:solidFill>
              </a:rPr>
              <a:t>A framework that scans the external</a:t>
            </a:r>
            <a:r>
              <a:rPr lang="en-US" sz="1500" dirty="0"/>
              <a:t> </a:t>
            </a:r>
            <a:r>
              <a:rPr lang="en-US" sz="1500" dirty="0">
                <a:solidFill>
                  <a:schemeClr val="tx1"/>
                </a:solidFill>
              </a:rPr>
              <a:t>environment: Political, Economic, Social, Technological, Legal and Environmental factors.</a:t>
            </a:r>
            <a:endParaRPr lang="en-US" sz="1600" dirty="0"/>
          </a:p>
        </p:txBody>
      </p:sp>
      <p:sp>
        <p:nvSpPr>
          <p:cNvPr id="5" name="Left card Why it is used"/>
          <p:cNvSpPr/>
          <p:nvPr/>
        </p:nvSpPr>
        <p:spPr>
          <a:xfrm>
            <a:off x="548640" y="2670048"/>
            <a:ext cx="4297680" cy="1280160"/>
          </a:xfrm>
          <a:prstGeom prst="roundRect">
            <a:avLst>
              <a:gd name="adj" fmla="val 8571"/>
            </a:avLst>
          </a:prstGeom>
          <a:solidFill>
            <a:schemeClr val="bg2"/>
          </a:solidFill>
          <a:ln w="12700">
            <a:solidFill>
              <a:schemeClr val="bg2"/>
            </a:solidFill>
            <a:prstDash val="solid"/>
          </a:ln>
        </p:spPr>
        <p:txBody>
          <a:bodyPr/>
          <a:lstStyle/>
          <a:p>
            <a:endParaRPr lang="en-GB"/>
          </a:p>
        </p:txBody>
      </p:sp>
      <p:sp>
        <p:nvSpPr>
          <p:cNvPr id="6" name="Left text Why it is used"/>
          <p:cNvSpPr txBox="1"/>
          <p:nvPr/>
        </p:nvSpPr>
        <p:spPr>
          <a:xfrm>
            <a:off x="777240" y="2670048"/>
            <a:ext cx="3840480" cy="1280160"/>
          </a:xfrm>
          <a:prstGeom prst="rect">
            <a:avLst/>
          </a:prstGeom>
          <a:noFill/>
          <a:ln/>
        </p:spPr>
        <p:txBody>
          <a:bodyPr wrap="square" lIns="0" tIns="0" rIns="0" bIns="0" rtlCol="0" anchor="ctr"/>
          <a:lstStyle/>
          <a:p>
            <a:pPr marL="0" indent="0">
              <a:buNone/>
            </a:pPr>
            <a:r>
              <a:rPr lang="en-US" sz="1600" b="1" dirty="0">
                <a:solidFill>
                  <a:schemeClr val="tx2"/>
                </a:solidFill>
              </a:rPr>
              <a:t>Why it is used</a:t>
            </a:r>
            <a:endParaRPr lang="en-US" sz="1600" dirty="0"/>
          </a:p>
          <a:p>
            <a:pPr marL="0" indent="0">
              <a:buNone/>
            </a:pPr>
            <a:r>
              <a:rPr lang="en-US" sz="1500" dirty="0">
                <a:solidFill>
                  <a:schemeClr val="tx1"/>
                </a:solidFill>
              </a:rPr>
              <a:t>To understand forces outside a business's control and to anticipate threats and opportunities.</a:t>
            </a:r>
            <a:endParaRPr lang="en-US" sz="1600" dirty="0"/>
          </a:p>
        </p:txBody>
      </p:sp>
      <p:sp>
        <p:nvSpPr>
          <p:cNvPr id="7" name="Left card Where and how"/>
          <p:cNvSpPr/>
          <p:nvPr/>
        </p:nvSpPr>
        <p:spPr>
          <a:xfrm>
            <a:off x="548640" y="4059936"/>
            <a:ext cx="4297680" cy="1280160"/>
          </a:xfrm>
          <a:prstGeom prst="roundRect">
            <a:avLst>
              <a:gd name="adj" fmla="val 8571"/>
            </a:avLst>
          </a:prstGeom>
          <a:solidFill>
            <a:schemeClr val="bg2"/>
          </a:solidFill>
          <a:ln w="12700">
            <a:solidFill>
              <a:schemeClr val="bg2"/>
            </a:solidFill>
            <a:prstDash val="solid"/>
          </a:ln>
        </p:spPr>
        <p:txBody>
          <a:bodyPr/>
          <a:lstStyle/>
          <a:p>
            <a:endParaRPr lang="en-GB"/>
          </a:p>
        </p:txBody>
      </p:sp>
      <p:sp>
        <p:nvSpPr>
          <p:cNvPr id="8" name="Left text Where and how"/>
          <p:cNvSpPr txBox="1"/>
          <p:nvPr/>
        </p:nvSpPr>
        <p:spPr>
          <a:xfrm>
            <a:off x="777240" y="4059936"/>
            <a:ext cx="3840480" cy="1280160"/>
          </a:xfrm>
          <a:prstGeom prst="rect">
            <a:avLst/>
          </a:prstGeom>
          <a:noFill/>
          <a:ln/>
        </p:spPr>
        <p:txBody>
          <a:bodyPr wrap="square" lIns="0" tIns="0" rIns="0" bIns="0" rtlCol="0" anchor="ctr"/>
          <a:lstStyle/>
          <a:p>
            <a:pPr marL="0" indent="0">
              <a:buNone/>
            </a:pPr>
            <a:r>
              <a:rPr lang="en-US" sz="1600" b="1" dirty="0">
                <a:solidFill>
                  <a:schemeClr val="tx2"/>
                </a:solidFill>
              </a:rPr>
              <a:t>Where and how is it used</a:t>
            </a:r>
            <a:endParaRPr lang="en-US" sz="1600" dirty="0"/>
          </a:p>
          <a:p>
            <a:pPr marL="0" indent="0">
              <a:buNone/>
            </a:pPr>
            <a:r>
              <a:rPr lang="en-US" sz="1500" dirty="0">
                <a:solidFill>
                  <a:schemeClr val="tx1"/>
                </a:solidFill>
              </a:rPr>
              <a:t>Early in strategic planning or reviews. </a:t>
            </a:r>
            <a:r>
              <a:rPr lang="en-US" sz="1500" dirty="0"/>
              <a:t>L</a:t>
            </a:r>
            <a:r>
              <a:rPr lang="en-US" sz="1500" dirty="0">
                <a:solidFill>
                  <a:schemeClr val="tx1"/>
                </a:solidFill>
              </a:rPr>
              <a:t>ist factors under each heading, then judge their likely impact.</a:t>
            </a:r>
            <a:endParaRPr lang="en-US" sz="1600" dirty="0"/>
          </a:p>
        </p:txBody>
      </p:sp>
      <p:sp>
        <p:nvSpPr>
          <p:cNvPr id="9" name="Card Benefits"/>
          <p:cNvSpPr/>
          <p:nvPr/>
        </p:nvSpPr>
        <p:spPr>
          <a:xfrm>
            <a:off x="5074920" y="1280160"/>
            <a:ext cx="3215488" cy="4059936"/>
          </a:xfrm>
          <a:prstGeom prst="roundRect">
            <a:avLst>
              <a:gd name="adj" fmla="val 3412"/>
            </a:avLst>
          </a:prstGeom>
          <a:solidFill>
            <a:schemeClr val="bg2"/>
          </a:solidFill>
          <a:ln w="12700">
            <a:solidFill>
              <a:schemeClr val="bg2"/>
            </a:solidFill>
            <a:prstDash val="solid"/>
          </a:ln>
        </p:spPr>
        <p:txBody>
          <a:bodyPr/>
          <a:lstStyle/>
          <a:p>
            <a:endParaRPr lang="en-GB"/>
          </a:p>
        </p:txBody>
      </p:sp>
      <p:sp>
        <p:nvSpPr>
          <p:cNvPr id="10" name="Benefits marker"/>
          <p:cNvSpPr/>
          <p:nvPr/>
        </p:nvSpPr>
        <p:spPr>
          <a:xfrm>
            <a:off x="5303520" y="1481328"/>
            <a:ext cx="365760" cy="365760"/>
          </a:xfrm>
          <a:prstGeom prst="ellipse">
            <a:avLst/>
          </a:prstGeom>
          <a:solidFill>
            <a:schemeClr val="accent3"/>
          </a:solidFill>
          <a:ln w="12700">
            <a:solidFill>
              <a:schemeClr val="accent3"/>
            </a:solidFill>
            <a:prstDash val="solid"/>
          </a:ln>
        </p:spPr>
        <p:txBody>
          <a:bodyPr/>
          <a:lstStyle/>
          <a:p>
            <a:endParaRPr lang="en-GB"/>
          </a:p>
        </p:txBody>
      </p:sp>
      <p:sp>
        <p:nvSpPr>
          <p:cNvPr id="11" name="Benefits marker symbol"/>
          <p:cNvSpPr txBox="1"/>
          <p:nvPr/>
        </p:nvSpPr>
        <p:spPr>
          <a:xfrm>
            <a:off x="5303520" y="1481328"/>
            <a:ext cx="365760" cy="365760"/>
          </a:xfrm>
          <a:prstGeom prst="rect">
            <a:avLst/>
          </a:prstGeom>
          <a:noFill/>
          <a:ln/>
        </p:spPr>
        <p:txBody>
          <a:bodyPr wrap="square" lIns="0" tIns="0" rIns="0" bIns="0" rtlCol="0" anchor="ctr"/>
          <a:lstStyle/>
          <a:p>
            <a:pPr marL="0" indent="0" algn="ctr">
              <a:buNone/>
            </a:pPr>
            <a:r>
              <a:rPr lang="en-US" sz="2000" b="1" dirty="0">
                <a:solidFill>
                  <a:schemeClr val="bg1"/>
                </a:solidFill>
              </a:rPr>
              <a:t>+</a:t>
            </a:r>
            <a:endParaRPr lang="en-US" sz="2000" dirty="0"/>
          </a:p>
        </p:txBody>
      </p:sp>
      <p:sp>
        <p:nvSpPr>
          <p:cNvPr id="12" name="Benefits heading"/>
          <p:cNvSpPr txBox="1"/>
          <p:nvPr/>
        </p:nvSpPr>
        <p:spPr>
          <a:xfrm>
            <a:off x="5806440" y="1481328"/>
            <a:ext cx="2301088" cy="365760"/>
          </a:xfrm>
          <a:prstGeom prst="rect">
            <a:avLst/>
          </a:prstGeom>
          <a:noFill/>
          <a:ln/>
        </p:spPr>
        <p:txBody>
          <a:bodyPr wrap="square" lIns="0" tIns="0" rIns="0" bIns="0" rtlCol="0" anchor="ctr"/>
          <a:lstStyle/>
          <a:p>
            <a:pPr marL="0" indent="0">
              <a:buNone/>
            </a:pPr>
            <a:r>
              <a:rPr lang="en-US" sz="1800" b="1" dirty="0">
                <a:solidFill>
                  <a:schemeClr val="tx2"/>
                </a:solidFill>
              </a:rPr>
              <a:t>Benefits</a:t>
            </a:r>
            <a:endParaRPr lang="en-US" sz="1800" dirty="0"/>
          </a:p>
        </p:txBody>
      </p:sp>
      <p:sp>
        <p:nvSpPr>
          <p:cNvPr id="13" name="Benefits bullets"/>
          <p:cNvSpPr txBox="1"/>
          <p:nvPr/>
        </p:nvSpPr>
        <p:spPr>
          <a:xfrm>
            <a:off x="5303520" y="2011680"/>
            <a:ext cx="2758288" cy="3145536"/>
          </a:xfrm>
          <a:prstGeom prst="rect">
            <a:avLst/>
          </a:prstGeom>
          <a:noFill/>
          <a:ln/>
        </p:spPr>
        <p:txBody>
          <a:bodyPr wrap="square" lIns="0" tIns="0" rIns="0" bIns="0" rtlCol="0" anchor="t"/>
          <a:lstStyle/>
          <a:p>
            <a:pPr marL="177800" indent="-177800">
              <a:spcAft>
                <a:spcPts val="1200"/>
              </a:spcAft>
              <a:buSzPct val="100000"/>
              <a:buChar char="•"/>
            </a:pPr>
            <a:r>
              <a:rPr lang="en-US" sz="1600" dirty="0">
                <a:solidFill>
                  <a:schemeClr val="tx1"/>
                </a:solidFill>
              </a:rPr>
              <a:t>Simple, structured and easy to communicate</a:t>
            </a:r>
            <a:endParaRPr lang="en-US" sz="1600" dirty="0"/>
          </a:p>
          <a:p>
            <a:pPr marL="177800" indent="-177800">
              <a:spcAft>
                <a:spcPts val="1200"/>
              </a:spcAft>
              <a:buSzPct val="100000"/>
              <a:buChar char="•"/>
            </a:pPr>
            <a:r>
              <a:rPr lang="en-US" sz="1600" dirty="0">
                <a:solidFill>
                  <a:schemeClr val="tx1"/>
                </a:solidFill>
              </a:rPr>
              <a:t>Gives a broad view of the external environment</a:t>
            </a:r>
            <a:endParaRPr lang="en-US" sz="1600" dirty="0"/>
          </a:p>
          <a:p>
            <a:pPr marL="177800" indent="-177800">
              <a:spcAft>
                <a:spcPts val="1200"/>
              </a:spcAft>
              <a:buSzPct val="100000"/>
              <a:buChar char="•"/>
            </a:pPr>
            <a:r>
              <a:rPr lang="en-US" sz="1600" dirty="0">
                <a:solidFill>
                  <a:schemeClr val="tx1"/>
                </a:solidFill>
              </a:rPr>
              <a:t>Helps spot threats and opportunities early</a:t>
            </a:r>
            <a:endParaRPr lang="en-US" sz="1600" dirty="0"/>
          </a:p>
          <a:p>
            <a:pPr marL="177800" indent="-177800">
              <a:spcAft>
                <a:spcPts val="1200"/>
              </a:spcAft>
              <a:buSzPct val="100000"/>
              <a:buChar char="•"/>
            </a:pPr>
            <a:r>
              <a:rPr lang="en-US" sz="1600" dirty="0">
                <a:solidFill>
                  <a:schemeClr val="tx1"/>
                </a:solidFill>
              </a:rPr>
              <a:t>Low cost. feeds into SWOT</a:t>
            </a:r>
            <a:r>
              <a:rPr lang="en-US" sz="1600" dirty="0"/>
              <a:t> analysis </a:t>
            </a:r>
          </a:p>
        </p:txBody>
      </p:sp>
      <p:sp>
        <p:nvSpPr>
          <p:cNvPr id="14" name="Card Criticisms"/>
          <p:cNvSpPr/>
          <p:nvPr/>
        </p:nvSpPr>
        <p:spPr>
          <a:xfrm>
            <a:off x="8427568" y="1280160"/>
            <a:ext cx="3215488" cy="4059936"/>
          </a:xfrm>
          <a:prstGeom prst="roundRect">
            <a:avLst>
              <a:gd name="adj" fmla="val 3412"/>
            </a:avLst>
          </a:prstGeom>
          <a:solidFill>
            <a:schemeClr val="bg2"/>
          </a:solidFill>
          <a:ln w="12700">
            <a:solidFill>
              <a:schemeClr val="bg2"/>
            </a:solidFill>
            <a:prstDash val="solid"/>
          </a:ln>
        </p:spPr>
        <p:txBody>
          <a:bodyPr/>
          <a:lstStyle/>
          <a:p>
            <a:endParaRPr lang="en-GB"/>
          </a:p>
        </p:txBody>
      </p:sp>
      <p:sp>
        <p:nvSpPr>
          <p:cNvPr id="15" name="Criticisms marker"/>
          <p:cNvSpPr/>
          <p:nvPr/>
        </p:nvSpPr>
        <p:spPr>
          <a:xfrm>
            <a:off x="8656168" y="1481328"/>
            <a:ext cx="365760" cy="365760"/>
          </a:xfrm>
          <a:prstGeom prst="ellipse">
            <a:avLst/>
          </a:prstGeom>
          <a:solidFill>
            <a:schemeClr val="accent5"/>
          </a:solidFill>
          <a:ln w="12700">
            <a:solidFill>
              <a:schemeClr val="accent5"/>
            </a:solidFill>
            <a:prstDash val="solid"/>
          </a:ln>
        </p:spPr>
        <p:txBody>
          <a:bodyPr/>
          <a:lstStyle/>
          <a:p>
            <a:endParaRPr lang="en-GB"/>
          </a:p>
        </p:txBody>
      </p:sp>
      <p:sp>
        <p:nvSpPr>
          <p:cNvPr id="16" name="Criticisms marker symbol"/>
          <p:cNvSpPr txBox="1"/>
          <p:nvPr/>
        </p:nvSpPr>
        <p:spPr>
          <a:xfrm>
            <a:off x="8656168" y="1481328"/>
            <a:ext cx="365760" cy="365760"/>
          </a:xfrm>
          <a:prstGeom prst="rect">
            <a:avLst/>
          </a:prstGeom>
          <a:noFill/>
          <a:ln/>
        </p:spPr>
        <p:txBody>
          <a:bodyPr wrap="square" lIns="0" tIns="0" rIns="0" bIns="0" rtlCol="0" anchor="ctr"/>
          <a:lstStyle/>
          <a:p>
            <a:pPr marL="0" indent="0" algn="ctr">
              <a:buNone/>
            </a:pPr>
            <a:r>
              <a:rPr lang="en-US" sz="2000" b="1" dirty="0">
                <a:solidFill>
                  <a:schemeClr val="bg1"/>
                </a:solidFill>
              </a:rPr>
              <a:t>−</a:t>
            </a:r>
            <a:endParaRPr lang="en-US" sz="2000" dirty="0"/>
          </a:p>
        </p:txBody>
      </p:sp>
      <p:sp>
        <p:nvSpPr>
          <p:cNvPr id="17" name="Criticisms heading"/>
          <p:cNvSpPr txBox="1"/>
          <p:nvPr/>
        </p:nvSpPr>
        <p:spPr>
          <a:xfrm>
            <a:off x="9159088" y="1481328"/>
            <a:ext cx="2301088" cy="365760"/>
          </a:xfrm>
          <a:prstGeom prst="rect">
            <a:avLst/>
          </a:prstGeom>
          <a:noFill/>
          <a:ln/>
        </p:spPr>
        <p:txBody>
          <a:bodyPr wrap="square" lIns="0" tIns="0" rIns="0" bIns="0" rtlCol="0" anchor="ctr"/>
          <a:lstStyle/>
          <a:p>
            <a:pPr marL="0" indent="0">
              <a:buNone/>
            </a:pPr>
            <a:r>
              <a:rPr lang="en-US" sz="1800" b="1" dirty="0">
                <a:solidFill>
                  <a:schemeClr val="tx2"/>
                </a:solidFill>
              </a:rPr>
              <a:t>Criticisms</a:t>
            </a:r>
            <a:endParaRPr lang="en-US" sz="1800" dirty="0"/>
          </a:p>
        </p:txBody>
      </p:sp>
      <p:sp>
        <p:nvSpPr>
          <p:cNvPr id="18" name="Criticisms bullets"/>
          <p:cNvSpPr txBox="1"/>
          <p:nvPr/>
        </p:nvSpPr>
        <p:spPr>
          <a:xfrm>
            <a:off x="8656168" y="2011680"/>
            <a:ext cx="2758288" cy="3145536"/>
          </a:xfrm>
          <a:prstGeom prst="rect">
            <a:avLst/>
          </a:prstGeom>
          <a:noFill/>
          <a:ln/>
        </p:spPr>
        <p:txBody>
          <a:bodyPr wrap="square" lIns="0" tIns="0" rIns="0" bIns="0" rtlCol="0" anchor="t"/>
          <a:lstStyle/>
          <a:p>
            <a:pPr marL="177800" indent="-177800">
              <a:spcAft>
                <a:spcPts val="1200"/>
              </a:spcAft>
              <a:buSzPct val="100000"/>
              <a:buChar char="•"/>
            </a:pPr>
            <a:r>
              <a:rPr lang="en-US" sz="1600" dirty="0">
                <a:solidFill>
                  <a:schemeClr val="tx1"/>
                </a:solidFill>
              </a:rPr>
              <a:t> </a:t>
            </a:r>
            <a:r>
              <a:rPr lang="en-US" sz="1600" dirty="0"/>
              <a:t>L</a:t>
            </a:r>
            <a:r>
              <a:rPr lang="en-US" sz="1600" dirty="0">
                <a:solidFill>
                  <a:schemeClr val="tx1"/>
                </a:solidFill>
              </a:rPr>
              <a:t>ists factors but does not rank or explain them</a:t>
            </a:r>
            <a:endParaRPr lang="en-US" sz="1600" dirty="0"/>
          </a:p>
          <a:p>
            <a:pPr marL="177800" indent="-177800">
              <a:spcAft>
                <a:spcPts val="1200"/>
              </a:spcAft>
              <a:buSzPct val="100000"/>
              <a:buChar char="•"/>
            </a:pPr>
            <a:r>
              <a:rPr lang="en-US" sz="1600" dirty="0">
                <a:solidFill>
                  <a:schemeClr val="tx1"/>
                </a:solidFill>
              </a:rPr>
              <a:t> </a:t>
            </a:r>
            <a:r>
              <a:rPr lang="en-US" sz="1600" dirty="0"/>
              <a:t>T</a:t>
            </a:r>
            <a:r>
              <a:rPr lang="en-US" sz="1600" dirty="0">
                <a:solidFill>
                  <a:schemeClr val="tx1"/>
                </a:solidFill>
              </a:rPr>
              <a:t>he</a:t>
            </a:r>
            <a:r>
              <a:rPr lang="en-US" sz="1600" dirty="0"/>
              <a:t> </a:t>
            </a:r>
            <a:r>
              <a:rPr lang="en-US" sz="1600" dirty="0">
                <a:solidFill>
                  <a:schemeClr val="tx1"/>
                </a:solidFill>
              </a:rPr>
              <a:t>environment changes quickly</a:t>
            </a:r>
            <a:endParaRPr lang="en-US" sz="1600" dirty="0"/>
          </a:p>
          <a:p>
            <a:pPr marL="177800" indent="-177800">
              <a:spcAft>
                <a:spcPts val="1200"/>
              </a:spcAft>
              <a:buSzPct val="100000"/>
              <a:buChar char="•"/>
            </a:pPr>
            <a:r>
              <a:rPr lang="en-US" sz="1600" dirty="0"/>
              <a:t>I</a:t>
            </a:r>
            <a:r>
              <a:rPr lang="en-US" sz="1600" dirty="0">
                <a:solidFill>
                  <a:schemeClr val="tx1"/>
                </a:solidFill>
              </a:rPr>
              <a:t>gnores internal factors</a:t>
            </a:r>
            <a:endParaRPr lang="en-US" sz="1600" dirty="0"/>
          </a:p>
        </p:txBody>
      </p:sp>
      <p:sp>
        <p:nvSpPr>
          <p:cNvPr id="25" name="Slide Number Placeholder 0"/>
          <p:cNvSpPr>
            <a:spLocks noGrp="1"/>
          </p:cNvSpPr>
          <p:nvPr>
            <p:ph type="sldNum" sz="quarter" idx="4294967295"/>
          </p:nvPr>
        </p:nvSpPr>
        <p:spPr>
          <a:xfrm>
            <a:off x="1124712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100">
                <a:solidFill>
                  <a:srgbClr val="7A6A5F"/>
                </a:solidFill>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94415" cy="777240"/>
          </a:xfrm>
          <a:prstGeom prst="rect">
            <a:avLst/>
          </a:prstGeom>
          <a:noFill/>
          <a:ln/>
        </p:spPr>
        <p:txBody>
          <a:bodyPr wrap="square" lIns="0" tIns="0" rIns="0" bIns="0" rtlCol="0" anchor="ctr"/>
          <a:lstStyle/>
          <a:p>
            <a:pPr marL="0" indent="0" algn="l">
              <a:buNone/>
            </a:pPr>
            <a:r>
              <a:rPr lang="en-US" sz="3200" b="1" dirty="0">
                <a:solidFill>
                  <a:schemeClr val="tx2"/>
                </a:solidFill>
              </a:rPr>
              <a:t>PESTEL Analysis of Basil's Bakery</a:t>
            </a:r>
            <a:endParaRPr lang="en-US" sz="3200" dirty="0"/>
          </a:p>
        </p:txBody>
      </p:sp>
      <p:sp>
        <p:nvSpPr>
          <p:cNvPr id="3" name="Political header"/>
          <p:cNvSpPr/>
          <p:nvPr/>
        </p:nvSpPr>
        <p:spPr>
          <a:xfrm>
            <a:off x="548640" y="1280160"/>
            <a:ext cx="1783080" cy="868680"/>
          </a:xfrm>
          <a:prstGeom prst="rect">
            <a:avLst/>
          </a:prstGeom>
          <a:solidFill>
            <a:srgbClr val="F28B82"/>
          </a:solidFill>
          <a:ln w="12700">
            <a:solidFill>
              <a:srgbClr val="F28B82"/>
            </a:solidFill>
            <a:prstDash val="solid"/>
          </a:ln>
        </p:spPr>
        <p:txBody>
          <a:bodyPr/>
          <a:lstStyle/>
          <a:p>
            <a:endParaRPr lang="en-GB"/>
          </a:p>
        </p:txBody>
      </p:sp>
      <p:sp>
        <p:nvSpPr>
          <p:cNvPr id="4" name="Political header text"/>
          <p:cNvSpPr txBox="1"/>
          <p:nvPr/>
        </p:nvSpPr>
        <p:spPr>
          <a:xfrm>
            <a:off x="548640" y="1280160"/>
            <a:ext cx="1783080" cy="868680"/>
          </a:xfrm>
          <a:prstGeom prst="rect">
            <a:avLst/>
          </a:prstGeom>
          <a:noFill/>
          <a:ln/>
        </p:spPr>
        <p:txBody>
          <a:bodyPr wrap="square" lIns="0" tIns="0" rIns="0" bIns="0" rtlCol="0" anchor="ctr"/>
          <a:lstStyle/>
          <a:p>
            <a:pPr marL="0" indent="0" algn="ctr">
              <a:buNone/>
            </a:pPr>
            <a:r>
              <a:rPr lang="en-US" sz="2800" b="1" dirty="0">
                <a:solidFill>
                  <a:srgbClr val="2B1B12"/>
                </a:solidFill>
              </a:rPr>
              <a:t>P</a:t>
            </a:r>
            <a:endParaRPr lang="en-US" sz="2800" dirty="0"/>
          </a:p>
          <a:p>
            <a:pPr marL="0" indent="0" algn="ctr">
              <a:buNone/>
            </a:pPr>
            <a:r>
              <a:rPr lang="en-US" sz="1500" b="1" dirty="0">
                <a:solidFill>
                  <a:srgbClr val="2B1B12"/>
                </a:solidFill>
              </a:rPr>
              <a:t>Political</a:t>
            </a:r>
            <a:endParaRPr lang="en-US" sz="2800" dirty="0"/>
          </a:p>
        </p:txBody>
      </p:sp>
      <p:sp>
        <p:nvSpPr>
          <p:cNvPr id="5" name="Political body"/>
          <p:cNvSpPr/>
          <p:nvPr/>
        </p:nvSpPr>
        <p:spPr>
          <a:xfrm>
            <a:off x="548640" y="2148840"/>
            <a:ext cx="1783080" cy="3337560"/>
          </a:xfrm>
          <a:prstGeom prst="rect">
            <a:avLst/>
          </a:prstGeom>
          <a:solidFill>
            <a:srgbClr val="FBD0CC"/>
          </a:solidFill>
          <a:ln w="12700">
            <a:solidFill>
              <a:srgbClr val="FBD0CC"/>
            </a:solidFill>
            <a:prstDash val="solid"/>
          </a:ln>
        </p:spPr>
        <p:txBody>
          <a:bodyPr/>
          <a:lstStyle/>
          <a:p>
            <a:endParaRPr lang="en-GB"/>
          </a:p>
        </p:txBody>
      </p:sp>
      <p:sp>
        <p:nvSpPr>
          <p:cNvPr id="6" name="Political bullets"/>
          <p:cNvSpPr txBox="1"/>
          <p:nvPr/>
        </p:nvSpPr>
        <p:spPr>
          <a:xfrm>
            <a:off x="658368" y="2286000"/>
            <a:ext cx="1563624" cy="3108960"/>
          </a:xfrm>
          <a:prstGeom prst="rect">
            <a:avLst/>
          </a:prstGeom>
          <a:noFill/>
          <a:ln/>
        </p:spPr>
        <p:txBody>
          <a:bodyPr wrap="square" lIns="0" tIns="0" rIns="0" bIns="0" rtlCol="0" anchor="t"/>
          <a:lstStyle/>
          <a:p>
            <a:pPr marL="177800" indent="-177800">
              <a:spcAft>
                <a:spcPts val="700"/>
              </a:spcAft>
              <a:buSzPct val="100000"/>
              <a:buChar char="•"/>
            </a:pPr>
            <a:r>
              <a:rPr lang="en-US" sz="1400" dirty="0">
                <a:solidFill>
                  <a:schemeClr val="tx1"/>
                </a:solidFill>
              </a:rPr>
              <a:t>Lockdown restrictions in 2020 </a:t>
            </a:r>
          </a:p>
          <a:p>
            <a:pPr marL="177800" indent="-177800">
              <a:spcAft>
                <a:spcPts val="700"/>
              </a:spcAft>
              <a:buSzPct val="100000"/>
              <a:buChar char="•"/>
            </a:pPr>
            <a:r>
              <a:rPr lang="en-US" sz="1400" dirty="0">
                <a:solidFill>
                  <a:schemeClr val="tx1"/>
                </a:solidFill>
              </a:rPr>
              <a:t>Business rates and tax policy</a:t>
            </a:r>
            <a:endParaRPr lang="en-US" sz="1400" dirty="0"/>
          </a:p>
          <a:p>
            <a:pPr marL="177800" indent="-177800">
              <a:spcAft>
                <a:spcPts val="700"/>
              </a:spcAft>
              <a:buSzPct val="100000"/>
              <a:buChar char="•"/>
            </a:pPr>
            <a:r>
              <a:rPr lang="en-US" sz="1400" dirty="0">
                <a:solidFill>
                  <a:schemeClr val="tx1"/>
                </a:solidFill>
              </a:rPr>
              <a:t>Local planning and regeneration of the Coventry retail park</a:t>
            </a:r>
            <a:endParaRPr lang="en-US" sz="1400" dirty="0"/>
          </a:p>
        </p:txBody>
      </p:sp>
      <p:sp>
        <p:nvSpPr>
          <p:cNvPr id="7" name="Economic header"/>
          <p:cNvSpPr/>
          <p:nvPr/>
        </p:nvSpPr>
        <p:spPr>
          <a:xfrm>
            <a:off x="2410907" y="1280160"/>
            <a:ext cx="1783080" cy="868680"/>
          </a:xfrm>
          <a:prstGeom prst="rect">
            <a:avLst/>
          </a:prstGeom>
          <a:solidFill>
            <a:srgbClr val="FFD07A"/>
          </a:solidFill>
          <a:ln w="12700">
            <a:solidFill>
              <a:srgbClr val="FFD07A"/>
            </a:solidFill>
            <a:prstDash val="solid"/>
          </a:ln>
        </p:spPr>
        <p:txBody>
          <a:bodyPr/>
          <a:lstStyle/>
          <a:p>
            <a:endParaRPr lang="en-GB"/>
          </a:p>
        </p:txBody>
      </p:sp>
      <p:sp>
        <p:nvSpPr>
          <p:cNvPr id="8" name="Economic header text"/>
          <p:cNvSpPr txBox="1"/>
          <p:nvPr/>
        </p:nvSpPr>
        <p:spPr>
          <a:xfrm>
            <a:off x="2410907" y="1280160"/>
            <a:ext cx="1783080" cy="868680"/>
          </a:xfrm>
          <a:prstGeom prst="rect">
            <a:avLst/>
          </a:prstGeom>
          <a:noFill/>
          <a:ln/>
        </p:spPr>
        <p:txBody>
          <a:bodyPr wrap="square" lIns="0" tIns="0" rIns="0" bIns="0" rtlCol="0" anchor="ctr"/>
          <a:lstStyle/>
          <a:p>
            <a:pPr marL="0" indent="0" algn="ctr">
              <a:buNone/>
            </a:pPr>
            <a:r>
              <a:rPr lang="en-US" sz="2800" b="1" dirty="0">
                <a:solidFill>
                  <a:srgbClr val="2B1B12"/>
                </a:solidFill>
              </a:rPr>
              <a:t>E</a:t>
            </a:r>
            <a:endParaRPr lang="en-US" sz="2800" dirty="0"/>
          </a:p>
          <a:p>
            <a:pPr marL="0" indent="0" algn="ctr">
              <a:buNone/>
            </a:pPr>
            <a:r>
              <a:rPr lang="en-US" sz="1500" b="1" dirty="0">
                <a:solidFill>
                  <a:srgbClr val="2B1B12"/>
                </a:solidFill>
              </a:rPr>
              <a:t>Economic</a:t>
            </a:r>
            <a:endParaRPr lang="en-US" sz="2800" dirty="0"/>
          </a:p>
        </p:txBody>
      </p:sp>
      <p:sp>
        <p:nvSpPr>
          <p:cNvPr id="9" name="Economic body"/>
          <p:cNvSpPr/>
          <p:nvPr/>
        </p:nvSpPr>
        <p:spPr>
          <a:xfrm>
            <a:off x="2410907" y="2148840"/>
            <a:ext cx="1783080" cy="3337560"/>
          </a:xfrm>
          <a:prstGeom prst="rect">
            <a:avLst/>
          </a:prstGeom>
          <a:solidFill>
            <a:srgbClr val="FFEBC2"/>
          </a:solidFill>
          <a:ln w="12700">
            <a:solidFill>
              <a:srgbClr val="FFEBC2"/>
            </a:solidFill>
            <a:prstDash val="solid"/>
          </a:ln>
        </p:spPr>
        <p:txBody>
          <a:bodyPr/>
          <a:lstStyle/>
          <a:p>
            <a:endParaRPr lang="en-GB"/>
          </a:p>
        </p:txBody>
      </p:sp>
      <p:sp>
        <p:nvSpPr>
          <p:cNvPr id="10" name="Economic bullets"/>
          <p:cNvSpPr txBox="1"/>
          <p:nvPr/>
        </p:nvSpPr>
        <p:spPr>
          <a:xfrm>
            <a:off x="2520635" y="2286000"/>
            <a:ext cx="1563624" cy="3108960"/>
          </a:xfrm>
          <a:prstGeom prst="rect">
            <a:avLst/>
          </a:prstGeom>
          <a:noFill/>
          <a:ln/>
        </p:spPr>
        <p:txBody>
          <a:bodyPr wrap="square" lIns="0" tIns="0" rIns="0" bIns="0" rtlCol="0" anchor="t"/>
          <a:lstStyle/>
          <a:p>
            <a:pPr marL="177800" indent="-177800">
              <a:spcAft>
                <a:spcPts val="700"/>
              </a:spcAft>
              <a:buSzPct val="100000"/>
              <a:buChar char="•"/>
            </a:pPr>
            <a:r>
              <a:rPr lang="en-US" sz="1400" dirty="0">
                <a:solidFill>
                  <a:schemeClr val="tx1"/>
                </a:solidFill>
              </a:rPr>
              <a:t>Rent, interest rates, energy, increases</a:t>
            </a:r>
            <a:endParaRPr lang="en-US" sz="1400" dirty="0"/>
          </a:p>
          <a:p>
            <a:pPr marL="177800" indent="-177800">
              <a:spcAft>
                <a:spcPts val="700"/>
              </a:spcAft>
              <a:buSzPct val="100000"/>
              <a:buChar char="•"/>
            </a:pPr>
            <a:r>
              <a:rPr lang="en-US" sz="1400" dirty="0">
                <a:solidFill>
                  <a:schemeClr val="tx1"/>
                </a:solidFill>
              </a:rPr>
              <a:t>Closures and redundancies cut local spending</a:t>
            </a:r>
            <a:endParaRPr lang="en-US" sz="1400" dirty="0"/>
          </a:p>
          <a:p>
            <a:pPr marL="177800" indent="-177800">
              <a:spcAft>
                <a:spcPts val="700"/>
              </a:spcAft>
              <a:buSzPct val="100000"/>
              <a:buChar char="•"/>
            </a:pPr>
            <a:r>
              <a:rPr lang="en-US" sz="1400" dirty="0">
                <a:solidFill>
                  <a:schemeClr val="tx1"/>
                </a:solidFill>
              </a:rPr>
              <a:t>Organic ingredient prices unpredictable</a:t>
            </a:r>
            <a:endParaRPr lang="en-US" sz="1400" dirty="0"/>
          </a:p>
        </p:txBody>
      </p:sp>
      <p:sp>
        <p:nvSpPr>
          <p:cNvPr id="11" name="Social header"/>
          <p:cNvSpPr/>
          <p:nvPr/>
        </p:nvSpPr>
        <p:spPr>
          <a:xfrm>
            <a:off x="4273174" y="1280160"/>
            <a:ext cx="1783080" cy="868680"/>
          </a:xfrm>
          <a:prstGeom prst="rect">
            <a:avLst/>
          </a:prstGeom>
          <a:solidFill>
            <a:srgbClr val="FFF176"/>
          </a:solidFill>
          <a:ln w="12700">
            <a:solidFill>
              <a:srgbClr val="FFF176"/>
            </a:solidFill>
            <a:prstDash val="solid"/>
          </a:ln>
        </p:spPr>
        <p:txBody>
          <a:bodyPr/>
          <a:lstStyle/>
          <a:p>
            <a:endParaRPr lang="en-GB"/>
          </a:p>
        </p:txBody>
      </p:sp>
      <p:sp>
        <p:nvSpPr>
          <p:cNvPr id="12" name="Social header text"/>
          <p:cNvSpPr txBox="1"/>
          <p:nvPr/>
        </p:nvSpPr>
        <p:spPr>
          <a:xfrm>
            <a:off x="4273174" y="1280160"/>
            <a:ext cx="1783080" cy="868680"/>
          </a:xfrm>
          <a:prstGeom prst="rect">
            <a:avLst/>
          </a:prstGeom>
          <a:noFill/>
          <a:ln/>
        </p:spPr>
        <p:txBody>
          <a:bodyPr wrap="square" lIns="0" tIns="0" rIns="0" bIns="0" rtlCol="0" anchor="ctr"/>
          <a:lstStyle/>
          <a:p>
            <a:pPr marL="0" indent="0" algn="ctr">
              <a:buNone/>
            </a:pPr>
            <a:r>
              <a:rPr lang="en-US" sz="2800" b="1" dirty="0">
                <a:solidFill>
                  <a:srgbClr val="2B1B12"/>
                </a:solidFill>
              </a:rPr>
              <a:t>S</a:t>
            </a:r>
            <a:endParaRPr lang="en-US" sz="2800" dirty="0"/>
          </a:p>
          <a:p>
            <a:pPr marL="0" indent="0" algn="ctr">
              <a:buNone/>
            </a:pPr>
            <a:r>
              <a:rPr lang="en-US" sz="1500" b="1" dirty="0">
                <a:solidFill>
                  <a:srgbClr val="2B1B12"/>
                </a:solidFill>
              </a:rPr>
              <a:t>Social</a:t>
            </a:r>
            <a:endParaRPr lang="en-US" sz="2800" dirty="0"/>
          </a:p>
        </p:txBody>
      </p:sp>
      <p:sp>
        <p:nvSpPr>
          <p:cNvPr id="13" name="Social body"/>
          <p:cNvSpPr/>
          <p:nvPr/>
        </p:nvSpPr>
        <p:spPr>
          <a:xfrm>
            <a:off x="4273174" y="2148840"/>
            <a:ext cx="1783080" cy="3337560"/>
          </a:xfrm>
          <a:prstGeom prst="rect">
            <a:avLst/>
          </a:prstGeom>
          <a:solidFill>
            <a:srgbClr val="FFF9C4"/>
          </a:solidFill>
          <a:ln w="12700">
            <a:solidFill>
              <a:srgbClr val="FFF9C4"/>
            </a:solidFill>
            <a:prstDash val="solid"/>
          </a:ln>
        </p:spPr>
        <p:txBody>
          <a:bodyPr/>
          <a:lstStyle/>
          <a:p>
            <a:endParaRPr lang="en-GB"/>
          </a:p>
        </p:txBody>
      </p:sp>
      <p:sp>
        <p:nvSpPr>
          <p:cNvPr id="14" name="Social bullets"/>
          <p:cNvSpPr txBox="1"/>
          <p:nvPr/>
        </p:nvSpPr>
        <p:spPr>
          <a:xfrm>
            <a:off x="4382902" y="2286000"/>
            <a:ext cx="1563624" cy="3108960"/>
          </a:xfrm>
          <a:prstGeom prst="rect">
            <a:avLst/>
          </a:prstGeom>
          <a:noFill/>
          <a:ln/>
        </p:spPr>
        <p:txBody>
          <a:bodyPr wrap="square" lIns="0" tIns="0" rIns="0" bIns="0" rtlCol="0" anchor="t"/>
          <a:lstStyle/>
          <a:p>
            <a:pPr marL="177800" indent="-177800">
              <a:spcAft>
                <a:spcPts val="700"/>
              </a:spcAft>
              <a:buSzPct val="100000"/>
              <a:buChar char="•"/>
            </a:pPr>
            <a:r>
              <a:rPr lang="en-US" sz="1400" dirty="0">
                <a:solidFill>
                  <a:schemeClr val="tx1"/>
                </a:solidFill>
              </a:rPr>
              <a:t>Hybrid working means fewer daily lunch visits</a:t>
            </a:r>
            <a:endParaRPr lang="en-US" sz="1400" dirty="0"/>
          </a:p>
          <a:p>
            <a:pPr marL="177800" indent="-177800">
              <a:spcAft>
                <a:spcPts val="700"/>
              </a:spcAft>
              <a:buSzPct val="100000"/>
              <a:buChar char="•"/>
            </a:pPr>
            <a:r>
              <a:rPr lang="en-US" sz="1400" dirty="0">
                <a:solidFill>
                  <a:schemeClr val="tx1"/>
                </a:solidFill>
              </a:rPr>
              <a:t>Loyal customers made redundant</a:t>
            </a:r>
            <a:endParaRPr lang="en-US" sz="1400" dirty="0"/>
          </a:p>
          <a:p>
            <a:pPr marL="177800" indent="-177800">
              <a:spcAft>
                <a:spcPts val="700"/>
              </a:spcAft>
              <a:buSzPct val="100000"/>
              <a:buChar char="•"/>
            </a:pPr>
            <a:r>
              <a:rPr lang="en-US" sz="1400" dirty="0">
                <a:solidFill>
                  <a:schemeClr val="tx1"/>
                </a:solidFill>
              </a:rPr>
              <a:t>Customers now want delivery and pre-order</a:t>
            </a:r>
            <a:endParaRPr lang="en-US" sz="1400" dirty="0"/>
          </a:p>
          <a:p>
            <a:pPr marL="177800" indent="-177800">
              <a:spcAft>
                <a:spcPts val="700"/>
              </a:spcAft>
              <a:buSzPct val="100000"/>
              <a:buChar char="•"/>
            </a:pPr>
            <a:r>
              <a:rPr lang="en-US" sz="1400" dirty="0">
                <a:solidFill>
                  <a:schemeClr val="tx1"/>
                </a:solidFill>
              </a:rPr>
              <a:t>Frustration with peak-time waits</a:t>
            </a:r>
            <a:endParaRPr lang="en-US" sz="1400" dirty="0"/>
          </a:p>
        </p:txBody>
      </p:sp>
      <p:sp>
        <p:nvSpPr>
          <p:cNvPr id="15" name="Technological header"/>
          <p:cNvSpPr/>
          <p:nvPr/>
        </p:nvSpPr>
        <p:spPr>
          <a:xfrm>
            <a:off x="6135441" y="1280160"/>
            <a:ext cx="1783080" cy="868680"/>
          </a:xfrm>
          <a:prstGeom prst="rect">
            <a:avLst/>
          </a:prstGeom>
          <a:solidFill>
            <a:srgbClr val="B7E1A1"/>
          </a:solidFill>
          <a:ln w="12700">
            <a:solidFill>
              <a:srgbClr val="B7E1A1"/>
            </a:solidFill>
            <a:prstDash val="solid"/>
          </a:ln>
        </p:spPr>
        <p:txBody>
          <a:bodyPr/>
          <a:lstStyle/>
          <a:p>
            <a:endParaRPr lang="en-GB"/>
          </a:p>
        </p:txBody>
      </p:sp>
      <p:sp>
        <p:nvSpPr>
          <p:cNvPr id="16" name="Technological header text"/>
          <p:cNvSpPr txBox="1"/>
          <p:nvPr/>
        </p:nvSpPr>
        <p:spPr>
          <a:xfrm>
            <a:off x="6135441" y="1280160"/>
            <a:ext cx="1783080" cy="868680"/>
          </a:xfrm>
          <a:prstGeom prst="rect">
            <a:avLst/>
          </a:prstGeom>
          <a:noFill/>
          <a:ln/>
        </p:spPr>
        <p:txBody>
          <a:bodyPr wrap="square" lIns="0" tIns="0" rIns="0" bIns="0" rtlCol="0" anchor="ctr"/>
          <a:lstStyle/>
          <a:p>
            <a:pPr marL="0" indent="0" algn="ctr">
              <a:buNone/>
            </a:pPr>
            <a:r>
              <a:rPr lang="en-US" sz="2800" b="1" dirty="0">
                <a:solidFill>
                  <a:srgbClr val="2B1B12"/>
                </a:solidFill>
              </a:rPr>
              <a:t>T</a:t>
            </a:r>
            <a:endParaRPr lang="en-US" sz="2800" dirty="0"/>
          </a:p>
          <a:p>
            <a:pPr marL="0" indent="0" algn="ctr">
              <a:buNone/>
            </a:pPr>
            <a:r>
              <a:rPr lang="en-US" sz="1500" b="1" dirty="0">
                <a:solidFill>
                  <a:srgbClr val="2B1B12"/>
                </a:solidFill>
              </a:rPr>
              <a:t>Technological</a:t>
            </a:r>
            <a:endParaRPr lang="en-US" sz="2800" dirty="0"/>
          </a:p>
        </p:txBody>
      </p:sp>
      <p:sp>
        <p:nvSpPr>
          <p:cNvPr id="17" name="Technological body"/>
          <p:cNvSpPr/>
          <p:nvPr/>
        </p:nvSpPr>
        <p:spPr>
          <a:xfrm>
            <a:off x="6135441" y="2148840"/>
            <a:ext cx="1783080" cy="3337560"/>
          </a:xfrm>
          <a:prstGeom prst="rect">
            <a:avLst/>
          </a:prstGeom>
          <a:solidFill>
            <a:srgbClr val="DDF0D2"/>
          </a:solidFill>
          <a:ln w="12700">
            <a:solidFill>
              <a:srgbClr val="DDF0D2"/>
            </a:solidFill>
            <a:prstDash val="solid"/>
          </a:ln>
        </p:spPr>
        <p:txBody>
          <a:bodyPr/>
          <a:lstStyle/>
          <a:p>
            <a:endParaRPr lang="en-GB"/>
          </a:p>
        </p:txBody>
      </p:sp>
      <p:sp>
        <p:nvSpPr>
          <p:cNvPr id="18" name="Technological bullets"/>
          <p:cNvSpPr txBox="1"/>
          <p:nvPr/>
        </p:nvSpPr>
        <p:spPr>
          <a:xfrm>
            <a:off x="6245169" y="2286000"/>
            <a:ext cx="1563624" cy="3108960"/>
          </a:xfrm>
          <a:prstGeom prst="rect">
            <a:avLst/>
          </a:prstGeom>
          <a:noFill/>
          <a:ln/>
        </p:spPr>
        <p:txBody>
          <a:bodyPr wrap="square" lIns="0" tIns="0" rIns="0" bIns="0" rtlCol="0" anchor="t"/>
          <a:lstStyle/>
          <a:p>
            <a:pPr marL="177800" indent="-177800">
              <a:spcAft>
                <a:spcPts val="700"/>
              </a:spcAft>
              <a:buSzPct val="100000"/>
              <a:buChar char="•"/>
            </a:pPr>
            <a:r>
              <a:rPr lang="en-US" sz="1400" dirty="0">
                <a:solidFill>
                  <a:schemeClr val="tx1"/>
                </a:solidFill>
              </a:rPr>
              <a:t>Online shopping pulls trade from retail parks</a:t>
            </a:r>
            <a:endParaRPr lang="en-US" sz="1400" dirty="0"/>
          </a:p>
          <a:p>
            <a:pPr marL="177800" indent="-177800">
              <a:spcAft>
                <a:spcPts val="700"/>
              </a:spcAft>
              <a:buSzPct val="100000"/>
              <a:buChar char="•"/>
            </a:pPr>
            <a:r>
              <a:rPr lang="en-US" sz="1400" dirty="0">
                <a:solidFill>
                  <a:schemeClr val="tx1"/>
                </a:solidFill>
              </a:rPr>
              <a:t>Customers expect delivery and online ordering</a:t>
            </a:r>
            <a:endParaRPr lang="en-US" sz="1400" dirty="0"/>
          </a:p>
          <a:p>
            <a:pPr marL="177800" indent="-177800">
              <a:spcAft>
                <a:spcPts val="700"/>
              </a:spcAft>
              <a:buSzPct val="100000"/>
              <a:buChar char="•"/>
            </a:pPr>
            <a:r>
              <a:rPr lang="en-US" sz="1400" dirty="0">
                <a:solidFill>
                  <a:schemeClr val="tx1"/>
                </a:solidFill>
              </a:rPr>
              <a:t>Pre-ordering relies on </a:t>
            </a:r>
            <a:r>
              <a:rPr lang="en-US" sz="1400" dirty="0"/>
              <a:t>technology</a:t>
            </a:r>
          </a:p>
        </p:txBody>
      </p:sp>
      <p:sp>
        <p:nvSpPr>
          <p:cNvPr id="19" name="Legal header"/>
          <p:cNvSpPr/>
          <p:nvPr/>
        </p:nvSpPr>
        <p:spPr>
          <a:xfrm>
            <a:off x="7997708" y="1280160"/>
            <a:ext cx="1783080" cy="868680"/>
          </a:xfrm>
          <a:prstGeom prst="rect">
            <a:avLst/>
          </a:prstGeom>
          <a:solidFill>
            <a:srgbClr val="8FD3F4"/>
          </a:solidFill>
          <a:ln w="12700">
            <a:solidFill>
              <a:srgbClr val="8FD3F4"/>
            </a:solidFill>
            <a:prstDash val="solid"/>
          </a:ln>
        </p:spPr>
        <p:txBody>
          <a:bodyPr/>
          <a:lstStyle/>
          <a:p>
            <a:endParaRPr lang="en-GB"/>
          </a:p>
        </p:txBody>
      </p:sp>
      <p:sp>
        <p:nvSpPr>
          <p:cNvPr id="20" name="Legal header text"/>
          <p:cNvSpPr txBox="1"/>
          <p:nvPr/>
        </p:nvSpPr>
        <p:spPr>
          <a:xfrm>
            <a:off x="7997708" y="1280160"/>
            <a:ext cx="1783080" cy="868680"/>
          </a:xfrm>
          <a:prstGeom prst="rect">
            <a:avLst/>
          </a:prstGeom>
          <a:noFill/>
          <a:ln/>
        </p:spPr>
        <p:txBody>
          <a:bodyPr wrap="square" lIns="0" tIns="0" rIns="0" bIns="0" rtlCol="0" anchor="ctr"/>
          <a:lstStyle/>
          <a:p>
            <a:pPr marL="0" indent="0" algn="ctr">
              <a:buNone/>
            </a:pPr>
            <a:r>
              <a:rPr lang="en-US" sz="2800" b="1" dirty="0">
                <a:solidFill>
                  <a:srgbClr val="2B1B12"/>
                </a:solidFill>
              </a:rPr>
              <a:t>L</a:t>
            </a:r>
            <a:endParaRPr lang="en-US" sz="2800" dirty="0"/>
          </a:p>
          <a:p>
            <a:pPr marL="0" indent="0" algn="ctr">
              <a:buNone/>
            </a:pPr>
            <a:r>
              <a:rPr lang="en-US" sz="1500" b="1" dirty="0">
                <a:solidFill>
                  <a:srgbClr val="2B1B12"/>
                </a:solidFill>
              </a:rPr>
              <a:t>Legal</a:t>
            </a:r>
            <a:endParaRPr lang="en-US" sz="2800" dirty="0"/>
          </a:p>
        </p:txBody>
      </p:sp>
      <p:sp>
        <p:nvSpPr>
          <p:cNvPr id="21" name="Legal body"/>
          <p:cNvSpPr/>
          <p:nvPr/>
        </p:nvSpPr>
        <p:spPr>
          <a:xfrm>
            <a:off x="7997708" y="2148840"/>
            <a:ext cx="1783080" cy="3337560"/>
          </a:xfrm>
          <a:prstGeom prst="rect">
            <a:avLst/>
          </a:prstGeom>
          <a:solidFill>
            <a:srgbClr val="CDEBFA"/>
          </a:solidFill>
          <a:ln w="12700">
            <a:solidFill>
              <a:srgbClr val="CDEBFA"/>
            </a:solidFill>
            <a:prstDash val="solid"/>
          </a:ln>
        </p:spPr>
        <p:txBody>
          <a:bodyPr/>
          <a:lstStyle/>
          <a:p>
            <a:endParaRPr lang="en-GB"/>
          </a:p>
        </p:txBody>
      </p:sp>
      <p:sp>
        <p:nvSpPr>
          <p:cNvPr id="22" name="Legal bullets"/>
          <p:cNvSpPr txBox="1"/>
          <p:nvPr/>
        </p:nvSpPr>
        <p:spPr>
          <a:xfrm>
            <a:off x="8107436" y="2286000"/>
            <a:ext cx="1563624" cy="3108960"/>
          </a:xfrm>
          <a:prstGeom prst="rect">
            <a:avLst/>
          </a:prstGeom>
          <a:noFill/>
          <a:ln/>
        </p:spPr>
        <p:txBody>
          <a:bodyPr wrap="square" lIns="0" tIns="0" rIns="0" bIns="0" rtlCol="0" anchor="t"/>
          <a:lstStyle/>
          <a:p>
            <a:pPr marL="177800" indent="-177800">
              <a:spcAft>
                <a:spcPts val="700"/>
              </a:spcAft>
              <a:buSzPct val="100000"/>
              <a:buChar char="•"/>
            </a:pPr>
            <a:r>
              <a:rPr lang="en-US" sz="1400" dirty="0">
                <a:solidFill>
                  <a:schemeClr val="tx1"/>
                </a:solidFill>
              </a:rPr>
              <a:t>Food safety, hygiene and allergen rules</a:t>
            </a:r>
            <a:endParaRPr lang="en-US" sz="1400" dirty="0"/>
          </a:p>
          <a:p>
            <a:pPr marL="177800" indent="-177800">
              <a:spcAft>
                <a:spcPts val="700"/>
              </a:spcAft>
              <a:buSzPct val="100000"/>
              <a:buChar char="•"/>
            </a:pPr>
            <a:r>
              <a:rPr lang="en-US" sz="1400" dirty="0">
                <a:solidFill>
                  <a:schemeClr val="tx1"/>
                </a:solidFill>
              </a:rPr>
              <a:t>Employment law</a:t>
            </a:r>
            <a:endParaRPr lang="en-US" sz="1400" dirty="0"/>
          </a:p>
          <a:p>
            <a:pPr marL="177800" indent="-177800">
              <a:spcAft>
                <a:spcPts val="700"/>
              </a:spcAft>
              <a:buSzPct val="100000"/>
              <a:buChar char="•"/>
            </a:pPr>
            <a:r>
              <a:rPr lang="en-US" sz="1400" dirty="0">
                <a:solidFill>
                  <a:schemeClr val="tx1"/>
                </a:solidFill>
              </a:rPr>
              <a:t>Rules on selling products as organic</a:t>
            </a:r>
            <a:endParaRPr lang="en-US" sz="1400" dirty="0"/>
          </a:p>
        </p:txBody>
      </p:sp>
      <p:sp>
        <p:nvSpPr>
          <p:cNvPr id="23" name="Environmental header"/>
          <p:cNvSpPr/>
          <p:nvPr/>
        </p:nvSpPr>
        <p:spPr>
          <a:xfrm>
            <a:off x="9859975" y="1280160"/>
            <a:ext cx="1783080" cy="868680"/>
          </a:xfrm>
          <a:prstGeom prst="rect">
            <a:avLst/>
          </a:prstGeom>
          <a:solidFill>
            <a:srgbClr val="9FB4E8"/>
          </a:solidFill>
          <a:ln w="12700">
            <a:solidFill>
              <a:srgbClr val="9FB4E8"/>
            </a:solidFill>
            <a:prstDash val="solid"/>
          </a:ln>
        </p:spPr>
        <p:txBody>
          <a:bodyPr/>
          <a:lstStyle/>
          <a:p>
            <a:endParaRPr lang="en-GB"/>
          </a:p>
        </p:txBody>
      </p:sp>
      <p:sp>
        <p:nvSpPr>
          <p:cNvPr id="24" name="Environmental header text"/>
          <p:cNvSpPr txBox="1"/>
          <p:nvPr/>
        </p:nvSpPr>
        <p:spPr>
          <a:xfrm>
            <a:off x="9859975" y="1280160"/>
            <a:ext cx="1783080" cy="868680"/>
          </a:xfrm>
          <a:prstGeom prst="rect">
            <a:avLst/>
          </a:prstGeom>
          <a:noFill/>
          <a:ln/>
        </p:spPr>
        <p:txBody>
          <a:bodyPr wrap="square" lIns="0" tIns="0" rIns="0" bIns="0" rtlCol="0" anchor="ctr"/>
          <a:lstStyle/>
          <a:p>
            <a:pPr marL="0" indent="0" algn="ctr">
              <a:buNone/>
            </a:pPr>
            <a:r>
              <a:rPr lang="en-US" sz="2800" b="1" dirty="0">
                <a:solidFill>
                  <a:srgbClr val="2B1B12"/>
                </a:solidFill>
              </a:rPr>
              <a:t>E</a:t>
            </a:r>
            <a:endParaRPr lang="en-US" sz="2800" dirty="0"/>
          </a:p>
          <a:p>
            <a:pPr marL="0" indent="0" algn="ctr">
              <a:buNone/>
            </a:pPr>
            <a:r>
              <a:rPr lang="en-US" sz="1500" b="1" dirty="0">
                <a:solidFill>
                  <a:srgbClr val="2B1B12"/>
                </a:solidFill>
              </a:rPr>
              <a:t>Environmental</a:t>
            </a:r>
            <a:endParaRPr lang="en-US" sz="2800" dirty="0"/>
          </a:p>
        </p:txBody>
      </p:sp>
      <p:sp>
        <p:nvSpPr>
          <p:cNvPr id="25" name="Environmental body"/>
          <p:cNvSpPr/>
          <p:nvPr/>
        </p:nvSpPr>
        <p:spPr>
          <a:xfrm>
            <a:off x="9859975" y="2148840"/>
            <a:ext cx="1783080" cy="3337560"/>
          </a:xfrm>
          <a:prstGeom prst="rect">
            <a:avLst/>
          </a:prstGeom>
          <a:solidFill>
            <a:srgbClr val="D4DEF5"/>
          </a:solidFill>
          <a:ln w="12700">
            <a:solidFill>
              <a:srgbClr val="D4DEF5"/>
            </a:solidFill>
            <a:prstDash val="solid"/>
          </a:ln>
        </p:spPr>
        <p:txBody>
          <a:bodyPr/>
          <a:lstStyle/>
          <a:p>
            <a:endParaRPr lang="en-GB"/>
          </a:p>
        </p:txBody>
      </p:sp>
      <p:sp>
        <p:nvSpPr>
          <p:cNvPr id="26" name="Environmental bullets"/>
          <p:cNvSpPr txBox="1"/>
          <p:nvPr/>
        </p:nvSpPr>
        <p:spPr>
          <a:xfrm>
            <a:off x="9969703" y="2286000"/>
            <a:ext cx="1563624" cy="3108960"/>
          </a:xfrm>
          <a:prstGeom prst="rect">
            <a:avLst/>
          </a:prstGeom>
          <a:noFill/>
          <a:ln/>
        </p:spPr>
        <p:txBody>
          <a:bodyPr wrap="square" lIns="0" tIns="0" rIns="0" bIns="0" rtlCol="0" anchor="t"/>
          <a:lstStyle/>
          <a:p>
            <a:pPr marL="177800" indent="-177800">
              <a:spcAft>
                <a:spcPts val="700"/>
              </a:spcAft>
              <a:buSzPct val="100000"/>
              <a:buChar char="•"/>
            </a:pPr>
            <a:r>
              <a:rPr lang="en-US" sz="1400" dirty="0">
                <a:solidFill>
                  <a:schemeClr val="tx1"/>
                </a:solidFill>
              </a:rPr>
              <a:t>Organic crops more vulnerable to crop failure</a:t>
            </a:r>
            <a:endParaRPr lang="en-US" sz="1400" dirty="0"/>
          </a:p>
          <a:p>
            <a:pPr marL="177800" indent="-177800">
              <a:spcAft>
                <a:spcPts val="700"/>
              </a:spcAft>
              <a:buSzPct val="100000"/>
              <a:buChar char="•"/>
            </a:pPr>
            <a:r>
              <a:rPr lang="en-US" sz="1400" dirty="0">
                <a:solidFill>
                  <a:schemeClr val="tx1"/>
                </a:solidFill>
              </a:rPr>
              <a:t>Weather and climate make stock costs volatile</a:t>
            </a:r>
            <a:endParaRPr lang="en-US" sz="1400" dirty="0"/>
          </a:p>
          <a:p>
            <a:pPr marL="177800" indent="-177800">
              <a:spcAft>
                <a:spcPts val="700"/>
              </a:spcAft>
              <a:buSzPct val="100000"/>
              <a:buChar char="•"/>
            </a:pPr>
            <a:r>
              <a:rPr lang="en-US" sz="1400" dirty="0">
                <a:solidFill>
                  <a:schemeClr val="tx1"/>
                </a:solidFill>
              </a:rPr>
              <a:t>Greener Energy raises bills</a:t>
            </a:r>
            <a:endParaRPr lang="en-US" sz="1400" dirty="0"/>
          </a:p>
        </p:txBody>
      </p:sp>
      <p:sp>
        <p:nvSpPr>
          <p:cNvPr id="29" name="Slide Number Placeholder 0"/>
          <p:cNvSpPr>
            <a:spLocks noGrp="1"/>
          </p:cNvSpPr>
          <p:nvPr>
            <p:ph type="sldNum" sz="quarter" idx="4294967295"/>
          </p:nvPr>
        </p:nvSpPr>
        <p:spPr>
          <a:xfrm>
            <a:off x="1124712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100">
                <a:solidFill>
                  <a:srgbClr val="7A6A5F"/>
                </a:solidFill>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94415" cy="777240"/>
          </a:xfrm>
          <a:prstGeom prst="rect">
            <a:avLst/>
          </a:prstGeom>
          <a:noFill/>
          <a:ln/>
        </p:spPr>
        <p:txBody>
          <a:bodyPr wrap="square" lIns="0" tIns="0" rIns="0" bIns="0" rtlCol="0" anchor="ctr"/>
          <a:lstStyle/>
          <a:p>
            <a:pPr marL="0" indent="0" algn="l">
              <a:buNone/>
            </a:pPr>
            <a:r>
              <a:rPr lang="en-US" sz="3200" b="1" dirty="0">
                <a:solidFill>
                  <a:schemeClr val="tx2"/>
                </a:solidFill>
              </a:rPr>
              <a:t>Critique of the Cause-and-Effect Model</a:t>
            </a:r>
            <a:endParaRPr lang="en-US" sz="3200" dirty="0"/>
          </a:p>
        </p:txBody>
      </p:sp>
      <p:sp>
        <p:nvSpPr>
          <p:cNvPr id="3" name="Left card What it is"/>
          <p:cNvSpPr/>
          <p:nvPr/>
        </p:nvSpPr>
        <p:spPr>
          <a:xfrm>
            <a:off x="548640" y="1280160"/>
            <a:ext cx="4297680" cy="1280160"/>
          </a:xfrm>
          <a:prstGeom prst="roundRect">
            <a:avLst>
              <a:gd name="adj" fmla="val 8571"/>
            </a:avLst>
          </a:prstGeom>
          <a:solidFill>
            <a:schemeClr val="bg2"/>
          </a:solidFill>
          <a:ln w="12700">
            <a:solidFill>
              <a:schemeClr val="bg2"/>
            </a:solidFill>
            <a:prstDash val="solid"/>
          </a:ln>
        </p:spPr>
        <p:txBody>
          <a:bodyPr/>
          <a:lstStyle/>
          <a:p>
            <a:endParaRPr lang="en-GB"/>
          </a:p>
        </p:txBody>
      </p:sp>
      <p:sp>
        <p:nvSpPr>
          <p:cNvPr id="4" name="Left text What it is"/>
          <p:cNvSpPr txBox="1"/>
          <p:nvPr/>
        </p:nvSpPr>
        <p:spPr>
          <a:xfrm>
            <a:off x="777240" y="1280160"/>
            <a:ext cx="3840480" cy="1280160"/>
          </a:xfrm>
          <a:prstGeom prst="rect">
            <a:avLst/>
          </a:prstGeom>
          <a:noFill/>
          <a:ln/>
        </p:spPr>
        <p:txBody>
          <a:bodyPr wrap="square" lIns="0" tIns="0" rIns="0" bIns="0" rtlCol="0" anchor="ctr"/>
          <a:lstStyle/>
          <a:p>
            <a:pPr marL="0" indent="0">
              <a:buNone/>
            </a:pPr>
            <a:r>
              <a:rPr lang="en-US" sz="1600" b="1" dirty="0">
                <a:solidFill>
                  <a:schemeClr val="tx2"/>
                </a:solidFill>
              </a:rPr>
              <a:t>What it is</a:t>
            </a:r>
            <a:endParaRPr lang="en-US" sz="1600" dirty="0"/>
          </a:p>
          <a:p>
            <a:pPr marL="0" indent="0">
              <a:buNone/>
            </a:pPr>
            <a:r>
              <a:rPr lang="en-US" sz="1500" dirty="0">
                <a:solidFill>
                  <a:schemeClr val="tx1"/>
                </a:solidFill>
              </a:rPr>
              <a:t>A diagram, also called a fishbone that traces a problem back to possible causes grouped into categories.</a:t>
            </a:r>
            <a:endParaRPr lang="en-US" sz="1600" dirty="0"/>
          </a:p>
        </p:txBody>
      </p:sp>
      <p:sp>
        <p:nvSpPr>
          <p:cNvPr id="5" name="Left card Why it is used"/>
          <p:cNvSpPr/>
          <p:nvPr/>
        </p:nvSpPr>
        <p:spPr>
          <a:xfrm>
            <a:off x="548640" y="2670048"/>
            <a:ext cx="4297680" cy="1280160"/>
          </a:xfrm>
          <a:prstGeom prst="roundRect">
            <a:avLst>
              <a:gd name="adj" fmla="val 8571"/>
            </a:avLst>
          </a:prstGeom>
          <a:solidFill>
            <a:schemeClr val="bg2"/>
          </a:solidFill>
          <a:ln w="12700">
            <a:solidFill>
              <a:schemeClr val="bg2"/>
            </a:solidFill>
            <a:prstDash val="solid"/>
          </a:ln>
        </p:spPr>
        <p:txBody>
          <a:bodyPr/>
          <a:lstStyle/>
          <a:p>
            <a:endParaRPr lang="en-GB"/>
          </a:p>
        </p:txBody>
      </p:sp>
      <p:sp>
        <p:nvSpPr>
          <p:cNvPr id="6" name="Left text Why it is used"/>
          <p:cNvSpPr txBox="1"/>
          <p:nvPr/>
        </p:nvSpPr>
        <p:spPr>
          <a:xfrm>
            <a:off x="777240" y="2670048"/>
            <a:ext cx="3840480" cy="1280160"/>
          </a:xfrm>
          <a:prstGeom prst="rect">
            <a:avLst/>
          </a:prstGeom>
          <a:noFill/>
          <a:ln/>
        </p:spPr>
        <p:txBody>
          <a:bodyPr wrap="square" lIns="0" tIns="0" rIns="0" bIns="0" rtlCol="0" anchor="ctr"/>
          <a:lstStyle/>
          <a:p>
            <a:pPr marL="0" indent="0">
              <a:buNone/>
            </a:pPr>
            <a:r>
              <a:rPr lang="en-US" sz="1600" b="1" dirty="0">
                <a:solidFill>
                  <a:schemeClr val="tx2"/>
                </a:solidFill>
              </a:rPr>
              <a:t>Why it is used</a:t>
            </a:r>
            <a:endParaRPr lang="en-US" sz="1600" dirty="0"/>
          </a:p>
          <a:p>
            <a:pPr marL="0" indent="0">
              <a:buNone/>
            </a:pPr>
            <a:r>
              <a:rPr lang="en-US" sz="1500" dirty="0">
                <a:solidFill>
                  <a:schemeClr val="tx1"/>
                </a:solidFill>
              </a:rPr>
              <a:t>To find root causes rather than symptoms, and to give brainstorming a structure.</a:t>
            </a:r>
            <a:endParaRPr lang="en-US" sz="1600" dirty="0"/>
          </a:p>
        </p:txBody>
      </p:sp>
      <p:sp>
        <p:nvSpPr>
          <p:cNvPr id="7" name="Left card Where and how"/>
          <p:cNvSpPr/>
          <p:nvPr/>
        </p:nvSpPr>
        <p:spPr>
          <a:xfrm>
            <a:off x="548640" y="4059936"/>
            <a:ext cx="4297680" cy="1280160"/>
          </a:xfrm>
          <a:prstGeom prst="roundRect">
            <a:avLst>
              <a:gd name="adj" fmla="val 8571"/>
            </a:avLst>
          </a:prstGeom>
          <a:solidFill>
            <a:schemeClr val="bg2"/>
          </a:solidFill>
          <a:ln w="12700">
            <a:solidFill>
              <a:schemeClr val="bg2"/>
            </a:solidFill>
            <a:prstDash val="solid"/>
          </a:ln>
        </p:spPr>
        <p:txBody>
          <a:bodyPr/>
          <a:lstStyle/>
          <a:p>
            <a:endParaRPr lang="en-GB"/>
          </a:p>
        </p:txBody>
      </p:sp>
      <p:sp>
        <p:nvSpPr>
          <p:cNvPr id="8" name="Left text Where and how"/>
          <p:cNvSpPr txBox="1"/>
          <p:nvPr/>
        </p:nvSpPr>
        <p:spPr>
          <a:xfrm>
            <a:off x="777240" y="4059936"/>
            <a:ext cx="3840480" cy="1280160"/>
          </a:xfrm>
          <a:prstGeom prst="rect">
            <a:avLst/>
          </a:prstGeom>
          <a:noFill/>
          <a:ln/>
        </p:spPr>
        <p:txBody>
          <a:bodyPr wrap="square" lIns="0" tIns="0" rIns="0" bIns="0" rtlCol="0" anchor="ctr"/>
          <a:lstStyle/>
          <a:p>
            <a:pPr marL="0" indent="0">
              <a:buNone/>
            </a:pPr>
            <a:r>
              <a:rPr lang="en-US" sz="1600" b="1" dirty="0">
                <a:solidFill>
                  <a:schemeClr val="tx2"/>
                </a:solidFill>
              </a:rPr>
              <a:t>Where and how</a:t>
            </a:r>
            <a:endParaRPr lang="en-US" sz="1600" dirty="0"/>
          </a:p>
          <a:p>
            <a:pPr marL="0" indent="0">
              <a:buNone/>
            </a:pPr>
            <a:r>
              <a:rPr lang="en-US" sz="1500" dirty="0">
                <a:solidFill>
                  <a:schemeClr val="tx1"/>
                </a:solidFill>
              </a:rPr>
              <a:t>Quality and service improvement. </a:t>
            </a:r>
            <a:r>
              <a:rPr lang="en-US" sz="1500" dirty="0"/>
              <a:t>P</a:t>
            </a:r>
            <a:r>
              <a:rPr lang="en-US" sz="1500" dirty="0">
                <a:solidFill>
                  <a:schemeClr val="tx1"/>
                </a:solidFill>
              </a:rPr>
              <a:t>lace the problem at the head, add a bone per category, then brainstorm causes.</a:t>
            </a:r>
            <a:endParaRPr lang="en-US" sz="1600" dirty="0"/>
          </a:p>
        </p:txBody>
      </p:sp>
      <p:sp>
        <p:nvSpPr>
          <p:cNvPr id="9" name="Card Benefits"/>
          <p:cNvSpPr/>
          <p:nvPr/>
        </p:nvSpPr>
        <p:spPr>
          <a:xfrm>
            <a:off x="5074920" y="1280160"/>
            <a:ext cx="3215488" cy="4059936"/>
          </a:xfrm>
          <a:prstGeom prst="roundRect">
            <a:avLst>
              <a:gd name="adj" fmla="val 3412"/>
            </a:avLst>
          </a:prstGeom>
          <a:solidFill>
            <a:schemeClr val="bg2"/>
          </a:solidFill>
          <a:ln w="12700">
            <a:solidFill>
              <a:schemeClr val="bg2"/>
            </a:solidFill>
            <a:prstDash val="solid"/>
          </a:ln>
        </p:spPr>
        <p:txBody>
          <a:bodyPr/>
          <a:lstStyle/>
          <a:p>
            <a:endParaRPr lang="en-GB"/>
          </a:p>
        </p:txBody>
      </p:sp>
      <p:sp>
        <p:nvSpPr>
          <p:cNvPr id="10" name="Benefits marker"/>
          <p:cNvSpPr/>
          <p:nvPr/>
        </p:nvSpPr>
        <p:spPr>
          <a:xfrm>
            <a:off x="5303520" y="1481328"/>
            <a:ext cx="365760" cy="365760"/>
          </a:xfrm>
          <a:prstGeom prst="ellipse">
            <a:avLst/>
          </a:prstGeom>
          <a:solidFill>
            <a:schemeClr val="accent3"/>
          </a:solidFill>
          <a:ln w="12700">
            <a:solidFill>
              <a:schemeClr val="accent3"/>
            </a:solidFill>
            <a:prstDash val="solid"/>
          </a:ln>
        </p:spPr>
        <p:txBody>
          <a:bodyPr/>
          <a:lstStyle/>
          <a:p>
            <a:endParaRPr lang="en-GB"/>
          </a:p>
        </p:txBody>
      </p:sp>
      <p:sp>
        <p:nvSpPr>
          <p:cNvPr id="11" name="Benefits marker symbol"/>
          <p:cNvSpPr txBox="1"/>
          <p:nvPr/>
        </p:nvSpPr>
        <p:spPr>
          <a:xfrm>
            <a:off x="5303520" y="1481328"/>
            <a:ext cx="365760" cy="365760"/>
          </a:xfrm>
          <a:prstGeom prst="rect">
            <a:avLst/>
          </a:prstGeom>
          <a:noFill/>
          <a:ln/>
        </p:spPr>
        <p:txBody>
          <a:bodyPr wrap="square" lIns="0" tIns="0" rIns="0" bIns="0" rtlCol="0" anchor="ctr"/>
          <a:lstStyle/>
          <a:p>
            <a:pPr marL="0" indent="0" algn="ctr">
              <a:buNone/>
            </a:pPr>
            <a:r>
              <a:rPr lang="en-US" sz="2000" b="1" dirty="0">
                <a:solidFill>
                  <a:schemeClr val="bg1"/>
                </a:solidFill>
              </a:rPr>
              <a:t>+</a:t>
            </a:r>
            <a:endParaRPr lang="en-US" sz="2000" dirty="0"/>
          </a:p>
        </p:txBody>
      </p:sp>
      <p:sp>
        <p:nvSpPr>
          <p:cNvPr id="12" name="Benefits heading"/>
          <p:cNvSpPr txBox="1"/>
          <p:nvPr/>
        </p:nvSpPr>
        <p:spPr>
          <a:xfrm>
            <a:off x="5806440" y="1481328"/>
            <a:ext cx="2301088" cy="365760"/>
          </a:xfrm>
          <a:prstGeom prst="rect">
            <a:avLst/>
          </a:prstGeom>
          <a:noFill/>
          <a:ln/>
        </p:spPr>
        <p:txBody>
          <a:bodyPr wrap="square" lIns="0" tIns="0" rIns="0" bIns="0" rtlCol="0" anchor="ctr"/>
          <a:lstStyle/>
          <a:p>
            <a:pPr marL="0" indent="0">
              <a:buNone/>
            </a:pPr>
            <a:r>
              <a:rPr lang="en-US" sz="1800" b="1" dirty="0">
                <a:solidFill>
                  <a:schemeClr val="tx2"/>
                </a:solidFill>
              </a:rPr>
              <a:t>Benefits</a:t>
            </a:r>
            <a:endParaRPr lang="en-US" sz="1800" dirty="0"/>
          </a:p>
        </p:txBody>
      </p:sp>
      <p:sp>
        <p:nvSpPr>
          <p:cNvPr id="13" name="Benefits bullets"/>
          <p:cNvSpPr txBox="1"/>
          <p:nvPr/>
        </p:nvSpPr>
        <p:spPr>
          <a:xfrm>
            <a:off x="5303520" y="2011680"/>
            <a:ext cx="2758288" cy="3145536"/>
          </a:xfrm>
          <a:prstGeom prst="rect">
            <a:avLst/>
          </a:prstGeom>
          <a:noFill/>
          <a:ln/>
        </p:spPr>
        <p:txBody>
          <a:bodyPr wrap="square" lIns="0" tIns="0" rIns="0" bIns="0" rtlCol="0" anchor="t"/>
          <a:lstStyle/>
          <a:p>
            <a:pPr marL="177800" indent="-177800">
              <a:spcAft>
                <a:spcPts val="1200"/>
              </a:spcAft>
              <a:buSzPct val="100000"/>
              <a:buChar char="•"/>
            </a:pPr>
            <a:r>
              <a:rPr lang="en-US" sz="1600" dirty="0">
                <a:solidFill>
                  <a:schemeClr val="tx1"/>
                </a:solidFill>
              </a:rPr>
              <a:t>Visual and easy to follow</a:t>
            </a:r>
            <a:endParaRPr lang="en-US" sz="1600" dirty="0"/>
          </a:p>
          <a:p>
            <a:pPr marL="177800" indent="-177800">
              <a:spcAft>
                <a:spcPts val="1200"/>
              </a:spcAft>
              <a:buSzPct val="100000"/>
              <a:buChar char="•"/>
            </a:pPr>
            <a:r>
              <a:rPr lang="en-US" sz="1600" dirty="0">
                <a:solidFill>
                  <a:schemeClr val="tx1"/>
                </a:solidFill>
              </a:rPr>
              <a:t>Encourages thorough, structured thinking</a:t>
            </a:r>
            <a:endParaRPr lang="en-US" sz="1600" dirty="0"/>
          </a:p>
          <a:p>
            <a:pPr marL="177800" indent="-177800">
              <a:spcAft>
                <a:spcPts val="1200"/>
              </a:spcAft>
              <a:buSzPct val="100000"/>
              <a:buChar char="•"/>
            </a:pPr>
            <a:r>
              <a:rPr lang="en-US" sz="1600" dirty="0">
                <a:solidFill>
                  <a:schemeClr val="tx1"/>
                </a:solidFill>
              </a:rPr>
              <a:t>Looks past symptoms to root causes</a:t>
            </a:r>
            <a:endParaRPr lang="en-US" sz="1600" dirty="0"/>
          </a:p>
          <a:p>
            <a:pPr marL="177800" indent="-177800">
              <a:spcAft>
                <a:spcPts val="1200"/>
              </a:spcAft>
              <a:buSzPct val="100000"/>
              <a:buChar char="•"/>
            </a:pPr>
            <a:r>
              <a:rPr lang="en-US" sz="1600" dirty="0">
                <a:solidFill>
                  <a:schemeClr val="tx1"/>
                </a:solidFill>
              </a:rPr>
              <a:t>Works well for group brainstorming</a:t>
            </a:r>
            <a:endParaRPr lang="en-US" sz="1600" dirty="0"/>
          </a:p>
        </p:txBody>
      </p:sp>
      <p:sp>
        <p:nvSpPr>
          <p:cNvPr id="14" name="Card Criticisms"/>
          <p:cNvSpPr/>
          <p:nvPr/>
        </p:nvSpPr>
        <p:spPr>
          <a:xfrm>
            <a:off x="8427568" y="1280160"/>
            <a:ext cx="3215488" cy="4059936"/>
          </a:xfrm>
          <a:prstGeom prst="roundRect">
            <a:avLst>
              <a:gd name="adj" fmla="val 3412"/>
            </a:avLst>
          </a:prstGeom>
          <a:solidFill>
            <a:schemeClr val="bg2"/>
          </a:solidFill>
          <a:ln w="12700">
            <a:solidFill>
              <a:schemeClr val="bg2"/>
            </a:solidFill>
            <a:prstDash val="solid"/>
          </a:ln>
        </p:spPr>
        <p:txBody>
          <a:bodyPr/>
          <a:lstStyle/>
          <a:p>
            <a:endParaRPr lang="en-GB"/>
          </a:p>
        </p:txBody>
      </p:sp>
      <p:sp>
        <p:nvSpPr>
          <p:cNvPr id="15" name="Criticisms marker"/>
          <p:cNvSpPr/>
          <p:nvPr/>
        </p:nvSpPr>
        <p:spPr>
          <a:xfrm>
            <a:off x="8656168" y="1481328"/>
            <a:ext cx="365760" cy="365760"/>
          </a:xfrm>
          <a:prstGeom prst="ellipse">
            <a:avLst/>
          </a:prstGeom>
          <a:solidFill>
            <a:schemeClr val="accent5"/>
          </a:solidFill>
          <a:ln w="12700">
            <a:solidFill>
              <a:schemeClr val="accent5"/>
            </a:solidFill>
            <a:prstDash val="solid"/>
          </a:ln>
        </p:spPr>
        <p:txBody>
          <a:bodyPr/>
          <a:lstStyle/>
          <a:p>
            <a:endParaRPr lang="en-GB"/>
          </a:p>
        </p:txBody>
      </p:sp>
      <p:sp>
        <p:nvSpPr>
          <p:cNvPr id="16" name="Criticisms marker symbol"/>
          <p:cNvSpPr txBox="1"/>
          <p:nvPr/>
        </p:nvSpPr>
        <p:spPr>
          <a:xfrm>
            <a:off x="8656168" y="1481328"/>
            <a:ext cx="365760" cy="365760"/>
          </a:xfrm>
          <a:prstGeom prst="rect">
            <a:avLst/>
          </a:prstGeom>
          <a:noFill/>
          <a:ln/>
        </p:spPr>
        <p:txBody>
          <a:bodyPr wrap="square" lIns="0" tIns="0" rIns="0" bIns="0" rtlCol="0" anchor="ctr"/>
          <a:lstStyle/>
          <a:p>
            <a:pPr marL="0" indent="0" algn="ctr">
              <a:buNone/>
            </a:pPr>
            <a:r>
              <a:rPr lang="en-US" sz="2000" b="1" dirty="0">
                <a:solidFill>
                  <a:schemeClr val="bg1"/>
                </a:solidFill>
              </a:rPr>
              <a:t>−</a:t>
            </a:r>
            <a:endParaRPr lang="en-US" sz="2000" dirty="0"/>
          </a:p>
        </p:txBody>
      </p:sp>
      <p:sp>
        <p:nvSpPr>
          <p:cNvPr id="17" name="Criticisms heading"/>
          <p:cNvSpPr txBox="1"/>
          <p:nvPr/>
        </p:nvSpPr>
        <p:spPr>
          <a:xfrm>
            <a:off x="9159088" y="1481328"/>
            <a:ext cx="2301088" cy="365760"/>
          </a:xfrm>
          <a:prstGeom prst="rect">
            <a:avLst/>
          </a:prstGeom>
          <a:noFill/>
          <a:ln/>
        </p:spPr>
        <p:txBody>
          <a:bodyPr wrap="square" lIns="0" tIns="0" rIns="0" bIns="0" rtlCol="0" anchor="ctr"/>
          <a:lstStyle/>
          <a:p>
            <a:pPr marL="0" indent="0">
              <a:buNone/>
            </a:pPr>
            <a:r>
              <a:rPr lang="en-US" sz="1800" b="1" dirty="0">
                <a:solidFill>
                  <a:schemeClr val="tx2"/>
                </a:solidFill>
              </a:rPr>
              <a:t>Criticisms</a:t>
            </a:r>
            <a:endParaRPr lang="en-US" sz="1800" dirty="0"/>
          </a:p>
        </p:txBody>
      </p:sp>
      <p:sp>
        <p:nvSpPr>
          <p:cNvPr id="18" name="Criticisms bullets"/>
          <p:cNvSpPr txBox="1"/>
          <p:nvPr/>
        </p:nvSpPr>
        <p:spPr>
          <a:xfrm>
            <a:off x="8656168" y="2011680"/>
            <a:ext cx="2758288" cy="3145536"/>
          </a:xfrm>
          <a:prstGeom prst="rect">
            <a:avLst/>
          </a:prstGeom>
          <a:noFill/>
          <a:ln/>
        </p:spPr>
        <p:txBody>
          <a:bodyPr wrap="square" lIns="0" tIns="0" rIns="0" bIns="0" rtlCol="0" anchor="t"/>
          <a:lstStyle/>
          <a:p>
            <a:pPr marL="177800" indent="-177800">
              <a:spcAft>
                <a:spcPts val="1200"/>
              </a:spcAft>
              <a:buSzPct val="100000"/>
              <a:buChar char="•"/>
            </a:pPr>
            <a:r>
              <a:rPr lang="en-US" sz="1600" dirty="0"/>
              <a:t>C</a:t>
            </a:r>
            <a:r>
              <a:rPr lang="en-US" sz="1600" dirty="0">
                <a:solidFill>
                  <a:schemeClr val="tx1"/>
                </a:solidFill>
              </a:rPr>
              <a:t>auses are possible, not proven</a:t>
            </a:r>
            <a:endParaRPr lang="en-US" sz="1600" dirty="0"/>
          </a:p>
          <a:p>
            <a:pPr marL="177800" indent="-177800">
              <a:spcAft>
                <a:spcPts val="1200"/>
              </a:spcAft>
              <a:buSzPct val="100000"/>
              <a:buChar char="•"/>
            </a:pPr>
            <a:r>
              <a:rPr lang="en-US" sz="1600" dirty="0">
                <a:solidFill>
                  <a:schemeClr val="tx1"/>
                </a:solidFill>
              </a:rPr>
              <a:t>Does not prioritise or weight each cause</a:t>
            </a:r>
            <a:endParaRPr lang="en-US" sz="1600" dirty="0"/>
          </a:p>
          <a:p>
            <a:pPr marL="177800" indent="-177800">
              <a:spcAft>
                <a:spcPts val="1200"/>
              </a:spcAft>
              <a:buSzPct val="100000"/>
              <a:buChar char="•"/>
            </a:pPr>
            <a:r>
              <a:rPr lang="en-US" sz="1600" dirty="0">
                <a:solidFill>
                  <a:schemeClr val="tx1"/>
                </a:solidFill>
              </a:rPr>
              <a:t>Treats causes as linear, missing links between them</a:t>
            </a:r>
            <a:endParaRPr lang="en-US" sz="1600" dirty="0"/>
          </a:p>
          <a:p>
            <a:pPr marL="177800" indent="-177800">
              <a:spcAft>
                <a:spcPts val="1200"/>
              </a:spcAft>
              <a:buSzPct val="100000"/>
              <a:buChar char="•"/>
            </a:pPr>
            <a:r>
              <a:rPr lang="en-US" sz="1600" dirty="0">
                <a:solidFill>
                  <a:schemeClr val="tx1"/>
                </a:solidFill>
              </a:rPr>
              <a:t>Categories built for manufacturing fit services less well</a:t>
            </a:r>
            <a:endParaRPr lang="en-US" sz="1600" dirty="0"/>
          </a:p>
        </p:txBody>
      </p:sp>
      <p:sp>
        <p:nvSpPr>
          <p:cNvPr id="25" name="Slide Number Placeholder 0"/>
          <p:cNvSpPr>
            <a:spLocks noGrp="1"/>
          </p:cNvSpPr>
          <p:nvPr>
            <p:ph type="sldNum" sz="quarter" idx="4294967295"/>
          </p:nvPr>
        </p:nvSpPr>
        <p:spPr>
          <a:xfrm>
            <a:off x="1124712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100">
                <a:solidFill>
                  <a:srgbClr val="7A6A5F"/>
                </a:solidFill>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94415" cy="777240"/>
          </a:xfrm>
          <a:prstGeom prst="rect">
            <a:avLst/>
          </a:prstGeom>
          <a:noFill/>
          <a:ln/>
        </p:spPr>
        <p:txBody>
          <a:bodyPr wrap="square" lIns="0" tIns="0" rIns="0" bIns="0" rtlCol="0" anchor="ctr"/>
          <a:lstStyle/>
          <a:p>
            <a:pPr marL="0" indent="0" algn="l">
              <a:buNone/>
            </a:pPr>
            <a:r>
              <a:rPr lang="en-US" sz="3200" b="1" dirty="0">
                <a:solidFill>
                  <a:schemeClr val="tx2"/>
                </a:solidFill>
              </a:rPr>
              <a:t>Cause-and-Effect Analysis: Why Are Sales Down?</a:t>
            </a:r>
            <a:endParaRPr lang="en-US" sz="3200" dirty="0"/>
          </a:p>
        </p:txBody>
      </p:sp>
      <p:sp>
        <p:nvSpPr>
          <p:cNvPr id="3" name="Fishbone spine"/>
          <p:cNvSpPr/>
          <p:nvPr/>
        </p:nvSpPr>
        <p:spPr>
          <a:xfrm>
            <a:off x="731520" y="3749040"/>
            <a:ext cx="8915400" cy="0"/>
          </a:xfrm>
          <a:prstGeom prst="line">
            <a:avLst/>
          </a:prstGeom>
          <a:noFill/>
          <a:ln w="50800">
            <a:solidFill>
              <a:srgbClr val="2B1B12"/>
            </a:solidFill>
            <a:prstDash val="solid"/>
            <a:tailEnd type="triangle"/>
          </a:ln>
        </p:spPr>
        <p:txBody>
          <a:bodyPr/>
          <a:lstStyle/>
          <a:p>
            <a:endParaRPr lang="en-GB"/>
          </a:p>
        </p:txBody>
      </p:sp>
      <p:sp>
        <p:nvSpPr>
          <p:cNvPr id="4" name="Effect box"/>
          <p:cNvSpPr/>
          <p:nvPr/>
        </p:nvSpPr>
        <p:spPr>
          <a:xfrm>
            <a:off x="9738360" y="3108960"/>
            <a:ext cx="1901952" cy="1280160"/>
          </a:xfrm>
          <a:prstGeom prst="roundRect">
            <a:avLst>
              <a:gd name="adj" fmla="val 8571"/>
            </a:avLst>
          </a:prstGeom>
          <a:solidFill>
            <a:schemeClr val="accent5"/>
          </a:solidFill>
          <a:ln w="12700">
            <a:solidFill>
              <a:schemeClr val="accent5"/>
            </a:solidFill>
            <a:prstDash val="solid"/>
          </a:ln>
        </p:spPr>
        <p:txBody>
          <a:bodyPr/>
          <a:lstStyle/>
          <a:p>
            <a:endParaRPr lang="en-GB"/>
          </a:p>
        </p:txBody>
      </p:sp>
      <p:sp>
        <p:nvSpPr>
          <p:cNvPr id="5" name="Effect text"/>
          <p:cNvSpPr txBox="1"/>
          <p:nvPr/>
        </p:nvSpPr>
        <p:spPr>
          <a:xfrm>
            <a:off x="9784080" y="3108960"/>
            <a:ext cx="1810512" cy="1280160"/>
          </a:xfrm>
          <a:prstGeom prst="rect">
            <a:avLst/>
          </a:prstGeom>
          <a:noFill/>
          <a:ln/>
        </p:spPr>
        <p:txBody>
          <a:bodyPr wrap="square" lIns="0" tIns="0" rIns="0" bIns="0" rtlCol="0" anchor="ctr"/>
          <a:lstStyle/>
          <a:p>
            <a:pPr marL="0" indent="0" algn="ctr">
              <a:buNone/>
            </a:pPr>
            <a:r>
              <a:rPr lang="en-US" sz="1600" b="1" dirty="0">
                <a:solidFill>
                  <a:schemeClr val="bg1"/>
                </a:solidFill>
              </a:rPr>
              <a:t>Sales stagnant, about 25% below 2019</a:t>
            </a:r>
            <a:endParaRPr lang="en-US" sz="1600" dirty="0"/>
          </a:p>
        </p:txBody>
      </p:sp>
      <p:sp>
        <p:nvSpPr>
          <p:cNvPr id="6" name="Methods bone"/>
          <p:cNvSpPr/>
          <p:nvPr/>
        </p:nvSpPr>
        <p:spPr>
          <a:xfrm>
            <a:off x="2743200" y="1783080"/>
            <a:ext cx="1005840" cy="1965960"/>
          </a:xfrm>
          <a:prstGeom prst="line">
            <a:avLst/>
          </a:prstGeom>
          <a:noFill/>
          <a:ln w="38100">
            <a:solidFill>
              <a:srgbClr val="F2A900"/>
            </a:solidFill>
            <a:prstDash val="solid"/>
          </a:ln>
        </p:spPr>
        <p:txBody>
          <a:bodyPr/>
          <a:lstStyle/>
          <a:p>
            <a:endParaRPr lang="en-GB"/>
          </a:p>
        </p:txBody>
      </p:sp>
      <p:sp>
        <p:nvSpPr>
          <p:cNvPr id="7" name="Methods category"/>
          <p:cNvSpPr/>
          <p:nvPr/>
        </p:nvSpPr>
        <p:spPr>
          <a:xfrm>
            <a:off x="1691640" y="1280160"/>
            <a:ext cx="2103120" cy="502920"/>
          </a:xfrm>
          <a:prstGeom prst="roundRect">
            <a:avLst>
              <a:gd name="adj" fmla="val 14545"/>
            </a:avLst>
          </a:prstGeom>
          <a:solidFill>
            <a:srgbClr val="F2A900"/>
          </a:solidFill>
          <a:ln w="12700">
            <a:solidFill>
              <a:srgbClr val="F2A900"/>
            </a:solidFill>
            <a:prstDash val="solid"/>
          </a:ln>
        </p:spPr>
        <p:txBody>
          <a:bodyPr/>
          <a:lstStyle/>
          <a:p>
            <a:endParaRPr lang="en-GB"/>
          </a:p>
        </p:txBody>
      </p:sp>
      <p:sp>
        <p:nvSpPr>
          <p:cNvPr id="8" name="Methods label"/>
          <p:cNvSpPr txBox="1"/>
          <p:nvPr/>
        </p:nvSpPr>
        <p:spPr>
          <a:xfrm>
            <a:off x="1691640" y="1280160"/>
            <a:ext cx="2103120" cy="502920"/>
          </a:xfrm>
          <a:prstGeom prst="rect">
            <a:avLst/>
          </a:prstGeom>
          <a:noFill/>
          <a:ln/>
        </p:spPr>
        <p:txBody>
          <a:bodyPr wrap="square" lIns="0" tIns="0" rIns="0" bIns="0" rtlCol="0" anchor="ctr"/>
          <a:lstStyle/>
          <a:p>
            <a:pPr marL="0" indent="0" algn="ctr">
              <a:buNone/>
            </a:pPr>
            <a:r>
              <a:rPr lang="en-US" sz="1800" b="1" dirty="0">
                <a:solidFill>
                  <a:srgbClr val="2B1B12"/>
                </a:solidFill>
              </a:rPr>
              <a:t>Methods</a:t>
            </a:r>
            <a:endParaRPr lang="en-US" sz="1800" dirty="0"/>
          </a:p>
        </p:txBody>
      </p:sp>
      <p:sp>
        <p:nvSpPr>
          <p:cNvPr id="9" name="Methods cause 1"/>
          <p:cNvSpPr/>
          <p:nvPr/>
        </p:nvSpPr>
        <p:spPr>
          <a:xfrm>
            <a:off x="599676" y="1984248"/>
            <a:ext cx="2377440" cy="512064"/>
          </a:xfrm>
          <a:prstGeom prst="rect">
            <a:avLst/>
          </a:prstGeom>
          <a:solidFill>
            <a:srgbClr val="FFFFFF"/>
          </a:solidFill>
          <a:ln w="19050">
            <a:solidFill>
              <a:srgbClr val="F2A900"/>
            </a:solidFill>
          </a:ln>
        </p:spPr>
        <p:txBody>
          <a:bodyPr wrap="square" lIns="101600" tIns="101600" rIns="101600" bIns="101600" rtlCol="0" anchor="ctr"/>
          <a:lstStyle/>
          <a:p>
            <a:pPr marL="0" indent="0" algn="l">
              <a:buNone/>
            </a:pPr>
            <a:r>
              <a:rPr lang="en-US" sz="1300" dirty="0">
                <a:solidFill>
                  <a:schemeClr val="tx1"/>
                </a:solidFill>
              </a:rPr>
              <a:t>No delivery service</a:t>
            </a:r>
            <a:endParaRPr lang="en-US" sz="1300" dirty="0"/>
          </a:p>
        </p:txBody>
      </p:sp>
      <p:sp>
        <p:nvSpPr>
          <p:cNvPr id="10" name="Methods cause 2"/>
          <p:cNvSpPr/>
          <p:nvPr/>
        </p:nvSpPr>
        <p:spPr>
          <a:xfrm>
            <a:off x="997334" y="2761488"/>
            <a:ext cx="2377440" cy="512064"/>
          </a:xfrm>
          <a:prstGeom prst="rect">
            <a:avLst/>
          </a:prstGeom>
          <a:solidFill>
            <a:srgbClr val="FFFFFF"/>
          </a:solidFill>
          <a:ln w="19050">
            <a:solidFill>
              <a:srgbClr val="F2A900"/>
            </a:solidFill>
          </a:ln>
        </p:spPr>
        <p:txBody>
          <a:bodyPr wrap="square" lIns="101600" tIns="101600" rIns="101600" bIns="101600" rtlCol="0" anchor="ctr"/>
          <a:lstStyle/>
          <a:p>
            <a:pPr marL="0" indent="0" algn="l">
              <a:buNone/>
            </a:pPr>
            <a:r>
              <a:rPr lang="en-US" sz="1300" dirty="0">
                <a:solidFill>
                  <a:schemeClr val="tx1"/>
                </a:solidFill>
              </a:rPr>
              <a:t>Walk-in only, long peak-time waits</a:t>
            </a:r>
            <a:endParaRPr lang="en-US" sz="1300" dirty="0"/>
          </a:p>
        </p:txBody>
      </p:sp>
      <p:sp>
        <p:nvSpPr>
          <p:cNvPr id="11" name="Machines bone"/>
          <p:cNvSpPr/>
          <p:nvPr/>
        </p:nvSpPr>
        <p:spPr>
          <a:xfrm>
            <a:off x="5577840" y="1783080"/>
            <a:ext cx="1005840" cy="1965960"/>
          </a:xfrm>
          <a:prstGeom prst="line">
            <a:avLst/>
          </a:prstGeom>
          <a:noFill/>
          <a:ln w="38100">
            <a:solidFill>
              <a:srgbClr val="D62828"/>
            </a:solidFill>
            <a:prstDash val="solid"/>
          </a:ln>
        </p:spPr>
        <p:txBody>
          <a:bodyPr/>
          <a:lstStyle/>
          <a:p>
            <a:endParaRPr lang="en-GB"/>
          </a:p>
        </p:txBody>
      </p:sp>
      <p:sp>
        <p:nvSpPr>
          <p:cNvPr id="12" name="Machines category"/>
          <p:cNvSpPr/>
          <p:nvPr/>
        </p:nvSpPr>
        <p:spPr>
          <a:xfrm>
            <a:off x="4526280" y="1280160"/>
            <a:ext cx="2103120" cy="502920"/>
          </a:xfrm>
          <a:prstGeom prst="roundRect">
            <a:avLst>
              <a:gd name="adj" fmla="val 14545"/>
            </a:avLst>
          </a:prstGeom>
          <a:solidFill>
            <a:srgbClr val="D62828"/>
          </a:solidFill>
          <a:ln w="12700">
            <a:solidFill>
              <a:srgbClr val="D62828"/>
            </a:solidFill>
            <a:prstDash val="solid"/>
          </a:ln>
        </p:spPr>
        <p:txBody>
          <a:bodyPr/>
          <a:lstStyle/>
          <a:p>
            <a:endParaRPr lang="en-GB"/>
          </a:p>
        </p:txBody>
      </p:sp>
      <p:sp>
        <p:nvSpPr>
          <p:cNvPr id="13" name="Machines label"/>
          <p:cNvSpPr txBox="1"/>
          <p:nvPr/>
        </p:nvSpPr>
        <p:spPr>
          <a:xfrm>
            <a:off x="4526280" y="1280160"/>
            <a:ext cx="2103120" cy="502920"/>
          </a:xfrm>
          <a:prstGeom prst="rect">
            <a:avLst/>
          </a:prstGeom>
          <a:noFill/>
          <a:ln/>
        </p:spPr>
        <p:txBody>
          <a:bodyPr wrap="square" lIns="0" tIns="0" rIns="0" bIns="0" rtlCol="0" anchor="ctr"/>
          <a:lstStyle/>
          <a:p>
            <a:pPr marL="0" indent="0" algn="ctr">
              <a:buNone/>
            </a:pPr>
            <a:r>
              <a:rPr lang="en-US" sz="1800" b="1" dirty="0">
                <a:solidFill>
                  <a:srgbClr val="FFFFFF"/>
                </a:solidFill>
              </a:rPr>
              <a:t>Machines</a:t>
            </a:r>
            <a:endParaRPr lang="en-US" sz="1800" dirty="0"/>
          </a:p>
        </p:txBody>
      </p:sp>
      <p:sp>
        <p:nvSpPr>
          <p:cNvPr id="14" name="Machines cause 1"/>
          <p:cNvSpPr/>
          <p:nvPr/>
        </p:nvSpPr>
        <p:spPr>
          <a:xfrm>
            <a:off x="3434316" y="1984248"/>
            <a:ext cx="2377440" cy="512064"/>
          </a:xfrm>
          <a:prstGeom prst="rect">
            <a:avLst/>
          </a:prstGeom>
          <a:solidFill>
            <a:srgbClr val="FFFFFF"/>
          </a:solidFill>
          <a:ln w="19050">
            <a:solidFill>
              <a:srgbClr val="D62828"/>
            </a:solidFill>
          </a:ln>
        </p:spPr>
        <p:txBody>
          <a:bodyPr wrap="square" lIns="101600" tIns="101600" rIns="101600" bIns="101600" rtlCol="0" anchor="ctr"/>
          <a:lstStyle/>
          <a:p>
            <a:pPr marL="0" indent="0" algn="l">
              <a:buNone/>
            </a:pPr>
            <a:r>
              <a:rPr lang="en-US" sz="1300" dirty="0">
                <a:solidFill>
                  <a:schemeClr val="tx1"/>
                </a:solidFill>
              </a:rPr>
              <a:t>Pre-orders by phone only</a:t>
            </a:r>
            <a:endParaRPr lang="en-US" sz="1300" dirty="0"/>
          </a:p>
        </p:txBody>
      </p:sp>
      <p:sp>
        <p:nvSpPr>
          <p:cNvPr id="15" name="Machines cause 2"/>
          <p:cNvSpPr/>
          <p:nvPr/>
        </p:nvSpPr>
        <p:spPr>
          <a:xfrm>
            <a:off x="3831974" y="2761488"/>
            <a:ext cx="2377440" cy="512064"/>
          </a:xfrm>
          <a:prstGeom prst="rect">
            <a:avLst/>
          </a:prstGeom>
          <a:solidFill>
            <a:srgbClr val="FFFFFF"/>
          </a:solidFill>
          <a:ln w="19050">
            <a:solidFill>
              <a:srgbClr val="D62828"/>
            </a:solidFill>
          </a:ln>
        </p:spPr>
        <p:txBody>
          <a:bodyPr wrap="square" lIns="101600" tIns="101600" rIns="101600" bIns="101600" rtlCol="0" anchor="ctr"/>
          <a:lstStyle/>
          <a:p>
            <a:pPr marL="0" indent="0" algn="l">
              <a:buNone/>
            </a:pPr>
            <a:r>
              <a:rPr lang="en-US" sz="1300" dirty="0">
                <a:solidFill>
                  <a:schemeClr val="tx1"/>
                </a:solidFill>
              </a:rPr>
              <a:t>Calls missed while baking</a:t>
            </a:r>
            <a:endParaRPr lang="en-US" sz="1300" dirty="0"/>
          </a:p>
        </p:txBody>
      </p:sp>
      <p:sp>
        <p:nvSpPr>
          <p:cNvPr id="16" name="People bone"/>
          <p:cNvSpPr/>
          <p:nvPr/>
        </p:nvSpPr>
        <p:spPr>
          <a:xfrm>
            <a:off x="8412480" y="1783080"/>
            <a:ext cx="1005840" cy="1965960"/>
          </a:xfrm>
          <a:prstGeom prst="line">
            <a:avLst/>
          </a:prstGeom>
          <a:noFill/>
          <a:ln w="38100">
            <a:solidFill>
              <a:srgbClr val="C2185B"/>
            </a:solidFill>
            <a:prstDash val="solid"/>
          </a:ln>
        </p:spPr>
        <p:txBody>
          <a:bodyPr/>
          <a:lstStyle/>
          <a:p>
            <a:endParaRPr lang="en-GB"/>
          </a:p>
        </p:txBody>
      </p:sp>
      <p:sp>
        <p:nvSpPr>
          <p:cNvPr id="17" name="People category"/>
          <p:cNvSpPr/>
          <p:nvPr/>
        </p:nvSpPr>
        <p:spPr>
          <a:xfrm>
            <a:off x="7360920" y="1280160"/>
            <a:ext cx="2103120" cy="502920"/>
          </a:xfrm>
          <a:prstGeom prst="roundRect">
            <a:avLst>
              <a:gd name="adj" fmla="val 14545"/>
            </a:avLst>
          </a:prstGeom>
          <a:solidFill>
            <a:srgbClr val="C2185B"/>
          </a:solidFill>
          <a:ln w="12700">
            <a:solidFill>
              <a:srgbClr val="C2185B"/>
            </a:solidFill>
            <a:prstDash val="solid"/>
          </a:ln>
        </p:spPr>
        <p:txBody>
          <a:bodyPr/>
          <a:lstStyle/>
          <a:p>
            <a:endParaRPr lang="en-GB"/>
          </a:p>
        </p:txBody>
      </p:sp>
      <p:sp>
        <p:nvSpPr>
          <p:cNvPr id="18" name="People label"/>
          <p:cNvSpPr txBox="1"/>
          <p:nvPr/>
        </p:nvSpPr>
        <p:spPr>
          <a:xfrm>
            <a:off x="7360920" y="1280160"/>
            <a:ext cx="2103120" cy="502920"/>
          </a:xfrm>
          <a:prstGeom prst="rect">
            <a:avLst/>
          </a:prstGeom>
          <a:noFill/>
          <a:ln/>
        </p:spPr>
        <p:txBody>
          <a:bodyPr wrap="square" lIns="0" tIns="0" rIns="0" bIns="0" rtlCol="0" anchor="ctr"/>
          <a:lstStyle/>
          <a:p>
            <a:pPr marL="0" indent="0" algn="ctr">
              <a:buNone/>
            </a:pPr>
            <a:r>
              <a:rPr lang="en-US" sz="1800" b="1" dirty="0">
                <a:solidFill>
                  <a:srgbClr val="FFFFFF"/>
                </a:solidFill>
              </a:rPr>
              <a:t>People</a:t>
            </a:r>
            <a:endParaRPr lang="en-US" sz="1800" dirty="0"/>
          </a:p>
        </p:txBody>
      </p:sp>
      <p:sp>
        <p:nvSpPr>
          <p:cNvPr id="19" name="People cause 1"/>
          <p:cNvSpPr/>
          <p:nvPr/>
        </p:nvSpPr>
        <p:spPr>
          <a:xfrm>
            <a:off x="6268956" y="1984248"/>
            <a:ext cx="2377440" cy="512064"/>
          </a:xfrm>
          <a:prstGeom prst="rect">
            <a:avLst/>
          </a:prstGeom>
          <a:solidFill>
            <a:srgbClr val="FFFFFF"/>
          </a:solidFill>
          <a:ln w="19050">
            <a:solidFill>
              <a:srgbClr val="C2185B"/>
            </a:solidFill>
          </a:ln>
        </p:spPr>
        <p:txBody>
          <a:bodyPr wrap="square" lIns="101600" tIns="101600" rIns="101600" bIns="101600" rtlCol="0" anchor="ctr"/>
          <a:lstStyle/>
          <a:p>
            <a:pPr marL="0" indent="0" algn="l">
              <a:buNone/>
            </a:pPr>
            <a:r>
              <a:rPr lang="en-US" sz="1300" dirty="0">
                <a:solidFill>
                  <a:schemeClr val="tx1"/>
                </a:solidFill>
              </a:rPr>
              <a:t>Loyal customers made redundant</a:t>
            </a:r>
            <a:endParaRPr lang="en-US" sz="1300" dirty="0"/>
          </a:p>
        </p:txBody>
      </p:sp>
      <p:sp>
        <p:nvSpPr>
          <p:cNvPr id="20" name="People cause 2"/>
          <p:cNvSpPr/>
          <p:nvPr/>
        </p:nvSpPr>
        <p:spPr>
          <a:xfrm>
            <a:off x="6666614" y="2761488"/>
            <a:ext cx="2377440" cy="512064"/>
          </a:xfrm>
          <a:prstGeom prst="rect">
            <a:avLst/>
          </a:prstGeom>
          <a:solidFill>
            <a:srgbClr val="FFFFFF"/>
          </a:solidFill>
          <a:ln w="19050">
            <a:solidFill>
              <a:srgbClr val="C2185B"/>
            </a:solidFill>
          </a:ln>
        </p:spPr>
        <p:txBody>
          <a:bodyPr wrap="square" lIns="101600" tIns="101600" rIns="101600" bIns="101600" rtlCol="0" anchor="ctr"/>
          <a:lstStyle/>
          <a:p>
            <a:pPr marL="0" indent="0" algn="l">
              <a:buNone/>
            </a:pPr>
            <a:r>
              <a:rPr lang="en-US" sz="1300" dirty="0">
                <a:solidFill>
                  <a:schemeClr val="tx1"/>
                </a:solidFill>
              </a:rPr>
              <a:t>Hybrid working cuts lunch trade</a:t>
            </a:r>
            <a:endParaRPr lang="en-US" sz="1300" dirty="0"/>
          </a:p>
        </p:txBody>
      </p:sp>
      <p:sp>
        <p:nvSpPr>
          <p:cNvPr id="21" name="Materials bone"/>
          <p:cNvSpPr/>
          <p:nvPr/>
        </p:nvSpPr>
        <p:spPr>
          <a:xfrm flipV="1">
            <a:off x="2743200" y="3749040"/>
            <a:ext cx="1005840" cy="2011680"/>
          </a:xfrm>
          <a:prstGeom prst="line">
            <a:avLst/>
          </a:prstGeom>
          <a:noFill/>
          <a:ln w="38100">
            <a:solidFill>
              <a:srgbClr val="6A3FA0"/>
            </a:solidFill>
            <a:prstDash val="solid"/>
          </a:ln>
        </p:spPr>
        <p:txBody>
          <a:bodyPr/>
          <a:lstStyle/>
          <a:p>
            <a:endParaRPr lang="en-GB"/>
          </a:p>
        </p:txBody>
      </p:sp>
      <p:sp>
        <p:nvSpPr>
          <p:cNvPr id="22" name="Materials category"/>
          <p:cNvSpPr/>
          <p:nvPr/>
        </p:nvSpPr>
        <p:spPr>
          <a:xfrm>
            <a:off x="1691640" y="5760720"/>
            <a:ext cx="2103120" cy="502920"/>
          </a:xfrm>
          <a:prstGeom prst="roundRect">
            <a:avLst>
              <a:gd name="adj" fmla="val 14545"/>
            </a:avLst>
          </a:prstGeom>
          <a:solidFill>
            <a:srgbClr val="6A3FA0"/>
          </a:solidFill>
          <a:ln w="12700">
            <a:solidFill>
              <a:srgbClr val="6A3FA0"/>
            </a:solidFill>
            <a:prstDash val="solid"/>
          </a:ln>
        </p:spPr>
        <p:txBody>
          <a:bodyPr/>
          <a:lstStyle/>
          <a:p>
            <a:endParaRPr lang="en-GB"/>
          </a:p>
        </p:txBody>
      </p:sp>
      <p:sp>
        <p:nvSpPr>
          <p:cNvPr id="23" name="Materials label"/>
          <p:cNvSpPr txBox="1"/>
          <p:nvPr/>
        </p:nvSpPr>
        <p:spPr>
          <a:xfrm>
            <a:off x="1691640" y="5760720"/>
            <a:ext cx="2103120" cy="502920"/>
          </a:xfrm>
          <a:prstGeom prst="rect">
            <a:avLst/>
          </a:prstGeom>
          <a:noFill/>
          <a:ln/>
        </p:spPr>
        <p:txBody>
          <a:bodyPr wrap="square" lIns="0" tIns="0" rIns="0" bIns="0" rtlCol="0" anchor="ctr"/>
          <a:lstStyle/>
          <a:p>
            <a:pPr marL="0" indent="0" algn="ctr">
              <a:buNone/>
            </a:pPr>
            <a:r>
              <a:rPr lang="en-US" sz="1800" b="1" dirty="0">
                <a:solidFill>
                  <a:srgbClr val="FFFFFF"/>
                </a:solidFill>
              </a:rPr>
              <a:t>Materials</a:t>
            </a:r>
            <a:endParaRPr lang="en-US" sz="1800" dirty="0"/>
          </a:p>
        </p:txBody>
      </p:sp>
      <p:sp>
        <p:nvSpPr>
          <p:cNvPr id="24" name="Materials cause 1"/>
          <p:cNvSpPr/>
          <p:nvPr/>
        </p:nvSpPr>
        <p:spPr>
          <a:xfrm>
            <a:off x="982980" y="4270248"/>
            <a:ext cx="2377440" cy="512064"/>
          </a:xfrm>
          <a:prstGeom prst="rect">
            <a:avLst/>
          </a:prstGeom>
          <a:solidFill>
            <a:srgbClr val="FFFFFF"/>
          </a:solidFill>
          <a:ln w="19050">
            <a:solidFill>
              <a:srgbClr val="6A3FA0"/>
            </a:solidFill>
          </a:ln>
        </p:spPr>
        <p:txBody>
          <a:bodyPr wrap="square" lIns="101600" tIns="101600" rIns="101600" bIns="101600" rtlCol="0" anchor="ctr"/>
          <a:lstStyle/>
          <a:p>
            <a:pPr marL="0" indent="0" algn="l">
              <a:buNone/>
            </a:pPr>
            <a:r>
              <a:rPr lang="en-US" sz="1300" dirty="0">
                <a:solidFill>
                  <a:schemeClr val="tx1"/>
                </a:solidFill>
              </a:rPr>
              <a:t>Rent, rates, energy, insurance up</a:t>
            </a:r>
            <a:endParaRPr lang="en-US" sz="1300" dirty="0"/>
          </a:p>
        </p:txBody>
      </p:sp>
      <p:sp>
        <p:nvSpPr>
          <p:cNvPr id="25" name="Materials cause 2"/>
          <p:cNvSpPr/>
          <p:nvPr/>
        </p:nvSpPr>
        <p:spPr>
          <a:xfrm>
            <a:off x="594360" y="5047488"/>
            <a:ext cx="2377440" cy="512064"/>
          </a:xfrm>
          <a:prstGeom prst="rect">
            <a:avLst/>
          </a:prstGeom>
          <a:solidFill>
            <a:srgbClr val="FFFFFF"/>
          </a:solidFill>
          <a:ln w="19050">
            <a:solidFill>
              <a:srgbClr val="6A3FA0"/>
            </a:solidFill>
          </a:ln>
        </p:spPr>
        <p:txBody>
          <a:bodyPr wrap="square" lIns="101600" tIns="101600" rIns="101600" bIns="101600" rtlCol="0" anchor="ctr"/>
          <a:lstStyle/>
          <a:p>
            <a:pPr marL="0" indent="0" algn="l">
              <a:buNone/>
            </a:pPr>
            <a:r>
              <a:rPr lang="en-US" sz="1300" dirty="0">
                <a:solidFill>
                  <a:schemeClr val="tx1"/>
                </a:solidFill>
              </a:rPr>
              <a:t>Organic stock costs unpredictable</a:t>
            </a:r>
            <a:endParaRPr lang="en-US" sz="1300" dirty="0"/>
          </a:p>
        </p:txBody>
      </p:sp>
      <p:sp>
        <p:nvSpPr>
          <p:cNvPr id="26" name="Measurement bone"/>
          <p:cNvSpPr/>
          <p:nvPr/>
        </p:nvSpPr>
        <p:spPr>
          <a:xfrm flipV="1">
            <a:off x="5577840" y="3749040"/>
            <a:ext cx="1005840" cy="2011680"/>
          </a:xfrm>
          <a:prstGeom prst="line">
            <a:avLst/>
          </a:prstGeom>
          <a:noFill/>
          <a:ln w="38100">
            <a:solidFill>
              <a:srgbClr val="0097D6"/>
            </a:solidFill>
            <a:prstDash val="solid"/>
          </a:ln>
        </p:spPr>
        <p:txBody>
          <a:bodyPr/>
          <a:lstStyle/>
          <a:p>
            <a:endParaRPr lang="en-GB"/>
          </a:p>
        </p:txBody>
      </p:sp>
      <p:sp>
        <p:nvSpPr>
          <p:cNvPr id="27" name="Measurement category"/>
          <p:cNvSpPr/>
          <p:nvPr/>
        </p:nvSpPr>
        <p:spPr>
          <a:xfrm>
            <a:off x="4526280" y="5760720"/>
            <a:ext cx="2103120" cy="502920"/>
          </a:xfrm>
          <a:prstGeom prst="roundRect">
            <a:avLst>
              <a:gd name="adj" fmla="val 14545"/>
            </a:avLst>
          </a:prstGeom>
          <a:solidFill>
            <a:srgbClr val="0097D6"/>
          </a:solidFill>
          <a:ln w="12700">
            <a:solidFill>
              <a:srgbClr val="0097D6"/>
            </a:solidFill>
            <a:prstDash val="solid"/>
          </a:ln>
        </p:spPr>
        <p:txBody>
          <a:bodyPr/>
          <a:lstStyle/>
          <a:p>
            <a:endParaRPr lang="en-GB"/>
          </a:p>
        </p:txBody>
      </p:sp>
      <p:sp>
        <p:nvSpPr>
          <p:cNvPr id="28" name="Measurement label"/>
          <p:cNvSpPr txBox="1"/>
          <p:nvPr/>
        </p:nvSpPr>
        <p:spPr>
          <a:xfrm>
            <a:off x="4526280" y="5760720"/>
            <a:ext cx="2103120" cy="502920"/>
          </a:xfrm>
          <a:prstGeom prst="rect">
            <a:avLst/>
          </a:prstGeom>
          <a:noFill/>
          <a:ln/>
        </p:spPr>
        <p:txBody>
          <a:bodyPr wrap="square" lIns="0" tIns="0" rIns="0" bIns="0" rtlCol="0" anchor="ctr"/>
          <a:lstStyle/>
          <a:p>
            <a:pPr marL="0" indent="0" algn="ctr">
              <a:buNone/>
            </a:pPr>
            <a:r>
              <a:rPr lang="en-US" sz="1800" b="1" dirty="0">
                <a:solidFill>
                  <a:srgbClr val="FFFFFF"/>
                </a:solidFill>
              </a:rPr>
              <a:t>Measurement</a:t>
            </a:r>
            <a:endParaRPr lang="en-US" sz="1800" dirty="0"/>
          </a:p>
        </p:txBody>
      </p:sp>
      <p:sp>
        <p:nvSpPr>
          <p:cNvPr id="29" name="Measurement cause 1"/>
          <p:cNvSpPr/>
          <p:nvPr/>
        </p:nvSpPr>
        <p:spPr>
          <a:xfrm>
            <a:off x="3817620" y="4270248"/>
            <a:ext cx="2377440" cy="512064"/>
          </a:xfrm>
          <a:prstGeom prst="rect">
            <a:avLst/>
          </a:prstGeom>
          <a:solidFill>
            <a:srgbClr val="FFFFFF"/>
          </a:solidFill>
          <a:ln w="19050">
            <a:solidFill>
              <a:srgbClr val="0097D6"/>
            </a:solidFill>
          </a:ln>
        </p:spPr>
        <p:txBody>
          <a:bodyPr wrap="square" lIns="101600" tIns="101600" rIns="101600" bIns="101600" rtlCol="0" anchor="ctr"/>
          <a:lstStyle/>
          <a:p>
            <a:pPr marL="0" indent="0" algn="l">
              <a:buNone/>
            </a:pPr>
            <a:r>
              <a:rPr lang="en-US" sz="1300" dirty="0">
                <a:solidFill>
                  <a:schemeClr val="tx1"/>
                </a:solidFill>
              </a:rPr>
              <a:t>Sales stuck about 25% below 2019</a:t>
            </a:r>
            <a:endParaRPr lang="en-US" sz="1300" dirty="0"/>
          </a:p>
        </p:txBody>
      </p:sp>
      <p:sp>
        <p:nvSpPr>
          <p:cNvPr id="30" name="Measurement cause 2"/>
          <p:cNvSpPr/>
          <p:nvPr/>
        </p:nvSpPr>
        <p:spPr>
          <a:xfrm>
            <a:off x="3429000" y="5047488"/>
            <a:ext cx="2377440" cy="512064"/>
          </a:xfrm>
          <a:prstGeom prst="rect">
            <a:avLst/>
          </a:prstGeom>
          <a:solidFill>
            <a:srgbClr val="FFFFFF"/>
          </a:solidFill>
          <a:ln w="19050">
            <a:solidFill>
              <a:srgbClr val="0097D6"/>
            </a:solidFill>
          </a:ln>
        </p:spPr>
        <p:txBody>
          <a:bodyPr wrap="square" lIns="101600" tIns="101600" rIns="101600" bIns="101600" rtlCol="0" anchor="ctr"/>
          <a:lstStyle/>
          <a:p>
            <a:pPr marL="0" indent="0" algn="l">
              <a:buNone/>
            </a:pPr>
            <a:r>
              <a:rPr lang="en-US" sz="1300" dirty="0">
                <a:solidFill>
                  <a:schemeClr val="tx1"/>
                </a:solidFill>
              </a:rPr>
              <a:t>Drivers of lost sales unclear</a:t>
            </a:r>
            <a:endParaRPr lang="en-US" sz="1300" dirty="0"/>
          </a:p>
        </p:txBody>
      </p:sp>
      <p:sp>
        <p:nvSpPr>
          <p:cNvPr id="31" name="Environment bone"/>
          <p:cNvSpPr/>
          <p:nvPr/>
        </p:nvSpPr>
        <p:spPr>
          <a:xfrm flipV="1">
            <a:off x="8412480" y="3749040"/>
            <a:ext cx="1005840" cy="2011680"/>
          </a:xfrm>
          <a:prstGeom prst="line">
            <a:avLst/>
          </a:prstGeom>
          <a:noFill/>
          <a:ln w="38100">
            <a:solidFill>
              <a:srgbClr val="2E8B57"/>
            </a:solidFill>
            <a:prstDash val="solid"/>
          </a:ln>
        </p:spPr>
        <p:txBody>
          <a:bodyPr/>
          <a:lstStyle/>
          <a:p>
            <a:endParaRPr lang="en-GB"/>
          </a:p>
        </p:txBody>
      </p:sp>
      <p:sp>
        <p:nvSpPr>
          <p:cNvPr id="32" name="Environment category"/>
          <p:cNvSpPr/>
          <p:nvPr/>
        </p:nvSpPr>
        <p:spPr>
          <a:xfrm>
            <a:off x="7360920" y="5760720"/>
            <a:ext cx="2103120" cy="502920"/>
          </a:xfrm>
          <a:prstGeom prst="roundRect">
            <a:avLst>
              <a:gd name="adj" fmla="val 14545"/>
            </a:avLst>
          </a:prstGeom>
          <a:solidFill>
            <a:srgbClr val="2E8B57"/>
          </a:solidFill>
          <a:ln w="12700">
            <a:solidFill>
              <a:srgbClr val="2E8B57"/>
            </a:solidFill>
            <a:prstDash val="solid"/>
          </a:ln>
        </p:spPr>
        <p:txBody>
          <a:bodyPr/>
          <a:lstStyle/>
          <a:p>
            <a:endParaRPr lang="en-GB"/>
          </a:p>
        </p:txBody>
      </p:sp>
      <p:sp>
        <p:nvSpPr>
          <p:cNvPr id="33" name="Environment label"/>
          <p:cNvSpPr txBox="1"/>
          <p:nvPr/>
        </p:nvSpPr>
        <p:spPr>
          <a:xfrm>
            <a:off x="7360920" y="5760720"/>
            <a:ext cx="2103120" cy="502920"/>
          </a:xfrm>
          <a:prstGeom prst="rect">
            <a:avLst/>
          </a:prstGeom>
          <a:noFill/>
          <a:ln/>
        </p:spPr>
        <p:txBody>
          <a:bodyPr wrap="square" lIns="0" tIns="0" rIns="0" bIns="0" rtlCol="0" anchor="ctr"/>
          <a:lstStyle/>
          <a:p>
            <a:pPr marL="0" indent="0" algn="ctr">
              <a:buNone/>
            </a:pPr>
            <a:r>
              <a:rPr lang="en-US" sz="1800" b="1" dirty="0">
                <a:solidFill>
                  <a:srgbClr val="FFFFFF"/>
                </a:solidFill>
              </a:rPr>
              <a:t>Environment</a:t>
            </a:r>
            <a:endParaRPr lang="en-US" sz="1800" dirty="0"/>
          </a:p>
        </p:txBody>
      </p:sp>
      <p:sp>
        <p:nvSpPr>
          <p:cNvPr id="34" name="Environment cause 1"/>
          <p:cNvSpPr/>
          <p:nvPr/>
        </p:nvSpPr>
        <p:spPr>
          <a:xfrm>
            <a:off x="6652260" y="4270248"/>
            <a:ext cx="2377440" cy="512064"/>
          </a:xfrm>
          <a:prstGeom prst="rect">
            <a:avLst/>
          </a:prstGeom>
          <a:solidFill>
            <a:srgbClr val="FFFFFF"/>
          </a:solidFill>
          <a:ln w="19050">
            <a:solidFill>
              <a:srgbClr val="2E8B57"/>
            </a:solidFill>
          </a:ln>
        </p:spPr>
        <p:txBody>
          <a:bodyPr wrap="square" lIns="101600" tIns="101600" rIns="101600" bIns="101600" rtlCol="0" anchor="ctr"/>
          <a:lstStyle/>
          <a:p>
            <a:pPr marL="0" indent="0" algn="l">
              <a:buNone/>
            </a:pPr>
            <a:r>
              <a:rPr lang="en-US" sz="1300" dirty="0">
                <a:solidFill>
                  <a:schemeClr val="tx1"/>
                </a:solidFill>
              </a:rPr>
              <a:t>Retail park quieter; units stay empty</a:t>
            </a:r>
            <a:endParaRPr lang="en-US" sz="1300" dirty="0"/>
          </a:p>
        </p:txBody>
      </p:sp>
      <p:sp>
        <p:nvSpPr>
          <p:cNvPr id="35" name="Environment cause 2"/>
          <p:cNvSpPr/>
          <p:nvPr/>
        </p:nvSpPr>
        <p:spPr>
          <a:xfrm>
            <a:off x="6263640" y="5047488"/>
            <a:ext cx="2377440" cy="512064"/>
          </a:xfrm>
          <a:prstGeom prst="rect">
            <a:avLst/>
          </a:prstGeom>
          <a:solidFill>
            <a:srgbClr val="FFFFFF"/>
          </a:solidFill>
          <a:ln w="19050">
            <a:solidFill>
              <a:srgbClr val="2E8B57"/>
            </a:solidFill>
          </a:ln>
        </p:spPr>
        <p:txBody>
          <a:bodyPr wrap="square" lIns="101600" tIns="101600" rIns="101600" bIns="101600" rtlCol="0" anchor="ctr"/>
          <a:lstStyle/>
          <a:p>
            <a:pPr marL="0" indent="0" algn="l">
              <a:buNone/>
            </a:pPr>
            <a:r>
              <a:rPr lang="en-US" sz="1300" dirty="0"/>
              <a:t>Sales</a:t>
            </a:r>
            <a:r>
              <a:rPr lang="en-US" sz="1300" dirty="0">
                <a:solidFill>
                  <a:schemeClr val="tx1"/>
                </a:solidFill>
              </a:rPr>
              <a:t> never recovered after 2020</a:t>
            </a:r>
            <a:endParaRPr lang="en-US" sz="1300" dirty="0"/>
          </a:p>
        </p:txBody>
      </p:sp>
      <p:sp>
        <p:nvSpPr>
          <p:cNvPr id="36" name="Slide Number Placeholder 0"/>
          <p:cNvSpPr>
            <a:spLocks noGrp="1"/>
          </p:cNvSpPr>
          <p:nvPr>
            <p:ph type="sldNum" sz="quarter" idx="4294967295"/>
          </p:nvPr>
        </p:nvSpPr>
        <p:spPr>
          <a:xfrm>
            <a:off x="1124712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100">
                <a:solidFill>
                  <a:srgbClr val="7A6A5F"/>
                </a:solidFill>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94415" cy="777240"/>
          </a:xfrm>
          <a:prstGeom prst="rect">
            <a:avLst/>
          </a:prstGeom>
          <a:noFill/>
          <a:ln/>
        </p:spPr>
        <p:txBody>
          <a:bodyPr wrap="square" lIns="0" tIns="0" rIns="0" bIns="0" rtlCol="0" anchor="ctr"/>
          <a:lstStyle/>
          <a:p>
            <a:pPr marL="0" indent="0" algn="l">
              <a:buNone/>
            </a:pPr>
            <a:r>
              <a:rPr lang="en-US" sz="3200" b="1" dirty="0">
                <a:solidFill>
                  <a:schemeClr val="tx2"/>
                </a:solidFill>
              </a:rPr>
              <a:t>Summary of Key Findings</a:t>
            </a:r>
            <a:endParaRPr lang="en-US" sz="3200" dirty="0"/>
          </a:p>
        </p:txBody>
      </p:sp>
      <p:sp>
        <p:nvSpPr>
          <p:cNvPr id="3" name="Summary card External forces (PESTEL)"/>
          <p:cNvSpPr/>
          <p:nvPr/>
        </p:nvSpPr>
        <p:spPr>
          <a:xfrm>
            <a:off x="548640" y="1325880"/>
            <a:ext cx="5440680" cy="3291840"/>
          </a:xfrm>
          <a:prstGeom prst="roundRect">
            <a:avLst>
              <a:gd name="adj" fmla="val 3333"/>
            </a:avLst>
          </a:prstGeom>
          <a:solidFill>
            <a:schemeClr val="bg2"/>
          </a:solidFill>
          <a:ln w="12700">
            <a:solidFill>
              <a:schemeClr val="bg2"/>
            </a:solidFill>
            <a:prstDash val="solid"/>
          </a:ln>
        </p:spPr>
        <p:txBody>
          <a:bodyPr/>
          <a:lstStyle/>
          <a:p>
            <a:endParaRPr lang="en-GB"/>
          </a:p>
        </p:txBody>
      </p:sp>
      <p:sp>
        <p:nvSpPr>
          <p:cNvPr id="4" name="External forces (PESTEL) circle"/>
          <p:cNvSpPr/>
          <p:nvPr/>
        </p:nvSpPr>
        <p:spPr>
          <a:xfrm>
            <a:off x="777240" y="1527048"/>
            <a:ext cx="594360" cy="594360"/>
          </a:xfrm>
          <a:prstGeom prst="ellipse">
            <a:avLst/>
          </a:prstGeom>
          <a:solidFill>
            <a:schemeClr val="tx2"/>
          </a:solidFill>
          <a:ln w="12700">
            <a:solidFill>
              <a:schemeClr val="tx2"/>
            </a:solidFill>
            <a:prstDash val="solid"/>
          </a:ln>
        </p:spPr>
        <p:txBody>
          <a:bodyPr/>
          <a:lstStyle/>
          <a:p>
            <a:endParaRPr lang="en-GB"/>
          </a:p>
        </p:txBody>
      </p:sp>
      <p:pic>
        <p:nvPicPr>
          <p:cNvPr id="5" name="External forces (PESTEL) icon" descr="External forces (PESTEL)"/>
          <p:cNvPicPr>
            <a:picLocks noChangeAspect="1"/>
          </p:cNvPicPr>
          <p:nvPr/>
        </p:nvPicPr>
        <p:blipFill>
          <a:blip r:embed="rId3"/>
          <a:stretch>
            <a:fillRect/>
          </a:stretch>
        </p:blipFill>
        <p:spPr>
          <a:xfrm>
            <a:off x="925830" y="1675638"/>
            <a:ext cx="297180" cy="297180"/>
          </a:xfrm>
          <a:prstGeom prst="rect">
            <a:avLst/>
          </a:prstGeom>
        </p:spPr>
      </p:pic>
      <p:sp>
        <p:nvSpPr>
          <p:cNvPr id="6" name="Summary heading 0"/>
          <p:cNvSpPr txBox="1"/>
          <p:nvPr/>
        </p:nvSpPr>
        <p:spPr>
          <a:xfrm>
            <a:off x="1554480" y="1481328"/>
            <a:ext cx="4251960" cy="713232"/>
          </a:xfrm>
          <a:prstGeom prst="rect">
            <a:avLst/>
          </a:prstGeom>
          <a:noFill/>
          <a:ln/>
        </p:spPr>
        <p:txBody>
          <a:bodyPr wrap="square" lIns="0" tIns="0" rIns="0" bIns="0" rtlCol="0" anchor="ctr"/>
          <a:lstStyle/>
          <a:p>
            <a:pPr marL="0" indent="0">
              <a:buNone/>
            </a:pPr>
            <a:r>
              <a:rPr lang="en-US" sz="1800" b="1" dirty="0">
                <a:solidFill>
                  <a:schemeClr val="tx2"/>
                </a:solidFill>
              </a:rPr>
              <a:t>External forces (PESTEL)</a:t>
            </a:r>
            <a:endParaRPr lang="en-US" sz="1800" dirty="0"/>
          </a:p>
        </p:txBody>
      </p:sp>
      <p:sp>
        <p:nvSpPr>
          <p:cNvPr id="7" name="Summary bullets 0"/>
          <p:cNvSpPr txBox="1"/>
          <p:nvPr/>
        </p:nvSpPr>
        <p:spPr>
          <a:xfrm>
            <a:off x="777240" y="2423160"/>
            <a:ext cx="4983480" cy="2057400"/>
          </a:xfrm>
          <a:prstGeom prst="rect">
            <a:avLst/>
          </a:prstGeom>
          <a:noFill/>
          <a:ln/>
        </p:spPr>
        <p:txBody>
          <a:bodyPr wrap="square" lIns="0" tIns="0" rIns="0" bIns="0" rtlCol="0" anchor="t"/>
          <a:lstStyle/>
          <a:p>
            <a:pPr marL="177800" indent="-177800">
              <a:spcAft>
                <a:spcPts val="1200"/>
              </a:spcAft>
              <a:buSzPct val="100000"/>
              <a:buChar char="•"/>
            </a:pPr>
            <a:r>
              <a:rPr lang="en-US" sz="1700" dirty="0">
                <a:solidFill>
                  <a:schemeClr val="tx1"/>
                </a:solidFill>
              </a:rPr>
              <a:t>Retail park has shrunk because of closures, redundancies, hybrid working</a:t>
            </a:r>
            <a:endParaRPr lang="en-US" sz="1700" dirty="0"/>
          </a:p>
          <a:p>
            <a:pPr marL="177800" indent="-177800">
              <a:spcAft>
                <a:spcPts val="1200"/>
              </a:spcAft>
              <a:buSzPct val="100000"/>
              <a:buChar char="•"/>
            </a:pPr>
            <a:r>
              <a:rPr lang="en-US" sz="1700" dirty="0">
                <a:solidFill>
                  <a:schemeClr val="tx1"/>
                </a:solidFill>
              </a:rPr>
              <a:t>Overheads are rising while organic ingredient costs are unpredictable</a:t>
            </a:r>
            <a:endParaRPr lang="en-US" sz="1700" dirty="0"/>
          </a:p>
          <a:p>
            <a:pPr marL="177800" indent="-177800">
              <a:spcAft>
                <a:spcPts val="1200"/>
              </a:spcAft>
              <a:buSzPct val="100000"/>
              <a:buChar char="•"/>
            </a:pPr>
            <a:r>
              <a:rPr lang="en-US" sz="1700" dirty="0">
                <a:solidFill>
                  <a:schemeClr val="tx1"/>
                </a:solidFill>
              </a:rPr>
              <a:t>Economic and Social factors dominate</a:t>
            </a:r>
            <a:endParaRPr lang="en-US" sz="1700" dirty="0"/>
          </a:p>
        </p:txBody>
      </p:sp>
      <p:sp>
        <p:nvSpPr>
          <p:cNvPr id="8" name="Summary card Internal causes (Cause-and-Effect)"/>
          <p:cNvSpPr/>
          <p:nvPr/>
        </p:nvSpPr>
        <p:spPr>
          <a:xfrm>
            <a:off x="6199632" y="1325880"/>
            <a:ext cx="5440680" cy="3291840"/>
          </a:xfrm>
          <a:prstGeom prst="roundRect">
            <a:avLst>
              <a:gd name="adj" fmla="val 3333"/>
            </a:avLst>
          </a:prstGeom>
          <a:solidFill>
            <a:schemeClr val="bg2"/>
          </a:solidFill>
          <a:ln w="12700">
            <a:solidFill>
              <a:schemeClr val="bg2"/>
            </a:solidFill>
            <a:prstDash val="solid"/>
          </a:ln>
        </p:spPr>
        <p:txBody>
          <a:bodyPr/>
          <a:lstStyle/>
          <a:p>
            <a:endParaRPr lang="en-GB"/>
          </a:p>
        </p:txBody>
      </p:sp>
      <p:sp>
        <p:nvSpPr>
          <p:cNvPr id="9" name="Internal causes (Cause-and-Effect) circle"/>
          <p:cNvSpPr/>
          <p:nvPr/>
        </p:nvSpPr>
        <p:spPr>
          <a:xfrm>
            <a:off x="6428232" y="1527048"/>
            <a:ext cx="594360" cy="594360"/>
          </a:xfrm>
          <a:prstGeom prst="ellipse">
            <a:avLst/>
          </a:prstGeom>
          <a:solidFill>
            <a:schemeClr val="tx2"/>
          </a:solidFill>
          <a:ln w="12700">
            <a:solidFill>
              <a:schemeClr val="tx2"/>
            </a:solidFill>
            <a:prstDash val="solid"/>
          </a:ln>
        </p:spPr>
        <p:txBody>
          <a:bodyPr/>
          <a:lstStyle/>
          <a:p>
            <a:endParaRPr lang="en-GB"/>
          </a:p>
        </p:txBody>
      </p:sp>
      <p:pic>
        <p:nvPicPr>
          <p:cNvPr id="10" name="Internal causes (Cause-and-Effect) icon" descr="Internal causes (Cause-and-Effect)"/>
          <p:cNvPicPr>
            <a:picLocks noChangeAspect="1"/>
          </p:cNvPicPr>
          <p:nvPr/>
        </p:nvPicPr>
        <p:blipFill>
          <a:blip r:embed="rId4"/>
          <a:stretch>
            <a:fillRect/>
          </a:stretch>
        </p:blipFill>
        <p:spPr>
          <a:xfrm>
            <a:off x="6576822" y="1675638"/>
            <a:ext cx="297180" cy="297180"/>
          </a:xfrm>
          <a:prstGeom prst="rect">
            <a:avLst/>
          </a:prstGeom>
        </p:spPr>
      </p:pic>
      <p:sp>
        <p:nvSpPr>
          <p:cNvPr id="11" name="Summary heading 1"/>
          <p:cNvSpPr txBox="1"/>
          <p:nvPr/>
        </p:nvSpPr>
        <p:spPr>
          <a:xfrm>
            <a:off x="7205472" y="1481328"/>
            <a:ext cx="4251960" cy="713232"/>
          </a:xfrm>
          <a:prstGeom prst="rect">
            <a:avLst/>
          </a:prstGeom>
          <a:noFill/>
          <a:ln/>
        </p:spPr>
        <p:txBody>
          <a:bodyPr wrap="square" lIns="0" tIns="0" rIns="0" bIns="0" rtlCol="0" anchor="ctr"/>
          <a:lstStyle/>
          <a:p>
            <a:r>
              <a:rPr lang="en-US" sz="1800" b="1" dirty="0">
                <a:solidFill>
                  <a:schemeClr val="tx2"/>
                </a:solidFill>
              </a:rPr>
              <a:t>Internal causes</a:t>
            </a:r>
            <a:endParaRPr lang="en-US" sz="1800" dirty="0"/>
          </a:p>
        </p:txBody>
      </p:sp>
      <p:sp>
        <p:nvSpPr>
          <p:cNvPr id="12" name="Summary bullets 1"/>
          <p:cNvSpPr txBox="1"/>
          <p:nvPr/>
        </p:nvSpPr>
        <p:spPr>
          <a:xfrm>
            <a:off x="6428232" y="2423160"/>
            <a:ext cx="4983480" cy="2057400"/>
          </a:xfrm>
          <a:prstGeom prst="rect">
            <a:avLst/>
          </a:prstGeom>
          <a:noFill/>
          <a:ln/>
        </p:spPr>
        <p:txBody>
          <a:bodyPr wrap="square" lIns="0" tIns="0" rIns="0" bIns="0" rtlCol="0" anchor="t"/>
          <a:lstStyle/>
          <a:p>
            <a:pPr marL="177800" indent="-177800">
              <a:spcAft>
                <a:spcPts val="1200"/>
              </a:spcAft>
              <a:buSzPct val="100000"/>
              <a:buChar char="•"/>
            </a:pPr>
            <a:r>
              <a:rPr lang="en-US" sz="1700" dirty="0">
                <a:solidFill>
                  <a:schemeClr val="tx1"/>
                </a:solidFill>
              </a:rPr>
              <a:t>No delivery service and unreliable phone pre-orders</a:t>
            </a:r>
            <a:endParaRPr lang="en-US" sz="1700" dirty="0"/>
          </a:p>
          <a:p>
            <a:pPr marL="177800" indent="-177800">
              <a:spcAft>
                <a:spcPts val="1200"/>
              </a:spcAft>
              <a:buSzPct val="100000"/>
              <a:buChar char="•"/>
            </a:pPr>
            <a:r>
              <a:rPr lang="en-US" sz="1700" dirty="0">
                <a:solidFill>
                  <a:schemeClr val="tx1"/>
                </a:solidFill>
              </a:rPr>
              <a:t>Long waits at busy times</a:t>
            </a:r>
            <a:endParaRPr lang="en-US" sz="1700" dirty="0"/>
          </a:p>
          <a:p>
            <a:pPr marL="177800" indent="-177800">
              <a:spcAft>
                <a:spcPts val="1200"/>
              </a:spcAft>
              <a:buSzPct val="100000"/>
              <a:buChar char="•"/>
            </a:pPr>
            <a:r>
              <a:rPr lang="en-US" sz="1700" dirty="0">
                <a:solidFill>
                  <a:schemeClr val="tx1"/>
                </a:solidFill>
              </a:rPr>
              <a:t>Basil tied to being on site</a:t>
            </a:r>
            <a:endParaRPr lang="en-US" sz="1700" dirty="0"/>
          </a:p>
        </p:txBody>
      </p:sp>
      <p:sp>
        <p:nvSpPr>
          <p:cNvPr id="25" name="Slide Number Placeholder 0"/>
          <p:cNvSpPr>
            <a:spLocks noGrp="1"/>
          </p:cNvSpPr>
          <p:nvPr>
            <p:ph type="sldNum" sz="quarter" idx="4294967295"/>
          </p:nvPr>
        </p:nvSpPr>
        <p:spPr>
          <a:xfrm>
            <a:off x="11247120" y="6400800"/>
            <a:ext cx="457200" cy="274320"/>
          </a:xfrm>
          <a:prstGeom prst="rect">
            <a:avLst/>
          </a:prstGeom>
          <a:extLst>
            <a:ext uri="{C572A759-6A51-4108-AA02-DFA0A04FC94B}">
              <ma14:wrappingTextBoxFlag xmlns="" xmlns:ma14="http://schemas.microsoft.com/office/mac/drawingml/2011/main" val="0"/>
            </a:ext>
          </a:extLst>
        </p:spPr>
        <p:txBody>
          <a:bodyPr/>
          <a:lstStyle>
            <a:lvl1pPr>
              <a:defRPr sz="1100">
                <a:solidFill>
                  <a:srgbClr val="7A6A5F"/>
                </a:solidFill>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6590662" y="990600"/>
            <a:ext cx="4805996" cy="4574347"/>
          </a:xfrm>
          <a:prstGeom prst="rect">
            <a:avLst/>
          </a:prstGeom>
        </p:spPr>
        <p:txBody>
          <a:bodyPr vert="horz" lIns="91440" tIns="45720" rIns="91440" bIns="45720" rtlCol="0" anchor="t">
            <a:normAutofit fontScale="90000"/>
          </a:bodyPr>
          <a:lstStyle/>
          <a:p>
            <a:r>
              <a:rPr lang="en-US" sz="1900" b="1" kern="1200" dirty="0">
                <a:latin typeface="+mj-lt"/>
                <a:ea typeface="+mj-ea"/>
                <a:cs typeface="+mj-cs"/>
              </a:rPr>
              <a:t>Reference List:</a:t>
            </a:r>
            <a:br>
              <a:rPr lang="en-US" sz="1900" b="1" kern="1200" dirty="0">
                <a:latin typeface="+mj-lt"/>
                <a:ea typeface="+mj-ea"/>
                <a:cs typeface="+mj-cs"/>
              </a:rPr>
            </a:br>
            <a:br>
              <a:rPr lang="en-US" sz="1900" b="1" kern="1200" dirty="0">
                <a:latin typeface="+mj-lt"/>
                <a:ea typeface="+mj-ea"/>
                <a:cs typeface="+mj-cs"/>
              </a:rPr>
            </a:br>
            <a:r>
              <a:rPr lang="en-GB" sz="2000" b="0" kern="1200" dirty="0">
                <a:latin typeface="+mj-lt"/>
                <a:ea typeface="+mj-ea"/>
                <a:cs typeface="+mj-cs"/>
              </a:rPr>
              <a:t>LCLM 4004 Problem Solving and Decision-Making: Component 1 assignment, Basil’s Bakery case study. module material.</a:t>
            </a:r>
            <a:br>
              <a:rPr lang="en-GB" sz="2000" b="0" kern="1200" dirty="0">
                <a:latin typeface="+mj-lt"/>
                <a:ea typeface="+mj-ea"/>
                <a:cs typeface="+mj-cs"/>
              </a:rPr>
            </a:br>
            <a:br>
              <a:rPr lang="en-GB" sz="2000" b="0" kern="1200" dirty="0">
                <a:latin typeface="+mj-lt"/>
                <a:ea typeface="+mj-ea"/>
                <a:cs typeface="+mj-cs"/>
              </a:rPr>
            </a:br>
            <a:r>
              <a:rPr lang="en-GB" sz="2000" b="0" kern="1200" dirty="0">
                <a:latin typeface="+mj-lt"/>
                <a:ea typeface="+mj-ea"/>
                <a:cs typeface="+mj-cs"/>
              </a:rPr>
              <a:t>Bank of England (2026) Bank Rate history and data.</a:t>
            </a:r>
            <a:br>
              <a:rPr lang="en-GB" sz="2000" b="0" kern="1200" dirty="0">
                <a:latin typeface="+mj-lt"/>
                <a:ea typeface="+mj-ea"/>
                <a:cs typeface="+mj-cs"/>
              </a:rPr>
            </a:br>
            <a:br>
              <a:rPr lang="en-GB" sz="2000" b="0" kern="1200" dirty="0">
                <a:latin typeface="+mj-lt"/>
                <a:ea typeface="+mj-ea"/>
                <a:cs typeface="+mj-cs"/>
              </a:rPr>
            </a:br>
            <a:r>
              <a:rPr lang="en-GB" sz="2000" b="0" kern="1200" dirty="0">
                <a:latin typeface="+mj-lt"/>
                <a:ea typeface="+mj-ea"/>
                <a:cs typeface="+mj-cs"/>
              </a:rPr>
              <a:t>Hooson, M. (2025) UK remote and hybrid working trends and statistics. Forbes Advisor UK.</a:t>
            </a:r>
            <a:br>
              <a:rPr lang="en-GB" sz="2000" b="0" kern="1200" dirty="0">
                <a:latin typeface="+mj-lt"/>
                <a:ea typeface="+mj-ea"/>
                <a:cs typeface="+mj-cs"/>
              </a:rPr>
            </a:br>
            <a:br>
              <a:rPr lang="en-GB" sz="2000" b="0" kern="1200" dirty="0">
                <a:latin typeface="+mj-lt"/>
                <a:ea typeface="+mj-ea"/>
                <a:cs typeface="+mj-cs"/>
              </a:rPr>
            </a:br>
            <a:r>
              <a:rPr lang="en-GB" sz="2000" b="0" kern="1200" dirty="0">
                <a:latin typeface="+mj-lt"/>
                <a:ea typeface="+mj-ea"/>
                <a:cs typeface="+mj-cs"/>
              </a:rPr>
              <a:t>Centre for Cities (2026) Coventry.</a:t>
            </a:r>
            <a:br>
              <a:rPr lang="en-GB" sz="2000" b="0" kern="1200" dirty="0">
                <a:latin typeface="+mj-lt"/>
                <a:ea typeface="+mj-ea"/>
                <a:cs typeface="+mj-cs"/>
              </a:rPr>
            </a:br>
            <a:br>
              <a:rPr lang="en-GB" sz="2000" b="0" kern="1200" dirty="0">
                <a:latin typeface="+mj-lt"/>
                <a:ea typeface="+mj-ea"/>
                <a:cs typeface="+mj-cs"/>
              </a:rPr>
            </a:br>
            <a:r>
              <a:rPr lang="en-GB" sz="2000" b="0" kern="1200" dirty="0">
                <a:latin typeface="+mj-lt"/>
                <a:ea typeface="+mj-ea"/>
                <a:cs typeface="+mj-cs"/>
              </a:rPr>
              <a:t>Hutton, G., Irvine, S. and Foley, N. (2022) Hospitality industry and Covid-19. Research Briefing CBP-9111. London: House of Commons Library.</a:t>
            </a:r>
            <a:endParaRPr lang="en-US" sz="2000" b="0" kern="1200" dirty="0">
              <a:latin typeface="+mj-lt"/>
              <a:ea typeface="+mj-ea"/>
              <a:cs typeface="+mj-cs"/>
            </a:endParaRPr>
          </a:p>
        </p:txBody>
      </p:sp>
      <p:pic>
        <p:nvPicPr>
          <p:cNvPr id="29" name="Graphic 28" descr="Books">
            <a:extLst>
              <a:ext uri="{FF2B5EF4-FFF2-40B4-BE49-F238E27FC236}">
                <a16:creationId xmlns:a16="http://schemas.microsoft.com/office/drawing/2014/main" id="{99BED6A0-4208-60EC-609E-B0AE89314BD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36" name="Group 35">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37" name="Freeform: Shape 36">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Freeform: Shape 37">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Freeform: Shape 38">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5" name="Slide Number Placeholder 0"/>
          <p:cNvSpPr>
            <a:spLocks noGrp="1"/>
          </p:cNvSpPr>
          <p:nvPr>
            <p:ph type="sldNum" sz="quarter" idx="4294967295"/>
          </p:nvPr>
        </p:nvSpPr>
        <p:spPr>
          <a:xfrm>
            <a:off x="8610600" y="6356350"/>
            <a:ext cx="2743200" cy="365125"/>
          </a:xfrm>
          <a:prstGeom prst="rect">
            <a:avLst/>
          </a:prstGeom>
          <a:extLst>
            <a:ext uri="{C572A759-6A51-4108-AA02-DFA0A04FC94B}">
              <ma14:wrappingTextBoxFlag xmlns:ma14="http://schemas.microsoft.com/office/mac/drawingml/2011/main" xmlns="" val="0"/>
            </a:ext>
          </a:extLst>
        </p:spPr>
        <p:txBody>
          <a:bodyPr vert="horz" lIns="91440" tIns="45720" rIns="91440" bIns="45720" rtlCol="0" anchor="ctr">
            <a:normAutofit/>
          </a:bodyPr>
          <a:lstStyle>
            <a:lvl1pPr>
              <a:defRPr sz="1100">
                <a:solidFill>
                  <a:srgbClr val="7A6A5F"/>
                </a:solidFill>
              </a:defRPr>
            </a:lvl1pPr>
          </a:lstStyle>
          <a:p>
            <a:pPr algn="r">
              <a:spcAft>
                <a:spcPts val="600"/>
              </a:spcAft>
            </a:pPr>
            <a:fld id="{F7021451-1387-4CA6-816F-3879F97B5CBC}" type="slidenum">
              <a:rPr lang="en-US" sz="1200" b="0">
                <a:solidFill>
                  <a:schemeClr val="tx1">
                    <a:tint val="75000"/>
                  </a:schemeClr>
                </a:solidFill>
              </a:rPr>
              <a:pPr algn="r">
                <a:spcAft>
                  <a:spcPts val="600"/>
                </a:spcAft>
              </a:pPr>
              <a:t>10</a:t>
            </a:fld>
            <a:endParaRPr lang="en-US" sz="1200">
              <a:solidFill>
                <a:schemeClr val="tx1">
                  <a:tint val="75000"/>
                </a:schemeClr>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731520" y="1097280"/>
            <a:ext cx="5669280" cy="1828800"/>
          </a:xfrm>
          <a:prstGeom prst="rect">
            <a:avLst/>
          </a:prstGeom>
          <a:noFill/>
          <a:ln/>
        </p:spPr>
        <p:txBody>
          <a:bodyPr wrap="square" lIns="0" tIns="0" rIns="0" bIns="0" rtlCol="0" anchor="t"/>
          <a:lstStyle/>
          <a:p>
            <a:pPr marL="0" indent="0" algn="l">
              <a:buNone/>
            </a:pPr>
            <a:r>
              <a:rPr lang="en-US" sz="4800" b="1" dirty="0">
                <a:solidFill>
                  <a:schemeClr val="bg1"/>
                </a:solidFill>
              </a:rPr>
              <a:t>Questions?</a:t>
            </a:r>
            <a:endParaRPr lang="en-US" sz="4800" dirty="0"/>
          </a:p>
        </p:txBody>
      </p:sp>
      <p:sp>
        <p:nvSpPr>
          <p:cNvPr id="3" name="Thanks"/>
          <p:cNvSpPr txBox="1"/>
          <p:nvPr/>
        </p:nvSpPr>
        <p:spPr>
          <a:xfrm>
            <a:off x="731520" y="2377440"/>
            <a:ext cx="5486400" cy="548640"/>
          </a:xfrm>
          <a:prstGeom prst="rect">
            <a:avLst/>
          </a:prstGeom>
          <a:noFill/>
          <a:ln/>
        </p:spPr>
        <p:txBody>
          <a:bodyPr wrap="square" lIns="0" tIns="0" rIns="0" bIns="0" rtlCol="0" anchor="ctr"/>
          <a:lstStyle/>
          <a:p>
            <a:pPr marL="0" indent="0">
              <a:buNone/>
            </a:pPr>
            <a:r>
              <a:rPr lang="en-US" sz="2400" dirty="0">
                <a:solidFill>
                  <a:schemeClr val="bg2"/>
                </a:solidFill>
              </a:rPr>
              <a:t>Thank you for listening</a:t>
            </a:r>
            <a:endParaRPr lang="en-US" sz="2400" dirty="0"/>
          </a:p>
        </p:txBody>
      </p:sp>
      <p:sp>
        <p:nvSpPr>
          <p:cNvPr id="4" name="Motif circle"/>
          <p:cNvSpPr/>
          <p:nvPr/>
        </p:nvSpPr>
        <p:spPr>
          <a:xfrm>
            <a:off x="8229600" y="1554480"/>
            <a:ext cx="3108960" cy="3108960"/>
          </a:xfrm>
          <a:prstGeom prst="ellipse">
            <a:avLst/>
          </a:prstGeom>
          <a:solidFill>
            <a:schemeClr val="accent1"/>
          </a:solidFill>
          <a:ln w="12700">
            <a:solidFill>
              <a:schemeClr val="accent1"/>
            </a:solidFill>
            <a:prstDash val="solid"/>
          </a:ln>
        </p:spPr>
        <p:txBody>
          <a:bodyPr/>
          <a:lstStyle/>
          <a:p>
            <a:endParaRPr lang="en-GB"/>
          </a:p>
        </p:txBody>
      </p:sp>
      <p:sp>
        <p:nvSpPr>
          <p:cNvPr id="5" name="Q&amp;amp;A text"/>
          <p:cNvSpPr txBox="1"/>
          <p:nvPr/>
        </p:nvSpPr>
        <p:spPr>
          <a:xfrm>
            <a:off x="8229600" y="1554480"/>
            <a:ext cx="3108960" cy="3108960"/>
          </a:xfrm>
          <a:prstGeom prst="rect">
            <a:avLst/>
          </a:prstGeom>
          <a:noFill/>
          <a:ln/>
        </p:spPr>
        <p:txBody>
          <a:bodyPr wrap="square" lIns="0" tIns="0" rIns="0" bIns="0" rtlCol="0" anchor="ctr"/>
          <a:lstStyle/>
          <a:p>
            <a:pPr marL="0" indent="0" algn="ctr">
              <a:buNone/>
            </a:pPr>
            <a:r>
              <a:rPr lang="en-US" sz="6000" b="1" dirty="0">
                <a:solidFill>
                  <a:schemeClr val="tx1"/>
                </a:solidFill>
              </a:rPr>
              <a:t>Q&amp;A</a:t>
            </a:r>
            <a:endParaRPr lang="en-US" sz="6000" dirty="0"/>
          </a:p>
        </p:txBody>
      </p:sp>
    </p:spTree>
  </p:cSld>
  <p:clrMapOvr>
    <a:masterClrMapping/>
  </p:clrMapOvr>
</p:sld>
</file>

<file path=ppt/theme/theme1.xml><?xml version="1.0" encoding="utf-8"?>
<a:theme xmlns:a="http://schemas.openxmlformats.org/drawingml/2006/main" name="Basil Bakery">
  <a:themeElements>
    <a:clrScheme name="Basil Bakery">
      <a:dk1>
        <a:srgbClr val="2B1B12"/>
      </a:dk1>
      <a:lt1>
        <a:srgbClr val="FFFFFF"/>
      </a:lt1>
      <a:dk2>
        <a:srgbClr val="5C3317"/>
      </a:dk2>
      <a:lt2>
        <a:srgbClr val="F7F1EA"/>
      </a:lt2>
      <a:accent1>
        <a:srgbClr val="F0B13C"/>
      </a:accent1>
      <a:accent2>
        <a:srgbClr val="8C4A2F"/>
      </a:accent2>
      <a:accent3>
        <a:srgbClr val="3E6B5A"/>
      </a:accent3>
      <a:accent4>
        <a:srgbClr val="2F6F9F"/>
      </a:accent4>
      <a:accent5>
        <a:srgbClr val="B23A3A"/>
      </a:accent5>
      <a:accent6>
        <a:srgbClr val="7A5BA6"/>
      </a:accent6>
      <a:hlink>
        <a:srgbClr val="2F6F9F"/>
      </a:hlink>
      <a:folHlink>
        <a:srgbClr val="7A5BA6"/>
      </a:folHlink>
    </a:clrScheme>
    <a:fontScheme name="Basil Bakery">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49</TotalTime>
  <Words>2559</Words>
  <Application>Microsoft Office PowerPoint</Application>
  <PresentationFormat>Widescreen</PresentationFormat>
  <Paragraphs>192</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Cambria</vt:lpstr>
      <vt:lpstr>Basil Bakery</vt:lpstr>
      <vt:lpstr>Basil's Bakery</vt:lpstr>
      <vt:lpstr>Introduction</vt:lpstr>
      <vt:lpstr>Overview of Basil's Bakery</vt:lpstr>
      <vt:lpstr>The Problems Facing Basil's Bakery</vt:lpstr>
      <vt:lpstr>Critique of the PESTEL Framework</vt:lpstr>
      <vt:lpstr>PESTEL Analysis of Basil's Bakery</vt:lpstr>
      <vt:lpstr>Critique of the Cause-and-Effect Model</vt:lpstr>
      <vt:lpstr>Cause-and-Effect Analysis: Why Are Sales Down?</vt:lpstr>
      <vt:lpstr>Summary of Key Findings</vt:lpstr>
      <vt:lpstr>Reference List:  LCLM 4004 Problem Solving and Decision-Making: Component 1 assignment, Basil’s Bakery case study. module material.  Bank of England (2026) Bank Rate history and data.  Hooson, M. (2025) UK remote and hybrid working trends and statistics. Forbes Advisor UK.  Centre for Cities (2026) Coventry.  Hutton, G., Irvine, S. and Foley, N. (2022) Hospitality industry and Covid-19. Research Briefing CBP-9111. London: House of Commons Library.</vt:lpstr>
      <vt:lpstr>Questions?</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Basil's Bakery: Problem Analysis</dc:title>
  <dc:subject>PptxGenJS Presentation</dc:subject>
  <dc:creator>PptxGenJS</dc:creator>
  <cp:lastModifiedBy>Nareshbhai Patel (2534597)</cp:lastModifiedBy>
  <cp:revision>6</cp:revision>
  <dcterms:created xsi:type="dcterms:W3CDTF">2026-10-11T15:37:18Z</dcterms:created>
  <dcterms:modified xsi:type="dcterms:W3CDTF">2026-10-11T16:30:16Z</dcterms:modified>
</cp:coreProperties>
</file>