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8" r:id="rId2"/>
    <p:sldId id="257" r:id="rId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CC33"/>
    <a:srgbClr val="FF66FF"/>
    <a:srgbClr val="CCFF99"/>
    <a:srgbClr val="FF9966"/>
    <a:srgbClr val="FFFF00"/>
    <a:srgbClr val="FFCC99"/>
    <a:srgbClr val="00FFCC"/>
    <a:srgbClr val="FFFF99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468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135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397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645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1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139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64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7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369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329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843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188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5521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96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5417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229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D2B31F0-7AC6-4C63-B3C8-617B3CC481A6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2D78A18-228D-45F5-9AF8-4601D9A23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899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  <p:sldLayoutId id="214748375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estedschoolwear.co.uk/product/banner-twin-pack-apple-green-blouse/" TargetMode="External"/><Relationship Id="rId13" Type="http://schemas.openxmlformats.org/officeDocument/2006/relationships/hyperlink" Target="https://www.psychologytoday.com/us/blog/hide-and-seek/201205/our-hierarchy-needs" TargetMode="External"/><Relationship Id="rId3" Type="http://schemas.openxmlformats.org/officeDocument/2006/relationships/hyperlink" Target="https://gov.wales/topics/educationandskills/schoolshome/curriculuminwales/arevisedcurriculumforwales/?lang=en" TargetMode="External"/><Relationship Id="rId7" Type="http://schemas.openxmlformats.org/officeDocument/2006/relationships/hyperlink" Target="https://www.slideshare.net/ainaamalina3/hidden-curriculum-and-correspondence-theory" TargetMode="External"/><Relationship Id="rId12" Type="http://schemas.openxmlformats.org/officeDocument/2006/relationships/hyperlink" Target="http://www.unesco.org/education/tlsf/mods/theme_a/popups/mod05t01s01.html" TargetMode="External"/><Relationship Id="rId2" Type="http://schemas.openxmlformats.org/officeDocument/2006/relationships/hyperlink" Target="https://www.barmbymoor.com/classes_and_curriculum/curriculum_2014_parent_guide/curriculum___a_guide_for_parent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ociologytwynham.com/2008/12/20/marxism-and-education/" TargetMode="External"/><Relationship Id="rId11" Type="http://schemas.openxmlformats.org/officeDocument/2006/relationships/hyperlink" Target="https://www.clipartmax.com/middle/m2H7K9A0K9d3A0K9_ringing-school-bell-clipart-2-by-brooke-bell-clipart/" TargetMode="External"/><Relationship Id="rId5" Type="http://schemas.openxmlformats.org/officeDocument/2006/relationships/hyperlink" Target="https://www.rock-itpromotions.co.uk/products/school-shops/stanwick-primary-school/superior-boys-long-sleeve-white-school-shirt---2pack-/4858" TargetMode="External"/><Relationship Id="rId10" Type="http://schemas.openxmlformats.org/officeDocument/2006/relationships/hyperlink" Target="https://slideplayer.com/slide/12545659/" TargetMode="External"/><Relationship Id="rId4" Type="http://schemas.openxmlformats.org/officeDocument/2006/relationships/hyperlink" Target="https://files.eric.ed.gov/fulltext/EJ1083566.pdf" TargetMode="External"/><Relationship Id="rId9" Type="http://schemas.openxmlformats.org/officeDocument/2006/relationships/hyperlink" Target="https://study.com/academy/lesson/spiral-curriculum-definition-exampl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extBox 70"/>
          <p:cNvSpPr txBox="1"/>
          <p:nvPr/>
        </p:nvSpPr>
        <p:spPr>
          <a:xfrm>
            <a:off x="3523555" y="2204209"/>
            <a:ext cx="1039152" cy="1577340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Low attendance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Poor punctuality to lessons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Leave lessons early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Low self-esteem</a:t>
            </a:r>
          </a:p>
        </p:txBody>
      </p:sp>
      <p:sp>
        <p:nvSpPr>
          <p:cNvPr id="163" name="Cloud 162">
            <a:extLst>
              <a:ext uri="{FF2B5EF4-FFF2-40B4-BE49-F238E27FC236}">
                <a16:creationId xmlns:a16="http://schemas.microsoft.com/office/drawing/2014/main" id="{C9C40F6D-9B4C-4018-9B01-0B0CD5CB0B22}"/>
              </a:ext>
            </a:extLst>
          </p:cNvPr>
          <p:cNvSpPr/>
          <p:nvPr/>
        </p:nvSpPr>
        <p:spPr>
          <a:xfrm>
            <a:off x="7217933" y="3137516"/>
            <a:ext cx="1087532" cy="485120"/>
          </a:xfrm>
          <a:prstGeom prst="cloud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9A9EE2CA-9D17-4811-8762-E42536D0DD70}"/>
              </a:ext>
            </a:extLst>
          </p:cNvPr>
          <p:cNvSpPr txBox="1"/>
          <p:nvPr/>
        </p:nvSpPr>
        <p:spPr>
          <a:xfrm>
            <a:off x="5577317" y="5015451"/>
            <a:ext cx="1946977" cy="1120140"/>
          </a:xfrm>
          <a:prstGeom prst="plaque">
            <a:avLst/>
          </a:prstGeom>
          <a:solidFill>
            <a:srgbClr val="FFCC99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</a:rPr>
              <a:t>Come to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</a:rPr>
              <a:t>Get good grades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</a:rPr>
              <a:t>Greater self-esteem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</a:rPr>
              <a:t>University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</a:rPr>
              <a:t>Employment</a:t>
            </a:r>
          </a:p>
        </p:txBody>
      </p:sp>
      <p:sp>
        <p:nvSpPr>
          <p:cNvPr id="123" name="Cloud 122">
            <a:extLst>
              <a:ext uri="{FF2B5EF4-FFF2-40B4-BE49-F238E27FC236}">
                <a16:creationId xmlns:a16="http://schemas.microsoft.com/office/drawing/2014/main" id="{42889759-E041-4167-9E15-F93C0DBD302F}"/>
              </a:ext>
            </a:extLst>
          </p:cNvPr>
          <p:cNvSpPr/>
          <p:nvPr/>
        </p:nvSpPr>
        <p:spPr>
          <a:xfrm>
            <a:off x="995479" y="4049332"/>
            <a:ext cx="1229682" cy="384911"/>
          </a:xfrm>
          <a:prstGeom prst="cloud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Hexagon 4"/>
          <p:cNvSpPr/>
          <p:nvPr/>
        </p:nvSpPr>
        <p:spPr>
          <a:xfrm>
            <a:off x="3556336" y="4772763"/>
            <a:ext cx="1890665" cy="1414064"/>
          </a:xfrm>
          <a:prstGeom prst="hexagon">
            <a:avLst/>
          </a:prstGeom>
          <a:solidFill>
            <a:srgbClr val="66FF33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rgbClr val="002060"/>
                </a:solidFill>
                <a:latin typeface="Comic Sans MS" panose="030F0702030302020204" pitchFamily="66" charset="0"/>
              </a:rPr>
              <a:t>School uniform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  <a:latin typeface="Comic Sans MS" panose="030F0702030302020204" pitchFamily="66" charset="0"/>
              </a:rPr>
              <a:t>Toilets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  <a:latin typeface="Comic Sans MS" panose="030F0702030302020204" pitchFamily="66" charset="0"/>
              </a:rPr>
              <a:t>Corridor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002060"/>
                </a:solidFill>
                <a:latin typeface="Comic Sans MS" panose="030F0702030302020204" pitchFamily="66" charset="0"/>
              </a:rPr>
              <a:t>Bullying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rgbClr val="002060"/>
                </a:solidFill>
                <a:latin typeface="Comic Sans MS" panose="030F0702030302020204" pitchFamily="66" charset="0"/>
              </a:rPr>
              <a:t>School bell</a:t>
            </a:r>
          </a:p>
        </p:txBody>
      </p:sp>
      <p:sp>
        <p:nvSpPr>
          <p:cNvPr id="2" name="Explosion 1 1"/>
          <p:cNvSpPr/>
          <p:nvPr/>
        </p:nvSpPr>
        <p:spPr>
          <a:xfrm>
            <a:off x="110091" y="64314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Explosion 1 7"/>
          <p:cNvSpPr/>
          <p:nvPr/>
        </p:nvSpPr>
        <p:spPr>
          <a:xfrm>
            <a:off x="713696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Explosion 1 8"/>
          <p:cNvSpPr/>
          <p:nvPr/>
        </p:nvSpPr>
        <p:spPr>
          <a:xfrm>
            <a:off x="1328537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Explosion 1 9"/>
          <p:cNvSpPr/>
          <p:nvPr/>
        </p:nvSpPr>
        <p:spPr>
          <a:xfrm>
            <a:off x="3173060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Explosion 1 10"/>
          <p:cNvSpPr/>
          <p:nvPr/>
        </p:nvSpPr>
        <p:spPr>
          <a:xfrm>
            <a:off x="2558219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Explosion 1 11"/>
          <p:cNvSpPr/>
          <p:nvPr/>
        </p:nvSpPr>
        <p:spPr>
          <a:xfrm>
            <a:off x="1943378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Explosion 1 12"/>
          <p:cNvSpPr/>
          <p:nvPr/>
        </p:nvSpPr>
        <p:spPr>
          <a:xfrm>
            <a:off x="6142419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Explosion 1 13"/>
          <p:cNvSpPr/>
          <p:nvPr/>
        </p:nvSpPr>
        <p:spPr>
          <a:xfrm>
            <a:off x="5530574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Explosion 1 14"/>
          <p:cNvSpPr/>
          <p:nvPr/>
        </p:nvSpPr>
        <p:spPr>
          <a:xfrm>
            <a:off x="5011591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Explosion 1 15"/>
          <p:cNvSpPr/>
          <p:nvPr/>
        </p:nvSpPr>
        <p:spPr>
          <a:xfrm>
            <a:off x="4399746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Explosion 1 16"/>
          <p:cNvSpPr/>
          <p:nvPr/>
        </p:nvSpPr>
        <p:spPr>
          <a:xfrm>
            <a:off x="3787901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xplosion 1 17"/>
          <p:cNvSpPr/>
          <p:nvPr/>
        </p:nvSpPr>
        <p:spPr>
          <a:xfrm>
            <a:off x="10434322" y="5320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Explosion 1 18"/>
          <p:cNvSpPr/>
          <p:nvPr/>
        </p:nvSpPr>
        <p:spPr>
          <a:xfrm>
            <a:off x="9813489" y="55370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Explosion 1 19"/>
          <p:cNvSpPr/>
          <p:nvPr/>
        </p:nvSpPr>
        <p:spPr>
          <a:xfrm>
            <a:off x="9201644" y="651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Explosion 1 20"/>
          <p:cNvSpPr/>
          <p:nvPr/>
        </p:nvSpPr>
        <p:spPr>
          <a:xfrm>
            <a:off x="8589799" y="5396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Explosion 1 21"/>
          <p:cNvSpPr/>
          <p:nvPr/>
        </p:nvSpPr>
        <p:spPr>
          <a:xfrm>
            <a:off x="7977954" y="651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Explosion 1 22"/>
          <p:cNvSpPr/>
          <p:nvPr/>
        </p:nvSpPr>
        <p:spPr>
          <a:xfrm>
            <a:off x="7366109" y="6789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Explosion 1 23"/>
          <p:cNvSpPr/>
          <p:nvPr/>
        </p:nvSpPr>
        <p:spPr>
          <a:xfrm>
            <a:off x="6754264" y="5396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Explosion 1 24"/>
          <p:cNvSpPr/>
          <p:nvPr/>
        </p:nvSpPr>
        <p:spPr>
          <a:xfrm>
            <a:off x="11658011" y="216571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Explosion 1 25"/>
          <p:cNvSpPr/>
          <p:nvPr/>
        </p:nvSpPr>
        <p:spPr>
          <a:xfrm>
            <a:off x="11658012" y="163978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Explosion 1 26"/>
          <p:cNvSpPr/>
          <p:nvPr/>
        </p:nvSpPr>
        <p:spPr>
          <a:xfrm>
            <a:off x="11658012" y="11214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Explosion 1 27"/>
          <p:cNvSpPr/>
          <p:nvPr/>
        </p:nvSpPr>
        <p:spPr>
          <a:xfrm>
            <a:off x="11684437" y="59647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Explosion 1 28"/>
          <p:cNvSpPr/>
          <p:nvPr/>
        </p:nvSpPr>
        <p:spPr>
          <a:xfrm>
            <a:off x="11658012" y="7155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Explosion 1 29"/>
          <p:cNvSpPr/>
          <p:nvPr/>
        </p:nvSpPr>
        <p:spPr>
          <a:xfrm>
            <a:off x="11047662" y="5320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Explosion 1 30"/>
          <p:cNvSpPr/>
          <p:nvPr/>
        </p:nvSpPr>
        <p:spPr>
          <a:xfrm>
            <a:off x="52798" y="56939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Explosion 1 31"/>
          <p:cNvSpPr/>
          <p:nvPr/>
        </p:nvSpPr>
        <p:spPr>
          <a:xfrm>
            <a:off x="47180" y="109486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Explosion 1 32"/>
          <p:cNvSpPr/>
          <p:nvPr/>
        </p:nvSpPr>
        <p:spPr>
          <a:xfrm>
            <a:off x="11673017" y="627453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Explosion 1 33"/>
          <p:cNvSpPr/>
          <p:nvPr/>
        </p:nvSpPr>
        <p:spPr>
          <a:xfrm>
            <a:off x="11673017" y="57505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Explosion 1 34"/>
          <p:cNvSpPr/>
          <p:nvPr/>
        </p:nvSpPr>
        <p:spPr>
          <a:xfrm>
            <a:off x="11658008" y="523986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Explosion 1 35"/>
          <p:cNvSpPr/>
          <p:nvPr/>
        </p:nvSpPr>
        <p:spPr>
          <a:xfrm>
            <a:off x="11663842" y="471586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Explosion 1 36"/>
          <p:cNvSpPr/>
          <p:nvPr/>
        </p:nvSpPr>
        <p:spPr>
          <a:xfrm>
            <a:off x="11673017" y="420728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Explosion 1 37"/>
          <p:cNvSpPr/>
          <p:nvPr/>
        </p:nvSpPr>
        <p:spPr>
          <a:xfrm>
            <a:off x="11658009" y="3688440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Explosion 1 38"/>
          <p:cNvSpPr/>
          <p:nvPr/>
        </p:nvSpPr>
        <p:spPr>
          <a:xfrm>
            <a:off x="11669432" y="3183674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Explosion 1 39"/>
          <p:cNvSpPr/>
          <p:nvPr/>
        </p:nvSpPr>
        <p:spPr>
          <a:xfrm>
            <a:off x="11658010" y="269035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Explosion 1 40"/>
          <p:cNvSpPr/>
          <p:nvPr/>
        </p:nvSpPr>
        <p:spPr>
          <a:xfrm>
            <a:off x="52796" y="4821281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Explosion 1 41"/>
          <p:cNvSpPr/>
          <p:nvPr/>
        </p:nvSpPr>
        <p:spPr>
          <a:xfrm>
            <a:off x="52796" y="430203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Explosion 1 42"/>
          <p:cNvSpPr/>
          <p:nvPr/>
        </p:nvSpPr>
        <p:spPr>
          <a:xfrm>
            <a:off x="52797" y="3782791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Explosion 1 43"/>
          <p:cNvSpPr/>
          <p:nvPr/>
        </p:nvSpPr>
        <p:spPr>
          <a:xfrm>
            <a:off x="41557" y="3315501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Explosion 1 44"/>
          <p:cNvSpPr/>
          <p:nvPr/>
        </p:nvSpPr>
        <p:spPr>
          <a:xfrm>
            <a:off x="41561" y="277445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Explosion 1 45"/>
          <p:cNvSpPr/>
          <p:nvPr/>
        </p:nvSpPr>
        <p:spPr>
          <a:xfrm>
            <a:off x="41562" y="221583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Explosion 1 46"/>
          <p:cNvSpPr/>
          <p:nvPr/>
        </p:nvSpPr>
        <p:spPr>
          <a:xfrm>
            <a:off x="47180" y="16654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Explosion 1 47"/>
          <p:cNvSpPr/>
          <p:nvPr/>
        </p:nvSpPr>
        <p:spPr>
          <a:xfrm>
            <a:off x="1291085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Explosion 1 48"/>
          <p:cNvSpPr/>
          <p:nvPr/>
        </p:nvSpPr>
        <p:spPr>
          <a:xfrm>
            <a:off x="672507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Explosion 1 49"/>
          <p:cNvSpPr/>
          <p:nvPr/>
        </p:nvSpPr>
        <p:spPr>
          <a:xfrm>
            <a:off x="50177" y="636509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Explosion 1 50"/>
          <p:cNvSpPr/>
          <p:nvPr/>
        </p:nvSpPr>
        <p:spPr>
          <a:xfrm>
            <a:off x="41557" y="585878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Explosion 1 51"/>
          <p:cNvSpPr/>
          <p:nvPr/>
        </p:nvSpPr>
        <p:spPr>
          <a:xfrm>
            <a:off x="50178" y="534974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Explosion 1 52"/>
          <p:cNvSpPr/>
          <p:nvPr/>
        </p:nvSpPr>
        <p:spPr>
          <a:xfrm>
            <a:off x="6733234" y="632760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Explosion 1 53"/>
          <p:cNvSpPr/>
          <p:nvPr/>
        </p:nvSpPr>
        <p:spPr>
          <a:xfrm>
            <a:off x="7366108" y="632105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Explosion 1 54"/>
          <p:cNvSpPr/>
          <p:nvPr/>
        </p:nvSpPr>
        <p:spPr>
          <a:xfrm>
            <a:off x="7998982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Explosion 1 55"/>
          <p:cNvSpPr/>
          <p:nvPr/>
        </p:nvSpPr>
        <p:spPr>
          <a:xfrm>
            <a:off x="8626112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Explosion 1 56"/>
          <p:cNvSpPr/>
          <p:nvPr/>
        </p:nvSpPr>
        <p:spPr>
          <a:xfrm>
            <a:off x="9239890" y="630791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Explosion 1 57"/>
          <p:cNvSpPr/>
          <p:nvPr/>
        </p:nvSpPr>
        <p:spPr>
          <a:xfrm>
            <a:off x="9845762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Explosion 1 58"/>
          <p:cNvSpPr/>
          <p:nvPr/>
        </p:nvSpPr>
        <p:spPr>
          <a:xfrm>
            <a:off x="10454687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Explosion 1 59"/>
          <p:cNvSpPr/>
          <p:nvPr/>
        </p:nvSpPr>
        <p:spPr>
          <a:xfrm>
            <a:off x="11063852" y="631033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Explosion 1 60"/>
          <p:cNvSpPr/>
          <p:nvPr/>
        </p:nvSpPr>
        <p:spPr>
          <a:xfrm>
            <a:off x="3037353" y="630791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Explosion 1 61"/>
          <p:cNvSpPr/>
          <p:nvPr/>
        </p:nvSpPr>
        <p:spPr>
          <a:xfrm>
            <a:off x="3659683" y="630791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Explosion 1 62"/>
          <p:cNvSpPr/>
          <p:nvPr/>
        </p:nvSpPr>
        <p:spPr>
          <a:xfrm>
            <a:off x="4273461" y="631696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Explosion 1 63"/>
          <p:cNvSpPr/>
          <p:nvPr/>
        </p:nvSpPr>
        <p:spPr>
          <a:xfrm>
            <a:off x="4879333" y="632996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Explosion 1 64"/>
          <p:cNvSpPr/>
          <p:nvPr/>
        </p:nvSpPr>
        <p:spPr>
          <a:xfrm>
            <a:off x="5501663" y="631696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Explosion 1 65"/>
          <p:cNvSpPr/>
          <p:nvPr/>
        </p:nvSpPr>
        <p:spPr>
          <a:xfrm>
            <a:off x="6123993" y="632105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Explosion 1 66"/>
          <p:cNvSpPr/>
          <p:nvPr/>
        </p:nvSpPr>
        <p:spPr>
          <a:xfrm>
            <a:off x="1886233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Explosion 1 67"/>
          <p:cNvSpPr/>
          <p:nvPr/>
        </p:nvSpPr>
        <p:spPr>
          <a:xfrm>
            <a:off x="2451880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ound Same Side Corner Rectangle 2"/>
          <p:cNvSpPr/>
          <p:nvPr/>
        </p:nvSpPr>
        <p:spPr>
          <a:xfrm>
            <a:off x="619331" y="583238"/>
            <a:ext cx="3240741" cy="1548765"/>
          </a:xfrm>
          <a:prstGeom prst="round2SameRect">
            <a:avLst/>
          </a:prstGeom>
          <a:solidFill>
            <a:srgbClr val="FFFF99"/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900" b="1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The school curriculum for Wales is made up of:</a:t>
            </a:r>
            <a:endParaRPr lang="en-GB" sz="900" dirty="0">
              <a:solidFill>
                <a:srgbClr val="002060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the Foundation Phase.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the national curriculum.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the literacy and numeracy framework.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personal and social education.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sex and relationships education.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careers and the world of work.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religious education.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the digital competence framework. </a:t>
            </a:r>
          </a:p>
          <a:p>
            <a:r>
              <a:rPr lang="en-GB" sz="9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                                                     (Welsh Gov. 2014</a:t>
            </a:r>
            <a:r>
              <a:rPr lang="en-GB" sz="8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)</a:t>
            </a:r>
            <a:endParaRPr lang="en-GB" sz="800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3969085" y="542328"/>
            <a:ext cx="2420716" cy="1882646"/>
          </a:xfrm>
          <a:prstGeom prst="ellipse">
            <a:avLst/>
          </a:prstGeom>
          <a:solidFill>
            <a:srgbClr val="00FFCC"/>
          </a:solidFill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900" b="1" u="sng" dirty="0">
                <a:solidFill>
                  <a:schemeClr val="bg2">
                    <a:lumMod val="75000"/>
                  </a:schemeClr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Official Curriculum</a:t>
            </a:r>
          </a:p>
          <a:p>
            <a:pPr algn="ctr"/>
            <a:r>
              <a:rPr lang="en-GB" sz="900" dirty="0">
                <a:solidFill>
                  <a:schemeClr val="bg2">
                    <a:lumMod val="75000"/>
                  </a:schemeClr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Formally taught in school through subjects in time-table and a planned programme</a:t>
            </a:r>
          </a:p>
          <a:p>
            <a:pPr algn="ctr"/>
            <a:r>
              <a:rPr lang="en-GB" sz="900" b="1" u="sng" dirty="0">
                <a:solidFill>
                  <a:schemeClr val="bg2">
                    <a:lumMod val="75000"/>
                  </a:schemeClr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Hidden Curriculum</a:t>
            </a:r>
          </a:p>
          <a:p>
            <a:pPr algn="ctr"/>
            <a:r>
              <a:rPr lang="en-GB" sz="900" dirty="0">
                <a:solidFill>
                  <a:schemeClr val="bg2">
                    <a:lumMod val="75000"/>
                  </a:schemeClr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Involves incidental lessons learned at school</a:t>
            </a:r>
          </a:p>
          <a:p>
            <a:pPr algn="ctr"/>
            <a:r>
              <a:rPr lang="en-GB" sz="900" dirty="0">
                <a:solidFill>
                  <a:schemeClr val="bg2">
                    <a:lumMod val="75000"/>
                  </a:schemeClr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      (UNESCO, 2010).</a:t>
            </a:r>
            <a:endParaRPr lang="en-GB" sz="900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6481250" y="572246"/>
            <a:ext cx="1890665" cy="2216706"/>
          </a:xfrm>
          <a:prstGeom prst="flowChartOffpageConnector">
            <a:avLst/>
          </a:prstGeom>
          <a:solidFill>
            <a:srgbClr val="00FF0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000" b="1" u="sng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Bowles and Gintis: </a:t>
            </a:r>
            <a:r>
              <a:rPr lang="en-GB" sz="1000" b="1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The Correspondence Principle</a:t>
            </a:r>
          </a:p>
          <a:p>
            <a:r>
              <a:rPr lang="en-GB" sz="1000" b="1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idea </a:t>
            </a:r>
            <a:r>
              <a:rPr lang="en-GB" sz="1000" dirty="0">
                <a:solidFill>
                  <a:srgbClr val="00206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that the norms and values pupils learn in school correspond to the norms and values which will make it easy for future capitalist employers to exploit them at work.</a:t>
            </a:r>
            <a:endParaRPr lang="en-GB" sz="1000" b="1" dirty="0">
              <a:solidFill>
                <a:srgbClr val="00206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10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  (Sociology </a:t>
            </a:r>
            <a:r>
              <a:rPr lang="en-GB" sz="1000" dirty="0" err="1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Twynham</a:t>
            </a:r>
            <a:r>
              <a:rPr lang="en-GB" sz="1000" dirty="0">
                <a:solidFill>
                  <a:srgbClr val="002060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, 2008)</a:t>
            </a:r>
          </a:p>
        </p:txBody>
      </p:sp>
      <p:pic>
        <p:nvPicPr>
          <p:cNvPr id="82" name="Picture 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576" y="2623668"/>
            <a:ext cx="1699413" cy="956324"/>
          </a:xfrm>
          <a:prstGeom prst="rect">
            <a:avLst/>
          </a:prstGeom>
          <a:ln w="12700">
            <a:solidFill>
              <a:srgbClr val="7030A0"/>
            </a:solidFill>
          </a:ln>
        </p:spPr>
      </p:pic>
      <p:sp>
        <p:nvSpPr>
          <p:cNvPr id="83" name="TextBox 82"/>
          <p:cNvSpPr txBox="1"/>
          <p:nvPr/>
        </p:nvSpPr>
        <p:spPr>
          <a:xfrm>
            <a:off x="721867" y="3590482"/>
            <a:ext cx="1383796" cy="246221"/>
          </a:xfrm>
          <a:prstGeom prst="rect">
            <a:avLst/>
          </a:prstGeom>
          <a:solidFill>
            <a:srgbClr val="00B050"/>
          </a:solidFill>
          <a:ln w="127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(Study.com no date)</a:t>
            </a:r>
          </a:p>
        </p:txBody>
      </p:sp>
      <p:sp>
        <p:nvSpPr>
          <p:cNvPr id="73" name="Oval 72"/>
          <p:cNvSpPr/>
          <p:nvPr/>
        </p:nvSpPr>
        <p:spPr>
          <a:xfrm>
            <a:off x="2375812" y="3373310"/>
            <a:ext cx="1198630" cy="107252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84" name="Table 8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9708395"/>
              </p:ext>
            </p:extLst>
          </p:nvPr>
        </p:nvGraphicFramePr>
        <p:xfrm>
          <a:off x="8451983" y="620903"/>
          <a:ext cx="3075621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78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77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474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School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Work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3474"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Schools have a hierarchical structure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Work places are organised hierarchically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3474"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Pursuit of good exam grades help students put up with the boring stuff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Wages/salaries help the workers put up with the boring stuff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3474"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The school day is split into units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Work is split into units –</a:t>
                      </a:r>
                      <a:r>
                        <a:rPr lang="en-GB" sz="1000" baseline="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 work time and rest periods</a:t>
                      </a:r>
                      <a:endParaRPr lang="en-GB" sz="10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FFFF00"/>
                        </a:solidFill>
                        <a:latin typeface="Batang" panose="020B0503020000020004" pitchFamily="18" charset="-127"/>
                        <a:ea typeface="Batang" panose="020B0503020000020004" pitchFamily="18" charset="-127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3474"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Obeying the rules is rewarded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Obeying the</a:t>
                      </a:r>
                      <a:r>
                        <a:rPr lang="en-GB" sz="1000" baseline="0" dirty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rgbClr val="FFFF00"/>
                          </a:solidFill>
                          <a:latin typeface="Batang" panose="020B0503020000020004" pitchFamily="18" charset="-127"/>
                          <a:ea typeface="Batang" panose="020B0503020000020004" pitchFamily="18" charset="-127"/>
                          <a:cs typeface="Arial" panose="020B0604020202020204" pitchFamily="34" charset="0"/>
                        </a:rPr>
                        <a:t> rules means you get paid</a:t>
                      </a:r>
                      <a:endParaRPr lang="en-GB" sz="100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rgbClr val="FFFF00"/>
                        </a:solidFill>
                        <a:latin typeface="Batang" panose="020B0503020000020004" pitchFamily="18" charset="-127"/>
                        <a:ea typeface="Batang" panose="020B0503020000020004" pitchFamily="18" charset="-127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9" name="TextBox 108"/>
          <p:cNvSpPr txBox="1"/>
          <p:nvPr/>
        </p:nvSpPr>
        <p:spPr>
          <a:xfrm>
            <a:off x="8632019" y="3171688"/>
            <a:ext cx="2673570" cy="246221"/>
          </a:xfrm>
          <a:prstGeom prst="rect">
            <a:avLst/>
          </a:prstGeom>
          <a:solidFill>
            <a:schemeClr val="tx1">
              <a:lumMod val="85000"/>
            </a:schemeClr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https://slideplayer.com/slide/12545659/</a:t>
            </a:r>
          </a:p>
        </p:txBody>
      </p:sp>
      <p:pic>
        <p:nvPicPr>
          <p:cNvPr id="85" name="Picture 84"/>
          <p:cNvPicPr>
            <a:picLocks noChangeAspect="1"/>
          </p:cNvPicPr>
          <p:nvPr/>
        </p:nvPicPr>
        <p:blipFill rotWithShape="1">
          <a:blip r:embed="rId3"/>
          <a:srcRect l="14704" t="1701" r="12172" b="3069"/>
          <a:stretch/>
        </p:blipFill>
        <p:spPr>
          <a:xfrm>
            <a:off x="915159" y="4689693"/>
            <a:ext cx="853552" cy="1111603"/>
          </a:xfrm>
          <a:prstGeom prst="rect">
            <a:avLst/>
          </a:prstGeom>
          <a:ln w="19050">
            <a:solidFill>
              <a:srgbClr val="7030A0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625079" y="5801296"/>
            <a:ext cx="1483487" cy="400110"/>
          </a:xfrm>
          <a:prstGeom prst="rect">
            <a:avLst/>
          </a:prstGeom>
          <a:solidFill>
            <a:srgbClr val="CCECFF"/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(Crested </a:t>
            </a:r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Schoolwear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no date)</a:t>
            </a:r>
            <a:endParaRPr lang="en-GB" sz="1000" dirty="0">
              <a:latin typeface="Comic Sans MS" panose="030F0702030302020204" pitchFamily="66" charset="0"/>
            </a:endParaRPr>
          </a:p>
        </p:txBody>
      </p:sp>
      <p:pic>
        <p:nvPicPr>
          <p:cNvPr id="86" name="Picture 8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5903" y="4691987"/>
            <a:ext cx="929478" cy="1108020"/>
          </a:xfrm>
          <a:prstGeom prst="rect">
            <a:avLst/>
          </a:prstGeom>
          <a:ln w="19050">
            <a:solidFill>
              <a:srgbClr val="7030A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2108566" y="5797796"/>
            <a:ext cx="1350253" cy="400110"/>
          </a:xfrm>
          <a:prstGeom prst="rect">
            <a:avLst/>
          </a:prstGeom>
          <a:solidFill>
            <a:srgbClr val="CCECFF"/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(Rock-it Promotions no date)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94391" y="3360583"/>
            <a:ext cx="728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School bell</a:t>
            </a:r>
          </a:p>
        </p:txBody>
      </p:sp>
      <p:pic>
        <p:nvPicPr>
          <p:cNvPr id="72" name="Picture 7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34" y="3715277"/>
            <a:ext cx="434577" cy="348697"/>
          </a:xfrm>
          <a:prstGeom prst="rect">
            <a:avLst/>
          </a:prstGeom>
          <a:ln w="19050">
            <a:solidFill>
              <a:srgbClr val="7030A0"/>
            </a:solidFill>
          </a:ln>
        </p:spPr>
      </p:pic>
      <p:sp>
        <p:nvSpPr>
          <p:cNvPr id="76" name="TextBox 75"/>
          <p:cNvSpPr txBox="1"/>
          <p:nvPr/>
        </p:nvSpPr>
        <p:spPr>
          <a:xfrm>
            <a:off x="2516112" y="4022354"/>
            <a:ext cx="955329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(Clipart max no date)</a:t>
            </a:r>
          </a:p>
        </p:txBody>
      </p:sp>
      <p:sp>
        <p:nvSpPr>
          <p:cNvPr id="105" name="Trapezoid 104"/>
          <p:cNvSpPr/>
          <p:nvPr/>
        </p:nvSpPr>
        <p:spPr>
          <a:xfrm>
            <a:off x="4327750" y="2549586"/>
            <a:ext cx="2800972" cy="1736646"/>
          </a:xfrm>
          <a:prstGeom prst="trapezoid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/>
                <a:latin typeface="Bauhaus 93" panose="04030905020B02020C02" pitchFamily="82" charset="0"/>
              </a:rPr>
              <a:t>The</a:t>
            </a:r>
          </a:p>
          <a:p>
            <a:pPr algn="ctr"/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/>
                <a:latin typeface="Bauhaus 93" panose="04030905020B02020C02" pitchFamily="82" charset="0"/>
              </a:rPr>
              <a:t> </a:t>
            </a: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latin typeface="Bauhaus 93" panose="04030905020B02020C02" pitchFamily="82" charset="0"/>
              </a:rPr>
              <a:t>Hidden</a:t>
            </a:r>
          </a:p>
          <a:p>
            <a:pPr algn="ctr"/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/>
                <a:latin typeface="Bauhaus 93" panose="04030905020B02020C02" pitchFamily="82" charset="0"/>
              </a:rPr>
              <a:t>Curriculum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8444518" y="608863"/>
            <a:ext cx="3105664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2060"/>
                </a:solidFill>
              </a:rPr>
              <a:t>Functionalism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7273749" y="3831083"/>
            <a:ext cx="4309086" cy="908864"/>
          </a:xfrm>
          <a:prstGeom prst="flowChartDelay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Maslow – belonging/self-esteem (Psychology Today,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Bowles and Gintis – Marxism (Sociology </a:t>
            </a:r>
            <a:r>
              <a:rPr lang="en-GB" sz="900" dirty="0" err="1">
                <a:solidFill>
                  <a:srgbClr val="002060"/>
                </a:solidFill>
                <a:latin typeface="Arial Rounded MT Bold" panose="020F0704030504030204" pitchFamily="34" charset="0"/>
              </a:rPr>
              <a:t>Twynham</a:t>
            </a:r>
            <a:r>
              <a:rPr lang="en-GB" sz="9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Althusser – Marxism (Sociology </a:t>
            </a:r>
            <a:r>
              <a:rPr lang="en-GB" sz="900" dirty="0" err="1">
                <a:solidFill>
                  <a:srgbClr val="002060"/>
                </a:solidFill>
                <a:latin typeface="Arial Rounded MT Bold" panose="020F0704030504030204" pitchFamily="34" charset="0"/>
              </a:rPr>
              <a:t>Twynham</a:t>
            </a:r>
            <a:r>
              <a:rPr lang="en-GB" sz="900" dirty="0">
                <a:solidFill>
                  <a:srgbClr val="002060"/>
                </a:solidFill>
                <a:latin typeface="Arial Rounded MT Bold" panose="020F0704030504030204" pitchFamily="34" charset="0"/>
              </a:rPr>
              <a:t>, 2008).</a:t>
            </a: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2BFAEDC3-4E41-40E3-88AE-EF3618DA5E91}"/>
              </a:ext>
            </a:extLst>
          </p:cNvPr>
          <p:cNvCxnSpPr>
            <a:cxnSpLocks/>
          </p:cNvCxnSpPr>
          <p:nvPr/>
        </p:nvCxnSpPr>
        <p:spPr>
          <a:xfrm flipV="1">
            <a:off x="8444518" y="612236"/>
            <a:ext cx="3105664" cy="8929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6113A562-D9E2-4F55-970D-100A0A99D3B4}"/>
              </a:ext>
            </a:extLst>
          </p:cNvPr>
          <p:cNvCxnSpPr/>
          <p:nvPr/>
        </p:nvCxnSpPr>
        <p:spPr>
          <a:xfrm>
            <a:off x="8444518" y="1008973"/>
            <a:ext cx="3105664" cy="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570D9147-34FC-437A-BA1E-F93460164B8F}"/>
              </a:ext>
            </a:extLst>
          </p:cNvPr>
          <p:cNvCxnSpPr/>
          <p:nvPr/>
        </p:nvCxnSpPr>
        <p:spPr>
          <a:xfrm>
            <a:off x="8445881" y="3167669"/>
            <a:ext cx="3081723" cy="13554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3528FB25-CF29-46F6-8A9C-50CE021DBE1B}"/>
              </a:ext>
            </a:extLst>
          </p:cNvPr>
          <p:cNvCxnSpPr>
            <a:cxnSpLocks/>
          </p:cNvCxnSpPr>
          <p:nvPr/>
        </p:nvCxnSpPr>
        <p:spPr>
          <a:xfrm>
            <a:off x="8429405" y="620903"/>
            <a:ext cx="10781" cy="256032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Connector 105">
            <a:extLst>
              <a:ext uri="{FF2B5EF4-FFF2-40B4-BE49-F238E27FC236}">
                <a16:creationId xmlns:a16="http://schemas.microsoft.com/office/drawing/2014/main" id="{9F28838D-B9BF-444F-AF9C-B54AAC5A7328}"/>
              </a:ext>
            </a:extLst>
          </p:cNvPr>
          <p:cNvCxnSpPr>
            <a:cxnSpLocks/>
          </p:cNvCxnSpPr>
          <p:nvPr/>
        </p:nvCxnSpPr>
        <p:spPr>
          <a:xfrm flipH="1">
            <a:off x="11522416" y="620903"/>
            <a:ext cx="27766" cy="256032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C0BAC5C4-9E8E-4FC0-930F-CA73B562BEE0}"/>
              </a:ext>
            </a:extLst>
          </p:cNvPr>
          <p:cNvCxnSpPr>
            <a:endCxn id="84" idx="2"/>
          </p:cNvCxnSpPr>
          <p:nvPr/>
        </p:nvCxnSpPr>
        <p:spPr>
          <a:xfrm>
            <a:off x="9978504" y="1008973"/>
            <a:ext cx="11289" cy="217225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70B59EB0-4B59-4872-94CD-ECD6ECED8462}"/>
              </a:ext>
            </a:extLst>
          </p:cNvPr>
          <p:cNvCxnSpPr/>
          <p:nvPr/>
        </p:nvCxnSpPr>
        <p:spPr>
          <a:xfrm>
            <a:off x="8444518" y="1560763"/>
            <a:ext cx="3083086" cy="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176744E7-C046-43A1-8DE9-2FB9A0898285}"/>
              </a:ext>
            </a:extLst>
          </p:cNvPr>
          <p:cNvCxnSpPr/>
          <p:nvPr/>
        </p:nvCxnSpPr>
        <p:spPr>
          <a:xfrm>
            <a:off x="8444518" y="2256015"/>
            <a:ext cx="3083086" cy="0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D2F587F-BB4A-4337-993B-58C55D90C045}"/>
              </a:ext>
            </a:extLst>
          </p:cNvPr>
          <p:cNvCxnSpPr>
            <a:cxnSpLocks/>
          </p:cNvCxnSpPr>
          <p:nvPr/>
        </p:nvCxnSpPr>
        <p:spPr>
          <a:xfrm flipH="1" flipV="1">
            <a:off x="8444518" y="2799475"/>
            <a:ext cx="3083086" cy="14114"/>
          </a:xfrm>
          <a:prstGeom prst="line">
            <a:avLst/>
          </a:prstGeom>
          <a:ln w="127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6" name="Rectangle 125">
            <a:extLst>
              <a:ext uri="{FF2B5EF4-FFF2-40B4-BE49-F238E27FC236}">
                <a16:creationId xmlns:a16="http://schemas.microsoft.com/office/drawing/2014/main" id="{D44D1324-0105-4378-8BD3-BB25EFC01021}"/>
              </a:ext>
            </a:extLst>
          </p:cNvPr>
          <p:cNvSpPr/>
          <p:nvPr/>
        </p:nvSpPr>
        <p:spPr>
          <a:xfrm>
            <a:off x="1088302" y="4075984"/>
            <a:ext cx="939103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Symbolism</a:t>
            </a:r>
          </a:p>
        </p:txBody>
      </p:sp>
      <p:sp>
        <p:nvSpPr>
          <p:cNvPr id="124" name="Cloud 123">
            <a:extLst>
              <a:ext uri="{FF2B5EF4-FFF2-40B4-BE49-F238E27FC236}">
                <a16:creationId xmlns:a16="http://schemas.microsoft.com/office/drawing/2014/main" id="{953CFE4F-3D14-490A-A7C9-A052B31478DC}"/>
              </a:ext>
            </a:extLst>
          </p:cNvPr>
          <p:cNvSpPr/>
          <p:nvPr/>
        </p:nvSpPr>
        <p:spPr>
          <a:xfrm>
            <a:off x="5406808" y="4345071"/>
            <a:ext cx="1188014" cy="451550"/>
          </a:xfrm>
          <a:prstGeom prst="cloud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0B50F66-3130-4AEA-8CD2-18387EC09579}"/>
              </a:ext>
            </a:extLst>
          </p:cNvPr>
          <p:cNvSpPr/>
          <p:nvPr/>
        </p:nvSpPr>
        <p:spPr>
          <a:xfrm>
            <a:off x="5623372" y="4415913"/>
            <a:ext cx="787330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Message</a:t>
            </a:r>
          </a:p>
        </p:txBody>
      </p: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00AE7CFD-86BF-41EA-9799-9B0315FB0883}"/>
              </a:ext>
            </a:extLst>
          </p:cNvPr>
          <p:cNvCxnSpPr>
            <a:cxnSpLocks/>
          </p:cNvCxnSpPr>
          <p:nvPr/>
        </p:nvCxnSpPr>
        <p:spPr>
          <a:xfrm>
            <a:off x="1819541" y="4379657"/>
            <a:ext cx="354597" cy="267215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Straight Arrow Connector 139">
            <a:extLst>
              <a:ext uri="{FF2B5EF4-FFF2-40B4-BE49-F238E27FC236}">
                <a16:creationId xmlns:a16="http://schemas.microsoft.com/office/drawing/2014/main" id="{49B95E9B-AF32-4E80-9B68-921B210085B1}"/>
              </a:ext>
            </a:extLst>
          </p:cNvPr>
          <p:cNvCxnSpPr>
            <a:cxnSpLocks/>
          </p:cNvCxnSpPr>
          <p:nvPr/>
        </p:nvCxnSpPr>
        <p:spPr>
          <a:xfrm flipH="1">
            <a:off x="1610320" y="4423034"/>
            <a:ext cx="93363" cy="235803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Straight Arrow Connector 143">
            <a:extLst>
              <a:ext uri="{FF2B5EF4-FFF2-40B4-BE49-F238E27FC236}">
                <a16:creationId xmlns:a16="http://schemas.microsoft.com/office/drawing/2014/main" id="{1CAB4ACC-BC8E-4D6E-BBB8-3EE3FD1A012A}"/>
              </a:ext>
            </a:extLst>
          </p:cNvPr>
          <p:cNvCxnSpPr>
            <a:cxnSpLocks/>
          </p:cNvCxnSpPr>
          <p:nvPr/>
        </p:nvCxnSpPr>
        <p:spPr>
          <a:xfrm flipV="1">
            <a:off x="2215901" y="4071657"/>
            <a:ext cx="153329" cy="132620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367F3FAC-8AF8-41C1-B4C7-9A4DAF9286B9}"/>
              </a:ext>
            </a:extLst>
          </p:cNvPr>
          <p:cNvCxnSpPr>
            <a:cxnSpLocks/>
          </p:cNvCxnSpPr>
          <p:nvPr/>
        </p:nvCxnSpPr>
        <p:spPr>
          <a:xfrm>
            <a:off x="6432492" y="4690700"/>
            <a:ext cx="118314" cy="241863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" name="Cloud 153">
            <a:extLst>
              <a:ext uri="{FF2B5EF4-FFF2-40B4-BE49-F238E27FC236}">
                <a16:creationId xmlns:a16="http://schemas.microsoft.com/office/drawing/2014/main" id="{80458E93-215C-4059-BA12-9998875CF5D7}"/>
              </a:ext>
            </a:extLst>
          </p:cNvPr>
          <p:cNvSpPr/>
          <p:nvPr/>
        </p:nvSpPr>
        <p:spPr>
          <a:xfrm>
            <a:off x="1703683" y="2189982"/>
            <a:ext cx="1595149" cy="395593"/>
          </a:xfrm>
          <a:prstGeom prst="cloud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E0450D83-64CD-439A-B89A-B486CE6FA94C}"/>
              </a:ext>
            </a:extLst>
          </p:cNvPr>
          <p:cNvSpPr/>
          <p:nvPr/>
        </p:nvSpPr>
        <p:spPr>
          <a:xfrm>
            <a:off x="1809616" y="2214667"/>
            <a:ext cx="1253692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Positive Values</a:t>
            </a:r>
            <a:endParaRPr lang="en-US" sz="1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B5A79ED5-23F1-4A33-B754-416F9DF3A2C7}"/>
              </a:ext>
            </a:extLst>
          </p:cNvPr>
          <p:cNvSpPr txBox="1"/>
          <p:nvPr/>
        </p:nvSpPr>
        <p:spPr>
          <a:xfrm>
            <a:off x="2353903" y="2617263"/>
            <a:ext cx="1130810" cy="561856"/>
          </a:xfrm>
          <a:prstGeom prst="round2DiagRect">
            <a:avLst/>
          </a:prstGeom>
          <a:solidFill>
            <a:srgbClr val="33CC33"/>
          </a:soli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Abadi" panose="020B0604020104020204" pitchFamily="34" charset="0"/>
              </a:rPr>
              <a:t>Attendance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Abadi" panose="020B0604020104020204" pitchFamily="34" charset="0"/>
              </a:rPr>
              <a:t>Punctuality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002060"/>
                </a:solidFill>
                <a:latin typeface="Abadi" panose="020B0604020104020204" pitchFamily="34" charset="0"/>
              </a:rPr>
              <a:t>Attainment</a:t>
            </a:r>
          </a:p>
        </p:txBody>
      </p:sp>
      <p:cxnSp>
        <p:nvCxnSpPr>
          <p:cNvPr id="158" name="Straight Arrow Connector 157">
            <a:extLst>
              <a:ext uri="{FF2B5EF4-FFF2-40B4-BE49-F238E27FC236}">
                <a16:creationId xmlns:a16="http://schemas.microsoft.com/office/drawing/2014/main" id="{9514140D-6335-4402-9FC4-56654FB9B38D}"/>
              </a:ext>
            </a:extLst>
          </p:cNvPr>
          <p:cNvCxnSpPr>
            <a:cxnSpLocks/>
          </p:cNvCxnSpPr>
          <p:nvPr/>
        </p:nvCxnSpPr>
        <p:spPr>
          <a:xfrm>
            <a:off x="3000615" y="2450048"/>
            <a:ext cx="151274" cy="178367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Rectangle 161">
            <a:extLst>
              <a:ext uri="{FF2B5EF4-FFF2-40B4-BE49-F238E27FC236}">
                <a16:creationId xmlns:a16="http://schemas.microsoft.com/office/drawing/2014/main" id="{9032F374-25FF-4584-BEB7-EADBD196278C}"/>
              </a:ext>
            </a:extLst>
          </p:cNvPr>
          <p:cNvSpPr/>
          <p:nvPr/>
        </p:nvSpPr>
        <p:spPr>
          <a:xfrm>
            <a:off x="7348252" y="3238157"/>
            <a:ext cx="787395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Theories</a:t>
            </a:r>
          </a:p>
        </p:txBody>
      </p:sp>
      <p:cxnSp>
        <p:nvCxnSpPr>
          <p:cNvPr id="165" name="Straight Arrow Connector 164">
            <a:extLst>
              <a:ext uri="{FF2B5EF4-FFF2-40B4-BE49-F238E27FC236}">
                <a16:creationId xmlns:a16="http://schemas.microsoft.com/office/drawing/2014/main" id="{12731F8F-6BFE-4E05-B6D2-088EEC25B0F8}"/>
              </a:ext>
            </a:extLst>
          </p:cNvPr>
          <p:cNvCxnSpPr>
            <a:cxnSpLocks/>
          </p:cNvCxnSpPr>
          <p:nvPr/>
        </p:nvCxnSpPr>
        <p:spPr>
          <a:xfrm>
            <a:off x="7954721" y="3564033"/>
            <a:ext cx="155768" cy="260446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Box 169">
            <a:extLst>
              <a:ext uri="{FF2B5EF4-FFF2-40B4-BE49-F238E27FC236}">
                <a16:creationId xmlns:a16="http://schemas.microsoft.com/office/drawing/2014/main" id="{1BC359B0-C449-4F3E-99D1-400EFD520A96}"/>
              </a:ext>
            </a:extLst>
          </p:cNvPr>
          <p:cNvSpPr txBox="1"/>
          <p:nvPr/>
        </p:nvSpPr>
        <p:spPr>
          <a:xfrm>
            <a:off x="7771552" y="4875159"/>
            <a:ext cx="3455658" cy="1200329"/>
          </a:xfrm>
          <a:prstGeom prst="rect">
            <a:avLst/>
          </a:prstGeom>
          <a:solidFill>
            <a:srgbClr val="FFC000"/>
          </a:solidFill>
          <a:ln w="127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>
                <a:solidFill>
                  <a:schemeClr val="bg1"/>
                </a:solidFill>
                <a:latin typeface="Colonna MT" panose="04020805060202030203" pitchFamily="82" charset="0"/>
              </a:rPr>
              <a:t>Marxism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Colonna MT" panose="04020805060202030203" pitchFamily="82" charset="0"/>
              </a:rPr>
              <a:t>“The Hidden Curriculum is just an instrument or tool to prepare children for the workplace.”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Colonna MT" panose="04020805060202030203" pitchFamily="82" charset="0"/>
              </a:rPr>
              <a:t>Bowles and </a:t>
            </a:r>
            <a:r>
              <a:rPr lang="en-GB" sz="1100" dirty="0" err="1">
                <a:solidFill>
                  <a:schemeClr val="bg1"/>
                </a:solidFill>
                <a:latin typeface="Colonna MT" panose="04020805060202030203" pitchFamily="82" charset="0"/>
              </a:rPr>
              <a:t>Gintis</a:t>
            </a:r>
            <a:r>
              <a:rPr lang="en-GB" sz="1100" dirty="0">
                <a:solidFill>
                  <a:schemeClr val="bg1"/>
                </a:solidFill>
                <a:latin typeface="Colonna MT" panose="04020805060202030203" pitchFamily="82" charset="0"/>
              </a:rPr>
              <a:t> “long shadow of work”</a:t>
            </a:r>
          </a:p>
          <a:p>
            <a:pPr algn="ctr"/>
            <a:r>
              <a:rPr lang="en-GB" sz="1100" dirty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en-GB" sz="1100" dirty="0">
                <a:solidFill>
                  <a:srgbClr val="002060"/>
                </a:solidFill>
                <a:latin typeface="Colonna MT" panose="04020805060202030203" pitchFamily="82" charset="0"/>
                <a:cs typeface="Times New Roman" panose="02020603050405020304" pitchFamily="18" charset="0"/>
              </a:rPr>
              <a:t>(Sociology </a:t>
            </a:r>
            <a:r>
              <a:rPr lang="en-GB" sz="1100" dirty="0" err="1">
                <a:solidFill>
                  <a:srgbClr val="002060"/>
                </a:solidFill>
                <a:latin typeface="Colonna MT" panose="04020805060202030203" pitchFamily="82" charset="0"/>
                <a:cs typeface="Times New Roman" panose="02020603050405020304" pitchFamily="18" charset="0"/>
              </a:rPr>
              <a:t>Twynham</a:t>
            </a:r>
            <a:r>
              <a:rPr lang="en-GB" sz="1100" dirty="0">
                <a:solidFill>
                  <a:srgbClr val="002060"/>
                </a:solidFill>
                <a:latin typeface="Colonna MT" panose="04020805060202030203" pitchFamily="82" charset="0"/>
                <a:cs typeface="Times New Roman" panose="02020603050405020304" pitchFamily="18" charset="0"/>
              </a:rPr>
              <a:t>, 2008)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Colonna MT" panose="04020805060202030203" pitchFamily="82" charset="0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48E5B88A-247B-4F39-AC7D-610C0D9EB491}"/>
              </a:ext>
            </a:extLst>
          </p:cNvPr>
          <p:cNvSpPr txBox="1"/>
          <p:nvPr/>
        </p:nvSpPr>
        <p:spPr>
          <a:xfrm>
            <a:off x="2303153" y="3100113"/>
            <a:ext cx="1214503" cy="246221"/>
          </a:xfrm>
          <a:prstGeom prst="rect">
            <a:avLst/>
          </a:prstGeom>
          <a:solidFill>
            <a:srgbClr val="CCFF99"/>
          </a:solidFill>
          <a:ln w="127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+mj-lt"/>
              </a:rPr>
              <a:t>School Policy, 2015)</a:t>
            </a:r>
          </a:p>
        </p:txBody>
      </p:sp>
      <p:sp>
        <p:nvSpPr>
          <p:cNvPr id="77" name="Cloud 76">
            <a:extLst>
              <a:ext uri="{FF2B5EF4-FFF2-40B4-BE49-F238E27FC236}">
                <a16:creationId xmlns:a16="http://schemas.microsoft.com/office/drawing/2014/main" id="{50585502-EF3E-4DFB-8CE3-CFBDDC48BDDF}"/>
              </a:ext>
            </a:extLst>
          </p:cNvPr>
          <p:cNvSpPr/>
          <p:nvPr/>
        </p:nvSpPr>
        <p:spPr>
          <a:xfrm>
            <a:off x="4377550" y="2145674"/>
            <a:ext cx="1878977" cy="375859"/>
          </a:xfrm>
          <a:prstGeom prst="cloud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rgbClr val="002060"/>
                </a:solidFill>
              </a:rPr>
              <a:t>Negative Values</a:t>
            </a:r>
          </a:p>
        </p:txBody>
      </p: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6D77DA2A-6998-41B7-9721-95A99F1730D2}"/>
              </a:ext>
            </a:extLst>
          </p:cNvPr>
          <p:cNvCxnSpPr>
            <a:cxnSpLocks/>
          </p:cNvCxnSpPr>
          <p:nvPr/>
        </p:nvCxnSpPr>
        <p:spPr>
          <a:xfrm flipH="1">
            <a:off x="4387334" y="2483509"/>
            <a:ext cx="182839" cy="183877"/>
          </a:xfrm>
          <a:prstGeom prst="straightConnector1">
            <a:avLst/>
          </a:prstGeom>
          <a:ln w="127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248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72193" y="598785"/>
            <a:ext cx="10891890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Barmby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 Moor CE Primary School (2014)</a:t>
            </a:r>
            <a:r>
              <a:rPr lang="en-GB" sz="1000" b="1" dirty="0"/>
              <a:t>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National Curriculum 2014: A Guide For Parents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latin typeface="Comic Sans MS" panose="030F0702030302020204" pitchFamily="66" charset="0"/>
                <a:cs typeface="Times New Roman" panose="02020603050405020304" pitchFamily="18" charset="0"/>
                <a:hlinkClick r:id="rId2"/>
              </a:rPr>
              <a:t>https://www.barmbymoor.com/classes_and_curriculum/curriculum_2014_parent_guide/curriculum___a_guide_for_parents.html</a:t>
            </a:r>
            <a:r>
              <a:rPr lang="en-GB" sz="10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(Accessed: 12th November, 2018).</a:t>
            </a:r>
          </a:p>
        </p:txBody>
      </p:sp>
      <p:sp>
        <p:nvSpPr>
          <p:cNvPr id="5" name="Rectangle 4"/>
          <p:cNvSpPr/>
          <p:nvPr/>
        </p:nvSpPr>
        <p:spPr>
          <a:xfrm>
            <a:off x="669073" y="5829499"/>
            <a:ext cx="10898625" cy="41267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(2014) Current School Curriculum </a:t>
            </a:r>
            <a:r>
              <a:rPr lang="en-GB" sz="1000" u="sng" dirty="0">
                <a:solidFill>
                  <a:srgbClr val="0563C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https://gov.wales/topics/educationandskills/schoolshome/curriculuminwales/arevisedcurriculumforwales/?lang=en</a:t>
            </a:r>
            <a:r>
              <a:rPr lang="en-GB" sz="10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12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November, 2018).</a:t>
            </a:r>
            <a:endParaRPr lang="en-GB" sz="1000" dirty="0">
              <a:solidFill>
                <a:schemeClr val="bg1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78511" y="1976077"/>
            <a:ext cx="10885113" cy="24801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Hidden Curriculum as One of Current Issue of Curriculum (no date) </a:t>
            </a:r>
            <a:r>
              <a:rPr lang="en-GB" sz="1000" u="sng" dirty="0">
                <a:solidFill>
                  <a:srgbClr val="0563C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https://files.eric.ed.gov/fulltext/EJ1083566.pdf</a:t>
            </a:r>
            <a:r>
              <a:rPr lang="en-GB" sz="10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8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November, 2018).</a:t>
            </a:r>
            <a:endParaRPr lang="en-GB" sz="1000" dirty="0">
              <a:solidFill>
                <a:schemeClr val="bg1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9800" y="2603252"/>
            <a:ext cx="10877898" cy="55399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Rock-it Promotions (2018)</a:t>
            </a:r>
            <a:r>
              <a:rPr lang="en-GB" sz="1000" b="1" dirty="0"/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Superior Boys Long Sleeve White School Shirt (2Pack)</a:t>
            </a:r>
          </a:p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5"/>
              </a:rPr>
              <a:t>https://www.rock-itpromotions.co.uk/products/school-shops/stanwick-primary-school/superior-boys-long-sleeve-white-school-shirt---2pack-/4858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22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nd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November, 2018).</a:t>
            </a:r>
          </a:p>
        </p:txBody>
      </p:sp>
      <p:sp>
        <p:nvSpPr>
          <p:cNvPr id="2" name="Explosion 1 1"/>
          <p:cNvSpPr/>
          <p:nvPr/>
        </p:nvSpPr>
        <p:spPr>
          <a:xfrm>
            <a:off x="110091" y="64314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Explosion 1 7"/>
          <p:cNvSpPr/>
          <p:nvPr/>
        </p:nvSpPr>
        <p:spPr>
          <a:xfrm>
            <a:off x="713696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Explosion 1 8"/>
          <p:cNvSpPr/>
          <p:nvPr/>
        </p:nvSpPr>
        <p:spPr>
          <a:xfrm>
            <a:off x="1328537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Explosion 1 9"/>
          <p:cNvSpPr/>
          <p:nvPr/>
        </p:nvSpPr>
        <p:spPr>
          <a:xfrm>
            <a:off x="3173060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Explosion 1 10"/>
          <p:cNvSpPr/>
          <p:nvPr/>
        </p:nvSpPr>
        <p:spPr>
          <a:xfrm>
            <a:off x="2558219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Explosion 1 11"/>
          <p:cNvSpPr/>
          <p:nvPr/>
        </p:nvSpPr>
        <p:spPr>
          <a:xfrm>
            <a:off x="1943378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Explosion 1 12"/>
          <p:cNvSpPr/>
          <p:nvPr/>
        </p:nvSpPr>
        <p:spPr>
          <a:xfrm>
            <a:off x="6142419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Explosion 1 13"/>
          <p:cNvSpPr/>
          <p:nvPr/>
        </p:nvSpPr>
        <p:spPr>
          <a:xfrm>
            <a:off x="5530574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Explosion 1 14"/>
          <p:cNvSpPr/>
          <p:nvPr/>
        </p:nvSpPr>
        <p:spPr>
          <a:xfrm>
            <a:off x="5011591" y="5907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Explosion 1 15"/>
          <p:cNvSpPr/>
          <p:nvPr/>
        </p:nvSpPr>
        <p:spPr>
          <a:xfrm>
            <a:off x="4399746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Explosion 1 16"/>
          <p:cNvSpPr/>
          <p:nvPr/>
        </p:nvSpPr>
        <p:spPr>
          <a:xfrm>
            <a:off x="3787901" y="659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xplosion 1 17"/>
          <p:cNvSpPr/>
          <p:nvPr/>
        </p:nvSpPr>
        <p:spPr>
          <a:xfrm>
            <a:off x="10434322" y="5320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Explosion 1 18"/>
          <p:cNvSpPr/>
          <p:nvPr/>
        </p:nvSpPr>
        <p:spPr>
          <a:xfrm>
            <a:off x="9813489" y="55370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Explosion 1 19"/>
          <p:cNvSpPr/>
          <p:nvPr/>
        </p:nvSpPr>
        <p:spPr>
          <a:xfrm>
            <a:off x="9201644" y="651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Explosion 1 20"/>
          <p:cNvSpPr/>
          <p:nvPr/>
        </p:nvSpPr>
        <p:spPr>
          <a:xfrm>
            <a:off x="8589799" y="5396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Explosion 1 21"/>
          <p:cNvSpPr/>
          <p:nvPr/>
        </p:nvSpPr>
        <p:spPr>
          <a:xfrm>
            <a:off x="7977954" y="651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Explosion 1 22"/>
          <p:cNvSpPr/>
          <p:nvPr/>
        </p:nvSpPr>
        <p:spPr>
          <a:xfrm>
            <a:off x="7366109" y="6789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Explosion 1 23"/>
          <p:cNvSpPr/>
          <p:nvPr/>
        </p:nvSpPr>
        <p:spPr>
          <a:xfrm>
            <a:off x="6754264" y="5396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Explosion 1 24"/>
          <p:cNvSpPr/>
          <p:nvPr/>
        </p:nvSpPr>
        <p:spPr>
          <a:xfrm>
            <a:off x="11658011" y="216571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Explosion 1 25"/>
          <p:cNvSpPr/>
          <p:nvPr/>
        </p:nvSpPr>
        <p:spPr>
          <a:xfrm>
            <a:off x="11658012" y="163978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Explosion 1 26"/>
          <p:cNvSpPr/>
          <p:nvPr/>
        </p:nvSpPr>
        <p:spPr>
          <a:xfrm>
            <a:off x="11658012" y="112140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Explosion 1 27"/>
          <p:cNvSpPr/>
          <p:nvPr/>
        </p:nvSpPr>
        <p:spPr>
          <a:xfrm>
            <a:off x="11684437" y="59647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Explosion 1 28"/>
          <p:cNvSpPr/>
          <p:nvPr/>
        </p:nvSpPr>
        <p:spPr>
          <a:xfrm>
            <a:off x="11658012" y="7155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Explosion 1 29"/>
          <p:cNvSpPr/>
          <p:nvPr/>
        </p:nvSpPr>
        <p:spPr>
          <a:xfrm>
            <a:off x="11047662" y="5320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Explosion 1 30"/>
          <p:cNvSpPr/>
          <p:nvPr/>
        </p:nvSpPr>
        <p:spPr>
          <a:xfrm>
            <a:off x="52798" y="56939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Explosion 1 31"/>
          <p:cNvSpPr/>
          <p:nvPr/>
        </p:nvSpPr>
        <p:spPr>
          <a:xfrm>
            <a:off x="47180" y="109486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Explosion 1 32"/>
          <p:cNvSpPr/>
          <p:nvPr/>
        </p:nvSpPr>
        <p:spPr>
          <a:xfrm>
            <a:off x="11673017" y="627453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Explosion 1 33"/>
          <p:cNvSpPr/>
          <p:nvPr/>
        </p:nvSpPr>
        <p:spPr>
          <a:xfrm>
            <a:off x="11673017" y="57505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Explosion 1 34"/>
          <p:cNvSpPr/>
          <p:nvPr/>
        </p:nvSpPr>
        <p:spPr>
          <a:xfrm>
            <a:off x="11658008" y="5239862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Explosion 1 35"/>
          <p:cNvSpPr/>
          <p:nvPr/>
        </p:nvSpPr>
        <p:spPr>
          <a:xfrm>
            <a:off x="11663842" y="471586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Explosion 1 36"/>
          <p:cNvSpPr/>
          <p:nvPr/>
        </p:nvSpPr>
        <p:spPr>
          <a:xfrm>
            <a:off x="11673017" y="420728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Explosion 1 37"/>
          <p:cNvSpPr/>
          <p:nvPr/>
        </p:nvSpPr>
        <p:spPr>
          <a:xfrm>
            <a:off x="11658009" y="3688440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Explosion 1 38"/>
          <p:cNvSpPr/>
          <p:nvPr/>
        </p:nvSpPr>
        <p:spPr>
          <a:xfrm>
            <a:off x="11669432" y="3183674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Explosion 1 39"/>
          <p:cNvSpPr/>
          <p:nvPr/>
        </p:nvSpPr>
        <p:spPr>
          <a:xfrm>
            <a:off x="11658010" y="269035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Explosion 1 40"/>
          <p:cNvSpPr/>
          <p:nvPr/>
        </p:nvSpPr>
        <p:spPr>
          <a:xfrm>
            <a:off x="52796" y="4821281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Explosion 1 41"/>
          <p:cNvSpPr/>
          <p:nvPr/>
        </p:nvSpPr>
        <p:spPr>
          <a:xfrm>
            <a:off x="52796" y="430203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Explosion 1 42"/>
          <p:cNvSpPr/>
          <p:nvPr/>
        </p:nvSpPr>
        <p:spPr>
          <a:xfrm>
            <a:off x="52797" y="3782791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Explosion 1 43"/>
          <p:cNvSpPr/>
          <p:nvPr/>
        </p:nvSpPr>
        <p:spPr>
          <a:xfrm>
            <a:off x="41557" y="3315501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Explosion 1 44"/>
          <p:cNvSpPr/>
          <p:nvPr/>
        </p:nvSpPr>
        <p:spPr>
          <a:xfrm>
            <a:off x="41561" y="277445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Explosion 1 45"/>
          <p:cNvSpPr/>
          <p:nvPr/>
        </p:nvSpPr>
        <p:spPr>
          <a:xfrm>
            <a:off x="41562" y="221583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Explosion 1 46"/>
          <p:cNvSpPr/>
          <p:nvPr/>
        </p:nvSpPr>
        <p:spPr>
          <a:xfrm>
            <a:off x="47180" y="166543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Explosion 1 47"/>
          <p:cNvSpPr/>
          <p:nvPr/>
        </p:nvSpPr>
        <p:spPr>
          <a:xfrm>
            <a:off x="1291085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Explosion 1 48"/>
          <p:cNvSpPr/>
          <p:nvPr/>
        </p:nvSpPr>
        <p:spPr>
          <a:xfrm>
            <a:off x="672507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Explosion 1 49"/>
          <p:cNvSpPr/>
          <p:nvPr/>
        </p:nvSpPr>
        <p:spPr>
          <a:xfrm>
            <a:off x="50177" y="6365098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Explosion 1 50"/>
          <p:cNvSpPr/>
          <p:nvPr/>
        </p:nvSpPr>
        <p:spPr>
          <a:xfrm>
            <a:off x="41557" y="585878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Explosion 1 51"/>
          <p:cNvSpPr/>
          <p:nvPr/>
        </p:nvSpPr>
        <p:spPr>
          <a:xfrm>
            <a:off x="50178" y="534974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Explosion 1 52"/>
          <p:cNvSpPr/>
          <p:nvPr/>
        </p:nvSpPr>
        <p:spPr>
          <a:xfrm>
            <a:off x="6733234" y="6327605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Explosion 1 53"/>
          <p:cNvSpPr/>
          <p:nvPr/>
        </p:nvSpPr>
        <p:spPr>
          <a:xfrm>
            <a:off x="7366108" y="632105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Explosion 1 54"/>
          <p:cNvSpPr/>
          <p:nvPr/>
        </p:nvSpPr>
        <p:spPr>
          <a:xfrm>
            <a:off x="7998982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Explosion 1 55"/>
          <p:cNvSpPr/>
          <p:nvPr/>
        </p:nvSpPr>
        <p:spPr>
          <a:xfrm>
            <a:off x="8626112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Explosion 1 56"/>
          <p:cNvSpPr/>
          <p:nvPr/>
        </p:nvSpPr>
        <p:spPr>
          <a:xfrm>
            <a:off x="9239890" y="630791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Explosion 1 57"/>
          <p:cNvSpPr/>
          <p:nvPr/>
        </p:nvSpPr>
        <p:spPr>
          <a:xfrm>
            <a:off x="9845762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Explosion 1 58"/>
          <p:cNvSpPr/>
          <p:nvPr/>
        </p:nvSpPr>
        <p:spPr>
          <a:xfrm>
            <a:off x="10454687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Explosion 1 59"/>
          <p:cNvSpPr/>
          <p:nvPr/>
        </p:nvSpPr>
        <p:spPr>
          <a:xfrm>
            <a:off x="11063852" y="6310333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Explosion 1 60"/>
          <p:cNvSpPr/>
          <p:nvPr/>
        </p:nvSpPr>
        <p:spPr>
          <a:xfrm>
            <a:off x="3037353" y="630791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Explosion 1 61"/>
          <p:cNvSpPr/>
          <p:nvPr/>
        </p:nvSpPr>
        <p:spPr>
          <a:xfrm>
            <a:off x="3659683" y="630791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Explosion 1 62"/>
          <p:cNvSpPr/>
          <p:nvPr/>
        </p:nvSpPr>
        <p:spPr>
          <a:xfrm>
            <a:off x="4273461" y="631696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Explosion 1 63"/>
          <p:cNvSpPr/>
          <p:nvPr/>
        </p:nvSpPr>
        <p:spPr>
          <a:xfrm>
            <a:off x="4879333" y="632996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Explosion 1 64"/>
          <p:cNvSpPr/>
          <p:nvPr/>
        </p:nvSpPr>
        <p:spPr>
          <a:xfrm>
            <a:off x="5501663" y="6316966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6" name="Explosion 1 65"/>
          <p:cNvSpPr/>
          <p:nvPr/>
        </p:nvSpPr>
        <p:spPr>
          <a:xfrm>
            <a:off x="6123993" y="6321057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7" name="Explosion 1 66"/>
          <p:cNvSpPr/>
          <p:nvPr/>
        </p:nvSpPr>
        <p:spPr>
          <a:xfrm>
            <a:off x="1886233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Explosion 1 67"/>
          <p:cNvSpPr/>
          <p:nvPr/>
        </p:nvSpPr>
        <p:spPr>
          <a:xfrm>
            <a:off x="2451880" y="6326839"/>
            <a:ext cx="518983" cy="4515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679652" y="4477814"/>
            <a:ext cx="10903183" cy="5152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SociologyTwynham.Com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(2008)</a:t>
            </a:r>
            <a:r>
              <a:rPr lang="en-GB" sz="1000" dirty="0"/>
              <a:t>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What’s the point of education? A Marxist perspective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https://sociologytwynham.com/2008/12/20/marxism-and-education/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December, 2018).</a:t>
            </a:r>
            <a:endParaRPr lang="en-GB" sz="1000" dirty="0">
              <a:solidFill>
                <a:schemeClr val="bg1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9" name="Rectangle 68"/>
          <p:cNvSpPr/>
          <p:nvPr/>
        </p:nvSpPr>
        <p:spPr>
          <a:xfrm>
            <a:off x="678656" y="3897773"/>
            <a:ext cx="10904179" cy="5152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Slideshare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Net (no date)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HIDDEN CURRICULUM AND CORRESPONDENCE THEORY</a:t>
            </a:r>
            <a:endParaRPr lang="en-GB" sz="1000" dirty="0">
              <a:solidFill>
                <a:schemeClr val="bg1"/>
              </a:solidFill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u="sng" dirty="0">
                <a:solidFill>
                  <a:srgbClr val="0563C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https://www.slideshare.net/ainaamalina3/hidden-curriculum-and-correspondence-theory</a:t>
            </a:r>
            <a:r>
              <a:rPr lang="en-GB" sz="10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18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November, 2018).</a:t>
            </a:r>
            <a:endParaRPr lang="en-GB" sz="1000" dirty="0">
              <a:solidFill>
                <a:schemeClr val="bg1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676874" y="1511005"/>
            <a:ext cx="10886750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Crested </a:t>
            </a:r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Schoolwear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(no date)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Banner Twin Pack Apple Green Blouse</a:t>
            </a:r>
          </a:p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8"/>
              </a:rPr>
              <a:t>https://www.crestedschoolwear.co.uk/product/banner-twin-pack-apple-green-blouse/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8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December, 2018).</a:t>
            </a:r>
          </a:p>
        </p:txBody>
      </p:sp>
      <p:sp>
        <p:nvSpPr>
          <p:cNvPr id="71" name="Rectangle 70"/>
          <p:cNvSpPr/>
          <p:nvPr/>
        </p:nvSpPr>
        <p:spPr>
          <a:xfrm>
            <a:off x="680745" y="5065527"/>
            <a:ext cx="10902090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Study.Com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(2018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)</a:t>
            </a:r>
            <a:r>
              <a:rPr lang="en-GB" sz="1000" b="1" i="1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Spiral Curriculum: Definition &amp; Example</a:t>
            </a:r>
          </a:p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9"/>
              </a:rPr>
              <a:t>https://study.com/academy/lesson/spiral-curriculum-definition-example.html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21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st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November, 2018).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678512" y="3592732"/>
            <a:ext cx="10904324" cy="24622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Slideplayer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(2018)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Introduction to Marxism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10"/>
              </a:rPr>
              <a:t>https://slideplayer.com/slide/12545659/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8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December, 2018).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677334" y="1055546"/>
            <a:ext cx="10886749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Clipart Max (2018)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Ringing School Bell Clipart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11"/>
              </a:rPr>
              <a:t>https://www.clipartmax.com/middle/m2H7K9A0K9d3A0K9_ringing-school-bell-clipart-2-by-brooke-bell-clipart/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21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st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November, 2018).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076599F0-E6CB-48B0-99D3-51C39B1F80FA}"/>
              </a:ext>
            </a:extLst>
          </p:cNvPr>
          <p:cNvSpPr txBox="1"/>
          <p:nvPr/>
        </p:nvSpPr>
        <p:spPr>
          <a:xfrm>
            <a:off x="679653" y="5515121"/>
            <a:ext cx="10902090" cy="24622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UNESCO, (2010)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The Curriculum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12"/>
              </a:rPr>
              <a:t>http://www.unesco.org/education/tlsf/mods/theme_a/popups/mod05t01s01.html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22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nd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November, 2018). 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00D9F7B4-2D4C-4DDF-A45B-07458A5932B2}"/>
              </a:ext>
            </a:extLst>
          </p:cNvPr>
          <p:cNvSpPr txBox="1"/>
          <p:nvPr/>
        </p:nvSpPr>
        <p:spPr>
          <a:xfrm>
            <a:off x="689800" y="2284587"/>
            <a:ext cx="10885113" cy="24622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Psychology Today (2017) </a:t>
            </a:r>
            <a:r>
              <a:rPr lang="en-GB" sz="1000" i="1" dirty="0">
                <a:solidFill>
                  <a:schemeClr val="bg1"/>
                </a:solidFill>
                <a:latin typeface="Comic Sans MS" panose="030F0702030302020204" pitchFamily="66" charset="0"/>
              </a:rPr>
              <a:t>Our Hierarchy of Needs 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  <a:hlinkClick r:id="rId13"/>
              </a:rPr>
              <a:t>https://www.psychologytoday.com/us/blog/hide-and-seek/201205/our-hierarchy-needs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(Accessed: 10</a:t>
            </a:r>
            <a:r>
              <a:rPr lang="en-GB" sz="1000" baseline="30000" dirty="0">
                <a:solidFill>
                  <a:schemeClr val="bg1"/>
                </a:solidFill>
                <a:latin typeface="Comic Sans MS" panose="030F0702030302020204" pitchFamily="66" charset="0"/>
              </a:rPr>
              <a:t>th</a:t>
            </a:r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 December, 2018).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CBB887C-D32C-4BE0-B5A7-4C38D7249F1F}"/>
              </a:ext>
            </a:extLst>
          </p:cNvPr>
          <p:cNvSpPr txBox="1"/>
          <p:nvPr/>
        </p:nvSpPr>
        <p:spPr>
          <a:xfrm>
            <a:off x="685872" y="3258923"/>
            <a:ext cx="10885114" cy="24622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Comic Sans MS" panose="030F0702030302020204" pitchFamily="66" charset="0"/>
              </a:rPr>
              <a:t>School Policy, 2015).</a:t>
            </a:r>
          </a:p>
        </p:txBody>
      </p:sp>
    </p:spTree>
    <p:extLst>
      <p:ext uri="{BB962C8B-B14F-4D97-AF65-F5344CB8AC3E}">
        <p14:creationId xmlns:p14="http://schemas.microsoft.com/office/powerpoint/2010/main" val="2206783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711</TotalTime>
  <Words>724</Words>
  <Application>Microsoft Office PowerPoint</Application>
  <PresentationFormat>Widescreen</PresentationFormat>
  <Paragraphs>86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4" baseType="lpstr">
      <vt:lpstr>Batang</vt:lpstr>
      <vt:lpstr>Abadi</vt:lpstr>
      <vt:lpstr>Aharoni</vt:lpstr>
      <vt:lpstr>Arial</vt:lpstr>
      <vt:lpstr>Arial Rounded MT Bold</vt:lpstr>
      <vt:lpstr>Bauhaus 93</vt:lpstr>
      <vt:lpstr>Calibri</vt:lpstr>
      <vt:lpstr>Calibri Light</vt:lpstr>
      <vt:lpstr>Colonna MT</vt:lpstr>
      <vt:lpstr>Comic Sans MS</vt:lpstr>
      <vt:lpstr>Times New Roman</vt:lpstr>
      <vt:lpstr>Celestial</vt:lpstr>
      <vt:lpstr>PowerPoint Presentation</vt:lpstr>
      <vt:lpstr>PowerPoint Presentation</vt:lpstr>
    </vt:vector>
  </TitlesOfParts>
  <Company>RM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 John</dc:creator>
  <cp:lastModifiedBy>Heather John</cp:lastModifiedBy>
  <cp:revision>90</cp:revision>
  <cp:lastPrinted>2018-12-10T08:04:36Z</cp:lastPrinted>
  <dcterms:created xsi:type="dcterms:W3CDTF">2018-11-14T11:59:19Z</dcterms:created>
  <dcterms:modified xsi:type="dcterms:W3CDTF">2018-12-10T17:11:17Z</dcterms:modified>
</cp:coreProperties>
</file>