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75" r:id="rId1"/>
  </p:sldMasterIdLst>
  <p:sldIdLst>
    <p:sldId id="256" r:id="rId2"/>
    <p:sldId id="257" r:id="rId3"/>
    <p:sldId id="258" r:id="rId4"/>
    <p:sldId id="259" r:id="rId5"/>
    <p:sldId id="260" r:id="rId6"/>
    <p:sldId id="262" r:id="rId7"/>
    <p:sldId id="261"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264"/>
    <p:restoredTop sz="94681"/>
  </p:normalViewPr>
  <p:slideViewPr>
    <p:cSldViewPr snapToGrid="0" snapToObjects="1">
      <p:cViewPr varScale="1">
        <p:scale>
          <a:sx n="78" d="100"/>
          <a:sy n="78" d="100"/>
        </p:scale>
        <p:origin x="59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anina Elena Tronaru" userId="90bdbe8e17656ca0" providerId="LiveId" clId="{A3ED23C0-7891-48A9-917C-2F5362DC938C}"/>
    <pc:docChg chg="custSel modSld">
      <pc:chgData name="Geanina Elena Tronaru" userId="90bdbe8e17656ca0" providerId="LiveId" clId="{A3ED23C0-7891-48A9-917C-2F5362DC938C}" dt="2022-07-10T10:31:37.178" v="131" actId="1076"/>
      <pc:docMkLst>
        <pc:docMk/>
      </pc:docMkLst>
      <pc:sldChg chg="modSp mod">
        <pc:chgData name="Geanina Elena Tronaru" userId="90bdbe8e17656ca0" providerId="LiveId" clId="{A3ED23C0-7891-48A9-917C-2F5362DC938C}" dt="2022-07-10T10:31:37.178" v="131" actId="1076"/>
        <pc:sldMkLst>
          <pc:docMk/>
          <pc:sldMk cId="3817642570" sldId="256"/>
        </pc:sldMkLst>
        <pc:spChg chg="mod">
          <ac:chgData name="Geanina Elena Tronaru" userId="90bdbe8e17656ca0" providerId="LiveId" clId="{A3ED23C0-7891-48A9-917C-2F5362DC938C}" dt="2022-07-10T10:31:23.099" v="130" actId="20577"/>
          <ac:spMkLst>
            <pc:docMk/>
            <pc:sldMk cId="3817642570" sldId="256"/>
            <ac:spMk id="2" creationId="{AA4E4EE5-B440-0942-B6F6-826447A9D3DB}"/>
          </ac:spMkLst>
        </pc:spChg>
        <pc:picChg chg="mod">
          <ac:chgData name="Geanina Elena Tronaru" userId="90bdbe8e17656ca0" providerId="LiveId" clId="{A3ED23C0-7891-48A9-917C-2F5362DC938C}" dt="2022-07-10T10:31:37.178" v="131" actId="1076"/>
          <ac:picMkLst>
            <pc:docMk/>
            <pc:sldMk cId="3817642570" sldId="256"/>
            <ac:picMk id="4" creationId="{795E2C83-3BE2-4243-DFC0-5B142158A29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7/10/2022</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2331658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7/10/2022</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150915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7/10/2022</a:t>
            </a:fld>
            <a:endParaRPr lang="en-US" dirty="0"/>
          </a:p>
        </p:txBody>
      </p:sp>
    </p:spTree>
    <p:extLst>
      <p:ext uri="{BB962C8B-B14F-4D97-AF65-F5344CB8AC3E}">
        <p14:creationId xmlns:p14="http://schemas.microsoft.com/office/powerpoint/2010/main" val="2321870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7/10/2022</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677145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7/10/2022</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39904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7/10/2022</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754263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7/10/2022</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68729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7/10/2022</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996456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7/10/2022</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084746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7/10/2022</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920602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7/10/2022</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6629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7/10/2022</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1020084"/>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74" r:id="rId6"/>
    <p:sldLayoutId id="2147483769" r:id="rId7"/>
    <p:sldLayoutId id="2147483770" r:id="rId8"/>
    <p:sldLayoutId id="2147483771" r:id="rId9"/>
    <p:sldLayoutId id="2147483773" r:id="rId10"/>
    <p:sldLayoutId id="2147483772"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DBF1ABE-8590-450D-BB49-BDDCCF3EE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 name="Freeform: Shape 19">
            <a:extLst>
              <a:ext uri="{FF2B5EF4-FFF2-40B4-BE49-F238E27FC236}">
                <a16:creationId xmlns:a16="http://schemas.microsoft.com/office/drawing/2014/main" id="{391F8D69-709A-4575-A393-B4C26481AF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66083" y="0"/>
            <a:ext cx="9841377" cy="6858000"/>
          </a:xfrm>
          <a:custGeom>
            <a:avLst/>
            <a:gdLst>
              <a:gd name="connsiteX0" fmla="*/ 8218354 w 9841377"/>
              <a:gd name="connsiteY0" fmla="*/ 0 h 6858000"/>
              <a:gd name="connsiteX1" fmla="*/ 5551962 w 9841377"/>
              <a:gd name="connsiteY1" fmla="*/ 0 h 6858000"/>
              <a:gd name="connsiteX2" fmla="*/ 5482342 w 9841377"/>
              <a:gd name="connsiteY2" fmla="*/ 0 h 6858000"/>
              <a:gd name="connsiteX3" fmla="*/ 4359035 w 9841377"/>
              <a:gd name="connsiteY3" fmla="*/ 0 h 6858000"/>
              <a:gd name="connsiteX4" fmla="*/ 4289415 w 9841377"/>
              <a:gd name="connsiteY4" fmla="*/ 0 h 6858000"/>
              <a:gd name="connsiteX5" fmla="*/ 1623023 w 9841377"/>
              <a:gd name="connsiteY5" fmla="*/ 0 h 6858000"/>
              <a:gd name="connsiteX6" fmla="*/ 1600899 w 9841377"/>
              <a:gd name="connsiteY6" fmla="*/ 14997 h 6858000"/>
              <a:gd name="connsiteX7" fmla="*/ 0 w 9841377"/>
              <a:gd name="connsiteY7" fmla="*/ 3621656 h 6858000"/>
              <a:gd name="connsiteX8" fmla="*/ 1874350 w 9841377"/>
              <a:gd name="connsiteY8" fmla="*/ 6374814 h 6858000"/>
              <a:gd name="connsiteX9" fmla="*/ 2390998 w 9841377"/>
              <a:gd name="connsiteY9" fmla="*/ 6780599 h 6858000"/>
              <a:gd name="connsiteX10" fmla="*/ 2502754 w 9841377"/>
              <a:gd name="connsiteY10" fmla="*/ 6858000 h 6858000"/>
              <a:gd name="connsiteX11" fmla="*/ 4289415 w 9841377"/>
              <a:gd name="connsiteY11" fmla="*/ 6858000 h 6858000"/>
              <a:gd name="connsiteX12" fmla="*/ 4359035 w 9841377"/>
              <a:gd name="connsiteY12" fmla="*/ 6858000 h 6858000"/>
              <a:gd name="connsiteX13" fmla="*/ 5482342 w 9841377"/>
              <a:gd name="connsiteY13" fmla="*/ 6858000 h 6858000"/>
              <a:gd name="connsiteX14" fmla="*/ 5551962 w 9841377"/>
              <a:gd name="connsiteY14" fmla="*/ 6858000 h 6858000"/>
              <a:gd name="connsiteX15" fmla="*/ 7338623 w 9841377"/>
              <a:gd name="connsiteY15" fmla="*/ 6858000 h 6858000"/>
              <a:gd name="connsiteX16" fmla="*/ 7450379 w 9841377"/>
              <a:gd name="connsiteY16" fmla="*/ 6780599 h 6858000"/>
              <a:gd name="connsiteX17" fmla="*/ 7967027 w 9841377"/>
              <a:gd name="connsiteY17" fmla="*/ 6374814 h 6858000"/>
              <a:gd name="connsiteX18" fmla="*/ 9841377 w 9841377"/>
              <a:gd name="connsiteY18" fmla="*/ 3621656 h 6858000"/>
              <a:gd name="connsiteX19" fmla="*/ 8240478 w 9841377"/>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841377" h="6858000">
                <a:moveTo>
                  <a:pt x="8218354" y="0"/>
                </a:moveTo>
                <a:lnTo>
                  <a:pt x="5551962" y="0"/>
                </a:lnTo>
                <a:lnTo>
                  <a:pt x="5482342" y="0"/>
                </a:lnTo>
                <a:lnTo>
                  <a:pt x="4359035" y="0"/>
                </a:lnTo>
                <a:lnTo>
                  <a:pt x="4289415" y="0"/>
                </a:lnTo>
                <a:lnTo>
                  <a:pt x="1623023" y="0"/>
                </a:lnTo>
                <a:lnTo>
                  <a:pt x="1600899" y="14997"/>
                </a:lnTo>
                <a:cubicBezTo>
                  <a:pt x="573736" y="754641"/>
                  <a:pt x="0" y="2093192"/>
                  <a:pt x="0" y="3621656"/>
                </a:cubicBezTo>
                <a:cubicBezTo>
                  <a:pt x="0" y="4969131"/>
                  <a:pt x="928725" y="5602839"/>
                  <a:pt x="1874350" y="6374814"/>
                </a:cubicBezTo>
                <a:cubicBezTo>
                  <a:pt x="2046553" y="6515397"/>
                  <a:pt x="2217180" y="6653108"/>
                  <a:pt x="2390998" y="6780599"/>
                </a:cubicBezTo>
                <a:lnTo>
                  <a:pt x="2502754" y="6858000"/>
                </a:lnTo>
                <a:lnTo>
                  <a:pt x="4289415" y="6858000"/>
                </a:lnTo>
                <a:lnTo>
                  <a:pt x="4359035" y="6858000"/>
                </a:lnTo>
                <a:lnTo>
                  <a:pt x="5482342" y="6858000"/>
                </a:lnTo>
                <a:lnTo>
                  <a:pt x="5551962" y="6858000"/>
                </a:lnTo>
                <a:lnTo>
                  <a:pt x="7338623" y="6858000"/>
                </a:lnTo>
                <a:lnTo>
                  <a:pt x="7450379" y="6780599"/>
                </a:lnTo>
                <a:cubicBezTo>
                  <a:pt x="7624197" y="6653108"/>
                  <a:pt x="7794824" y="6515397"/>
                  <a:pt x="7967027" y="6374814"/>
                </a:cubicBezTo>
                <a:cubicBezTo>
                  <a:pt x="8912652" y="5602839"/>
                  <a:pt x="9841377" y="4969131"/>
                  <a:pt x="9841377" y="3621656"/>
                </a:cubicBezTo>
                <a:cubicBezTo>
                  <a:pt x="9841377" y="2093192"/>
                  <a:pt x="9267641" y="754641"/>
                  <a:pt x="8240478" y="14997"/>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C87A50C4-1191-461A-9E09-C8057F2AF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3035" y="0"/>
            <a:ext cx="2265453" cy="6858000"/>
          </a:xfrm>
          <a:custGeom>
            <a:avLst/>
            <a:gdLst>
              <a:gd name="connsiteX0" fmla="*/ 1117108 w 2265453"/>
              <a:gd name="connsiteY0" fmla="*/ 0 h 6858000"/>
              <a:gd name="connsiteX1" fmla="*/ 1099628 w 2265453"/>
              <a:gd name="connsiteY1" fmla="*/ 0 h 6858000"/>
              <a:gd name="connsiteX2" fmla="*/ 1175238 w 2265453"/>
              <a:gd name="connsiteY2" fmla="*/ 82371 h 6858000"/>
              <a:gd name="connsiteX3" fmla="*/ 2240276 w 2265453"/>
              <a:gd name="connsiteY3" fmla="*/ 3734791 h 6858000"/>
              <a:gd name="connsiteX4" fmla="*/ 274951 w 2265453"/>
              <a:gd name="connsiteY4" fmla="*/ 6634678 h 6858000"/>
              <a:gd name="connsiteX5" fmla="*/ 12802 w 2265453"/>
              <a:gd name="connsiteY5" fmla="*/ 6848127 h 6858000"/>
              <a:gd name="connsiteX6" fmla="*/ 0 w 2265453"/>
              <a:gd name="connsiteY6" fmla="*/ 6858000 h 6858000"/>
              <a:gd name="connsiteX7" fmla="*/ 19410 w 2265453"/>
              <a:gd name="connsiteY7" fmla="*/ 6858000 h 6858000"/>
              <a:gd name="connsiteX8" fmla="*/ 31082 w 2265453"/>
              <a:gd name="connsiteY8" fmla="*/ 6848998 h 6858000"/>
              <a:gd name="connsiteX9" fmla="*/ 293230 w 2265453"/>
              <a:gd name="connsiteY9" fmla="*/ 6635549 h 6858000"/>
              <a:gd name="connsiteX10" fmla="*/ 2258555 w 2265453"/>
              <a:gd name="connsiteY10" fmla="*/ 3735662 h 6858000"/>
              <a:gd name="connsiteX11" fmla="*/ 1193518 w 2265453"/>
              <a:gd name="connsiteY11" fmla="*/ 832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5453" h="6858000">
                <a:moveTo>
                  <a:pt x="1117108" y="0"/>
                </a:moveTo>
                <a:lnTo>
                  <a:pt x="1099628" y="0"/>
                </a:lnTo>
                <a:lnTo>
                  <a:pt x="1175238" y="82371"/>
                </a:lnTo>
                <a:cubicBezTo>
                  <a:pt x="1926546" y="957940"/>
                  <a:pt x="2303836" y="2277119"/>
                  <a:pt x="2240276" y="3734791"/>
                </a:cubicBezTo>
                <a:cubicBezTo>
                  <a:pt x="2176522" y="5196911"/>
                  <a:pt x="1237280" y="5841173"/>
                  <a:pt x="274951" y="6634678"/>
                </a:cubicBezTo>
                <a:cubicBezTo>
                  <a:pt x="187328" y="6706930"/>
                  <a:pt x="100126" y="6778421"/>
                  <a:pt x="12802" y="6848127"/>
                </a:cubicBezTo>
                <a:lnTo>
                  <a:pt x="0" y="6858000"/>
                </a:lnTo>
                <a:lnTo>
                  <a:pt x="19410" y="6858000"/>
                </a:lnTo>
                <a:lnTo>
                  <a:pt x="31082" y="6848998"/>
                </a:lnTo>
                <a:cubicBezTo>
                  <a:pt x="118405" y="6779292"/>
                  <a:pt x="205608" y="6707801"/>
                  <a:pt x="293230" y="6635549"/>
                </a:cubicBezTo>
                <a:cubicBezTo>
                  <a:pt x="1255560" y="5842045"/>
                  <a:pt x="2194802" y="5197782"/>
                  <a:pt x="2258555" y="3735662"/>
                </a:cubicBezTo>
                <a:cubicBezTo>
                  <a:pt x="2322115" y="2277991"/>
                  <a:pt x="1944825" y="958811"/>
                  <a:pt x="1193518" y="83243"/>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4" name="Freeform: Shape 23">
            <a:extLst>
              <a:ext uri="{FF2B5EF4-FFF2-40B4-BE49-F238E27FC236}">
                <a16:creationId xmlns:a16="http://schemas.microsoft.com/office/drawing/2014/main" id="{BC87DA9F-8DB2-4D48-8716-A928FBB8A5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03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6" name="Freeform: Shape 25">
            <a:extLst>
              <a:ext uri="{FF2B5EF4-FFF2-40B4-BE49-F238E27FC236}">
                <a16:creationId xmlns:a16="http://schemas.microsoft.com/office/drawing/2014/main" id="{195EA065-AC5D-431D-927E-87FF05884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96194"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8" name="Freeform: Shape 27">
            <a:extLst>
              <a:ext uri="{FF2B5EF4-FFF2-40B4-BE49-F238E27FC236}">
                <a16:creationId xmlns:a16="http://schemas.microsoft.com/office/drawing/2014/main" id="{46934B3C-D73F-4CD0-95B1-0244D662D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3292"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AA4E4EE5-B440-0942-B6F6-826447A9D3DB}"/>
              </a:ext>
            </a:extLst>
          </p:cNvPr>
          <p:cNvSpPr>
            <a:spLocks noGrp="1"/>
          </p:cNvSpPr>
          <p:nvPr>
            <p:ph type="ctrTitle"/>
          </p:nvPr>
        </p:nvSpPr>
        <p:spPr>
          <a:xfrm>
            <a:off x="1743607" y="3912041"/>
            <a:ext cx="8394306" cy="1396053"/>
          </a:xfrm>
        </p:spPr>
        <p:txBody>
          <a:bodyPr anchor="b">
            <a:normAutofit fontScale="90000"/>
          </a:bodyPr>
          <a:lstStyle/>
          <a:p>
            <a:pPr algn="ctr">
              <a:lnSpc>
                <a:spcPct val="110000"/>
              </a:lnSpc>
            </a:pPr>
            <a:r>
              <a:rPr lang="en-GB" sz="3400" dirty="0"/>
              <a:t>Problem solving &amp; Decision Making </a:t>
            </a:r>
            <a:br>
              <a:rPr lang="en-GB" sz="3400" dirty="0"/>
            </a:br>
            <a:r>
              <a:rPr lang="en-GB" sz="3400" dirty="0"/>
              <a:t>BMS4004</a:t>
            </a:r>
            <a:br>
              <a:rPr lang="en-GB" sz="3400" dirty="0"/>
            </a:br>
            <a:r>
              <a:rPr lang="en-GB" sz="3400" dirty="0"/>
              <a:t>Lectures Name: </a:t>
            </a:r>
            <a:r>
              <a:rPr lang="en-GB" sz="3400" dirty="0" err="1"/>
              <a:t>Chijioke</a:t>
            </a:r>
            <a:r>
              <a:rPr lang="en-GB" sz="3400" dirty="0"/>
              <a:t> Uba</a:t>
            </a:r>
            <a:br>
              <a:rPr lang="en-GB" sz="3400" dirty="0"/>
            </a:br>
            <a:r>
              <a:rPr lang="en-GB" sz="3400" dirty="0"/>
              <a:t>Student Name: Geanina Elena Tronaru</a:t>
            </a:r>
            <a:br>
              <a:rPr lang="en-GB" sz="3400" dirty="0"/>
            </a:br>
            <a:r>
              <a:rPr lang="en-GB" sz="3400" dirty="0"/>
              <a:t>Student Number: 2118801</a:t>
            </a:r>
          </a:p>
        </p:txBody>
      </p:sp>
      <p:pic>
        <p:nvPicPr>
          <p:cNvPr id="4" name="Picture 3" descr="A drawing of a light bulb with yellow crumpled paper as its light">
            <a:extLst>
              <a:ext uri="{FF2B5EF4-FFF2-40B4-BE49-F238E27FC236}">
                <a16:creationId xmlns:a16="http://schemas.microsoft.com/office/drawing/2014/main" id="{795E2C83-3BE2-4243-DFC0-5B142158A290}"/>
              </a:ext>
            </a:extLst>
          </p:cNvPr>
          <p:cNvPicPr>
            <a:picLocks noChangeAspect="1"/>
          </p:cNvPicPr>
          <p:nvPr/>
        </p:nvPicPr>
        <p:blipFill rotWithShape="1">
          <a:blip r:embed="rId2"/>
          <a:srcRect l="11581" r="29204" b="-1"/>
          <a:stretch/>
        </p:blipFill>
        <p:spPr>
          <a:xfrm>
            <a:off x="-26512" y="3911097"/>
            <a:ext cx="2614218" cy="2946903"/>
          </a:xfrm>
          <a:prstGeom prst="rect">
            <a:avLst/>
          </a:prstGeom>
        </p:spPr>
      </p:pic>
    </p:spTree>
    <p:extLst>
      <p:ext uri="{BB962C8B-B14F-4D97-AF65-F5344CB8AC3E}">
        <p14:creationId xmlns:p14="http://schemas.microsoft.com/office/powerpoint/2010/main" val="3817642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9BB7E9A-6937-4BF0-9F51-A20F197B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1" name="Freeform: Shape 10">
            <a:extLst>
              <a:ext uri="{FF2B5EF4-FFF2-40B4-BE49-F238E27FC236}">
                <a16:creationId xmlns:a16="http://schemas.microsoft.com/office/drawing/2014/main" id="{E0939753-89D7-48A8-8441-B9FF25CE8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9F5CCFC5-858F-4B45-9B10-D49DD0280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EBEB8741-4376-3344-885C-5C0CB1F42FE1}"/>
              </a:ext>
            </a:extLst>
          </p:cNvPr>
          <p:cNvSpPr>
            <a:spLocks noGrp="1"/>
          </p:cNvSpPr>
          <p:nvPr>
            <p:ph type="title"/>
          </p:nvPr>
        </p:nvSpPr>
        <p:spPr>
          <a:xfrm>
            <a:off x="914400" y="442912"/>
            <a:ext cx="5411050" cy="1822123"/>
          </a:xfrm>
        </p:spPr>
        <p:txBody>
          <a:bodyPr anchor="b">
            <a:normAutofit/>
          </a:bodyPr>
          <a:lstStyle/>
          <a:p>
            <a:r>
              <a:rPr lang="en-GB" u="sng" dirty="0"/>
              <a:t>The introduction to the presentation</a:t>
            </a:r>
          </a:p>
        </p:txBody>
      </p:sp>
      <p:sp>
        <p:nvSpPr>
          <p:cNvPr id="15" name="Freeform: Shape 14">
            <a:extLst>
              <a:ext uri="{FF2B5EF4-FFF2-40B4-BE49-F238E27FC236}">
                <a16:creationId xmlns:a16="http://schemas.microsoft.com/office/drawing/2014/main" id="{2348ECDC-D455-4B71-90F6-2ECC12B79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2" descr="Survey Analysis in 2021: How to Analyze Results [3 Examples]">
            <a:extLst>
              <a:ext uri="{FF2B5EF4-FFF2-40B4-BE49-F238E27FC236}">
                <a16:creationId xmlns:a16="http://schemas.microsoft.com/office/drawing/2014/main" id="{F32251E7-4E42-B646-A494-5B6D9FE5B8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373" r="16385" b="-1"/>
          <a:stretch/>
        </p:blipFill>
        <p:spPr bwMode="auto">
          <a:xfrm>
            <a:off x="6877878" y="294199"/>
            <a:ext cx="5150794" cy="5001370"/>
          </a:xfrm>
          <a:custGeom>
            <a:avLst/>
            <a:gdLst/>
            <a:ahLst/>
            <a:cxnLst/>
            <a:rect l="l" t="t" r="r" b="b"/>
            <a:pathLst>
              <a:path w="5044104" h="4896924">
                <a:moveTo>
                  <a:pt x="2886613" y="0"/>
                </a:moveTo>
                <a:cubicBezTo>
                  <a:pt x="3218269" y="0"/>
                  <a:pt x="3523512" y="65865"/>
                  <a:pt x="3794011" y="195584"/>
                </a:cubicBezTo>
                <a:cubicBezTo>
                  <a:pt x="4047516" y="317247"/>
                  <a:pt x="4270172" y="494825"/>
                  <a:pt x="4455804" y="723284"/>
                </a:cubicBezTo>
                <a:cubicBezTo>
                  <a:pt x="4835198" y="1190375"/>
                  <a:pt x="5044104" y="1854168"/>
                  <a:pt x="5044104" y="2592438"/>
                </a:cubicBezTo>
                <a:cubicBezTo>
                  <a:pt x="5044104" y="2886985"/>
                  <a:pt x="4963247" y="3123382"/>
                  <a:pt x="4782050" y="3358996"/>
                </a:cubicBezTo>
                <a:cubicBezTo>
                  <a:pt x="4592516" y="3605460"/>
                  <a:pt x="4307730" y="3832465"/>
                  <a:pt x="4006167" y="4072775"/>
                </a:cubicBezTo>
                <a:cubicBezTo>
                  <a:pt x="3950530" y="4117058"/>
                  <a:pt x="3893052" y="4162907"/>
                  <a:pt x="3835576" y="4209314"/>
                </a:cubicBezTo>
                <a:cubicBezTo>
                  <a:pt x="3321099" y="4624632"/>
                  <a:pt x="2945605" y="4896924"/>
                  <a:pt x="2433835" y="4896924"/>
                </a:cubicBezTo>
                <a:cubicBezTo>
                  <a:pt x="1654054" y="4896924"/>
                  <a:pt x="1101803" y="4562680"/>
                  <a:pt x="587325" y="3779234"/>
                </a:cubicBezTo>
                <a:cubicBezTo>
                  <a:pt x="519999" y="3676690"/>
                  <a:pt x="454187" y="3583430"/>
                  <a:pt x="390540" y="3493298"/>
                </a:cubicBezTo>
                <a:cubicBezTo>
                  <a:pt x="126752" y="3119579"/>
                  <a:pt x="0" y="2925228"/>
                  <a:pt x="0" y="2592438"/>
                </a:cubicBezTo>
                <a:cubicBezTo>
                  <a:pt x="0" y="2261996"/>
                  <a:pt x="79450" y="1935577"/>
                  <a:pt x="235969" y="1622244"/>
                </a:cubicBezTo>
                <a:cubicBezTo>
                  <a:pt x="389133" y="1315731"/>
                  <a:pt x="608107" y="1035165"/>
                  <a:pt x="886724" y="788590"/>
                </a:cubicBezTo>
                <a:cubicBezTo>
                  <a:pt x="1160578" y="546153"/>
                  <a:pt x="1485846" y="346211"/>
                  <a:pt x="1827568" y="210454"/>
                </a:cubicBezTo>
                <a:cubicBezTo>
                  <a:pt x="2178491" y="70787"/>
                  <a:pt x="2534934" y="0"/>
                  <a:pt x="2886613" y="0"/>
                </a:cubicBezTo>
                <a:close/>
              </a:path>
            </a:pathLst>
          </a:cu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983D9AB-F2CD-3F44-A265-6201BC47F947}"/>
              </a:ext>
            </a:extLst>
          </p:cNvPr>
          <p:cNvPicPr>
            <a:picLocks noChangeAspect="1"/>
          </p:cNvPicPr>
          <p:nvPr/>
        </p:nvPicPr>
        <p:blipFill>
          <a:blip r:embed="rId3"/>
          <a:stretch>
            <a:fillRect/>
          </a:stretch>
        </p:blipFill>
        <p:spPr>
          <a:xfrm>
            <a:off x="825500" y="2707947"/>
            <a:ext cx="5270500" cy="3479800"/>
          </a:xfrm>
          <a:prstGeom prst="rect">
            <a:avLst/>
          </a:prstGeom>
        </p:spPr>
      </p:pic>
    </p:spTree>
    <p:extLst>
      <p:ext uri="{BB962C8B-B14F-4D97-AF65-F5344CB8AC3E}">
        <p14:creationId xmlns:p14="http://schemas.microsoft.com/office/powerpoint/2010/main" val="2962329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593B4D24-F4A8-4141-A20A-E0575D1996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E9084F3B-C833-F143-9C31-0F951F2BB8E6}"/>
              </a:ext>
            </a:extLst>
          </p:cNvPr>
          <p:cNvSpPr>
            <a:spLocks noGrp="1"/>
          </p:cNvSpPr>
          <p:nvPr>
            <p:ph type="title"/>
          </p:nvPr>
        </p:nvSpPr>
        <p:spPr>
          <a:xfrm>
            <a:off x="6162259" y="893763"/>
            <a:ext cx="4691478" cy="1587444"/>
          </a:xfrm>
        </p:spPr>
        <p:txBody>
          <a:bodyPr anchor="b">
            <a:normAutofit/>
          </a:bodyPr>
          <a:lstStyle/>
          <a:p>
            <a:pPr algn="ctr"/>
            <a:r>
              <a:rPr lang="en-GB" u="sng" dirty="0"/>
              <a:t>Background of the case study </a:t>
            </a:r>
          </a:p>
        </p:txBody>
      </p:sp>
      <p:sp>
        <p:nvSpPr>
          <p:cNvPr id="1033" name="Freeform: Shape 1032">
            <a:extLst>
              <a:ext uri="{FF2B5EF4-FFF2-40B4-BE49-F238E27FC236}">
                <a16:creationId xmlns:a16="http://schemas.microsoft.com/office/drawing/2014/main" id="{9F87E4D0-D347-4DA8-81D7-104733308B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293" y="1074738"/>
            <a:ext cx="4906732" cy="467981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35" name="Freeform: Shape 1034">
            <a:extLst>
              <a:ext uri="{FF2B5EF4-FFF2-40B4-BE49-F238E27FC236}">
                <a16:creationId xmlns:a16="http://schemas.microsoft.com/office/drawing/2014/main" id="{9DC9CEF6-58E1-4D78-BBBE-76F779AD9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7555" y="898498"/>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37" name="Freeform: Shape 1036">
            <a:extLst>
              <a:ext uri="{FF2B5EF4-FFF2-40B4-BE49-F238E27FC236}">
                <a16:creationId xmlns:a16="http://schemas.microsoft.com/office/drawing/2014/main" id="{47AF1248-67F7-4FEF-8D1D-FE33661A9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7266" y="993913"/>
            <a:ext cx="5101442" cy="4851950"/>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58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026" name="Picture 2" descr="NHS Vaccination Centre at NAEC Stoneleigh | REC Standard Build">
            <a:extLst>
              <a:ext uri="{FF2B5EF4-FFF2-40B4-BE49-F238E27FC236}">
                <a16:creationId xmlns:a16="http://schemas.microsoft.com/office/drawing/2014/main" id="{02C72B6B-DCCF-ED46-BE5E-4C36B92093D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41840" y="2722832"/>
            <a:ext cx="3217333" cy="130301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87687F5-46D9-3047-9133-B4FA0367EA49}"/>
              </a:ext>
            </a:extLst>
          </p:cNvPr>
          <p:cNvSpPr>
            <a:spLocks noGrp="1"/>
          </p:cNvSpPr>
          <p:nvPr>
            <p:ph idx="1"/>
          </p:nvPr>
        </p:nvSpPr>
        <p:spPr>
          <a:xfrm>
            <a:off x="6162260" y="2721030"/>
            <a:ext cx="4691478" cy="3243207"/>
          </a:xfrm>
        </p:spPr>
        <p:txBody>
          <a:bodyPr>
            <a:normAutofit/>
          </a:bodyPr>
          <a:lstStyle/>
          <a:p>
            <a:pPr>
              <a:lnSpc>
                <a:spcPct val="130000"/>
              </a:lnSpc>
            </a:pPr>
            <a:r>
              <a:rPr lang="en-GB" sz="1700" dirty="0"/>
              <a:t>The scenario provides is about the NHS hospitals and mental health community which according to what has been mentioned in the scenario there are very high shortages of staff and automatically the NHS is now in need of new strategies which to attract more and more people to join this profession. </a:t>
            </a:r>
          </a:p>
        </p:txBody>
      </p:sp>
    </p:spTree>
    <p:extLst>
      <p:ext uri="{BB962C8B-B14F-4D97-AF65-F5344CB8AC3E}">
        <p14:creationId xmlns:p14="http://schemas.microsoft.com/office/powerpoint/2010/main" val="250901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3D5FBB81-B61B-416A-8F5D-A8DDF62530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2050" name="Picture 2" descr="COVID Spikes Exacerbate Health Worker Shortages in Rocky Mountains, Great  Plains | Kaiser Health News">
            <a:extLst>
              <a:ext uri="{FF2B5EF4-FFF2-40B4-BE49-F238E27FC236}">
                <a16:creationId xmlns:a16="http://schemas.microsoft.com/office/drawing/2014/main" id="{0ACA1244-B340-7A48-87E0-187F3D5CE4C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88" r="13503" b="-2"/>
          <a:stretch/>
        </p:blipFill>
        <p:spPr bwMode="auto">
          <a:xfrm>
            <a:off x="4691118" y="1"/>
            <a:ext cx="7500882" cy="6857999"/>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a:noFill/>
          <a:extLst>
            <a:ext uri="{909E8E84-426E-40DD-AFC4-6F175D3DCCD1}">
              <a14:hiddenFill xmlns:a14="http://schemas.microsoft.com/office/drawing/2010/main">
                <a:solidFill>
                  <a:srgbClr val="FFFFFF"/>
                </a:solidFill>
              </a14:hiddenFill>
            </a:ext>
          </a:extLst>
        </p:spPr>
      </p:pic>
      <p:sp>
        <p:nvSpPr>
          <p:cNvPr id="2057" name="Freeform: Shape 2056">
            <a:extLst>
              <a:ext uri="{FF2B5EF4-FFF2-40B4-BE49-F238E27FC236}">
                <a16:creationId xmlns:a16="http://schemas.microsoft.com/office/drawing/2014/main" id="{40C0D7D4-D83D-4C58-87D1-955F0A9173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2059" name="Freeform: Shape 2058">
            <a:extLst>
              <a:ext uri="{FF2B5EF4-FFF2-40B4-BE49-F238E27FC236}">
                <a16:creationId xmlns:a16="http://schemas.microsoft.com/office/drawing/2014/main" id="{0BA56A81-C9DD-4EBA-9E13-32FFB51CF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7307402" cy="6858000"/>
          </a:xfrm>
          <a:custGeom>
            <a:avLst/>
            <a:gdLst>
              <a:gd name="connsiteX0" fmla="*/ 0 w 7097265"/>
              <a:gd name="connsiteY0" fmla="*/ 0 h 6858000"/>
              <a:gd name="connsiteX1" fmla="*/ 5474242 w 7097265"/>
              <a:gd name="connsiteY1" fmla="*/ 0 h 6858000"/>
              <a:gd name="connsiteX2" fmla="*/ 5496366 w 7097265"/>
              <a:gd name="connsiteY2" fmla="*/ 14997 h 6858000"/>
              <a:gd name="connsiteX3" fmla="*/ 7097265 w 7097265"/>
              <a:gd name="connsiteY3" fmla="*/ 3621656 h 6858000"/>
              <a:gd name="connsiteX4" fmla="*/ 5222916 w 7097265"/>
              <a:gd name="connsiteY4" fmla="*/ 6374814 h 6858000"/>
              <a:gd name="connsiteX5" fmla="*/ 4706267 w 7097265"/>
              <a:gd name="connsiteY5" fmla="*/ 6780599 h 6858000"/>
              <a:gd name="connsiteX6" fmla="*/ 4594511 w 7097265"/>
              <a:gd name="connsiteY6" fmla="*/ 6858000 h 6858000"/>
              <a:gd name="connsiteX7" fmla="*/ 0 w 709726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7265" h="6858000">
                <a:moveTo>
                  <a:pt x="0" y="0"/>
                </a:moveTo>
                <a:lnTo>
                  <a:pt x="5474242" y="0"/>
                </a:lnTo>
                <a:lnTo>
                  <a:pt x="5496366" y="14997"/>
                </a:lnTo>
                <a:cubicBezTo>
                  <a:pt x="6523529" y="754641"/>
                  <a:pt x="7097265" y="2093192"/>
                  <a:pt x="7097265" y="3621656"/>
                </a:cubicBezTo>
                <a:cubicBezTo>
                  <a:pt x="7097265" y="4969131"/>
                  <a:pt x="6168540" y="5602839"/>
                  <a:pt x="5222916" y="6374814"/>
                </a:cubicBezTo>
                <a:cubicBezTo>
                  <a:pt x="5050713" y="6515397"/>
                  <a:pt x="4880085" y="6653108"/>
                  <a:pt x="4706267" y="6780599"/>
                </a:cubicBezTo>
                <a:lnTo>
                  <a:pt x="4594511"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61" name="Freeform: Shape 2060">
            <a:extLst>
              <a:ext uri="{FF2B5EF4-FFF2-40B4-BE49-F238E27FC236}">
                <a16:creationId xmlns:a16="http://schemas.microsoft.com/office/drawing/2014/main" id="{15F9A324-404E-4C5D-AFF0-C5D0D841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903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2395AF67-A250-4143-BB1D-A46447AA24D8}"/>
              </a:ext>
            </a:extLst>
          </p:cNvPr>
          <p:cNvSpPr>
            <a:spLocks noGrp="1"/>
          </p:cNvSpPr>
          <p:nvPr>
            <p:ph type="title"/>
          </p:nvPr>
        </p:nvSpPr>
        <p:spPr>
          <a:xfrm>
            <a:off x="992518" y="442913"/>
            <a:ext cx="4780129" cy="1639888"/>
          </a:xfrm>
        </p:spPr>
        <p:txBody>
          <a:bodyPr anchor="b">
            <a:normAutofit/>
          </a:bodyPr>
          <a:lstStyle/>
          <a:p>
            <a:pPr algn="ctr"/>
            <a:r>
              <a:rPr lang="en-GB" u="sng" dirty="0"/>
              <a:t>Nature of the problem</a:t>
            </a:r>
          </a:p>
        </p:txBody>
      </p:sp>
      <p:pic>
        <p:nvPicPr>
          <p:cNvPr id="7" name="Picture 6">
            <a:extLst>
              <a:ext uri="{FF2B5EF4-FFF2-40B4-BE49-F238E27FC236}">
                <a16:creationId xmlns:a16="http://schemas.microsoft.com/office/drawing/2014/main" id="{7B1B73D4-EB92-0044-B88C-EA84F839BC19}"/>
              </a:ext>
            </a:extLst>
          </p:cNvPr>
          <p:cNvPicPr>
            <a:picLocks noChangeAspect="1"/>
          </p:cNvPicPr>
          <p:nvPr/>
        </p:nvPicPr>
        <p:blipFill>
          <a:blip r:embed="rId3"/>
          <a:stretch>
            <a:fillRect/>
          </a:stretch>
        </p:blipFill>
        <p:spPr>
          <a:xfrm>
            <a:off x="533834" y="2366925"/>
            <a:ext cx="5511800" cy="3683000"/>
          </a:xfrm>
          <a:prstGeom prst="rect">
            <a:avLst/>
          </a:prstGeom>
        </p:spPr>
      </p:pic>
    </p:spTree>
    <p:extLst>
      <p:ext uri="{BB962C8B-B14F-4D97-AF65-F5344CB8AC3E}">
        <p14:creationId xmlns:p14="http://schemas.microsoft.com/office/powerpoint/2010/main" val="665218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9BB7E9A-6937-4BF0-9F51-A20F197B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E3C1F939-BABF-554E-8795-116B9E4834E5}"/>
              </a:ext>
            </a:extLst>
          </p:cNvPr>
          <p:cNvSpPr>
            <a:spLocks noGrp="1"/>
          </p:cNvSpPr>
          <p:nvPr>
            <p:ph type="title"/>
          </p:nvPr>
        </p:nvSpPr>
        <p:spPr>
          <a:xfrm>
            <a:off x="96188" y="-672979"/>
            <a:ext cx="6758578" cy="1822123"/>
          </a:xfrm>
        </p:spPr>
        <p:txBody>
          <a:bodyPr anchor="b">
            <a:normAutofit/>
          </a:bodyPr>
          <a:lstStyle/>
          <a:p>
            <a:pPr algn="ctr"/>
            <a:r>
              <a:rPr lang="en-GB" u="sng" dirty="0"/>
              <a:t>The Macro-environmental </a:t>
            </a:r>
          </a:p>
        </p:txBody>
      </p:sp>
      <p:sp>
        <p:nvSpPr>
          <p:cNvPr id="13" name="Freeform: Shape 12">
            <a:extLst>
              <a:ext uri="{FF2B5EF4-FFF2-40B4-BE49-F238E27FC236}">
                <a16:creationId xmlns:a16="http://schemas.microsoft.com/office/drawing/2014/main" id="{E0939753-89D7-48A8-8441-B9FF25CE8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9F5CCFC5-858F-4B45-9B10-D49DD0280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7" name="Freeform: Shape 16">
            <a:extLst>
              <a:ext uri="{FF2B5EF4-FFF2-40B4-BE49-F238E27FC236}">
                <a16:creationId xmlns:a16="http://schemas.microsoft.com/office/drawing/2014/main" id="{2348ECDC-D455-4B71-90F6-2ECC12B79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6" name="Picture 2" descr="What is Macro Environment? Definition and Examples | Marketing Tutor">
            <a:extLst>
              <a:ext uri="{FF2B5EF4-FFF2-40B4-BE49-F238E27FC236}">
                <a16:creationId xmlns:a16="http://schemas.microsoft.com/office/drawing/2014/main" id="{8AE59D44-003F-C94C-9435-DC5E8BEF72A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3718" t="22626" b="22862"/>
          <a:stretch/>
        </p:blipFill>
        <p:spPr bwMode="auto">
          <a:xfrm>
            <a:off x="7673130" y="1311399"/>
            <a:ext cx="3774974" cy="274218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89DFD40-FA93-B54A-95D6-D104C56B32C1}"/>
              </a:ext>
            </a:extLst>
          </p:cNvPr>
          <p:cNvPicPr>
            <a:picLocks noChangeAspect="1"/>
          </p:cNvPicPr>
          <p:nvPr/>
        </p:nvPicPr>
        <p:blipFill>
          <a:blip r:embed="rId3"/>
          <a:stretch>
            <a:fillRect/>
          </a:stretch>
        </p:blipFill>
        <p:spPr>
          <a:xfrm>
            <a:off x="542958" y="1432450"/>
            <a:ext cx="5626100" cy="4356100"/>
          </a:xfrm>
          <a:prstGeom prst="rect">
            <a:avLst/>
          </a:prstGeom>
        </p:spPr>
      </p:pic>
    </p:spTree>
    <p:extLst>
      <p:ext uri="{BB962C8B-B14F-4D97-AF65-F5344CB8AC3E}">
        <p14:creationId xmlns:p14="http://schemas.microsoft.com/office/powerpoint/2010/main" val="2254301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87" name="Rectangle 307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01E9414B-04BD-3D46-A240-3C8BBD416E62}"/>
              </a:ext>
            </a:extLst>
          </p:cNvPr>
          <p:cNvSpPr>
            <a:spLocks noGrp="1"/>
          </p:cNvSpPr>
          <p:nvPr>
            <p:ph type="title"/>
          </p:nvPr>
        </p:nvSpPr>
        <p:spPr>
          <a:xfrm>
            <a:off x="6194738" y="442913"/>
            <a:ext cx="5197655" cy="1639888"/>
          </a:xfrm>
        </p:spPr>
        <p:txBody>
          <a:bodyPr anchor="b">
            <a:normAutofit/>
          </a:bodyPr>
          <a:lstStyle/>
          <a:p>
            <a:pPr algn="ctr">
              <a:lnSpc>
                <a:spcPct val="120000"/>
              </a:lnSpc>
            </a:pPr>
            <a:r>
              <a:rPr lang="en-GB" sz="2700" u="sng" dirty="0"/>
              <a:t>The micro-environment: SWOT analysis  </a:t>
            </a:r>
          </a:p>
        </p:txBody>
      </p:sp>
      <p:grpSp>
        <p:nvGrpSpPr>
          <p:cNvPr id="3088" name="Group 3080">
            <a:extLst>
              <a:ext uri="{FF2B5EF4-FFF2-40B4-BE49-F238E27FC236}">
                <a16:creationId xmlns:a16="http://schemas.microsoft.com/office/drawing/2014/main" id="{57E5BCCD-DB23-4AD8-B850-9154AAE91E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5566001" cy="6858000"/>
            <a:chOff x="6505773" y="0"/>
            <a:chExt cx="5566001" cy="6858000"/>
          </a:xfrm>
        </p:grpSpPr>
        <p:sp>
          <p:nvSpPr>
            <p:cNvPr id="3082" name="Freeform: Shape 3081">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6865823"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89" name="Freeform: Shape 3082">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650577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084" name="Freeform: Shape 3083">
              <a:extLst>
                <a:ext uri="{FF2B5EF4-FFF2-40B4-BE49-F238E27FC236}">
                  <a16:creationId xmlns:a16="http://schemas.microsoft.com/office/drawing/2014/main" id="{55C54A75-E44A-4147-B9D0-FF46CFD316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6719069"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pic>
        <p:nvPicPr>
          <p:cNvPr id="3074" name="Picture 2" descr="COVID 19 SWOT Analysis: SWOT Analysis in a Pandemic">
            <a:extLst>
              <a:ext uri="{FF2B5EF4-FFF2-40B4-BE49-F238E27FC236}">
                <a16:creationId xmlns:a16="http://schemas.microsoft.com/office/drawing/2014/main" id="{3541CD82-4209-EB42-A96F-E5E47748464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99607" y="1804297"/>
            <a:ext cx="3249406" cy="32494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6EFEED9-9B0F-5445-94C7-6BCE133D075A}"/>
              </a:ext>
            </a:extLst>
          </p:cNvPr>
          <p:cNvPicPr>
            <a:picLocks noChangeAspect="1"/>
          </p:cNvPicPr>
          <p:nvPr/>
        </p:nvPicPr>
        <p:blipFill>
          <a:blip r:embed="rId3"/>
          <a:stretch>
            <a:fillRect/>
          </a:stretch>
        </p:blipFill>
        <p:spPr>
          <a:xfrm>
            <a:off x="5794264" y="2451859"/>
            <a:ext cx="5537200" cy="3873500"/>
          </a:xfrm>
          <a:prstGeom prst="rect">
            <a:avLst/>
          </a:prstGeom>
        </p:spPr>
      </p:pic>
    </p:spTree>
    <p:extLst>
      <p:ext uri="{BB962C8B-B14F-4D97-AF65-F5344CB8AC3E}">
        <p14:creationId xmlns:p14="http://schemas.microsoft.com/office/powerpoint/2010/main" val="1774432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5B389-B959-C24A-85EB-3E6A24381CE9}"/>
              </a:ext>
            </a:extLst>
          </p:cNvPr>
          <p:cNvSpPr>
            <a:spLocks noGrp="1"/>
          </p:cNvSpPr>
          <p:nvPr>
            <p:ph type="title"/>
          </p:nvPr>
        </p:nvSpPr>
        <p:spPr/>
        <p:txBody>
          <a:bodyPr/>
          <a:lstStyle/>
          <a:p>
            <a:r>
              <a:rPr lang="en-GB" dirty="0"/>
              <a:t>The cause-and-effect analysis</a:t>
            </a:r>
          </a:p>
        </p:txBody>
      </p:sp>
      <p:pic>
        <p:nvPicPr>
          <p:cNvPr id="6" name="Picture 5">
            <a:extLst>
              <a:ext uri="{FF2B5EF4-FFF2-40B4-BE49-F238E27FC236}">
                <a16:creationId xmlns:a16="http://schemas.microsoft.com/office/drawing/2014/main" id="{4CFCCDB0-8388-8242-AD99-5FC862A1E29B}"/>
              </a:ext>
            </a:extLst>
          </p:cNvPr>
          <p:cNvPicPr>
            <a:picLocks noChangeAspect="1"/>
          </p:cNvPicPr>
          <p:nvPr/>
        </p:nvPicPr>
        <p:blipFill rotWithShape="1">
          <a:blip r:embed="rId2"/>
          <a:srcRect l="12313"/>
          <a:stretch/>
        </p:blipFill>
        <p:spPr>
          <a:xfrm>
            <a:off x="960119" y="2520316"/>
            <a:ext cx="10690811" cy="3433518"/>
          </a:xfrm>
          <a:prstGeom prst="rect">
            <a:avLst/>
          </a:prstGeom>
        </p:spPr>
      </p:pic>
    </p:spTree>
    <p:extLst>
      <p:ext uri="{BB962C8B-B14F-4D97-AF65-F5344CB8AC3E}">
        <p14:creationId xmlns:p14="http://schemas.microsoft.com/office/powerpoint/2010/main" val="39290551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49BB7E9A-6937-4BF0-9F51-A20F197B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A99B8818-1B9F-CC4B-AB91-7D7891D98F50}"/>
              </a:ext>
            </a:extLst>
          </p:cNvPr>
          <p:cNvSpPr>
            <a:spLocks noGrp="1"/>
          </p:cNvSpPr>
          <p:nvPr>
            <p:ph type="title"/>
          </p:nvPr>
        </p:nvSpPr>
        <p:spPr>
          <a:xfrm>
            <a:off x="914400" y="442912"/>
            <a:ext cx="5295569" cy="1822123"/>
          </a:xfrm>
        </p:spPr>
        <p:txBody>
          <a:bodyPr anchor="b">
            <a:normAutofit/>
          </a:bodyPr>
          <a:lstStyle/>
          <a:p>
            <a:pPr algn="ctr"/>
            <a:r>
              <a:rPr lang="en-GB" u="sng" dirty="0"/>
              <a:t>Potential solutions to apply </a:t>
            </a:r>
          </a:p>
        </p:txBody>
      </p:sp>
      <p:sp>
        <p:nvSpPr>
          <p:cNvPr id="5129" name="Freeform: Shape 5128">
            <a:extLst>
              <a:ext uri="{FF2B5EF4-FFF2-40B4-BE49-F238E27FC236}">
                <a16:creationId xmlns:a16="http://schemas.microsoft.com/office/drawing/2014/main" id="{E0939753-89D7-48A8-8441-B9FF25CE8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31" name="Freeform: Shape 5130">
            <a:extLst>
              <a:ext uri="{FF2B5EF4-FFF2-40B4-BE49-F238E27FC236}">
                <a16:creationId xmlns:a16="http://schemas.microsoft.com/office/drawing/2014/main" id="{9F5CCFC5-858F-4B45-9B10-D49DD0280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33" name="Freeform: Shape 5132">
            <a:extLst>
              <a:ext uri="{FF2B5EF4-FFF2-40B4-BE49-F238E27FC236}">
                <a16:creationId xmlns:a16="http://schemas.microsoft.com/office/drawing/2014/main" id="{2348ECDC-D455-4B71-90F6-2ECC12B79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122" name="Picture 2" descr="Why HR is Your Most Important Strategic Partner - The HR Gazette and HRchat  Podcast">
            <a:extLst>
              <a:ext uri="{FF2B5EF4-FFF2-40B4-BE49-F238E27FC236}">
                <a16:creationId xmlns:a16="http://schemas.microsoft.com/office/drawing/2014/main" id="{4B2CA2EA-C5D5-3740-AC73-D2D21B24FB1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361" r="9774"/>
          <a:stretch/>
        </p:blipFill>
        <p:spPr bwMode="auto">
          <a:xfrm>
            <a:off x="7345012" y="1206939"/>
            <a:ext cx="4435864" cy="316386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76AA7FA-4272-BB4D-9FA6-5D7F0021B221}"/>
              </a:ext>
            </a:extLst>
          </p:cNvPr>
          <p:cNvPicPr>
            <a:picLocks noChangeAspect="1"/>
          </p:cNvPicPr>
          <p:nvPr/>
        </p:nvPicPr>
        <p:blipFill>
          <a:blip r:embed="rId3"/>
          <a:stretch>
            <a:fillRect/>
          </a:stretch>
        </p:blipFill>
        <p:spPr>
          <a:xfrm>
            <a:off x="559302" y="2476164"/>
            <a:ext cx="5207000" cy="3479800"/>
          </a:xfrm>
          <a:prstGeom prst="rect">
            <a:avLst/>
          </a:prstGeom>
        </p:spPr>
      </p:pic>
    </p:spTree>
    <p:extLst>
      <p:ext uri="{BB962C8B-B14F-4D97-AF65-F5344CB8AC3E}">
        <p14:creationId xmlns:p14="http://schemas.microsoft.com/office/powerpoint/2010/main" val="1858805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9BB7E9A-6937-4BF0-9F51-A20F197B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2" name="Freeform: Shape 11">
            <a:extLst>
              <a:ext uri="{FF2B5EF4-FFF2-40B4-BE49-F238E27FC236}">
                <a16:creationId xmlns:a16="http://schemas.microsoft.com/office/drawing/2014/main" id="{E0939753-89D7-48A8-8441-B9FF25CE8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9F5CCFC5-858F-4B45-9B10-D49DD0280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B857F6D7-41C4-A74B-8D62-537020BBAD1C}"/>
              </a:ext>
            </a:extLst>
          </p:cNvPr>
          <p:cNvSpPr>
            <a:spLocks noGrp="1"/>
          </p:cNvSpPr>
          <p:nvPr>
            <p:ph type="title"/>
          </p:nvPr>
        </p:nvSpPr>
        <p:spPr>
          <a:xfrm>
            <a:off x="914400" y="442912"/>
            <a:ext cx="5411050" cy="1822123"/>
          </a:xfrm>
        </p:spPr>
        <p:txBody>
          <a:bodyPr anchor="b">
            <a:normAutofit/>
          </a:bodyPr>
          <a:lstStyle/>
          <a:p>
            <a:pPr algn="ctr"/>
            <a:r>
              <a:rPr lang="en-GB" u="sng" dirty="0"/>
              <a:t>Evaluation of proposed solutions</a:t>
            </a:r>
          </a:p>
        </p:txBody>
      </p:sp>
      <p:sp>
        <p:nvSpPr>
          <p:cNvPr id="16" name="Freeform: Shape 15">
            <a:extLst>
              <a:ext uri="{FF2B5EF4-FFF2-40B4-BE49-F238E27FC236}">
                <a16:creationId xmlns:a16="http://schemas.microsoft.com/office/drawing/2014/main" id="{2348ECDC-D455-4B71-90F6-2ECC12B79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 name="Picture 2" descr="The New Era of Human Resources - HR&amp;amp;#39;s Trends and Solutions Revealed">
            <a:extLst>
              <a:ext uri="{FF2B5EF4-FFF2-40B4-BE49-F238E27FC236}">
                <a16:creationId xmlns:a16="http://schemas.microsoft.com/office/drawing/2014/main" id="{CE96CBC4-AEA7-1C4F-A5AE-DB6E93C423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677" r="20254"/>
          <a:stretch/>
        </p:blipFill>
        <p:spPr bwMode="auto">
          <a:xfrm>
            <a:off x="6877878" y="294199"/>
            <a:ext cx="5150794" cy="5001370"/>
          </a:xfrm>
          <a:custGeom>
            <a:avLst/>
            <a:gdLst/>
            <a:ahLst/>
            <a:cxnLst/>
            <a:rect l="l" t="t" r="r" b="b"/>
            <a:pathLst>
              <a:path w="5044104" h="4896924">
                <a:moveTo>
                  <a:pt x="2886613" y="0"/>
                </a:moveTo>
                <a:cubicBezTo>
                  <a:pt x="3218269" y="0"/>
                  <a:pt x="3523512" y="65865"/>
                  <a:pt x="3794011" y="195584"/>
                </a:cubicBezTo>
                <a:cubicBezTo>
                  <a:pt x="4047516" y="317247"/>
                  <a:pt x="4270172" y="494825"/>
                  <a:pt x="4455804" y="723284"/>
                </a:cubicBezTo>
                <a:cubicBezTo>
                  <a:pt x="4835198" y="1190375"/>
                  <a:pt x="5044104" y="1854168"/>
                  <a:pt x="5044104" y="2592438"/>
                </a:cubicBezTo>
                <a:cubicBezTo>
                  <a:pt x="5044104" y="2886985"/>
                  <a:pt x="4963247" y="3123382"/>
                  <a:pt x="4782050" y="3358996"/>
                </a:cubicBezTo>
                <a:cubicBezTo>
                  <a:pt x="4592516" y="3605460"/>
                  <a:pt x="4307730" y="3832465"/>
                  <a:pt x="4006167" y="4072775"/>
                </a:cubicBezTo>
                <a:cubicBezTo>
                  <a:pt x="3950530" y="4117058"/>
                  <a:pt x="3893052" y="4162907"/>
                  <a:pt x="3835576" y="4209314"/>
                </a:cubicBezTo>
                <a:cubicBezTo>
                  <a:pt x="3321099" y="4624632"/>
                  <a:pt x="2945605" y="4896924"/>
                  <a:pt x="2433835" y="4896924"/>
                </a:cubicBezTo>
                <a:cubicBezTo>
                  <a:pt x="1654054" y="4896924"/>
                  <a:pt x="1101803" y="4562680"/>
                  <a:pt x="587325" y="3779234"/>
                </a:cubicBezTo>
                <a:cubicBezTo>
                  <a:pt x="519999" y="3676690"/>
                  <a:pt x="454187" y="3583430"/>
                  <a:pt x="390540" y="3493298"/>
                </a:cubicBezTo>
                <a:cubicBezTo>
                  <a:pt x="126752" y="3119579"/>
                  <a:pt x="0" y="2925228"/>
                  <a:pt x="0" y="2592438"/>
                </a:cubicBezTo>
                <a:cubicBezTo>
                  <a:pt x="0" y="2261996"/>
                  <a:pt x="79450" y="1935577"/>
                  <a:pt x="235969" y="1622244"/>
                </a:cubicBezTo>
                <a:cubicBezTo>
                  <a:pt x="389133" y="1315731"/>
                  <a:pt x="608107" y="1035165"/>
                  <a:pt x="886724" y="788590"/>
                </a:cubicBezTo>
                <a:cubicBezTo>
                  <a:pt x="1160578" y="546153"/>
                  <a:pt x="1485846" y="346211"/>
                  <a:pt x="1827568" y="210454"/>
                </a:cubicBezTo>
                <a:cubicBezTo>
                  <a:pt x="2178491" y="70787"/>
                  <a:pt x="2534934" y="0"/>
                  <a:pt x="2886613" y="0"/>
                </a:cubicBezTo>
                <a:close/>
              </a:path>
            </a:pathLst>
          </a:cu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F6311B53-798B-7D4B-AC65-D8CC307E8A26}"/>
              </a:ext>
            </a:extLst>
          </p:cNvPr>
          <p:cNvPicPr>
            <a:picLocks noChangeAspect="1"/>
          </p:cNvPicPr>
          <p:nvPr/>
        </p:nvPicPr>
        <p:blipFill>
          <a:blip r:embed="rId3"/>
          <a:stretch>
            <a:fillRect/>
          </a:stretch>
        </p:blipFill>
        <p:spPr>
          <a:xfrm>
            <a:off x="712895" y="2490788"/>
            <a:ext cx="5664200" cy="3924300"/>
          </a:xfrm>
          <a:prstGeom prst="rect">
            <a:avLst/>
          </a:prstGeom>
        </p:spPr>
      </p:pic>
    </p:spTree>
    <p:extLst>
      <p:ext uri="{BB962C8B-B14F-4D97-AF65-F5344CB8AC3E}">
        <p14:creationId xmlns:p14="http://schemas.microsoft.com/office/powerpoint/2010/main" val="1890950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D34A3-C2E0-3D41-BF3E-85AD50FA2F7A}"/>
              </a:ext>
            </a:extLst>
          </p:cNvPr>
          <p:cNvSpPr>
            <a:spLocks noGrp="1"/>
          </p:cNvSpPr>
          <p:nvPr>
            <p:ph type="title"/>
          </p:nvPr>
        </p:nvSpPr>
        <p:spPr>
          <a:xfrm>
            <a:off x="4153077" y="912268"/>
            <a:ext cx="8770571" cy="1345269"/>
          </a:xfrm>
        </p:spPr>
        <p:txBody>
          <a:bodyPr/>
          <a:lstStyle/>
          <a:p>
            <a:r>
              <a:rPr lang="en-GB" dirty="0"/>
              <a:t>Analysis of GRID </a:t>
            </a:r>
          </a:p>
        </p:txBody>
      </p:sp>
      <p:pic>
        <p:nvPicPr>
          <p:cNvPr id="4" name="Picture 3">
            <a:extLst>
              <a:ext uri="{FF2B5EF4-FFF2-40B4-BE49-F238E27FC236}">
                <a16:creationId xmlns:a16="http://schemas.microsoft.com/office/drawing/2014/main" id="{62922A2E-E2E5-8045-8918-165FDB45777B}"/>
              </a:ext>
            </a:extLst>
          </p:cNvPr>
          <p:cNvPicPr>
            <a:picLocks noChangeAspect="1"/>
          </p:cNvPicPr>
          <p:nvPr/>
        </p:nvPicPr>
        <p:blipFill>
          <a:blip r:embed="rId2"/>
          <a:stretch>
            <a:fillRect/>
          </a:stretch>
        </p:blipFill>
        <p:spPr>
          <a:xfrm>
            <a:off x="406252" y="2745415"/>
            <a:ext cx="6743700" cy="3238500"/>
          </a:xfrm>
          <a:prstGeom prst="rect">
            <a:avLst/>
          </a:prstGeom>
        </p:spPr>
      </p:pic>
      <p:pic>
        <p:nvPicPr>
          <p:cNvPr id="7" name="Picture 6">
            <a:extLst>
              <a:ext uri="{FF2B5EF4-FFF2-40B4-BE49-F238E27FC236}">
                <a16:creationId xmlns:a16="http://schemas.microsoft.com/office/drawing/2014/main" id="{6F82C646-179C-E04D-85EA-A392245BA92B}"/>
              </a:ext>
            </a:extLst>
          </p:cNvPr>
          <p:cNvPicPr>
            <a:picLocks noChangeAspect="1"/>
          </p:cNvPicPr>
          <p:nvPr/>
        </p:nvPicPr>
        <p:blipFill>
          <a:blip r:embed="rId3"/>
          <a:stretch>
            <a:fillRect/>
          </a:stretch>
        </p:blipFill>
        <p:spPr>
          <a:xfrm>
            <a:off x="7614979" y="2351780"/>
            <a:ext cx="3937000" cy="4064000"/>
          </a:xfrm>
          <a:prstGeom prst="rect">
            <a:avLst/>
          </a:prstGeom>
        </p:spPr>
      </p:pic>
    </p:spTree>
    <p:extLst>
      <p:ext uri="{BB962C8B-B14F-4D97-AF65-F5344CB8AC3E}">
        <p14:creationId xmlns:p14="http://schemas.microsoft.com/office/powerpoint/2010/main" val="1142985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FA7AB-3998-CB4B-9E46-40BC02E49C69}"/>
              </a:ext>
            </a:extLst>
          </p:cNvPr>
          <p:cNvSpPr>
            <a:spLocks noGrp="1"/>
          </p:cNvSpPr>
          <p:nvPr>
            <p:ph type="title"/>
          </p:nvPr>
        </p:nvSpPr>
        <p:spPr/>
        <p:txBody>
          <a:bodyPr/>
          <a:lstStyle/>
          <a:p>
            <a:r>
              <a:rPr lang="en-GB" dirty="0"/>
              <a:t>Reference List </a:t>
            </a:r>
          </a:p>
        </p:txBody>
      </p:sp>
      <p:pic>
        <p:nvPicPr>
          <p:cNvPr id="6" name="Picture 5">
            <a:extLst>
              <a:ext uri="{FF2B5EF4-FFF2-40B4-BE49-F238E27FC236}">
                <a16:creationId xmlns:a16="http://schemas.microsoft.com/office/drawing/2014/main" id="{07FAE62F-B599-B241-9AAD-95361784080E}"/>
              </a:ext>
            </a:extLst>
          </p:cNvPr>
          <p:cNvPicPr>
            <a:picLocks noChangeAspect="1"/>
          </p:cNvPicPr>
          <p:nvPr/>
        </p:nvPicPr>
        <p:blipFill>
          <a:blip r:embed="rId2"/>
          <a:stretch>
            <a:fillRect/>
          </a:stretch>
        </p:blipFill>
        <p:spPr>
          <a:xfrm>
            <a:off x="1159537" y="2545529"/>
            <a:ext cx="8928100" cy="3657600"/>
          </a:xfrm>
          <a:prstGeom prst="rect">
            <a:avLst/>
          </a:prstGeom>
        </p:spPr>
      </p:pic>
    </p:spTree>
    <p:extLst>
      <p:ext uri="{BB962C8B-B14F-4D97-AF65-F5344CB8AC3E}">
        <p14:creationId xmlns:p14="http://schemas.microsoft.com/office/powerpoint/2010/main" val="2211737302"/>
      </p:ext>
    </p:extLst>
  </p:cSld>
  <p:clrMapOvr>
    <a:masterClrMapping/>
  </p:clrMapOvr>
</p:sld>
</file>

<file path=ppt/theme/theme1.xml><?xml version="1.0" encoding="utf-8"?>
<a:theme xmlns:a="http://schemas.openxmlformats.org/drawingml/2006/main" name="SketchLinesVTI">
  <a:themeElements>
    <a:clrScheme name="SketchLines">
      <a:dk1>
        <a:sysClr val="windowText" lastClr="000000"/>
      </a:dk1>
      <a:lt1>
        <a:sysClr val="window" lastClr="FFFFFF"/>
      </a:lt1>
      <a:dk2>
        <a:srgbClr val="564E4E"/>
      </a:dk2>
      <a:lt2>
        <a:srgbClr val="EEEBE2"/>
      </a:lt2>
      <a:accent1>
        <a:srgbClr val="E54837"/>
      </a:accent1>
      <a:accent2>
        <a:srgbClr val="947F53"/>
      </a:accent2>
      <a:accent3>
        <a:srgbClr val="BE8D64"/>
      </a:accent3>
      <a:accent4>
        <a:srgbClr val="E0C171"/>
      </a:accent4>
      <a:accent5>
        <a:srgbClr val="968572"/>
      </a:accent5>
      <a:accent6>
        <a:srgbClr val="855D5D"/>
      </a:accent6>
      <a:hlink>
        <a:srgbClr val="CC9900"/>
      </a:hlink>
      <a:folHlink>
        <a:srgbClr val="96A9A9"/>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docProps/app.xml><?xml version="1.0" encoding="utf-8"?>
<Properties xmlns="http://schemas.openxmlformats.org/officeDocument/2006/extended-properties" xmlns:vt="http://schemas.openxmlformats.org/officeDocument/2006/docPropsVTypes">
  <TotalTime>29</TotalTime>
  <Words>114</Words>
  <Application>Microsoft Office PowerPoint</Application>
  <PresentationFormat>Widescreen</PresentationFormat>
  <Paragraphs>12</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Meiryo</vt:lpstr>
      <vt:lpstr>Corbel</vt:lpstr>
      <vt:lpstr>SketchLinesVTI</vt:lpstr>
      <vt:lpstr>Problem solving &amp; Decision Making  BMS4004 Lectures Name: Chijioke Uba Student Name: Geanina Elena Tronaru Student Number: 2118801</vt:lpstr>
      <vt:lpstr>The introduction to the presentation</vt:lpstr>
      <vt:lpstr>Background of the case study </vt:lpstr>
      <vt:lpstr>Nature of the problem</vt:lpstr>
      <vt:lpstr>The Macro-environmental </vt:lpstr>
      <vt:lpstr>The micro-environment: SWOT analysis  </vt:lpstr>
      <vt:lpstr>The cause-and-effect analysis</vt:lpstr>
      <vt:lpstr>Potential solutions to apply </vt:lpstr>
      <vt:lpstr>Evaluation of proposed solutions</vt:lpstr>
      <vt:lpstr>Analysis of GRID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&amp; Decision Making </dc:title>
  <dc:creator>Policica Dansatoarea</dc:creator>
  <cp:lastModifiedBy>Geanina Elena Tronaru</cp:lastModifiedBy>
  <cp:revision>1</cp:revision>
  <dcterms:created xsi:type="dcterms:W3CDTF">2022-07-08T17:24:11Z</dcterms:created>
  <dcterms:modified xsi:type="dcterms:W3CDTF">2022-07-10T10:31:42Z</dcterms:modified>
</cp:coreProperties>
</file>