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19" r:id="rId1"/>
  </p:sldMasterIdLst>
  <p:sldIdLst>
    <p:sldId id="257" r:id="rId2"/>
    <p:sldId id="258" r:id="rId3"/>
    <p:sldId id="259" r:id="rId4"/>
    <p:sldId id="260" r:id="rId5"/>
    <p:sldId id="261" r:id="rId6"/>
    <p:sldId id="262" r:id="rId7"/>
    <p:sldId id="263" r:id="rId8"/>
    <p:sldId id="265" r:id="rId9"/>
    <p:sldId id="264" r:id="rId10"/>
    <p:sldId id="266" r:id="rId11"/>
    <p:sldId id="267" r:id="rId12"/>
    <p:sldId id="268"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4687"/>
  </p:normalViewPr>
  <p:slideViewPr>
    <p:cSldViewPr snapToGrid="0" snapToObjects="1">
      <p:cViewPr varScale="1">
        <p:scale>
          <a:sx n="111" d="100"/>
          <a:sy n="111" d="100"/>
        </p:scale>
        <p:origin x="63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addin Hamza Ahmed Mohammed (2410516)" userId="3bc82c01-29a4-4fdc-a203-9d1cf3e838bf" providerId="ADAL" clId="{7B091FE8-7F90-478F-8C9C-3D6348EAD53D}"/>
    <pc:docChg chg="undo custSel modSld">
      <pc:chgData name="Aladdin Hamza Ahmed Mohammed (2410516)" userId="3bc82c01-29a4-4fdc-a203-9d1cf3e838bf" providerId="ADAL" clId="{7B091FE8-7F90-478F-8C9C-3D6348EAD53D}" dt="2025-11-10T02:30:27.708" v="8" actId="1076"/>
      <pc:docMkLst>
        <pc:docMk/>
      </pc:docMkLst>
      <pc:sldChg chg="addSp delSp modSp mod">
        <pc:chgData name="Aladdin Hamza Ahmed Mohammed (2410516)" userId="3bc82c01-29a4-4fdc-a203-9d1cf3e838bf" providerId="ADAL" clId="{7B091FE8-7F90-478F-8C9C-3D6348EAD53D}" dt="2025-11-10T02:30:27.708" v="8" actId="1076"/>
        <pc:sldMkLst>
          <pc:docMk/>
          <pc:sldMk cId="1312764970" sldId="257"/>
        </pc:sldMkLst>
        <pc:spChg chg="add del mod">
          <ac:chgData name="Aladdin Hamza Ahmed Mohammed (2410516)" userId="3bc82c01-29a4-4fdc-a203-9d1cf3e838bf" providerId="ADAL" clId="{7B091FE8-7F90-478F-8C9C-3D6348EAD53D}" dt="2025-11-10T02:29:48.861" v="3" actId="21"/>
          <ac:spMkLst>
            <pc:docMk/>
            <pc:sldMk cId="1312764970" sldId="257"/>
            <ac:spMk id="4" creationId="{87C55FD4-A762-02B1-A5AF-B14CE1A0E225}"/>
          </ac:spMkLst>
        </pc:spChg>
        <pc:graphicFrameChg chg="add del mod">
          <ac:chgData name="Aladdin Hamza Ahmed Mohammed (2410516)" userId="3bc82c01-29a4-4fdc-a203-9d1cf3e838bf" providerId="ADAL" clId="{7B091FE8-7F90-478F-8C9C-3D6348EAD53D}" dt="2025-11-10T02:30:27.708" v="8" actId="1076"/>
          <ac:graphicFrameMkLst>
            <pc:docMk/>
            <pc:sldMk cId="1312764970" sldId="257"/>
            <ac:graphicFrameMk id="5" creationId="{406829EA-F307-7D42-CBE0-F210929B3774}"/>
          </ac:graphicFrameMkLst>
        </pc:graphicFrame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ata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2CA95C-2CB0-403F-8D4B-0D40159244F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C407518-CFC9-409A-9D50-5C92952A81A0}">
      <dgm:prSet/>
      <dgm:spPr/>
      <dgm:t>
        <a:bodyPr/>
        <a:lstStyle/>
        <a:p>
          <a:r>
            <a:rPr lang="en-US" b="1" i="0"/>
            <a:t>Title:</a:t>
          </a:r>
          <a:r>
            <a:rPr lang="en-US" b="0" i="0"/>
            <a:t> Strategic Self-Awareness: A Personal SWOT for my Future in UK Health &amp; Social Care​</a:t>
          </a:r>
          <a:endParaRPr lang="en-US"/>
        </a:p>
      </dgm:t>
    </dgm:pt>
    <dgm:pt modelId="{1A3ADDC4-87DD-430D-B582-78C49728B7F2}" type="parTrans" cxnId="{919FA986-3630-455D-9118-936E036858B0}">
      <dgm:prSet/>
      <dgm:spPr/>
      <dgm:t>
        <a:bodyPr/>
        <a:lstStyle/>
        <a:p>
          <a:endParaRPr lang="en-US"/>
        </a:p>
      </dgm:t>
    </dgm:pt>
    <dgm:pt modelId="{2DAC992B-8D6A-49F6-9F5C-CEB83C453FCA}" type="sibTrans" cxnId="{919FA986-3630-455D-9118-936E036858B0}">
      <dgm:prSet/>
      <dgm:spPr/>
      <dgm:t>
        <a:bodyPr/>
        <a:lstStyle/>
        <a:p>
          <a:endParaRPr lang="en-US"/>
        </a:p>
      </dgm:t>
    </dgm:pt>
    <dgm:pt modelId="{E67511FE-A9DA-4BFC-9154-52B8A3D4AB05}">
      <dgm:prSet/>
      <dgm:spPr/>
      <dgm:t>
        <a:bodyPr/>
        <a:lstStyle/>
        <a:p>
          <a:r>
            <a:rPr lang="en-US" b="1" i="0"/>
            <a:t>Your Name : Aladdin Mohammed</a:t>
          </a:r>
          <a:r>
            <a:rPr lang="en-US" b="0" i="0"/>
            <a:t>​</a:t>
          </a:r>
          <a:endParaRPr lang="en-US"/>
        </a:p>
      </dgm:t>
    </dgm:pt>
    <dgm:pt modelId="{3EA6CDC8-2D8D-47DF-86C8-C386B9D1E1CF}" type="parTrans" cxnId="{5E5B8FE0-662F-4402-81AC-2ED447E2ED15}">
      <dgm:prSet/>
      <dgm:spPr/>
      <dgm:t>
        <a:bodyPr/>
        <a:lstStyle/>
        <a:p>
          <a:endParaRPr lang="en-US"/>
        </a:p>
      </dgm:t>
    </dgm:pt>
    <dgm:pt modelId="{431BE875-30B8-4CF2-91A4-96DF194FCBF4}" type="sibTrans" cxnId="{5E5B8FE0-662F-4402-81AC-2ED447E2ED15}">
      <dgm:prSet/>
      <dgm:spPr/>
      <dgm:t>
        <a:bodyPr/>
        <a:lstStyle/>
        <a:p>
          <a:endParaRPr lang="en-US"/>
        </a:p>
      </dgm:t>
    </dgm:pt>
    <dgm:pt modelId="{A575CD78-3E4D-4824-95AB-A6CB4D86FFF0}">
      <dgm:prSet/>
      <dgm:spPr/>
      <dgm:t>
        <a:bodyPr/>
        <a:lstStyle/>
        <a:p>
          <a:r>
            <a:rPr lang="en-US" b="1" i="0"/>
            <a:t>Module Name &amp; Code : LCH410</a:t>
          </a:r>
          <a:r>
            <a:rPr lang="en-US" b="0" i="0"/>
            <a:t>​</a:t>
          </a:r>
          <a:endParaRPr lang="en-US"/>
        </a:p>
      </dgm:t>
    </dgm:pt>
    <dgm:pt modelId="{B3A533CE-02A2-401E-BD17-9B7458D99EF9}" type="parTrans" cxnId="{619A909A-3105-4910-A42A-E838623E12EA}">
      <dgm:prSet/>
      <dgm:spPr/>
      <dgm:t>
        <a:bodyPr/>
        <a:lstStyle/>
        <a:p>
          <a:endParaRPr lang="en-US"/>
        </a:p>
      </dgm:t>
    </dgm:pt>
    <dgm:pt modelId="{2959DE3C-2FCD-4617-830E-640DFAECB6A5}" type="sibTrans" cxnId="{619A909A-3105-4910-A42A-E838623E12EA}">
      <dgm:prSet/>
      <dgm:spPr/>
      <dgm:t>
        <a:bodyPr/>
        <a:lstStyle/>
        <a:p>
          <a:endParaRPr lang="en-US"/>
        </a:p>
      </dgm:t>
    </dgm:pt>
    <dgm:pt modelId="{0F94A9D6-D5EC-4EE4-921D-0C7FA060C4A1}">
      <dgm:prSet/>
      <dgm:spPr/>
      <dgm:t>
        <a:bodyPr/>
        <a:lstStyle/>
        <a:p>
          <a:r>
            <a:rPr lang="en-US" b="1" i="0"/>
            <a:t>Student ID :2410516</a:t>
          </a:r>
          <a:r>
            <a:rPr lang="en-US" b="0" i="0"/>
            <a:t>​</a:t>
          </a:r>
          <a:br>
            <a:rPr lang="en-US" b="0" i="0"/>
          </a:br>
          <a:r>
            <a:rPr lang="en-US" b="1" i="0"/>
            <a:t>lecturer name : Farah Wiita</a:t>
          </a:r>
          <a:r>
            <a:rPr lang="en-US" b="0" i="0"/>
            <a:t>​</a:t>
          </a:r>
          <a:endParaRPr lang="en-US"/>
        </a:p>
      </dgm:t>
    </dgm:pt>
    <dgm:pt modelId="{2A7FB22C-9731-41B3-8475-A57429195DCA}" type="parTrans" cxnId="{7481FFE2-439B-4FCB-8D0E-9C7507949E9C}">
      <dgm:prSet/>
      <dgm:spPr/>
      <dgm:t>
        <a:bodyPr/>
        <a:lstStyle/>
        <a:p>
          <a:endParaRPr lang="en-US"/>
        </a:p>
      </dgm:t>
    </dgm:pt>
    <dgm:pt modelId="{7D22AA57-5698-4376-9CFF-6DC8324BEF04}" type="sibTrans" cxnId="{7481FFE2-439B-4FCB-8D0E-9C7507949E9C}">
      <dgm:prSet/>
      <dgm:spPr/>
      <dgm:t>
        <a:bodyPr/>
        <a:lstStyle/>
        <a:p>
          <a:endParaRPr lang="en-US"/>
        </a:p>
      </dgm:t>
    </dgm:pt>
    <dgm:pt modelId="{673F5D43-E3C9-4B2B-9343-7CF95962A360}">
      <dgm:prSet/>
      <dgm:spPr/>
      <dgm:t>
        <a:bodyPr/>
        <a:lstStyle/>
        <a:p>
          <a:r>
            <a:rPr lang="en-US" b="1" i="0"/>
            <a:t>Date : 10/11/2025</a:t>
          </a:r>
          <a:endParaRPr lang="en-US"/>
        </a:p>
      </dgm:t>
    </dgm:pt>
    <dgm:pt modelId="{0E2420F7-2082-4C4D-A502-45E379C6FC09}" type="parTrans" cxnId="{DB553029-C766-48EC-8F11-97FC8CB8BCC8}">
      <dgm:prSet/>
      <dgm:spPr/>
      <dgm:t>
        <a:bodyPr/>
        <a:lstStyle/>
        <a:p>
          <a:endParaRPr lang="en-US"/>
        </a:p>
      </dgm:t>
    </dgm:pt>
    <dgm:pt modelId="{017A17FA-6D40-4AB3-BB01-FDF486842334}" type="sibTrans" cxnId="{DB553029-C766-48EC-8F11-97FC8CB8BCC8}">
      <dgm:prSet/>
      <dgm:spPr/>
      <dgm:t>
        <a:bodyPr/>
        <a:lstStyle/>
        <a:p>
          <a:endParaRPr lang="en-US"/>
        </a:p>
      </dgm:t>
    </dgm:pt>
    <dgm:pt modelId="{353FD062-4189-4E8E-8DB2-FE03C6EEA750}" type="pres">
      <dgm:prSet presAssocID="{A42CA95C-2CB0-403F-8D4B-0D40159244F2}" presName="root" presStyleCnt="0">
        <dgm:presLayoutVars>
          <dgm:dir/>
          <dgm:resizeHandles val="exact"/>
        </dgm:presLayoutVars>
      </dgm:prSet>
      <dgm:spPr/>
    </dgm:pt>
    <dgm:pt modelId="{B67F24BB-AFA0-4C69-8CA2-DA7618D6B4C0}" type="pres">
      <dgm:prSet presAssocID="{EC407518-CFC9-409A-9D50-5C92952A81A0}" presName="compNode" presStyleCnt="0"/>
      <dgm:spPr/>
    </dgm:pt>
    <dgm:pt modelId="{C9914031-DDDA-4A51-BFFD-4CC8BADB8DBB}" type="pres">
      <dgm:prSet presAssocID="{EC407518-CFC9-409A-9D50-5C92952A81A0}" presName="bgRect" presStyleLbl="bgShp" presStyleIdx="0" presStyleCnt="5"/>
      <dgm:spPr/>
    </dgm:pt>
    <dgm:pt modelId="{9F9A2465-A389-4B91-B1C3-DA8902224367}" type="pres">
      <dgm:prSet presAssocID="{EC407518-CFC9-409A-9D50-5C92952A81A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adioactive Sign"/>
        </a:ext>
      </dgm:extLst>
    </dgm:pt>
    <dgm:pt modelId="{F2CC01C6-3B2E-4D1C-B559-A5438E812C23}" type="pres">
      <dgm:prSet presAssocID="{EC407518-CFC9-409A-9D50-5C92952A81A0}" presName="spaceRect" presStyleCnt="0"/>
      <dgm:spPr/>
    </dgm:pt>
    <dgm:pt modelId="{0D4E4744-051F-4A15-A4C5-EBA9A6F0FB91}" type="pres">
      <dgm:prSet presAssocID="{EC407518-CFC9-409A-9D50-5C92952A81A0}" presName="parTx" presStyleLbl="revTx" presStyleIdx="0" presStyleCnt="5">
        <dgm:presLayoutVars>
          <dgm:chMax val="0"/>
          <dgm:chPref val="0"/>
        </dgm:presLayoutVars>
      </dgm:prSet>
      <dgm:spPr/>
    </dgm:pt>
    <dgm:pt modelId="{83E51650-BAAB-4720-A2BD-86A779786B10}" type="pres">
      <dgm:prSet presAssocID="{2DAC992B-8D6A-49F6-9F5C-CEB83C453FCA}" presName="sibTrans" presStyleCnt="0"/>
      <dgm:spPr/>
    </dgm:pt>
    <dgm:pt modelId="{E6C18240-00FF-4805-AAE1-62C38B708802}" type="pres">
      <dgm:prSet presAssocID="{E67511FE-A9DA-4BFC-9154-52B8A3D4AB05}" presName="compNode" presStyleCnt="0"/>
      <dgm:spPr/>
    </dgm:pt>
    <dgm:pt modelId="{79985E2D-4FBE-4D0D-BE93-20FE0A3C8E55}" type="pres">
      <dgm:prSet presAssocID="{E67511FE-A9DA-4BFC-9154-52B8A3D4AB05}" presName="bgRect" presStyleLbl="bgShp" presStyleIdx="1" presStyleCnt="5"/>
      <dgm:spPr/>
    </dgm:pt>
    <dgm:pt modelId="{88E455C8-59D9-4E43-92F2-6F1BED672C7E}" type="pres">
      <dgm:prSet presAssocID="{E67511FE-A9DA-4BFC-9154-52B8A3D4AB0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rown"/>
        </a:ext>
      </dgm:extLst>
    </dgm:pt>
    <dgm:pt modelId="{24DFE511-DEDC-4A4D-86F3-9793D08A2478}" type="pres">
      <dgm:prSet presAssocID="{E67511FE-A9DA-4BFC-9154-52B8A3D4AB05}" presName="spaceRect" presStyleCnt="0"/>
      <dgm:spPr/>
    </dgm:pt>
    <dgm:pt modelId="{CDA5F135-A50B-4F51-A3E6-133418C793CF}" type="pres">
      <dgm:prSet presAssocID="{E67511FE-A9DA-4BFC-9154-52B8A3D4AB05}" presName="parTx" presStyleLbl="revTx" presStyleIdx="1" presStyleCnt="5">
        <dgm:presLayoutVars>
          <dgm:chMax val="0"/>
          <dgm:chPref val="0"/>
        </dgm:presLayoutVars>
      </dgm:prSet>
      <dgm:spPr/>
    </dgm:pt>
    <dgm:pt modelId="{E31CE264-16FF-4413-B0D5-851D78D7DCD9}" type="pres">
      <dgm:prSet presAssocID="{431BE875-30B8-4CF2-91A4-96DF194FCBF4}" presName="sibTrans" presStyleCnt="0"/>
      <dgm:spPr/>
    </dgm:pt>
    <dgm:pt modelId="{BF2F25B6-510E-4094-B13B-D327F7C39F3C}" type="pres">
      <dgm:prSet presAssocID="{A575CD78-3E4D-4824-95AB-A6CB4D86FFF0}" presName="compNode" presStyleCnt="0"/>
      <dgm:spPr/>
    </dgm:pt>
    <dgm:pt modelId="{D337A685-839F-47C2-8733-9292DEEB09E9}" type="pres">
      <dgm:prSet presAssocID="{A575CD78-3E4D-4824-95AB-A6CB4D86FFF0}" presName="bgRect" presStyleLbl="bgShp" presStyleIdx="2" presStyleCnt="5"/>
      <dgm:spPr/>
    </dgm:pt>
    <dgm:pt modelId="{C3BE7CF5-E2AF-48D3-903C-45DBE5E933B4}" type="pres">
      <dgm:prSet presAssocID="{A575CD78-3E4D-4824-95AB-A6CB4D86FFF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cessor"/>
        </a:ext>
      </dgm:extLst>
    </dgm:pt>
    <dgm:pt modelId="{F3E8086E-7339-43A7-BBE4-BA254182A0E2}" type="pres">
      <dgm:prSet presAssocID="{A575CD78-3E4D-4824-95AB-A6CB4D86FFF0}" presName="spaceRect" presStyleCnt="0"/>
      <dgm:spPr/>
    </dgm:pt>
    <dgm:pt modelId="{5A04B4ED-8546-448C-8F75-04E6C6A96131}" type="pres">
      <dgm:prSet presAssocID="{A575CD78-3E4D-4824-95AB-A6CB4D86FFF0}" presName="parTx" presStyleLbl="revTx" presStyleIdx="2" presStyleCnt="5">
        <dgm:presLayoutVars>
          <dgm:chMax val="0"/>
          <dgm:chPref val="0"/>
        </dgm:presLayoutVars>
      </dgm:prSet>
      <dgm:spPr/>
    </dgm:pt>
    <dgm:pt modelId="{645B69F0-37B6-46B4-85D0-0180D06D2082}" type="pres">
      <dgm:prSet presAssocID="{2959DE3C-2FCD-4617-830E-640DFAECB6A5}" presName="sibTrans" presStyleCnt="0"/>
      <dgm:spPr/>
    </dgm:pt>
    <dgm:pt modelId="{F24638D9-32E7-4B1E-8154-F825475A0258}" type="pres">
      <dgm:prSet presAssocID="{0F94A9D6-D5EC-4EE4-921D-0C7FA060C4A1}" presName="compNode" presStyleCnt="0"/>
      <dgm:spPr/>
    </dgm:pt>
    <dgm:pt modelId="{13B1AF1A-4725-40B3-B37E-3B19FDA1D484}" type="pres">
      <dgm:prSet presAssocID="{0F94A9D6-D5EC-4EE4-921D-0C7FA060C4A1}" presName="bgRect" presStyleLbl="bgShp" presStyleIdx="3" presStyleCnt="5"/>
      <dgm:spPr/>
    </dgm:pt>
    <dgm:pt modelId="{83B638A2-6FC4-4AD1-B42D-E41E820DA55E}" type="pres">
      <dgm:prSet presAssocID="{0F94A9D6-D5EC-4EE4-921D-0C7FA060C4A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iploma Roll"/>
        </a:ext>
      </dgm:extLst>
    </dgm:pt>
    <dgm:pt modelId="{4F69E0BA-466B-40F8-8A0D-B5CEA2065D28}" type="pres">
      <dgm:prSet presAssocID="{0F94A9D6-D5EC-4EE4-921D-0C7FA060C4A1}" presName="spaceRect" presStyleCnt="0"/>
      <dgm:spPr/>
    </dgm:pt>
    <dgm:pt modelId="{5449B880-7952-4C4D-86A1-268449253283}" type="pres">
      <dgm:prSet presAssocID="{0F94A9D6-D5EC-4EE4-921D-0C7FA060C4A1}" presName="parTx" presStyleLbl="revTx" presStyleIdx="3" presStyleCnt="5">
        <dgm:presLayoutVars>
          <dgm:chMax val="0"/>
          <dgm:chPref val="0"/>
        </dgm:presLayoutVars>
      </dgm:prSet>
      <dgm:spPr/>
    </dgm:pt>
    <dgm:pt modelId="{A26E9C00-68A4-43C0-B09A-8BCDA2696FDC}" type="pres">
      <dgm:prSet presAssocID="{7D22AA57-5698-4376-9CFF-6DC8324BEF04}" presName="sibTrans" presStyleCnt="0"/>
      <dgm:spPr/>
    </dgm:pt>
    <dgm:pt modelId="{65031766-B5E5-4471-99A6-550168924D4B}" type="pres">
      <dgm:prSet presAssocID="{673F5D43-E3C9-4B2B-9343-7CF95962A360}" presName="compNode" presStyleCnt="0"/>
      <dgm:spPr/>
    </dgm:pt>
    <dgm:pt modelId="{34F5C5B1-56E2-4179-91E4-1B3EC4D26DA1}" type="pres">
      <dgm:prSet presAssocID="{673F5D43-E3C9-4B2B-9343-7CF95962A360}" presName="bgRect" presStyleLbl="bgShp" presStyleIdx="4" presStyleCnt="5"/>
      <dgm:spPr/>
    </dgm:pt>
    <dgm:pt modelId="{8FCCC37C-B324-4275-A7B2-4AEDEDEF46D8}" type="pres">
      <dgm:prSet presAssocID="{673F5D43-E3C9-4B2B-9343-7CF95962A36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aily Calendar"/>
        </a:ext>
      </dgm:extLst>
    </dgm:pt>
    <dgm:pt modelId="{D7FB0FE7-4DB5-41FE-BF92-771B6F1675A4}" type="pres">
      <dgm:prSet presAssocID="{673F5D43-E3C9-4B2B-9343-7CF95962A360}" presName="spaceRect" presStyleCnt="0"/>
      <dgm:spPr/>
    </dgm:pt>
    <dgm:pt modelId="{5D62CF17-E74E-4976-B7BB-6D387B950B56}" type="pres">
      <dgm:prSet presAssocID="{673F5D43-E3C9-4B2B-9343-7CF95962A360}" presName="parTx" presStyleLbl="revTx" presStyleIdx="4" presStyleCnt="5">
        <dgm:presLayoutVars>
          <dgm:chMax val="0"/>
          <dgm:chPref val="0"/>
        </dgm:presLayoutVars>
      </dgm:prSet>
      <dgm:spPr/>
    </dgm:pt>
  </dgm:ptLst>
  <dgm:cxnLst>
    <dgm:cxn modelId="{DB553029-C766-48EC-8F11-97FC8CB8BCC8}" srcId="{A42CA95C-2CB0-403F-8D4B-0D40159244F2}" destId="{673F5D43-E3C9-4B2B-9343-7CF95962A360}" srcOrd="4" destOrd="0" parTransId="{0E2420F7-2082-4C4D-A502-45E379C6FC09}" sibTransId="{017A17FA-6D40-4AB3-BB01-FDF486842334}"/>
    <dgm:cxn modelId="{54E8EA69-EC6D-4187-8B8A-822D9961B8DC}" type="presOf" srcId="{A42CA95C-2CB0-403F-8D4B-0D40159244F2}" destId="{353FD062-4189-4E8E-8DB2-FE03C6EEA750}" srcOrd="0" destOrd="0" presId="urn:microsoft.com/office/officeart/2018/2/layout/IconVerticalSolidList"/>
    <dgm:cxn modelId="{2C4EED71-6528-41CC-96D8-2EB3399ECFEC}" type="presOf" srcId="{A575CD78-3E4D-4824-95AB-A6CB4D86FFF0}" destId="{5A04B4ED-8546-448C-8F75-04E6C6A96131}" srcOrd="0" destOrd="0" presId="urn:microsoft.com/office/officeart/2018/2/layout/IconVerticalSolidList"/>
    <dgm:cxn modelId="{A69B137A-E019-4751-A869-6A59FD7EE5AC}" type="presOf" srcId="{E67511FE-A9DA-4BFC-9154-52B8A3D4AB05}" destId="{CDA5F135-A50B-4F51-A3E6-133418C793CF}" srcOrd="0" destOrd="0" presId="urn:microsoft.com/office/officeart/2018/2/layout/IconVerticalSolidList"/>
    <dgm:cxn modelId="{919FA986-3630-455D-9118-936E036858B0}" srcId="{A42CA95C-2CB0-403F-8D4B-0D40159244F2}" destId="{EC407518-CFC9-409A-9D50-5C92952A81A0}" srcOrd="0" destOrd="0" parTransId="{1A3ADDC4-87DD-430D-B582-78C49728B7F2}" sibTransId="{2DAC992B-8D6A-49F6-9F5C-CEB83C453FCA}"/>
    <dgm:cxn modelId="{619A909A-3105-4910-A42A-E838623E12EA}" srcId="{A42CA95C-2CB0-403F-8D4B-0D40159244F2}" destId="{A575CD78-3E4D-4824-95AB-A6CB4D86FFF0}" srcOrd="2" destOrd="0" parTransId="{B3A533CE-02A2-401E-BD17-9B7458D99EF9}" sibTransId="{2959DE3C-2FCD-4617-830E-640DFAECB6A5}"/>
    <dgm:cxn modelId="{5E5B8FE0-662F-4402-81AC-2ED447E2ED15}" srcId="{A42CA95C-2CB0-403F-8D4B-0D40159244F2}" destId="{E67511FE-A9DA-4BFC-9154-52B8A3D4AB05}" srcOrd="1" destOrd="0" parTransId="{3EA6CDC8-2D8D-47DF-86C8-C386B9D1E1CF}" sibTransId="{431BE875-30B8-4CF2-91A4-96DF194FCBF4}"/>
    <dgm:cxn modelId="{7481FFE2-439B-4FCB-8D0E-9C7507949E9C}" srcId="{A42CA95C-2CB0-403F-8D4B-0D40159244F2}" destId="{0F94A9D6-D5EC-4EE4-921D-0C7FA060C4A1}" srcOrd="3" destOrd="0" parTransId="{2A7FB22C-9731-41B3-8475-A57429195DCA}" sibTransId="{7D22AA57-5698-4376-9CFF-6DC8324BEF04}"/>
    <dgm:cxn modelId="{9C8F9EE6-7F1D-41C5-BA22-BD4B75360EA6}" type="presOf" srcId="{0F94A9D6-D5EC-4EE4-921D-0C7FA060C4A1}" destId="{5449B880-7952-4C4D-86A1-268449253283}" srcOrd="0" destOrd="0" presId="urn:microsoft.com/office/officeart/2018/2/layout/IconVerticalSolidList"/>
    <dgm:cxn modelId="{DB8672E7-F919-4B77-B2E6-85DC4D569AC1}" type="presOf" srcId="{673F5D43-E3C9-4B2B-9343-7CF95962A360}" destId="{5D62CF17-E74E-4976-B7BB-6D387B950B56}" srcOrd="0" destOrd="0" presId="urn:microsoft.com/office/officeart/2018/2/layout/IconVerticalSolidList"/>
    <dgm:cxn modelId="{DD631EED-EB27-4062-A697-D7DB4B3C067D}" type="presOf" srcId="{EC407518-CFC9-409A-9D50-5C92952A81A0}" destId="{0D4E4744-051F-4A15-A4C5-EBA9A6F0FB91}" srcOrd="0" destOrd="0" presId="urn:microsoft.com/office/officeart/2018/2/layout/IconVerticalSolidList"/>
    <dgm:cxn modelId="{B869D1F7-51F1-4285-8250-CB3FDA75ABA1}" type="presParOf" srcId="{353FD062-4189-4E8E-8DB2-FE03C6EEA750}" destId="{B67F24BB-AFA0-4C69-8CA2-DA7618D6B4C0}" srcOrd="0" destOrd="0" presId="urn:microsoft.com/office/officeart/2018/2/layout/IconVerticalSolidList"/>
    <dgm:cxn modelId="{C9B6FFA3-7153-4637-AD68-564C9C34838B}" type="presParOf" srcId="{B67F24BB-AFA0-4C69-8CA2-DA7618D6B4C0}" destId="{C9914031-DDDA-4A51-BFFD-4CC8BADB8DBB}" srcOrd="0" destOrd="0" presId="urn:microsoft.com/office/officeart/2018/2/layout/IconVerticalSolidList"/>
    <dgm:cxn modelId="{57A87C00-F8C5-4EE6-8D32-EC7B7F5CD581}" type="presParOf" srcId="{B67F24BB-AFA0-4C69-8CA2-DA7618D6B4C0}" destId="{9F9A2465-A389-4B91-B1C3-DA8902224367}" srcOrd="1" destOrd="0" presId="urn:microsoft.com/office/officeart/2018/2/layout/IconVerticalSolidList"/>
    <dgm:cxn modelId="{B84BC4B4-FFA9-4F4D-A017-958BA3993984}" type="presParOf" srcId="{B67F24BB-AFA0-4C69-8CA2-DA7618D6B4C0}" destId="{F2CC01C6-3B2E-4D1C-B559-A5438E812C23}" srcOrd="2" destOrd="0" presId="urn:microsoft.com/office/officeart/2018/2/layout/IconVerticalSolidList"/>
    <dgm:cxn modelId="{778EBC7C-0862-40E5-9C9D-8010A86F6D81}" type="presParOf" srcId="{B67F24BB-AFA0-4C69-8CA2-DA7618D6B4C0}" destId="{0D4E4744-051F-4A15-A4C5-EBA9A6F0FB91}" srcOrd="3" destOrd="0" presId="urn:microsoft.com/office/officeart/2018/2/layout/IconVerticalSolidList"/>
    <dgm:cxn modelId="{6DBB48F8-CF33-446B-90DD-CABF25E15E76}" type="presParOf" srcId="{353FD062-4189-4E8E-8DB2-FE03C6EEA750}" destId="{83E51650-BAAB-4720-A2BD-86A779786B10}" srcOrd="1" destOrd="0" presId="urn:microsoft.com/office/officeart/2018/2/layout/IconVerticalSolidList"/>
    <dgm:cxn modelId="{B5B44CDA-13D8-4F32-BB89-0664E9F6B82B}" type="presParOf" srcId="{353FD062-4189-4E8E-8DB2-FE03C6EEA750}" destId="{E6C18240-00FF-4805-AAE1-62C38B708802}" srcOrd="2" destOrd="0" presId="urn:microsoft.com/office/officeart/2018/2/layout/IconVerticalSolidList"/>
    <dgm:cxn modelId="{8C3D4DC1-6278-4F65-B407-7FB4D1C23714}" type="presParOf" srcId="{E6C18240-00FF-4805-AAE1-62C38B708802}" destId="{79985E2D-4FBE-4D0D-BE93-20FE0A3C8E55}" srcOrd="0" destOrd="0" presId="urn:microsoft.com/office/officeart/2018/2/layout/IconVerticalSolidList"/>
    <dgm:cxn modelId="{75F35232-004C-4EC8-BE44-532145F62572}" type="presParOf" srcId="{E6C18240-00FF-4805-AAE1-62C38B708802}" destId="{88E455C8-59D9-4E43-92F2-6F1BED672C7E}" srcOrd="1" destOrd="0" presId="urn:microsoft.com/office/officeart/2018/2/layout/IconVerticalSolidList"/>
    <dgm:cxn modelId="{11C46C25-98E1-45CF-9D58-B4D3AF1AE857}" type="presParOf" srcId="{E6C18240-00FF-4805-AAE1-62C38B708802}" destId="{24DFE511-DEDC-4A4D-86F3-9793D08A2478}" srcOrd="2" destOrd="0" presId="urn:microsoft.com/office/officeart/2018/2/layout/IconVerticalSolidList"/>
    <dgm:cxn modelId="{1E535BD5-4EF9-40F0-B7EC-5B6694EC1870}" type="presParOf" srcId="{E6C18240-00FF-4805-AAE1-62C38B708802}" destId="{CDA5F135-A50B-4F51-A3E6-133418C793CF}" srcOrd="3" destOrd="0" presId="urn:microsoft.com/office/officeart/2018/2/layout/IconVerticalSolidList"/>
    <dgm:cxn modelId="{8C803960-1E7B-4838-BAEB-907B2BBCFEF2}" type="presParOf" srcId="{353FD062-4189-4E8E-8DB2-FE03C6EEA750}" destId="{E31CE264-16FF-4413-B0D5-851D78D7DCD9}" srcOrd="3" destOrd="0" presId="urn:microsoft.com/office/officeart/2018/2/layout/IconVerticalSolidList"/>
    <dgm:cxn modelId="{3D5B76DD-0483-48F2-A054-DA033B51D52E}" type="presParOf" srcId="{353FD062-4189-4E8E-8DB2-FE03C6EEA750}" destId="{BF2F25B6-510E-4094-B13B-D327F7C39F3C}" srcOrd="4" destOrd="0" presId="urn:microsoft.com/office/officeart/2018/2/layout/IconVerticalSolidList"/>
    <dgm:cxn modelId="{EBAC8586-0C69-45C5-94D0-83F7F097519C}" type="presParOf" srcId="{BF2F25B6-510E-4094-B13B-D327F7C39F3C}" destId="{D337A685-839F-47C2-8733-9292DEEB09E9}" srcOrd="0" destOrd="0" presId="urn:microsoft.com/office/officeart/2018/2/layout/IconVerticalSolidList"/>
    <dgm:cxn modelId="{6603527E-11EC-4C9E-9496-93EC4C0EE9C1}" type="presParOf" srcId="{BF2F25B6-510E-4094-B13B-D327F7C39F3C}" destId="{C3BE7CF5-E2AF-48D3-903C-45DBE5E933B4}" srcOrd="1" destOrd="0" presId="urn:microsoft.com/office/officeart/2018/2/layout/IconVerticalSolidList"/>
    <dgm:cxn modelId="{4C0DE92A-5E20-45C1-A602-A8F74EABE32A}" type="presParOf" srcId="{BF2F25B6-510E-4094-B13B-D327F7C39F3C}" destId="{F3E8086E-7339-43A7-BBE4-BA254182A0E2}" srcOrd="2" destOrd="0" presId="urn:microsoft.com/office/officeart/2018/2/layout/IconVerticalSolidList"/>
    <dgm:cxn modelId="{B5E10612-CA12-491E-8453-BB2B702310EC}" type="presParOf" srcId="{BF2F25B6-510E-4094-B13B-D327F7C39F3C}" destId="{5A04B4ED-8546-448C-8F75-04E6C6A96131}" srcOrd="3" destOrd="0" presId="urn:microsoft.com/office/officeart/2018/2/layout/IconVerticalSolidList"/>
    <dgm:cxn modelId="{4C241D26-9A41-478F-996F-8A6EA64213B8}" type="presParOf" srcId="{353FD062-4189-4E8E-8DB2-FE03C6EEA750}" destId="{645B69F0-37B6-46B4-85D0-0180D06D2082}" srcOrd="5" destOrd="0" presId="urn:microsoft.com/office/officeart/2018/2/layout/IconVerticalSolidList"/>
    <dgm:cxn modelId="{78B9D77E-D944-4DB6-AB6A-413B2E23063D}" type="presParOf" srcId="{353FD062-4189-4E8E-8DB2-FE03C6EEA750}" destId="{F24638D9-32E7-4B1E-8154-F825475A0258}" srcOrd="6" destOrd="0" presId="urn:microsoft.com/office/officeart/2018/2/layout/IconVerticalSolidList"/>
    <dgm:cxn modelId="{F2975349-6BCE-4085-A218-B390E81C9D7F}" type="presParOf" srcId="{F24638D9-32E7-4B1E-8154-F825475A0258}" destId="{13B1AF1A-4725-40B3-B37E-3B19FDA1D484}" srcOrd="0" destOrd="0" presId="urn:microsoft.com/office/officeart/2018/2/layout/IconVerticalSolidList"/>
    <dgm:cxn modelId="{A75F4498-6B16-48D6-B27A-ACDFE6E3DF6E}" type="presParOf" srcId="{F24638D9-32E7-4B1E-8154-F825475A0258}" destId="{83B638A2-6FC4-4AD1-B42D-E41E820DA55E}" srcOrd="1" destOrd="0" presId="urn:microsoft.com/office/officeart/2018/2/layout/IconVerticalSolidList"/>
    <dgm:cxn modelId="{9254DACE-8E13-4069-8CDC-B831501FFF0C}" type="presParOf" srcId="{F24638D9-32E7-4B1E-8154-F825475A0258}" destId="{4F69E0BA-466B-40F8-8A0D-B5CEA2065D28}" srcOrd="2" destOrd="0" presId="urn:microsoft.com/office/officeart/2018/2/layout/IconVerticalSolidList"/>
    <dgm:cxn modelId="{68F1D787-C1A0-4460-AEB3-CF84D58D523C}" type="presParOf" srcId="{F24638D9-32E7-4B1E-8154-F825475A0258}" destId="{5449B880-7952-4C4D-86A1-268449253283}" srcOrd="3" destOrd="0" presId="urn:microsoft.com/office/officeart/2018/2/layout/IconVerticalSolidList"/>
    <dgm:cxn modelId="{1C1F120D-2F4A-47DF-87B2-CD7C53C28B07}" type="presParOf" srcId="{353FD062-4189-4E8E-8DB2-FE03C6EEA750}" destId="{A26E9C00-68A4-43C0-B09A-8BCDA2696FDC}" srcOrd="7" destOrd="0" presId="urn:microsoft.com/office/officeart/2018/2/layout/IconVerticalSolidList"/>
    <dgm:cxn modelId="{BE6206A5-0393-4FF6-912A-1F3B75263A47}" type="presParOf" srcId="{353FD062-4189-4E8E-8DB2-FE03C6EEA750}" destId="{65031766-B5E5-4471-99A6-550168924D4B}" srcOrd="8" destOrd="0" presId="urn:microsoft.com/office/officeart/2018/2/layout/IconVerticalSolidList"/>
    <dgm:cxn modelId="{5CDD9F09-39E1-46F1-A7E1-F46580667322}" type="presParOf" srcId="{65031766-B5E5-4471-99A6-550168924D4B}" destId="{34F5C5B1-56E2-4179-91E4-1B3EC4D26DA1}" srcOrd="0" destOrd="0" presId="urn:microsoft.com/office/officeart/2018/2/layout/IconVerticalSolidList"/>
    <dgm:cxn modelId="{88322D43-2E1B-466B-AC6D-E1DE2ED1DB14}" type="presParOf" srcId="{65031766-B5E5-4471-99A6-550168924D4B}" destId="{8FCCC37C-B324-4275-A7B2-4AEDEDEF46D8}" srcOrd="1" destOrd="0" presId="urn:microsoft.com/office/officeart/2018/2/layout/IconVerticalSolidList"/>
    <dgm:cxn modelId="{A03C877A-ECB3-4E98-8491-5DCE733E789D}" type="presParOf" srcId="{65031766-B5E5-4471-99A6-550168924D4B}" destId="{D7FB0FE7-4DB5-41FE-BF92-771B6F1675A4}" srcOrd="2" destOrd="0" presId="urn:microsoft.com/office/officeart/2018/2/layout/IconVerticalSolidList"/>
    <dgm:cxn modelId="{6E8E22CA-B73E-4E77-8634-41FEF0F0C1A1}" type="presParOf" srcId="{65031766-B5E5-4471-99A6-550168924D4B}" destId="{5D62CF17-E74E-4976-B7BB-6D387B950B5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02FB751-DC62-41AC-8114-5DBD0C8D3C98}"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073D5FC-61CD-4D74-AE9A-3A890C613042}">
      <dgm:prSet/>
      <dgm:spPr/>
      <dgm:t>
        <a:bodyPr/>
        <a:lstStyle/>
        <a:p>
          <a:pPr>
            <a:lnSpc>
              <a:spcPct val="100000"/>
            </a:lnSpc>
            <a:defRPr cap="all"/>
          </a:pPr>
          <a:r>
            <a:rPr lang="en-US" b="0" i="0" dirty="0"/>
            <a:t>“</a:t>
          </a:r>
          <a:r>
            <a:rPr lang="en-US" dirty="0"/>
            <a:t>To wrap up, this SWOT analysis has been a valuable exercise in self-awareness. It has helped me see exactly where my strengths lie and where I need to develop further.​</a:t>
          </a:r>
        </a:p>
      </dgm:t>
    </dgm:pt>
    <dgm:pt modelId="{8CC2EA77-1656-49E9-9C35-7D4E2A91C2C5}" type="parTrans" cxnId="{B1EF106B-5AF5-4B89-ACC1-103F69E447DD}">
      <dgm:prSet/>
      <dgm:spPr/>
      <dgm:t>
        <a:bodyPr/>
        <a:lstStyle/>
        <a:p>
          <a:endParaRPr lang="en-US"/>
        </a:p>
      </dgm:t>
    </dgm:pt>
    <dgm:pt modelId="{367D630F-A701-48AF-B3D1-E6C87DF516BB}" type="sibTrans" cxnId="{B1EF106B-5AF5-4B89-ACC1-103F69E447DD}">
      <dgm:prSet/>
      <dgm:spPr/>
      <dgm:t>
        <a:bodyPr/>
        <a:lstStyle/>
        <a:p>
          <a:endParaRPr lang="en-US"/>
        </a:p>
      </dgm:t>
    </dgm:pt>
    <dgm:pt modelId="{BD29EBB2-D274-49C1-8397-9CCC4DEFB7DB}">
      <dgm:prSet/>
      <dgm:spPr/>
      <dgm:t>
        <a:bodyPr/>
        <a:lstStyle/>
        <a:p>
          <a:pPr>
            <a:lnSpc>
              <a:spcPct val="100000"/>
            </a:lnSpc>
            <a:defRPr cap="all"/>
          </a:pPr>
          <a:r>
            <a:rPr lang="en-US"/>
            <a:t>It also connects directly to the module outcomes, especially around employability. By reflecting strategically, I can now set a clear, realistic goal: securing a Band 3 Mental Health Support Worker role in the NHS within 12 months.​</a:t>
          </a:r>
        </a:p>
      </dgm:t>
    </dgm:pt>
    <dgm:pt modelId="{AE783329-DACB-4913-806E-64DCFF7D8503}" type="parTrans" cxnId="{352B1C3F-032C-4229-A9C1-D0B433276B37}">
      <dgm:prSet/>
      <dgm:spPr/>
      <dgm:t>
        <a:bodyPr/>
        <a:lstStyle/>
        <a:p>
          <a:endParaRPr lang="en-US"/>
        </a:p>
      </dgm:t>
    </dgm:pt>
    <dgm:pt modelId="{FF0C8C65-93BE-464E-B90B-A7D77ACF0AD2}" type="sibTrans" cxnId="{352B1C3F-032C-4229-A9C1-D0B433276B37}">
      <dgm:prSet/>
      <dgm:spPr/>
      <dgm:t>
        <a:bodyPr/>
        <a:lstStyle/>
        <a:p>
          <a:endParaRPr lang="en-US"/>
        </a:p>
      </dgm:t>
    </dgm:pt>
    <dgm:pt modelId="{2CBB210E-53EB-4308-92EB-69E922BD03C0}">
      <dgm:prSet/>
      <dgm:spPr/>
      <dgm:t>
        <a:bodyPr/>
        <a:lstStyle/>
        <a:p>
          <a:pPr>
            <a:lnSpc>
              <a:spcPct val="100000"/>
            </a:lnSpc>
            <a:defRPr cap="all"/>
          </a:pPr>
          <a:r>
            <a:rPr lang="en-US"/>
            <a:t>My action plan gives me tangible steps to get there: in the next three months, I’ll complete online modules to improve my tech skills and resilience. Then, over the next six months, I’ll apply for NHS apprenticeship schemes, using real examples of my teamwork and empathy to stand out.​</a:t>
          </a:r>
        </a:p>
      </dgm:t>
    </dgm:pt>
    <dgm:pt modelId="{C2CD5821-A8FC-4B30-B2B0-683EFA902A7B}" type="parTrans" cxnId="{4B28AAD3-BD63-4219-9FD5-5C7C04A37313}">
      <dgm:prSet/>
      <dgm:spPr/>
      <dgm:t>
        <a:bodyPr/>
        <a:lstStyle/>
        <a:p>
          <a:endParaRPr lang="en-US"/>
        </a:p>
      </dgm:t>
    </dgm:pt>
    <dgm:pt modelId="{879738CB-41F4-4671-B290-A312483E5DC3}" type="sibTrans" cxnId="{4B28AAD3-BD63-4219-9FD5-5C7C04A37313}">
      <dgm:prSet/>
      <dgm:spPr/>
      <dgm:t>
        <a:bodyPr/>
        <a:lstStyle/>
        <a:p>
          <a:endParaRPr lang="en-US"/>
        </a:p>
      </dgm:t>
    </dgm:pt>
    <dgm:pt modelId="{45EBFB1F-69F9-4BF2-9A15-DFBC412BDBCF}">
      <dgm:prSet/>
      <dgm:spPr/>
      <dgm:t>
        <a:bodyPr/>
        <a:lstStyle/>
        <a:p>
          <a:pPr>
            <a:lnSpc>
              <a:spcPct val="100000"/>
            </a:lnSpc>
            <a:defRPr cap="all"/>
          </a:pPr>
          <a:r>
            <a:rPr lang="en-US"/>
            <a:t>Overall, this process has turned reflection into action and set me on a clear path to achieving my career goals in health and social care.”</a:t>
          </a:r>
        </a:p>
      </dgm:t>
    </dgm:pt>
    <dgm:pt modelId="{7D9E89F8-6E08-478D-A67E-474E6C1D64F0}" type="parTrans" cxnId="{1B49E011-C934-4AB4-996C-9334F1E6D147}">
      <dgm:prSet/>
      <dgm:spPr/>
      <dgm:t>
        <a:bodyPr/>
        <a:lstStyle/>
        <a:p>
          <a:endParaRPr lang="en-US"/>
        </a:p>
      </dgm:t>
    </dgm:pt>
    <dgm:pt modelId="{469DE8B1-5EF1-43EB-AF3A-B88934B6C90E}" type="sibTrans" cxnId="{1B49E011-C934-4AB4-996C-9334F1E6D147}">
      <dgm:prSet/>
      <dgm:spPr/>
      <dgm:t>
        <a:bodyPr/>
        <a:lstStyle/>
        <a:p>
          <a:endParaRPr lang="en-US"/>
        </a:p>
      </dgm:t>
    </dgm:pt>
    <dgm:pt modelId="{DF82BADB-2632-41CD-B93B-BA3BCB69D487}" type="pres">
      <dgm:prSet presAssocID="{E02FB751-DC62-41AC-8114-5DBD0C8D3C98}" presName="root" presStyleCnt="0">
        <dgm:presLayoutVars>
          <dgm:dir/>
          <dgm:resizeHandles val="exact"/>
        </dgm:presLayoutVars>
      </dgm:prSet>
      <dgm:spPr/>
    </dgm:pt>
    <dgm:pt modelId="{52E2216B-0810-F447-B3E1-609CD5EB5245}" type="pres">
      <dgm:prSet presAssocID="{D073D5FC-61CD-4D74-AE9A-3A890C613042}" presName="compNode" presStyleCnt="0"/>
      <dgm:spPr/>
    </dgm:pt>
    <dgm:pt modelId="{D17FF918-3CFC-F74A-9949-20DC27BE7820}" type="pres">
      <dgm:prSet presAssocID="{D073D5FC-61CD-4D74-AE9A-3A890C613042}" presName="iconBgRect" presStyleLbl="bgShp" presStyleIdx="0" presStyleCnt="4"/>
      <dgm:spPr>
        <a:prstGeom prst="round2DiagRect">
          <a:avLst>
            <a:gd name="adj1" fmla="val 29727"/>
            <a:gd name="adj2" fmla="val 0"/>
          </a:avLst>
        </a:prstGeom>
      </dgm:spPr>
    </dgm:pt>
    <dgm:pt modelId="{7C933E77-BD00-2F4D-9AEC-081E815CC7C9}" type="pres">
      <dgm:prSet presAssocID="{D073D5FC-61CD-4D74-AE9A-3A890C61304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edal"/>
        </a:ext>
      </dgm:extLst>
    </dgm:pt>
    <dgm:pt modelId="{558A8483-A0EE-D140-B55B-B3FAA1E27991}" type="pres">
      <dgm:prSet presAssocID="{D073D5FC-61CD-4D74-AE9A-3A890C613042}" presName="spaceRect" presStyleCnt="0"/>
      <dgm:spPr/>
    </dgm:pt>
    <dgm:pt modelId="{CDFE647B-C86B-6046-8E6F-F89C1CE36537}" type="pres">
      <dgm:prSet presAssocID="{D073D5FC-61CD-4D74-AE9A-3A890C613042}" presName="textRect" presStyleLbl="revTx" presStyleIdx="0" presStyleCnt="4">
        <dgm:presLayoutVars>
          <dgm:chMax val="1"/>
          <dgm:chPref val="1"/>
        </dgm:presLayoutVars>
      </dgm:prSet>
      <dgm:spPr/>
    </dgm:pt>
    <dgm:pt modelId="{55E57485-605D-714A-AE01-0ACCD81282BA}" type="pres">
      <dgm:prSet presAssocID="{367D630F-A701-48AF-B3D1-E6C87DF516BB}" presName="sibTrans" presStyleCnt="0"/>
      <dgm:spPr/>
    </dgm:pt>
    <dgm:pt modelId="{B0DFFBDB-B9D4-4AAB-B11A-48E7936CFEE7}" type="pres">
      <dgm:prSet presAssocID="{BD29EBB2-D274-49C1-8397-9CCC4DEFB7DB}" presName="compNode" presStyleCnt="0"/>
      <dgm:spPr/>
    </dgm:pt>
    <dgm:pt modelId="{57C998BE-ED52-44DE-B1A9-31C5983F97CC}" type="pres">
      <dgm:prSet presAssocID="{BD29EBB2-D274-49C1-8397-9CCC4DEFB7DB}" presName="iconBgRect" presStyleLbl="bgShp" presStyleIdx="1" presStyleCnt="4"/>
      <dgm:spPr>
        <a:prstGeom prst="round2DiagRect">
          <a:avLst>
            <a:gd name="adj1" fmla="val 29727"/>
            <a:gd name="adj2" fmla="val 0"/>
          </a:avLst>
        </a:prstGeom>
      </dgm:spPr>
    </dgm:pt>
    <dgm:pt modelId="{7E073DFC-5831-486A-9404-7850BF200475}" type="pres">
      <dgm:prSet presAssocID="{BD29EBB2-D274-49C1-8397-9CCC4DEFB7D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4113D166-C5FE-4AE1-ADC7-DADAC8D1D717}" type="pres">
      <dgm:prSet presAssocID="{BD29EBB2-D274-49C1-8397-9CCC4DEFB7DB}" presName="spaceRect" presStyleCnt="0"/>
      <dgm:spPr/>
    </dgm:pt>
    <dgm:pt modelId="{166D1B62-62B7-429C-8112-71E59CDC35AF}" type="pres">
      <dgm:prSet presAssocID="{BD29EBB2-D274-49C1-8397-9CCC4DEFB7DB}" presName="textRect" presStyleLbl="revTx" presStyleIdx="1" presStyleCnt="4">
        <dgm:presLayoutVars>
          <dgm:chMax val="1"/>
          <dgm:chPref val="1"/>
        </dgm:presLayoutVars>
      </dgm:prSet>
      <dgm:spPr/>
    </dgm:pt>
    <dgm:pt modelId="{78B91FDD-348A-4EB9-AFC9-93BD82FF5937}" type="pres">
      <dgm:prSet presAssocID="{FF0C8C65-93BE-464E-B90B-A7D77ACF0AD2}" presName="sibTrans" presStyleCnt="0"/>
      <dgm:spPr/>
    </dgm:pt>
    <dgm:pt modelId="{A463DFBF-F238-43B0-9B20-5EEF296333B6}" type="pres">
      <dgm:prSet presAssocID="{2CBB210E-53EB-4308-92EB-69E922BD03C0}" presName="compNode" presStyleCnt="0"/>
      <dgm:spPr/>
    </dgm:pt>
    <dgm:pt modelId="{31C2600D-C399-44CC-BE00-539D3809B0D5}" type="pres">
      <dgm:prSet presAssocID="{2CBB210E-53EB-4308-92EB-69E922BD03C0}" presName="iconBgRect" presStyleLbl="bgShp" presStyleIdx="2" presStyleCnt="4"/>
      <dgm:spPr>
        <a:prstGeom prst="round2DiagRect">
          <a:avLst>
            <a:gd name="adj1" fmla="val 29727"/>
            <a:gd name="adj2" fmla="val 0"/>
          </a:avLst>
        </a:prstGeom>
      </dgm:spPr>
    </dgm:pt>
    <dgm:pt modelId="{A93BDA6C-EECD-40D1-A3DF-6642061B7876}" type="pres">
      <dgm:prSet presAssocID="{2CBB210E-53EB-4308-92EB-69E922BD03C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7D043489-235B-46EA-9B7B-BC0AE20CCEF5}" type="pres">
      <dgm:prSet presAssocID="{2CBB210E-53EB-4308-92EB-69E922BD03C0}" presName="spaceRect" presStyleCnt="0"/>
      <dgm:spPr/>
    </dgm:pt>
    <dgm:pt modelId="{85DDD6AE-B61A-44FA-99DB-9DCD10D9D373}" type="pres">
      <dgm:prSet presAssocID="{2CBB210E-53EB-4308-92EB-69E922BD03C0}" presName="textRect" presStyleLbl="revTx" presStyleIdx="2" presStyleCnt="4">
        <dgm:presLayoutVars>
          <dgm:chMax val="1"/>
          <dgm:chPref val="1"/>
        </dgm:presLayoutVars>
      </dgm:prSet>
      <dgm:spPr/>
    </dgm:pt>
    <dgm:pt modelId="{20DDE584-C920-466E-835C-D742A57B73A5}" type="pres">
      <dgm:prSet presAssocID="{879738CB-41F4-4671-B290-A312483E5DC3}" presName="sibTrans" presStyleCnt="0"/>
      <dgm:spPr/>
    </dgm:pt>
    <dgm:pt modelId="{4B0996FC-2ED7-4EFD-8447-308B38280D20}" type="pres">
      <dgm:prSet presAssocID="{45EBFB1F-69F9-4BF2-9A15-DFBC412BDBCF}" presName="compNode" presStyleCnt="0"/>
      <dgm:spPr/>
    </dgm:pt>
    <dgm:pt modelId="{079A94CC-6C7A-4FB1-8B87-BFB57455421D}" type="pres">
      <dgm:prSet presAssocID="{45EBFB1F-69F9-4BF2-9A15-DFBC412BDBCF}" presName="iconBgRect" presStyleLbl="bgShp" presStyleIdx="3" presStyleCnt="4"/>
      <dgm:spPr>
        <a:prstGeom prst="round2DiagRect">
          <a:avLst>
            <a:gd name="adj1" fmla="val 29727"/>
            <a:gd name="adj2" fmla="val 0"/>
          </a:avLst>
        </a:prstGeom>
      </dgm:spPr>
    </dgm:pt>
    <dgm:pt modelId="{794C1896-8720-4836-89E5-C64DE4AC8999}" type="pres">
      <dgm:prSet presAssocID="{45EBFB1F-69F9-4BF2-9A15-DFBC412BDBC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siness Growth"/>
        </a:ext>
      </dgm:extLst>
    </dgm:pt>
    <dgm:pt modelId="{560D0C71-DE1B-44F6-BD65-15699C26682C}" type="pres">
      <dgm:prSet presAssocID="{45EBFB1F-69F9-4BF2-9A15-DFBC412BDBCF}" presName="spaceRect" presStyleCnt="0"/>
      <dgm:spPr/>
    </dgm:pt>
    <dgm:pt modelId="{F4A6C3C5-913C-4EC0-B34A-4C94313F7178}" type="pres">
      <dgm:prSet presAssocID="{45EBFB1F-69F9-4BF2-9A15-DFBC412BDBCF}" presName="textRect" presStyleLbl="revTx" presStyleIdx="3" presStyleCnt="4">
        <dgm:presLayoutVars>
          <dgm:chMax val="1"/>
          <dgm:chPref val="1"/>
        </dgm:presLayoutVars>
      </dgm:prSet>
      <dgm:spPr/>
    </dgm:pt>
  </dgm:ptLst>
  <dgm:cxnLst>
    <dgm:cxn modelId="{1B49E011-C934-4AB4-996C-9334F1E6D147}" srcId="{E02FB751-DC62-41AC-8114-5DBD0C8D3C98}" destId="{45EBFB1F-69F9-4BF2-9A15-DFBC412BDBCF}" srcOrd="3" destOrd="0" parTransId="{7D9E89F8-6E08-478D-A67E-474E6C1D64F0}" sibTransId="{469DE8B1-5EF1-43EB-AF3A-B88934B6C90E}"/>
    <dgm:cxn modelId="{352B1C3F-032C-4229-A9C1-D0B433276B37}" srcId="{E02FB751-DC62-41AC-8114-5DBD0C8D3C98}" destId="{BD29EBB2-D274-49C1-8397-9CCC4DEFB7DB}" srcOrd="1" destOrd="0" parTransId="{AE783329-DACB-4913-806E-64DCFF7D8503}" sibTransId="{FF0C8C65-93BE-464E-B90B-A7D77ACF0AD2}"/>
    <dgm:cxn modelId="{E5723B41-AFCC-4319-8E72-D3F58C07D40B}" type="presOf" srcId="{E02FB751-DC62-41AC-8114-5DBD0C8D3C98}" destId="{DF82BADB-2632-41CD-B93B-BA3BCB69D487}" srcOrd="0" destOrd="0" presId="urn:microsoft.com/office/officeart/2018/5/layout/IconLeafLabelList"/>
    <dgm:cxn modelId="{26B1035D-514C-DE40-A233-9FF43D915185}" type="presOf" srcId="{2CBB210E-53EB-4308-92EB-69E922BD03C0}" destId="{85DDD6AE-B61A-44FA-99DB-9DCD10D9D373}" srcOrd="0" destOrd="0" presId="urn:microsoft.com/office/officeart/2018/5/layout/IconLeafLabelList"/>
    <dgm:cxn modelId="{B1EF106B-5AF5-4B89-ACC1-103F69E447DD}" srcId="{E02FB751-DC62-41AC-8114-5DBD0C8D3C98}" destId="{D073D5FC-61CD-4D74-AE9A-3A890C613042}" srcOrd="0" destOrd="0" parTransId="{8CC2EA77-1656-49E9-9C35-7D4E2A91C2C5}" sibTransId="{367D630F-A701-48AF-B3D1-E6C87DF516BB}"/>
    <dgm:cxn modelId="{F6AC9C87-4DAB-DA4B-B9D8-C276250A4139}" type="presOf" srcId="{D073D5FC-61CD-4D74-AE9A-3A890C613042}" destId="{CDFE647B-C86B-6046-8E6F-F89C1CE36537}" srcOrd="0" destOrd="0" presId="urn:microsoft.com/office/officeart/2018/5/layout/IconLeafLabelList"/>
    <dgm:cxn modelId="{76F82ACF-2E38-C942-A4B7-4534FFAA5486}" type="presOf" srcId="{BD29EBB2-D274-49C1-8397-9CCC4DEFB7DB}" destId="{166D1B62-62B7-429C-8112-71E59CDC35AF}" srcOrd="0" destOrd="0" presId="urn:microsoft.com/office/officeart/2018/5/layout/IconLeafLabelList"/>
    <dgm:cxn modelId="{4B28AAD3-BD63-4219-9FD5-5C7C04A37313}" srcId="{E02FB751-DC62-41AC-8114-5DBD0C8D3C98}" destId="{2CBB210E-53EB-4308-92EB-69E922BD03C0}" srcOrd="2" destOrd="0" parTransId="{C2CD5821-A8FC-4B30-B2B0-683EFA902A7B}" sibTransId="{879738CB-41F4-4671-B290-A312483E5DC3}"/>
    <dgm:cxn modelId="{B1A48CFC-430C-A04E-88FB-802BFAC2FDC5}" type="presOf" srcId="{45EBFB1F-69F9-4BF2-9A15-DFBC412BDBCF}" destId="{F4A6C3C5-913C-4EC0-B34A-4C94313F7178}" srcOrd="0" destOrd="0" presId="urn:microsoft.com/office/officeart/2018/5/layout/IconLeafLabelList"/>
    <dgm:cxn modelId="{8028D944-0AD7-9146-9D44-5C45AFA390C0}" type="presParOf" srcId="{DF82BADB-2632-41CD-B93B-BA3BCB69D487}" destId="{52E2216B-0810-F447-B3E1-609CD5EB5245}" srcOrd="0" destOrd="0" presId="urn:microsoft.com/office/officeart/2018/5/layout/IconLeafLabelList"/>
    <dgm:cxn modelId="{9CA9A05B-BBBC-E64A-A56F-ADFCEE68592F}" type="presParOf" srcId="{52E2216B-0810-F447-B3E1-609CD5EB5245}" destId="{D17FF918-3CFC-F74A-9949-20DC27BE7820}" srcOrd="0" destOrd="0" presId="urn:microsoft.com/office/officeart/2018/5/layout/IconLeafLabelList"/>
    <dgm:cxn modelId="{CB52D3A0-7D47-9442-9814-E527E80A1D0C}" type="presParOf" srcId="{52E2216B-0810-F447-B3E1-609CD5EB5245}" destId="{7C933E77-BD00-2F4D-9AEC-081E815CC7C9}" srcOrd="1" destOrd="0" presId="urn:microsoft.com/office/officeart/2018/5/layout/IconLeafLabelList"/>
    <dgm:cxn modelId="{21012663-52E7-0A4F-9013-96B7CF0400F5}" type="presParOf" srcId="{52E2216B-0810-F447-B3E1-609CD5EB5245}" destId="{558A8483-A0EE-D140-B55B-B3FAA1E27991}" srcOrd="2" destOrd="0" presId="urn:microsoft.com/office/officeart/2018/5/layout/IconLeafLabelList"/>
    <dgm:cxn modelId="{2E9F8C67-CFA1-8E4A-9D0A-223B92A418E2}" type="presParOf" srcId="{52E2216B-0810-F447-B3E1-609CD5EB5245}" destId="{CDFE647B-C86B-6046-8E6F-F89C1CE36537}" srcOrd="3" destOrd="0" presId="urn:microsoft.com/office/officeart/2018/5/layout/IconLeafLabelList"/>
    <dgm:cxn modelId="{228687D6-3C50-3249-BCDF-2E763B271EFD}" type="presParOf" srcId="{DF82BADB-2632-41CD-B93B-BA3BCB69D487}" destId="{55E57485-605D-714A-AE01-0ACCD81282BA}" srcOrd="1" destOrd="0" presId="urn:microsoft.com/office/officeart/2018/5/layout/IconLeafLabelList"/>
    <dgm:cxn modelId="{E3C2B6A4-03B4-3142-9315-BCF64E2C9074}" type="presParOf" srcId="{DF82BADB-2632-41CD-B93B-BA3BCB69D487}" destId="{B0DFFBDB-B9D4-4AAB-B11A-48E7936CFEE7}" srcOrd="2" destOrd="0" presId="urn:microsoft.com/office/officeart/2018/5/layout/IconLeafLabelList"/>
    <dgm:cxn modelId="{6183E677-1FF1-CD40-A564-F2EC8269DBFA}" type="presParOf" srcId="{B0DFFBDB-B9D4-4AAB-B11A-48E7936CFEE7}" destId="{57C998BE-ED52-44DE-B1A9-31C5983F97CC}" srcOrd="0" destOrd="0" presId="urn:microsoft.com/office/officeart/2018/5/layout/IconLeafLabelList"/>
    <dgm:cxn modelId="{ADD6A7E7-5972-F642-BB3B-68FB71590E8C}" type="presParOf" srcId="{B0DFFBDB-B9D4-4AAB-B11A-48E7936CFEE7}" destId="{7E073DFC-5831-486A-9404-7850BF200475}" srcOrd="1" destOrd="0" presId="urn:microsoft.com/office/officeart/2018/5/layout/IconLeafLabelList"/>
    <dgm:cxn modelId="{1DF8CBAA-C541-A746-868D-759154FF989A}" type="presParOf" srcId="{B0DFFBDB-B9D4-4AAB-B11A-48E7936CFEE7}" destId="{4113D166-C5FE-4AE1-ADC7-DADAC8D1D717}" srcOrd="2" destOrd="0" presId="urn:microsoft.com/office/officeart/2018/5/layout/IconLeafLabelList"/>
    <dgm:cxn modelId="{D4B2C501-FEF1-A442-971C-0A50B9021933}" type="presParOf" srcId="{B0DFFBDB-B9D4-4AAB-B11A-48E7936CFEE7}" destId="{166D1B62-62B7-429C-8112-71E59CDC35AF}" srcOrd="3" destOrd="0" presId="urn:microsoft.com/office/officeart/2018/5/layout/IconLeafLabelList"/>
    <dgm:cxn modelId="{1B916921-DBCC-ED42-BE96-6E686DF1DD5E}" type="presParOf" srcId="{DF82BADB-2632-41CD-B93B-BA3BCB69D487}" destId="{78B91FDD-348A-4EB9-AFC9-93BD82FF5937}" srcOrd="3" destOrd="0" presId="urn:microsoft.com/office/officeart/2018/5/layout/IconLeafLabelList"/>
    <dgm:cxn modelId="{4F4DCC37-090B-D74A-8DF5-3FA54621A26D}" type="presParOf" srcId="{DF82BADB-2632-41CD-B93B-BA3BCB69D487}" destId="{A463DFBF-F238-43B0-9B20-5EEF296333B6}" srcOrd="4" destOrd="0" presId="urn:microsoft.com/office/officeart/2018/5/layout/IconLeafLabelList"/>
    <dgm:cxn modelId="{219DDB98-F005-2E48-8764-B81FB800636A}" type="presParOf" srcId="{A463DFBF-F238-43B0-9B20-5EEF296333B6}" destId="{31C2600D-C399-44CC-BE00-539D3809B0D5}" srcOrd="0" destOrd="0" presId="urn:microsoft.com/office/officeart/2018/5/layout/IconLeafLabelList"/>
    <dgm:cxn modelId="{5EA41F7C-3A77-8946-927F-79EAFAD04568}" type="presParOf" srcId="{A463DFBF-F238-43B0-9B20-5EEF296333B6}" destId="{A93BDA6C-EECD-40D1-A3DF-6642061B7876}" srcOrd="1" destOrd="0" presId="urn:microsoft.com/office/officeart/2018/5/layout/IconLeafLabelList"/>
    <dgm:cxn modelId="{09431449-4584-BB4C-AF01-578E227E1272}" type="presParOf" srcId="{A463DFBF-F238-43B0-9B20-5EEF296333B6}" destId="{7D043489-235B-46EA-9B7B-BC0AE20CCEF5}" srcOrd="2" destOrd="0" presId="urn:microsoft.com/office/officeart/2018/5/layout/IconLeafLabelList"/>
    <dgm:cxn modelId="{5CC773AA-6455-C44F-B007-8A489165C93E}" type="presParOf" srcId="{A463DFBF-F238-43B0-9B20-5EEF296333B6}" destId="{85DDD6AE-B61A-44FA-99DB-9DCD10D9D373}" srcOrd="3" destOrd="0" presId="urn:microsoft.com/office/officeart/2018/5/layout/IconLeafLabelList"/>
    <dgm:cxn modelId="{B38CB8F1-8093-1E46-9040-1229C2A71EA5}" type="presParOf" srcId="{DF82BADB-2632-41CD-B93B-BA3BCB69D487}" destId="{20DDE584-C920-466E-835C-D742A57B73A5}" srcOrd="5" destOrd="0" presId="urn:microsoft.com/office/officeart/2018/5/layout/IconLeafLabelList"/>
    <dgm:cxn modelId="{B4D52D33-28BD-AE4D-B4D7-635A23963438}" type="presParOf" srcId="{DF82BADB-2632-41CD-B93B-BA3BCB69D487}" destId="{4B0996FC-2ED7-4EFD-8447-308B38280D20}" srcOrd="6" destOrd="0" presId="urn:microsoft.com/office/officeart/2018/5/layout/IconLeafLabelList"/>
    <dgm:cxn modelId="{8A1C3E11-B913-3840-8D16-F02F18CC0F77}" type="presParOf" srcId="{4B0996FC-2ED7-4EFD-8447-308B38280D20}" destId="{079A94CC-6C7A-4FB1-8B87-BFB57455421D}" srcOrd="0" destOrd="0" presId="urn:microsoft.com/office/officeart/2018/5/layout/IconLeafLabelList"/>
    <dgm:cxn modelId="{E7F0EEE6-5ECE-EB4B-986B-5B297237D0E1}" type="presParOf" srcId="{4B0996FC-2ED7-4EFD-8447-308B38280D20}" destId="{794C1896-8720-4836-89E5-C64DE4AC8999}" srcOrd="1" destOrd="0" presId="urn:microsoft.com/office/officeart/2018/5/layout/IconLeafLabelList"/>
    <dgm:cxn modelId="{D9F89C7B-7E0D-1946-85DA-80EB93BE67DC}" type="presParOf" srcId="{4B0996FC-2ED7-4EFD-8447-308B38280D20}" destId="{560D0C71-DE1B-44F6-BD65-15699C26682C}" srcOrd="2" destOrd="0" presId="urn:microsoft.com/office/officeart/2018/5/layout/IconLeafLabelList"/>
    <dgm:cxn modelId="{368A75D9-B865-C842-8161-421D4B665585}" type="presParOf" srcId="{4B0996FC-2ED7-4EFD-8447-308B38280D20}" destId="{F4A6C3C5-913C-4EC0-B34A-4C94313F7178}"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914031-DDDA-4A51-BFFD-4CC8BADB8DBB}">
      <dsp:nvSpPr>
        <dsp:cNvPr id="0" name=""/>
        <dsp:cNvSpPr/>
      </dsp:nvSpPr>
      <dsp:spPr>
        <a:xfrm>
          <a:off x="0" y="4086"/>
          <a:ext cx="5906181" cy="87042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9A2465-A389-4B91-B1C3-DA8902224367}">
      <dsp:nvSpPr>
        <dsp:cNvPr id="0" name=""/>
        <dsp:cNvSpPr/>
      </dsp:nvSpPr>
      <dsp:spPr>
        <a:xfrm>
          <a:off x="263303" y="199931"/>
          <a:ext cx="478733" cy="4787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D4E4744-051F-4A15-A4C5-EBA9A6F0FB91}">
      <dsp:nvSpPr>
        <dsp:cNvPr id="0" name=""/>
        <dsp:cNvSpPr/>
      </dsp:nvSpPr>
      <dsp:spPr>
        <a:xfrm>
          <a:off x="1005339" y="4086"/>
          <a:ext cx="4900841" cy="870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20" tIns="92120" rIns="92120" bIns="92120" numCol="1" spcCol="1270" anchor="ctr" anchorCtr="0">
          <a:noAutofit/>
        </a:bodyPr>
        <a:lstStyle/>
        <a:p>
          <a:pPr marL="0" lvl="0" indent="0" algn="l" defTabSz="755650">
            <a:lnSpc>
              <a:spcPct val="90000"/>
            </a:lnSpc>
            <a:spcBef>
              <a:spcPct val="0"/>
            </a:spcBef>
            <a:spcAft>
              <a:spcPct val="35000"/>
            </a:spcAft>
            <a:buNone/>
          </a:pPr>
          <a:r>
            <a:rPr lang="en-US" sz="1700" b="1" i="0" kern="1200"/>
            <a:t>Title:</a:t>
          </a:r>
          <a:r>
            <a:rPr lang="en-US" sz="1700" b="0" i="0" kern="1200"/>
            <a:t> Strategic Self-Awareness: A Personal SWOT for my Future in UK Health &amp; Social Care​</a:t>
          </a:r>
          <a:endParaRPr lang="en-US" sz="1700" kern="1200"/>
        </a:p>
      </dsp:txBody>
      <dsp:txXfrm>
        <a:off x="1005339" y="4086"/>
        <a:ext cx="4900841" cy="870424"/>
      </dsp:txXfrm>
    </dsp:sp>
    <dsp:sp modelId="{79985E2D-4FBE-4D0D-BE93-20FE0A3C8E55}">
      <dsp:nvSpPr>
        <dsp:cNvPr id="0" name=""/>
        <dsp:cNvSpPr/>
      </dsp:nvSpPr>
      <dsp:spPr>
        <a:xfrm>
          <a:off x="0" y="1092116"/>
          <a:ext cx="5906181" cy="87042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E455C8-59D9-4E43-92F2-6F1BED672C7E}">
      <dsp:nvSpPr>
        <dsp:cNvPr id="0" name=""/>
        <dsp:cNvSpPr/>
      </dsp:nvSpPr>
      <dsp:spPr>
        <a:xfrm>
          <a:off x="263303" y="1287962"/>
          <a:ext cx="478733" cy="4787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DA5F135-A50B-4F51-A3E6-133418C793CF}">
      <dsp:nvSpPr>
        <dsp:cNvPr id="0" name=""/>
        <dsp:cNvSpPr/>
      </dsp:nvSpPr>
      <dsp:spPr>
        <a:xfrm>
          <a:off x="1005339" y="1092116"/>
          <a:ext cx="4900841" cy="870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20" tIns="92120" rIns="92120" bIns="92120" numCol="1" spcCol="1270" anchor="ctr" anchorCtr="0">
          <a:noAutofit/>
        </a:bodyPr>
        <a:lstStyle/>
        <a:p>
          <a:pPr marL="0" lvl="0" indent="0" algn="l" defTabSz="755650">
            <a:lnSpc>
              <a:spcPct val="90000"/>
            </a:lnSpc>
            <a:spcBef>
              <a:spcPct val="0"/>
            </a:spcBef>
            <a:spcAft>
              <a:spcPct val="35000"/>
            </a:spcAft>
            <a:buNone/>
          </a:pPr>
          <a:r>
            <a:rPr lang="en-US" sz="1700" b="1" i="0" kern="1200"/>
            <a:t>Your Name : Aladdin Mohammed</a:t>
          </a:r>
          <a:r>
            <a:rPr lang="en-US" sz="1700" b="0" i="0" kern="1200"/>
            <a:t>​</a:t>
          </a:r>
          <a:endParaRPr lang="en-US" sz="1700" kern="1200"/>
        </a:p>
      </dsp:txBody>
      <dsp:txXfrm>
        <a:off x="1005339" y="1092116"/>
        <a:ext cx="4900841" cy="870424"/>
      </dsp:txXfrm>
    </dsp:sp>
    <dsp:sp modelId="{D337A685-839F-47C2-8733-9292DEEB09E9}">
      <dsp:nvSpPr>
        <dsp:cNvPr id="0" name=""/>
        <dsp:cNvSpPr/>
      </dsp:nvSpPr>
      <dsp:spPr>
        <a:xfrm>
          <a:off x="0" y="2180146"/>
          <a:ext cx="5906181" cy="87042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BE7CF5-E2AF-48D3-903C-45DBE5E933B4}">
      <dsp:nvSpPr>
        <dsp:cNvPr id="0" name=""/>
        <dsp:cNvSpPr/>
      </dsp:nvSpPr>
      <dsp:spPr>
        <a:xfrm>
          <a:off x="263303" y="2375992"/>
          <a:ext cx="478733" cy="47873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A04B4ED-8546-448C-8F75-04E6C6A96131}">
      <dsp:nvSpPr>
        <dsp:cNvPr id="0" name=""/>
        <dsp:cNvSpPr/>
      </dsp:nvSpPr>
      <dsp:spPr>
        <a:xfrm>
          <a:off x="1005339" y="2180146"/>
          <a:ext cx="4900841" cy="870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20" tIns="92120" rIns="92120" bIns="92120" numCol="1" spcCol="1270" anchor="ctr" anchorCtr="0">
          <a:noAutofit/>
        </a:bodyPr>
        <a:lstStyle/>
        <a:p>
          <a:pPr marL="0" lvl="0" indent="0" algn="l" defTabSz="755650">
            <a:lnSpc>
              <a:spcPct val="90000"/>
            </a:lnSpc>
            <a:spcBef>
              <a:spcPct val="0"/>
            </a:spcBef>
            <a:spcAft>
              <a:spcPct val="35000"/>
            </a:spcAft>
            <a:buNone/>
          </a:pPr>
          <a:r>
            <a:rPr lang="en-US" sz="1700" b="1" i="0" kern="1200"/>
            <a:t>Module Name &amp; Code : LCH410</a:t>
          </a:r>
          <a:r>
            <a:rPr lang="en-US" sz="1700" b="0" i="0" kern="1200"/>
            <a:t>​</a:t>
          </a:r>
          <a:endParaRPr lang="en-US" sz="1700" kern="1200"/>
        </a:p>
      </dsp:txBody>
      <dsp:txXfrm>
        <a:off x="1005339" y="2180146"/>
        <a:ext cx="4900841" cy="870424"/>
      </dsp:txXfrm>
    </dsp:sp>
    <dsp:sp modelId="{13B1AF1A-4725-40B3-B37E-3B19FDA1D484}">
      <dsp:nvSpPr>
        <dsp:cNvPr id="0" name=""/>
        <dsp:cNvSpPr/>
      </dsp:nvSpPr>
      <dsp:spPr>
        <a:xfrm>
          <a:off x="0" y="3268177"/>
          <a:ext cx="5906181" cy="870424"/>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B638A2-6FC4-4AD1-B42D-E41E820DA55E}">
      <dsp:nvSpPr>
        <dsp:cNvPr id="0" name=""/>
        <dsp:cNvSpPr/>
      </dsp:nvSpPr>
      <dsp:spPr>
        <a:xfrm>
          <a:off x="263303" y="3464022"/>
          <a:ext cx="478733" cy="47873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449B880-7952-4C4D-86A1-268449253283}">
      <dsp:nvSpPr>
        <dsp:cNvPr id="0" name=""/>
        <dsp:cNvSpPr/>
      </dsp:nvSpPr>
      <dsp:spPr>
        <a:xfrm>
          <a:off x="1005339" y="3268177"/>
          <a:ext cx="4900841" cy="870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20" tIns="92120" rIns="92120" bIns="92120" numCol="1" spcCol="1270" anchor="ctr" anchorCtr="0">
          <a:noAutofit/>
        </a:bodyPr>
        <a:lstStyle/>
        <a:p>
          <a:pPr marL="0" lvl="0" indent="0" algn="l" defTabSz="755650">
            <a:lnSpc>
              <a:spcPct val="90000"/>
            </a:lnSpc>
            <a:spcBef>
              <a:spcPct val="0"/>
            </a:spcBef>
            <a:spcAft>
              <a:spcPct val="35000"/>
            </a:spcAft>
            <a:buNone/>
          </a:pPr>
          <a:r>
            <a:rPr lang="en-US" sz="1700" b="1" i="0" kern="1200"/>
            <a:t>Student ID :2410516</a:t>
          </a:r>
          <a:r>
            <a:rPr lang="en-US" sz="1700" b="0" i="0" kern="1200"/>
            <a:t>​</a:t>
          </a:r>
          <a:br>
            <a:rPr lang="en-US" sz="1700" b="0" i="0" kern="1200"/>
          </a:br>
          <a:r>
            <a:rPr lang="en-US" sz="1700" b="1" i="0" kern="1200"/>
            <a:t>lecturer name : Farah Wiita</a:t>
          </a:r>
          <a:r>
            <a:rPr lang="en-US" sz="1700" b="0" i="0" kern="1200"/>
            <a:t>​</a:t>
          </a:r>
          <a:endParaRPr lang="en-US" sz="1700" kern="1200"/>
        </a:p>
      </dsp:txBody>
      <dsp:txXfrm>
        <a:off x="1005339" y="3268177"/>
        <a:ext cx="4900841" cy="870424"/>
      </dsp:txXfrm>
    </dsp:sp>
    <dsp:sp modelId="{34F5C5B1-56E2-4179-91E4-1B3EC4D26DA1}">
      <dsp:nvSpPr>
        <dsp:cNvPr id="0" name=""/>
        <dsp:cNvSpPr/>
      </dsp:nvSpPr>
      <dsp:spPr>
        <a:xfrm>
          <a:off x="0" y="4356207"/>
          <a:ext cx="5906181" cy="870424"/>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CCC37C-B324-4275-A7B2-4AEDEDEF46D8}">
      <dsp:nvSpPr>
        <dsp:cNvPr id="0" name=""/>
        <dsp:cNvSpPr/>
      </dsp:nvSpPr>
      <dsp:spPr>
        <a:xfrm>
          <a:off x="263303" y="4552052"/>
          <a:ext cx="478733" cy="47873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D62CF17-E74E-4976-B7BB-6D387B950B56}">
      <dsp:nvSpPr>
        <dsp:cNvPr id="0" name=""/>
        <dsp:cNvSpPr/>
      </dsp:nvSpPr>
      <dsp:spPr>
        <a:xfrm>
          <a:off x="1005339" y="4356207"/>
          <a:ext cx="4900841" cy="870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20" tIns="92120" rIns="92120" bIns="92120" numCol="1" spcCol="1270" anchor="ctr" anchorCtr="0">
          <a:noAutofit/>
        </a:bodyPr>
        <a:lstStyle/>
        <a:p>
          <a:pPr marL="0" lvl="0" indent="0" algn="l" defTabSz="755650">
            <a:lnSpc>
              <a:spcPct val="90000"/>
            </a:lnSpc>
            <a:spcBef>
              <a:spcPct val="0"/>
            </a:spcBef>
            <a:spcAft>
              <a:spcPct val="35000"/>
            </a:spcAft>
            <a:buNone/>
          </a:pPr>
          <a:r>
            <a:rPr lang="en-US" sz="1700" b="1" i="0" kern="1200"/>
            <a:t>Date : 10/11/2025</a:t>
          </a:r>
          <a:endParaRPr lang="en-US" sz="1700" kern="1200"/>
        </a:p>
      </dsp:txBody>
      <dsp:txXfrm>
        <a:off x="1005339" y="4356207"/>
        <a:ext cx="4900841" cy="8704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7FF918-3CFC-F74A-9949-20DC27BE7820}">
      <dsp:nvSpPr>
        <dsp:cNvPr id="0" name=""/>
        <dsp:cNvSpPr/>
      </dsp:nvSpPr>
      <dsp:spPr>
        <a:xfrm>
          <a:off x="287048" y="968978"/>
          <a:ext cx="893197" cy="89319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933E77-BD00-2F4D-9AEC-081E815CC7C9}">
      <dsp:nvSpPr>
        <dsp:cNvPr id="0" name=""/>
        <dsp:cNvSpPr/>
      </dsp:nvSpPr>
      <dsp:spPr>
        <a:xfrm>
          <a:off x="477402" y="1159332"/>
          <a:ext cx="512490" cy="5124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FE647B-C86B-6046-8E6F-F89C1CE36537}">
      <dsp:nvSpPr>
        <dsp:cNvPr id="0" name=""/>
        <dsp:cNvSpPr/>
      </dsp:nvSpPr>
      <dsp:spPr>
        <a:xfrm>
          <a:off x="1518" y="2140384"/>
          <a:ext cx="1464257" cy="1870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b="0" i="0" kern="1200" dirty="0"/>
            <a:t>“</a:t>
          </a:r>
          <a:r>
            <a:rPr lang="en-US" sz="1100" kern="1200" dirty="0"/>
            <a:t>To wrap up, this SWOT analysis has been a valuable exercise in self-awareness. It has helped me see exactly where my strengths lie and where I need to develop further.​</a:t>
          </a:r>
        </a:p>
      </dsp:txBody>
      <dsp:txXfrm>
        <a:off x="1518" y="2140384"/>
        <a:ext cx="1464257" cy="1870217"/>
      </dsp:txXfrm>
    </dsp:sp>
    <dsp:sp modelId="{57C998BE-ED52-44DE-B1A9-31C5983F97CC}">
      <dsp:nvSpPr>
        <dsp:cNvPr id="0" name=""/>
        <dsp:cNvSpPr/>
      </dsp:nvSpPr>
      <dsp:spPr>
        <a:xfrm>
          <a:off x="2007551" y="968978"/>
          <a:ext cx="893197" cy="89319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073DFC-5831-486A-9404-7850BF200475}">
      <dsp:nvSpPr>
        <dsp:cNvPr id="0" name=""/>
        <dsp:cNvSpPr/>
      </dsp:nvSpPr>
      <dsp:spPr>
        <a:xfrm>
          <a:off x="2197905" y="1159332"/>
          <a:ext cx="512490" cy="5124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66D1B62-62B7-429C-8112-71E59CDC35AF}">
      <dsp:nvSpPr>
        <dsp:cNvPr id="0" name=""/>
        <dsp:cNvSpPr/>
      </dsp:nvSpPr>
      <dsp:spPr>
        <a:xfrm>
          <a:off x="1722021" y="2140384"/>
          <a:ext cx="1464257" cy="1870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It also connects directly to the module outcomes, especially around employability. By reflecting strategically, I can now set a clear, realistic goal: securing a Band 3 Mental Health Support Worker role in the NHS within 12 months.​</a:t>
          </a:r>
        </a:p>
      </dsp:txBody>
      <dsp:txXfrm>
        <a:off x="1722021" y="2140384"/>
        <a:ext cx="1464257" cy="1870217"/>
      </dsp:txXfrm>
    </dsp:sp>
    <dsp:sp modelId="{31C2600D-C399-44CC-BE00-539D3809B0D5}">
      <dsp:nvSpPr>
        <dsp:cNvPr id="0" name=""/>
        <dsp:cNvSpPr/>
      </dsp:nvSpPr>
      <dsp:spPr>
        <a:xfrm>
          <a:off x="3728054" y="968978"/>
          <a:ext cx="893197" cy="89319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3BDA6C-EECD-40D1-A3DF-6642061B7876}">
      <dsp:nvSpPr>
        <dsp:cNvPr id="0" name=""/>
        <dsp:cNvSpPr/>
      </dsp:nvSpPr>
      <dsp:spPr>
        <a:xfrm>
          <a:off x="3918408" y="1159332"/>
          <a:ext cx="512490" cy="5124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5DDD6AE-B61A-44FA-99DB-9DCD10D9D373}">
      <dsp:nvSpPr>
        <dsp:cNvPr id="0" name=""/>
        <dsp:cNvSpPr/>
      </dsp:nvSpPr>
      <dsp:spPr>
        <a:xfrm>
          <a:off x="3442524" y="2140384"/>
          <a:ext cx="1464257" cy="1870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My action plan gives me tangible steps to get there: in the next three months, I’ll complete online modules to improve my tech skills and resilience. Then, over the next six months, I’ll apply for NHS apprenticeship schemes, using real examples of my teamwork and empathy to stand out.​</a:t>
          </a:r>
        </a:p>
      </dsp:txBody>
      <dsp:txXfrm>
        <a:off x="3442524" y="2140384"/>
        <a:ext cx="1464257" cy="1870217"/>
      </dsp:txXfrm>
    </dsp:sp>
    <dsp:sp modelId="{079A94CC-6C7A-4FB1-8B87-BFB57455421D}">
      <dsp:nvSpPr>
        <dsp:cNvPr id="0" name=""/>
        <dsp:cNvSpPr/>
      </dsp:nvSpPr>
      <dsp:spPr>
        <a:xfrm>
          <a:off x="5448557" y="968978"/>
          <a:ext cx="893197" cy="893197"/>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4C1896-8720-4836-89E5-C64DE4AC8999}">
      <dsp:nvSpPr>
        <dsp:cNvPr id="0" name=""/>
        <dsp:cNvSpPr/>
      </dsp:nvSpPr>
      <dsp:spPr>
        <a:xfrm>
          <a:off x="5638911" y="1159332"/>
          <a:ext cx="512490" cy="5124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4A6C3C5-913C-4EC0-B34A-4C94313F7178}">
      <dsp:nvSpPr>
        <dsp:cNvPr id="0" name=""/>
        <dsp:cNvSpPr/>
      </dsp:nvSpPr>
      <dsp:spPr>
        <a:xfrm>
          <a:off x="5163027" y="2140384"/>
          <a:ext cx="1464257" cy="1870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Overall, this process has turned reflection into action and set me on a clear path to achieving my career goals in health and social care.”</a:t>
          </a:r>
        </a:p>
      </dsp:txBody>
      <dsp:txXfrm>
        <a:off x="5163027" y="2140384"/>
        <a:ext cx="1464257" cy="187021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982485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121820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343251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11/10/25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203217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11/10/25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191081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11/10/25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984437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11/10/25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11115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715841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522232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046740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5421548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81760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191240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741590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196228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954738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11/10/25</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66012630"/>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 id="2147483731" r:id="rId12"/>
    <p:sldLayoutId id="2147483732" r:id="rId13"/>
    <p:sldLayoutId id="2147483733" r:id="rId14"/>
    <p:sldLayoutId id="2147483734" r:id="rId15"/>
    <p:sldLayoutId id="214748373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23E48-30CF-B74D-8EF7-CE1C0A7D5123}"/>
              </a:ext>
            </a:extLst>
          </p:cNvPr>
          <p:cNvSpPr>
            <a:spLocks noGrp="1"/>
          </p:cNvSpPr>
          <p:nvPr>
            <p:ph type="title"/>
          </p:nvPr>
        </p:nvSpPr>
        <p:spPr>
          <a:xfrm>
            <a:off x="573409" y="559477"/>
            <a:ext cx="3765200" cy="5709931"/>
          </a:xfrm>
        </p:spPr>
        <p:txBody>
          <a:bodyPr>
            <a:normAutofit/>
          </a:bodyPr>
          <a:lstStyle/>
          <a:p>
            <a:pPr algn="ctr"/>
            <a:endParaRPr lang="en-US" dirty="0"/>
          </a:p>
        </p:txBody>
      </p:sp>
      <p:graphicFrame>
        <p:nvGraphicFramePr>
          <p:cNvPr id="5" name="Content Placeholder 2">
            <a:extLst>
              <a:ext uri="{FF2B5EF4-FFF2-40B4-BE49-F238E27FC236}">
                <a16:creationId xmlns:a16="http://schemas.microsoft.com/office/drawing/2014/main" id="{406829EA-F307-7D42-CBE0-F210929B3774}"/>
              </a:ext>
            </a:extLst>
          </p:cNvPr>
          <p:cNvGraphicFramePr>
            <a:graphicFrameLocks noGrp="1"/>
          </p:cNvGraphicFramePr>
          <p:nvPr>
            <p:ph idx="1"/>
            <p:extLst>
              <p:ext uri="{D42A27DB-BD31-4B8C-83A1-F6EECF244321}">
                <p14:modId xmlns:p14="http://schemas.microsoft.com/office/powerpoint/2010/main" val="4050736009"/>
              </p:ext>
            </p:extLst>
          </p:nvPr>
        </p:nvGraphicFramePr>
        <p:xfrm>
          <a:off x="5926974" y="1038690"/>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27649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81F18-2DB2-954C-A7E8-C82035411D68}"/>
              </a:ext>
            </a:extLst>
          </p:cNvPr>
          <p:cNvSpPr>
            <a:spLocks noGrp="1"/>
          </p:cNvSpPr>
          <p:nvPr>
            <p:ph type="title"/>
          </p:nvPr>
        </p:nvSpPr>
        <p:spPr>
          <a:xfrm>
            <a:off x="542170" y="1260627"/>
            <a:ext cx="3521830" cy="4953741"/>
          </a:xfrm>
        </p:spPr>
        <p:txBody>
          <a:bodyPr anchor="t">
            <a:normAutofit/>
          </a:bodyPr>
          <a:lstStyle/>
          <a:p>
            <a:r>
              <a:rPr lang="en-US" sz="3100" b="1" i="0" u="none" strike="noStrike">
                <a:effectLst/>
                <a:latin typeface="Arial" panose="020B0604020202020204" pitchFamily="34" charset="0"/>
              </a:rPr>
              <a:t>Introduction:</a:t>
            </a:r>
            <a:r>
              <a:rPr lang="en-US" sz="3100" b="0" i="0">
                <a:effectLst/>
                <a:latin typeface="Arial" panose="020B0604020202020204" pitchFamily="34" charset="0"/>
              </a:rPr>
              <a:t>​</a:t>
            </a:r>
            <a:endParaRPr lang="en-US" sz="3100"/>
          </a:p>
        </p:txBody>
      </p:sp>
      <p:sp>
        <p:nvSpPr>
          <p:cNvPr id="4" name="Content Placeholder 3">
            <a:extLst>
              <a:ext uri="{FF2B5EF4-FFF2-40B4-BE49-F238E27FC236}">
                <a16:creationId xmlns:a16="http://schemas.microsoft.com/office/drawing/2014/main" id="{583B23E0-054E-B744-A103-CB65DEB5280C}"/>
              </a:ext>
            </a:extLst>
          </p:cNvPr>
          <p:cNvSpPr>
            <a:spLocks noGrp="1"/>
          </p:cNvSpPr>
          <p:nvPr>
            <p:ph idx="1"/>
          </p:nvPr>
        </p:nvSpPr>
        <p:spPr>
          <a:xfrm>
            <a:off x="4501610" y="1260628"/>
            <a:ext cx="7148220" cy="3239935"/>
          </a:xfrm>
        </p:spPr>
        <p:txBody>
          <a:bodyPr vert="horz" lIns="90000">
            <a:normAutofit/>
          </a:bodyPr>
          <a:lstStyle/>
          <a:p>
            <a:br>
              <a:rPr lang="en-US" sz="1500" b="0" i="0" dirty="0">
                <a:effectLst/>
                <a:latin typeface="Playfair Display" panose="020F0502020204030204" pitchFamily="34" charset="0"/>
              </a:rPr>
            </a:br>
            <a:r>
              <a:rPr lang="en-US" sz="1500" b="0" i="0" dirty="0">
                <a:effectLst/>
                <a:latin typeface="Playfair Display" panose="020F0502020204030204" pitchFamily="34" charset="0"/>
              </a:rPr>
              <a:t>​</a:t>
            </a:r>
            <a:br>
              <a:rPr lang="en-US" sz="1500" b="0" i="0" dirty="0">
                <a:effectLst/>
                <a:latin typeface="Playfair Display" panose="020F0502020204030204" pitchFamily="34" charset="0"/>
              </a:rPr>
            </a:br>
            <a:br>
              <a:rPr lang="en-US" sz="1500" i="0" dirty="0">
                <a:effectLst/>
                <a:latin typeface="+mj-lt"/>
              </a:rPr>
            </a:br>
            <a:r>
              <a:rPr lang="en-US" sz="1500" i="0" dirty="0">
                <a:effectLst/>
                <a:latin typeface="+mj-lt"/>
              </a:rPr>
              <a:t>​</a:t>
            </a:r>
            <a:r>
              <a:rPr lang="en-US" sz="1500" i="0" u="none" strike="noStrike" dirty="0">
                <a:effectLst/>
                <a:latin typeface="Arial" panose="020B0604020202020204" pitchFamily="34" charset="0"/>
                <a:cs typeface="Arial" panose="020B0604020202020204" pitchFamily="34" charset="0"/>
              </a:rPr>
              <a:t>Self-awareness is the foundation of effective practice in health and social care. It allows us to understand our values, emotions, and behaviors helping us to provide compassionate and ethical support to others. Through this presentation, I will explore my personal strengths, weaknesses, opportunities, and threats using a SWOT analysis. This reflective process will help me identify how I can use my abilities to overcome challenges, grow professionally, and prepare for future roles in the UK health and social care sector. Developing self-awareness is not just about knowing ourselves it’s about becoming better practitioners for those we serve.</a:t>
            </a:r>
            <a:r>
              <a:rPr lang="en-US" sz="1500" i="0" dirty="0">
                <a:effectLst/>
                <a:latin typeface="Arial" panose="020B0604020202020204" pitchFamily="34" charset="0"/>
                <a:cs typeface="Arial" panose="020B0604020202020204" pitchFamily="34" charset="0"/>
              </a:rPr>
              <a:t>​</a:t>
            </a:r>
            <a:br>
              <a:rPr lang="en-US" sz="1500" i="0" dirty="0">
                <a:effectLst/>
                <a:latin typeface="Arial" panose="020B0604020202020204" pitchFamily="34" charset="0"/>
                <a:cs typeface="Arial" panose="020B0604020202020204" pitchFamily="34" charset="0"/>
              </a:rPr>
            </a:br>
            <a:endParaRPr lang="en-US" sz="1500" dirty="0">
              <a:latin typeface="Arial" panose="020B0604020202020204" pitchFamily="34" charset="0"/>
              <a:cs typeface="Arial" panose="020B0604020202020204" pitchFamily="34" charset="0"/>
            </a:endParaRPr>
          </a:p>
        </p:txBody>
      </p:sp>
      <p:pic>
        <p:nvPicPr>
          <p:cNvPr id="8" name="Graphic 7" descr="In Love Face Outline">
            <a:extLst>
              <a:ext uri="{FF2B5EF4-FFF2-40B4-BE49-F238E27FC236}">
                <a16:creationId xmlns:a16="http://schemas.microsoft.com/office/drawing/2014/main" id="{0AC57252-5228-E7EC-869A-59D0C33EED8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501610" y="4292724"/>
            <a:ext cx="1921645" cy="1921645"/>
          </a:xfrm>
          <a:prstGeom prst="rect">
            <a:avLst/>
          </a:prstGeom>
        </p:spPr>
      </p:pic>
    </p:spTree>
    <p:extLst>
      <p:ext uri="{BB962C8B-B14F-4D97-AF65-F5344CB8AC3E}">
        <p14:creationId xmlns:p14="http://schemas.microsoft.com/office/powerpoint/2010/main" val="4009907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681C5-99FC-694A-BDA1-A3A426047F6C}"/>
              </a:ext>
            </a:extLst>
          </p:cNvPr>
          <p:cNvSpPr>
            <a:spLocks noGrp="1"/>
          </p:cNvSpPr>
          <p:nvPr>
            <p:ph type="title"/>
          </p:nvPr>
        </p:nvSpPr>
        <p:spPr/>
        <p:txBody>
          <a:bodyPr>
            <a:normAutofit/>
          </a:bodyPr>
          <a:lstStyle/>
          <a:p>
            <a:pPr>
              <a:lnSpc>
                <a:spcPct val="90000"/>
              </a:lnSpc>
            </a:pPr>
            <a:r>
              <a:rPr lang="en-US" b="1" i="0" u="none" strike="noStrike">
                <a:solidFill>
                  <a:srgbClr val="262626"/>
                </a:solidFill>
                <a:effectLst/>
                <a:latin typeface="Playfair Display" pitchFamily="2" charset="77"/>
              </a:rPr>
              <a:t>Introduction to Self-Awareness in Health and Social Care</a:t>
            </a:r>
            <a:endParaRPr lang="en-US">
              <a:solidFill>
                <a:srgbClr val="262626"/>
              </a:solidFill>
            </a:endParaRPr>
          </a:p>
        </p:txBody>
      </p:sp>
      <p:sp>
        <p:nvSpPr>
          <p:cNvPr id="9" name="Content Placeholder 8">
            <a:extLst>
              <a:ext uri="{FF2B5EF4-FFF2-40B4-BE49-F238E27FC236}">
                <a16:creationId xmlns:a16="http://schemas.microsoft.com/office/drawing/2014/main" id="{6E14E23C-617A-688A-B433-878EBBBF4279}"/>
              </a:ext>
            </a:extLst>
          </p:cNvPr>
          <p:cNvSpPr>
            <a:spLocks noGrp="1"/>
          </p:cNvSpPr>
          <p:nvPr>
            <p:ph idx="1"/>
          </p:nvPr>
        </p:nvSpPr>
        <p:spPr>
          <a:xfrm>
            <a:off x="1295401" y="2556932"/>
            <a:ext cx="7091361" cy="3318936"/>
          </a:xfrm>
        </p:spPr>
        <p:txBody>
          <a:bodyPr>
            <a:normAutofit/>
          </a:bodyPr>
          <a:lstStyle/>
          <a:p>
            <a:r>
              <a:rPr lang="en-US" sz="1800" b="1" i="0" u="none" strike="noStrike" dirty="0">
                <a:solidFill>
                  <a:schemeClr val="tx1"/>
                </a:solidFill>
                <a:effectLst/>
                <a:latin typeface="Raleway" pitchFamily="2" charset="77"/>
              </a:rPr>
              <a:t>Purpose of Presentation:</a:t>
            </a:r>
            <a:r>
              <a:rPr lang="en-US" sz="1800" b="0" i="0" dirty="0">
                <a:solidFill>
                  <a:schemeClr val="tx1"/>
                </a:solidFill>
                <a:effectLst/>
                <a:latin typeface="Raleway" pitchFamily="2" charset="77"/>
              </a:rPr>
              <a:t>​</a:t>
            </a:r>
            <a:br>
              <a:rPr lang="en-US" sz="1800" b="0" i="0" dirty="0">
                <a:solidFill>
                  <a:schemeClr val="tx1"/>
                </a:solidFill>
                <a:effectLst/>
                <a:latin typeface="Raleway" pitchFamily="2" charset="77"/>
              </a:rPr>
            </a:br>
            <a:r>
              <a:rPr lang="en-US" sz="1800" b="0" i="0" u="none" strike="noStrike" dirty="0">
                <a:solidFill>
                  <a:schemeClr val="tx1"/>
                </a:solidFill>
                <a:effectLst/>
                <a:latin typeface="Raleway" pitchFamily="2" charset="77"/>
              </a:rPr>
              <a:t>To explore self-awareness and personal SWOT analysis as tools for professional and educational development within the UK health and social care sector.</a:t>
            </a:r>
            <a:r>
              <a:rPr lang="en-US" sz="1800" b="0" i="0" dirty="0">
                <a:solidFill>
                  <a:schemeClr val="tx1"/>
                </a:solidFill>
                <a:effectLst/>
                <a:latin typeface="Raleway" pitchFamily="2" charset="77"/>
              </a:rPr>
              <a:t>​</a:t>
            </a:r>
            <a:br>
              <a:rPr lang="en-US" sz="1800" b="0" i="0" dirty="0">
                <a:solidFill>
                  <a:schemeClr val="tx1"/>
                </a:solidFill>
                <a:effectLst/>
                <a:latin typeface="Raleway" pitchFamily="2" charset="77"/>
              </a:rPr>
            </a:br>
            <a:r>
              <a:rPr lang="en-US" sz="1800" b="0" i="0" dirty="0">
                <a:solidFill>
                  <a:schemeClr val="tx1"/>
                </a:solidFill>
                <a:effectLst/>
                <a:latin typeface="Raleway" pitchFamily="2" charset="77"/>
              </a:rPr>
              <a:t>​</a:t>
            </a:r>
            <a:br>
              <a:rPr lang="en-US" sz="1800" b="0" i="0" dirty="0">
                <a:solidFill>
                  <a:schemeClr val="tx1"/>
                </a:solidFill>
                <a:effectLst/>
                <a:latin typeface="Raleway" pitchFamily="2" charset="77"/>
              </a:rPr>
            </a:br>
            <a:r>
              <a:rPr lang="en-US" sz="1800" b="0" i="0" dirty="0">
                <a:solidFill>
                  <a:schemeClr val="tx1"/>
                </a:solidFill>
                <a:effectLst/>
                <a:latin typeface="Raleway" pitchFamily="2" charset="77"/>
              </a:rPr>
              <a:t>​</a:t>
            </a:r>
            <a:br>
              <a:rPr lang="en-US" sz="1800" b="0" i="0" dirty="0">
                <a:solidFill>
                  <a:schemeClr val="tx1"/>
                </a:solidFill>
                <a:effectLst/>
                <a:latin typeface="Raleway" pitchFamily="2" charset="77"/>
              </a:rPr>
            </a:br>
            <a:r>
              <a:rPr lang="en-US" sz="1800" b="1" i="0" u="none" strike="noStrike" dirty="0">
                <a:solidFill>
                  <a:schemeClr val="tx1"/>
                </a:solidFill>
                <a:effectLst/>
                <a:latin typeface="Raleway" pitchFamily="2" charset="77"/>
              </a:rPr>
              <a:t>Relevance to Practice:</a:t>
            </a:r>
            <a:r>
              <a:rPr lang="en-US" sz="1800" b="0" i="0" dirty="0">
                <a:solidFill>
                  <a:schemeClr val="tx1"/>
                </a:solidFill>
                <a:effectLst/>
                <a:latin typeface="Raleway" pitchFamily="2" charset="77"/>
              </a:rPr>
              <a:t>​</a:t>
            </a:r>
            <a:br>
              <a:rPr lang="en-US" sz="1800" b="0" i="0" dirty="0">
                <a:solidFill>
                  <a:schemeClr val="tx1"/>
                </a:solidFill>
                <a:effectLst/>
                <a:latin typeface="Raleway" pitchFamily="2" charset="77"/>
              </a:rPr>
            </a:br>
            <a:r>
              <a:rPr lang="en-US" sz="1800" b="0" i="0" u="none" strike="noStrike" dirty="0">
                <a:solidFill>
                  <a:schemeClr val="tx1"/>
                </a:solidFill>
                <a:effectLst/>
                <a:latin typeface="Raleway" pitchFamily="2" charset="77"/>
              </a:rPr>
              <a:t>Self-awareness supports reflective practice, emotional intelligence, and ethical decision-making key skills for effective care delivery .</a:t>
            </a:r>
            <a:endParaRPr lang="en-US" dirty="0">
              <a:solidFill>
                <a:schemeClr val="tx1"/>
              </a:solidFill>
            </a:endParaRPr>
          </a:p>
        </p:txBody>
      </p:sp>
      <p:pic>
        <p:nvPicPr>
          <p:cNvPr id="5" name="Content Placeholder 4" descr="A person's head with gears in her head&#10;&#10;Description automatically generated">
            <a:extLst>
              <a:ext uri="{FF2B5EF4-FFF2-40B4-BE49-F238E27FC236}">
                <a16:creationId xmlns:a16="http://schemas.microsoft.com/office/drawing/2014/main" id="{60C53543-1520-5741-8053-FB791707786C}"/>
              </a:ext>
            </a:extLst>
          </p:cNvPr>
          <p:cNvPicPr>
            <a:picLocks noChangeAspect="1"/>
          </p:cNvPicPr>
          <p:nvPr/>
        </p:nvPicPr>
        <p:blipFill>
          <a:blip r:embed="rId3"/>
          <a:stretch>
            <a:fillRect/>
          </a:stretch>
        </p:blipFill>
        <p:spPr>
          <a:xfrm>
            <a:off x="8509953" y="2701180"/>
            <a:ext cx="1889873" cy="2852640"/>
          </a:xfrm>
          <a:prstGeom prst="rect">
            <a:avLst/>
          </a:prstGeom>
          <a:ln w="57150" cmpd="thickThin">
            <a:solidFill>
              <a:srgbClr val="7F7F7F"/>
            </a:solidFill>
            <a:miter lim="800000"/>
          </a:ln>
        </p:spPr>
      </p:pic>
    </p:spTree>
    <p:extLst>
      <p:ext uri="{BB962C8B-B14F-4D97-AF65-F5344CB8AC3E}">
        <p14:creationId xmlns:p14="http://schemas.microsoft.com/office/powerpoint/2010/main" val="2360480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91EAF-94AE-3B4C-8A1C-9A3E1A71CFBA}"/>
              </a:ext>
            </a:extLst>
          </p:cNvPr>
          <p:cNvSpPr>
            <a:spLocks noGrp="1"/>
          </p:cNvSpPr>
          <p:nvPr>
            <p:ph type="title"/>
          </p:nvPr>
        </p:nvSpPr>
        <p:spPr/>
        <p:txBody>
          <a:bodyPr/>
          <a:lstStyle/>
          <a:p>
            <a:r>
              <a:rPr lang="en-US" b="1" dirty="0">
                <a:solidFill>
                  <a:srgbClr val="FF0000"/>
                </a:solidFill>
                <a:latin typeface="Broadway" pitchFamily="82" charset="77"/>
              </a:rPr>
              <a:t>NOTE</a:t>
            </a:r>
          </a:p>
        </p:txBody>
      </p:sp>
      <p:sp>
        <p:nvSpPr>
          <p:cNvPr id="3" name="Content Placeholder 2">
            <a:extLst>
              <a:ext uri="{FF2B5EF4-FFF2-40B4-BE49-F238E27FC236}">
                <a16:creationId xmlns:a16="http://schemas.microsoft.com/office/drawing/2014/main" id="{507E15E7-ADD2-EF45-B258-4C3D306DE0E2}"/>
              </a:ext>
            </a:extLst>
          </p:cNvPr>
          <p:cNvSpPr>
            <a:spLocks noGrp="1"/>
          </p:cNvSpPr>
          <p:nvPr>
            <p:ph idx="1"/>
          </p:nvPr>
        </p:nvSpPr>
        <p:spPr/>
        <p:txBody>
          <a:bodyPr>
            <a:noAutofit/>
          </a:bodyPr>
          <a:lstStyle/>
          <a:p>
            <a:pPr marL="0" indent="0">
              <a:buNone/>
            </a:pPr>
            <a:br>
              <a:rPr lang="en-US" sz="2000" b="0" i="0" dirty="0">
                <a:solidFill>
                  <a:schemeClr val="tx1"/>
                </a:solidFill>
                <a:effectLst/>
                <a:latin typeface="Playfair Display" pitchFamily="2" charset="77"/>
              </a:rPr>
            </a:br>
            <a:r>
              <a:rPr lang="en-US" sz="2000" b="0" i="0" dirty="0">
                <a:solidFill>
                  <a:schemeClr val="tx1"/>
                </a:solidFill>
                <a:effectLst/>
                <a:latin typeface="Playfair Display" pitchFamily="2" charset="77"/>
              </a:rPr>
              <a:t>​</a:t>
            </a:r>
            <a:br>
              <a:rPr lang="en-US" sz="2000" b="0" i="0" dirty="0">
                <a:solidFill>
                  <a:schemeClr val="tx1"/>
                </a:solidFill>
                <a:effectLst/>
                <a:latin typeface="Playfair Display" pitchFamily="2" charset="77"/>
              </a:rPr>
            </a:br>
            <a:r>
              <a:rPr lang="en-US" sz="2000" b="0" i="0" u="none" strike="noStrike" dirty="0">
                <a:solidFill>
                  <a:schemeClr val="tx1"/>
                </a:solidFill>
                <a:effectLst/>
                <a:latin typeface="Playfair Display" pitchFamily="2" charset="77"/>
              </a:rPr>
              <a:t>This presentation introduces the importance of self-awareness in health and social care practice. Understanding who we are our emotions, motivations, and limitations enables us to communicate empathetically, make ethical decisions, and provide high-quality, person ,centered care.</a:t>
            </a:r>
            <a:r>
              <a:rPr lang="en-US" sz="2000" b="0" i="0" dirty="0">
                <a:solidFill>
                  <a:schemeClr val="tx1"/>
                </a:solidFill>
                <a:effectLst/>
                <a:latin typeface="Playfair Display" pitchFamily="2" charset="77"/>
              </a:rPr>
              <a:t>​</a:t>
            </a:r>
            <a:br>
              <a:rPr lang="en-US" sz="2000" b="0" i="0" dirty="0">
                <a:solidFill>
                  <a:schemeClr val="tx1"/>
                </a:solidFill>
                <a:effectLst/>
                <a:latin typeface="Playfair Display" pitchFamily="2" charset="77"/>
              </a:rPr>
            </a:br>
            <a:r>
              <a:rPr lang="en-US" sz="2000" b="0" i="0" u="none" strike="noStrike" dirty="0">
                <a:solidFill>
                  <a:schemeClr val="tx1"/>
                </a:solidFill>
                <a:effectLst/>
                <a:latin typeface="Playfair Display" pitchFamily="2" charset="77"/>
              </a:rPr>
              <a:t>By conducting a personal SWOT analysis, I aim to identify my strengths and areas for improvement, as well as external opportunities and challenges that influence my professional journey. This process aligns directly with the module learning outcomes, helping me to plan effectively for my future role in the UK health and social care sector.</a:t>
            </a:r>
            <a:endParaRPr lang="en-US" sz="2000" dirty="0">
              <a:solidFill>
                <a:schemeClr val="tx1"/>
              </a:solidFill>
            </a:endParaRPr>
          </a:p>
        </p:txBody>
      </p:sp>
    </p:spTree>
    <p:extLst>
      <p:ext uri="{BB962C8B-B14F-4D97-AF65-F5344CB8AC3E}">
        <p14:creationId xmlns:p14="http://schemas.microsoft.com/office/powerpoint/2010/main" val="23758563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8C65F-C79F-CE42-BDF8-726E3933BCBE}"/>
              </a:ext>
            </a:extLst>
          </p:cNvPr>
          <p:cNvSpPr>
            <a:spLocks noGrp="1"/>
          </p:cNvSpPr>
          <p:nvPr>
            <p:ph type="title"/>
          </p:nvPr>
        </p:nvSpPr>
        <p:spPr>
          <a:xfrm>
            <a:off x="685799" y="414337"/>
            <a:ext cx="3977639" cy="1457326"/>
          </a:xfrm>
        </p:spPr>
        <p:txBody>
          <a:bodyPr anchor="b">
            <a:normAutofit/>
          </a:bodyPr>
          <a:lstStyle/>
          <a:p>
            <a:pPr algn="l"/>
            <a:r>
              <a:rPr lang="en-US" sz="2200" b="1" i="0" u="none" strike="noStrike" dirty="0">
                <a:effectLst/>
                <a:latin typeface="Playfair Display" pitchFamily="2" charset="77"/>
              </a:rPr>
              <a:t>The SWOT Framework </a:t>
            </a:r>
            <a:r>
              <a:rPr lang="en-US" sz="2200" b="0" i="0" dirty="0">
                <a:effectLst/>
                <a:latin typeface="Playfair Display" pitchFamily="2" charset="77"/>
              </a:rPr>
              <a:t>​</a:t>
            </a:r>
            <a:br>
              <a:rPr lang="en-US" sz="2200" b="0" i="0" dirty="0">
                <a:effectLst/>
                <a:latin typeface="Playfair Display" pitchFamily="2" charset="77"/>
              </a:rPr>
            </a:br>
            <a:r>
              <a:rPr lang="en-US" sz="2200" b="0" i="0" dirty="0">
                <a:effectLst/>
                <a:latin typeface="Playfair Display" pitchFamily="2" charset="77"/>
              </a:rPr>
              <a:t>​</a:t>
            </a:r>
            <a:br>
              <a:rPr lang="en-US" sz="2200" b="0" i="0" dirty="0">
                <a:effectLst/>
                <a:latin typeface="Playfair Display" pitchFamily="2" charset="77"/>
              </a:rPr>
            </a:br>
            <a:r>
              <a:rPr lang="en-US" sz="2200" b="1" i="0" u="none" strike="noStrike" dirty="0">
                <a:effectLst/>
                <a:latin typeface="Playfair Display" pitchFamily="2" charset="77"/>
              </a:rPr>
              <a:t>A Tool for Strategic Development</a:t>
            </a:r>
            <a:endParaRPr lang="en-US" sz="2200" dirty="0"/>
          </a:p>
        </p:txBody>
      </p:sp>
      <p:sp>
        <p:nvSpPr>
          <p:cNvPr id="9" name="Content Placeholder 8">
            <a:extLst>
              <a:ext uri="{FF2B5EF4-FFF2-40B4-BE49-F238E27FC236}">
                <a16:creationId xmlns:a16="http://schemas.microsoft.com/office/drawing/2014/main" id="{7BFEFACE-A582-9CF1-C6F7-30C2DE224441}"/>
              </a:ext>
            </a:extLst>
          </p:cNvPr>
          <p:cNvSpPr>
            <a:spLocks noGrp="1"/>
          </p:cNvSpPr>
          <p:nvPr>
            <p:ph idx="1"/>
          </p:nvPr>
        </p:nvSpPr>
        <p:spPr>
          <a:xfrm>
            <a:off x="685800" y="2364573"/>
            <a:ext cx="4129088" cy="4079090"/>
          </a:xfrm>
        </p:spPr>
        <p:txBody>
          <a:bodyPr>
            <a:normAutofit/>
          </a:bodyPr>
          <a:lstStyle/>
          <a:p>
            <a:pPr rtl="0" fontAlgn="base">
              <a:buFont typeface="Arial" panose="020B0604020202020204" pitchFamily="34" charset="0"/>
              <a:buChar char="•"/>
            </a:pPr>
            <a:r>
              <a:rPr lang="en-US" sz="1200" b="1" i="0" u="none" strike="noStrike" dirty="0">
                <a:effectLst/>
                <a:latin typeface="Raleway" pitchFamily="2" charset="77"/>
              </a:rPr>
              <a:t>What is SWOT?</a:t>
            </a:r>
            <a:r>
              <a:rPr lang="en-US" sz="1200" b="0" i="0" dirty="0">
                <a:effectLst/>
                <a:latin typeface="Raleway" pitchFamily="2" charset="77"/>
              </a:rPr>
              <a:t>​</a:t>
            </a:r>
            <a:br>
              <a:rPr lang="en-US" sz="1200" b="0" i="0" dirty="0">
                <a:effectLst/>
                <a:latin typeface="Raleway" pitchFamily="2" charset="77"/>
              </a:rPr>
            </a:br>
            <a:r>
              <a:rPr lang="en-US" sz="1200" b="1" i="0" u="none" strike="noStrike" dirty="0">
                <a:effectLst/>
                <a:latin typeface="Raleway" pitchFamily="2" charset="77"/>
              </a:rPr>
              <a:t>A simple framework to help us reflect and plan, divided into four </a:t>
            </a:r>
            <a:r>
              <a:rPr lang="en-US" sz="1200" b="0" i="0" u="none" strike="noStrike" dirty="0">
                <a:effectLst/>
                <a:latin typeface="Raleway" pitchFamily="2" charset="77"/>
              </a:rPr>
              <a:t>parts.</a:t>
            </a:r>
            <a:r>
              <a:rPr lang="en-US" sz="1200" b="0" i="0" dirty="0">
                <a:effectLst/>
                <a:latin typeface="Raleway" pitchFamily="2" charset="77"/>
              </a:rPr>
              <a:t>​</a:t>
            </a:r>
            <a:endParaRPr lang="en-US" sz="1200" b="0" i="0" dirty="0">
              <a:effectLst/>
              <a:latin typeface="Arial" panose="020B0604020202020204" pitchFamily="34" charset="0"/>
            </a:endParaRPr>
          </a:p>
          <a:p>
            <a:pPr rtl="0" fontAlgn="base">
              <a:buFont typeface="Arial" panose="020B0604020202020204" pitchFamily="34" charset="0"/>
              <a:buChar char="•"/>
            </a:pPr>
            <a:r>
              <a:rPr lang="en-US" sz="1200" b="0" i="0" dirty="0">
                <a:effectLst/>
                <a:latin typeface="Raleway" pitchFamily="2" charset="77"/>
              </a:rPr>
              <a:t>​</a:t>
            </a:r>
            <a:endParaRPr lang="en-US" sz="1200" b="0" i="0" dirty="0">
              <a:effectLst/>
              <a:latin typeface="Arial" panose="020B0604020202020204" pitchFamily="34" charset="0"/>
            </a:endParaRPr>
          </a:p>
          <a:p>
            <a:pPr rtl="0" fontAlgn="base">
              <a:buFont typeface="Arial" panose="020B0604020202020204" pitchFamily="34" charset="0"/>
              <a:buChar char="•"/>
            </a:pPr>
            <a:r>
              <a:rPr lang="en-US" sz="1200" b="1" i="0" u="none" strike="noStrike" dirty="0">
                <a:effectLst/>
                <a:latin typeface="Raleway" pitchFamily="2" charset="77"/>
              </a:rPr>
              <a:t>Strengths &amp; Weaknesses</a:t>
            </a:r>
            <a:r>
              <a:rPr lang="en-US" sz="1200" b="0" i="0" u="none" strike="noStrike" dirty="0">
                <a:effectLst/>
                <a:latin typeface="Raleway" pitchFamily="2" charset="77"/>
              </a:rPr>
              <a:t> --&gt; things about me personally (skills, knowledge, traits)</a:t>
            </a:r>
            <a:r>
              <a:rPr lang="en-US" sz="1200" b="0" i="0" dirty="0">
                <a:effectLst/>
                <a:latin typeface="Raleway" pitchFamily="2" charset="77"/>
              </a:rPr>
              <a:t>​</a:t>
            </a:r>
            <a:br>
              <a:rPr lang="en-US" sz="1200" b="0" i="0" dirty="0">
                <a:effectLst/>
                <a:latin typeface="Raleway" pitchFamily="2" charset="77"/>
              </a:rPr>
            </a:br>
            <a:r>
              <a:rPr lang="en-US" sz="1200" b="0" i="0" dirty="0">
                <a:effectLst/>
                <a:latin typeface="Raleway" pitchFamily="2" charset="77"/>
              </a:rPr>
              <a:t>​</a:t>
            </a:r>
            <a:endParaRPr lang="en-US" sz="1200" b="0" i="0" dirty="0">
              <a:effectLst/>
              <a:latin typeface="Arial" panose="020B0604020202020204" pitchFamily="34" charset="0"/>
            </a:endParaRPr>
          </a:p>
          <a:p>
            <a:pPr rtl="0" fontAlgn="base">
              <a:buFont typeface="Arial" panose="020B0604020202020204" pitchFamily="34" charset="0"/>
              <a:buChar char="•"/>
            </a:pPr>
            <a:r>
              <a:rPr lang="en-US" sz="1200" b="1" i="0" u="none" strike="noStrike" dirty="0">
                <a:effectLst/>
                <a:latin typeface="Raleway" pitchFamily="2" charset="77"/>
              </a:rPr>
              <a:t>Opportunities &amp; Threats</a:t>
            </a:r>
            <a:r>
              <a:rPr lang="en-US" sz="1200" b="0" i="0" u="none" strike="noStrike" dirty="0">
                <a:effectLst/>
                <a:latin typeface="Raleway" pitchFamily="2" charset="77"/>
              </a:rPr>
              <a:t> --&gt; things in the world around me (sector trends, job market, policies).</a:t>
            </a:r>
            <a:r>
              <a:rPr lang="en-US" sz="1200" b="0" i="0" dirty="0">
                <a:effectLst/>
                <a:latin typeface="Raleway" pitchFamily="2" charset="77"/>
              </a:rPr>
              <a:t>​</a:t>
            </a:r>
            <a:br>
              <a:rPr lang="en-US" sz="1200" b="0" i="0" dirty="0">
                <a:effectLst/>
                <a:latin typeface="Raleway" pitchFamily="2" charset="77"/>
              </a:rPr>
            </a:br>
            <a:r>
              <a:rPr lang="en-US" sz="1200" b="0" i="0" dirty="0">
                <a:effectLst/>
                <a:latin typeface="Raleway" pitchFamily="2" charset="77"/>
              </a:rPr>
              <a:t>​</a:t>
            </a:r>
            <a:br>
              <a:rPr lang="en-US" sz="1200" b="0" i="0" dirty="0">
                <a:effectLst/>
                <a:latin typeface="Raleway" pitchFamily="2" charset="77"/>
              </a:rPr>
            </a:br>
            <a:r>
              <a:rPr lang="en-US" sz="1200" b="0" i="0" u="none" strike="noStrike" dirty="0">
                <a:effectLst/>
                <a:latin typeface="Raleway" pitchFamily="2" charset="77"/>
              </a:rPr>
              <a:t>Why SWOT :</a:t>
            </a:r>
            <a:r>
              <a:rPr lang="en-US" sz="1200" b="0" i="0" dirty="0">
                <a:effectLst/>
                <a:latin typeface="Raleway" pitchFamily="2" charset="77"/>
              </a:rPr>
              <a:t>​</a:t>
            </a:r>
            <a:br>
              <a:rPr lang="en-US" sz="1200" b="0" i="0" dirty="0">
                <a:effectLst/>
                <a:latin typeface="Raleway" pitchFamily="2" charset="77"/>
              </a:rPr>
            </a:br>
            <a:r>
              <a:rPr lang="en-US" sz="1200" b="0" i="0" u="none" strike="noStrike" dirty="0">
                <a:effectLst/>
                <a:latin typeface="Raleway" pitchFamily="2" charset="77"/>
              </a:rPr>
              <a:t>SWOT turns self-reflection into a clear, actionable plan.</a:t>
            </a:r>
            <a:r>
              <a:rPr lang="en-US" sz="1200" b="0" i="0" dirty="0">
                <a:effectLst/>
                <a:latin typeface="Raleway" pitchFamily="2" charset="77"/>
              </a:rPr>
              <a:t>​</a:t>
            </a:r>
            <a:endParaRPr lang="en-US" sz="1200" b="0" i="0" dirty="0">
              <a:effectLst/>
              <a:latin typeface="Arial" panose="020B0604020202020204" pitchFamily="34" charset="0"/>
            </a:endParaRPr>
          </a:p>
          <a:p>
            <a:pPr rtl="0" fontAlgn="base">
              <a:buFont typeface="Arial" panose="020B0604020202020204" pitchFamily="34" charset="0"/>
              <a:buChar char="•"/>
            </a:pPr>
            <a:r>
              <a:rPr lang="en-US" sz="1200" b="0" i="1" u="none" strike="noStrike" dirty="0">
                <a:effectLst/>
                <a:latin typeface="Raleway" pitchFamily="2" charset="77"/>
              </a:rPr>
              <a:t>(Include a simple 4-quadrant graphic labeled: Strengths, Weaknesses, Opportunities, Threats)</a:t>
            </a:r>
            <a:endParaRPr lang="en-US" sz="1200" b="0" i="0" dirty="0">
              <a:effectLst/>
              <a:latin typeface="Arial" panose="020B0604020202020204" pitchFamily="34" charset="0"/>
            </a:endParaRPr>
          </a:p>
          <a:p>
            <a:endParaRPr lang="en-US" sz="1200" dirty="0"/>
          </a:p>
        </p:txBody>
      </p:sp>
      <p:pic>
        <p:nvPicPr>
          <p:cNvPr id="5" name="Content Placeholder 4" descr="A colorful squares with black letters and words&#10;&#10;Description automatically generated">
            <a:extLst>
              <a:ext uri="{FF2B5EF4-FFF2-40B4-BE49-F238E27FC236}">
                <a16:creationId xmlns:a16="http://schemas.microsoft.com/office/drawing/2014/main" id="{D0393A7D-82C9-4F4A-86C8-66BBF35CE45C}"/>
              </a:ext>
            </a:extLst>
          </p:cNvPr>
          <p:cNvPicPr>
            <a:picLocks noChangeAspect="1"/>
          </p:cNvPicPr>
          <p:nvPr/>
        </p:nvPicPr>
        <p:blipFill>
          <a:blip r:embed="rId2"/>
          <a:srcRect r="2" b="1391"/>
          <a:stretch>
            <a:fillRect/>
          </a:stretch>
        </p:blipFill>
        <p:spPr>
          <a:xfrm>
            <a:off x="5304147" y="10"/>
            <a:ext cx="6887853" cy="6857990"/>
          </a:xfrm>
          <a:prstGeom prst="rect">
            <a:avLst/>
          </a:prstGeom>
        </p:spPr>
      </p:pic>
    </p:spTree>
    <p:extLst>
      <p:ext uri="{BB962C8B-B14F-4D97-AF65-F5344CB8AC3E}">
        <p14:creationId xmlns:p14="http://schemas.microsoft.com/office/powerpoint/2010/main" val="10468565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A17C2-DF41-824D-A1CF-FEB0DD07635D}"/>
              </a:ext>
            </a:extLst>
          </p:cNvPr>
          <p:cNvSpPr>
            <a:spLocks noGrp="1"/>
          </p:cNvSpPr>
          <p:nvPr>
            <p:ph type="title"/>
          </p:nvPr>
        </p:nvSpPr>
        <p:spPr/>
        <p:txBody>
          <a:bodyPr/>
          <a:lstStyle/>
          <a:p>
            <a:r>
              <a:rPr lang="en-US" b="1" i="1" dirty="0">
                <a:solidFill>
                  <a:srgbClr val="00B050"/>
                </a:solidFill>
                <a:latin typeface="Cooper Black" panose="0208090404030B020404" pitchFamily="18" charset="77"/>
              </a:rPr>
              <a:t>NOTE</a:t>
            </a:r>
          </a:p>
        </p:txBody>
      </p:sp>
      <p:sp>
        <p:nvSpPr>
          <p:cNvPr id="3" name="Content Placeholder 2">
            <a:extLst>
              <a:ext uri="{FF2B5EF4-FFF2-40B4-BE49-F238E27FC236}">
                <a16:creationId xmlns:a16="http://schemas.microsoft.com/office/drawing/2014/main" id="{A5AF1FA4-18DE-4544-8CEC-F1E47FFFE5A7}"/>
              </a:ext>
            </a:extLst>
          </p:cNvPr>
          <p:cNvSpPr>
            <a:spLocks noGrp="1"/>
          </p:cNvSpPr>
          <p:nvPr>
            <p:ph idx="1"/>
          </p:nvPr>
        </p:nvSpPr>
        <p:spPr/>
        <p:txBody>
          <a:bodyPr>
            <a:normAutofit/>
          </a:bodyPr>
          <a:lstStyle/>
          <a:p>
            <a:pPr algn="l" rtl="0" fontAlgn="base">
              <a:buFont typeface="Arial" panose="020B0604020202020204" pitchFamily="34" charset="0"/>
              <a:buChar char="•"/>
            </a:pPr>
            <a:r>
              <a:rPr lang="en-US" sz="2000" b="1" i="0" u="none" strike="noStrike" dirty="0">
                <a:solidFill>
                  <a:srgbClr val="7030A0"/>
                </a:solidFill>
                <a:effectLst/>
                <a:latin typeface="Arial" panose="020B0604020202020204" pitchFamily="34" charset="0"/>
              </a:rPr>
              <a:t>To organize my self-reflection, I’m using the SWOT framework</a:t>
            </a:r>
            <a:r>
              <a:rPr lang="en-US" sz="2000" b="0" i="0" u="none" strike="noStrike" dirty="0">
                <a:solidFill>
                  <a:srgbClr val="7030A0"/>
                </a:solidFill>
                <a:effectLst/>
                <a:latin typeface="Arial" panose="020B0604020202020204" pitchFamily="34" charset="0"/>
              </a:rPr>
              <a:t>. You might know SWOT as a tool businesses use to plan strategically it helps them match their resources to the environment.</a:t>
            </a:r>
            <a:r>
              <a:rPr lang="en-US" sz="2000" b="0" i="0" dirty="0">
                <a:solidFill>
                  <a:srgbClr val="7030A0"/>
                </a:solidFill>
                <a:effectLst/>
                <a:latin typeface="Arial" panose="020B0604020202020204" pitchFamily="34" charset="0"/>
              </a:rPr>
              <a:t>​</a:t>
            </a:r>
            <a:br>
              <a:rPr lang="en-US" sz="2000" b="0" i="0" dirty="0">
                <a:solidFill>
                  <a:srgbClr val="7030A0"/>
                </a:solidFill>
                <a:effectLst/>
                <a:latin typeface="Arial" panose="020B0604020202020204" pitchFamily="34" charset="0"/>
              </a:rPr>
            </a:br>
            <a:endParaRPr lang="en-US" sz="2000" b="0" i="0" dirty="0">
              <a:solidFill>
                <a:srgbClr val="7030A0"/>
              </a:solidFill>
              <a:effectLst/>
              <a:latin typeface="Arial" panose="020B0604020202020204" pitchFamily="34" charset="0"/>
            </a:endParaRPr>
          </a:p>
          <a:p>
            <a:pPr algn="l" rtl="0" fontAlgn="base">
              <a:buFont typeface="Arial" panose="020B0604020202020204" pitchFamily="34" charset="0"/>
              <a:buChar char="•"/>
            </a:pPr>
            <a:r>
              <a:rPr lang="en-US" sz="2000" b="0" i="0" u="none" strike="noStrike" dirty="0">
                <a:solidFill>
                  <a:srgbClr val="7030A0"/>
                </a:solidFill>
                <a:effectLst/>
                <a:latin typeface="Arial" panose="020B0604020202020204" pitchFamily="34" charset="0"/>
              </a:rPr>
              <a:t>I’m applying the same idea to myself. Strengths and weaknesses are internal, personal factors what I’m good at, where I might need to improve. Opportunities and threats are external things happening in the health and social care sector that could affect my career.</a:t>
            </a:r>
            <a:r>
              <a:rPr lang="en-US" sz="2000" b="0" i="0" dirty="0">
                <a:solidFill>
                  <a:srgbClr val="7030A0"/>
                </a:solidFill>
                <a:effectLst/>
                <a:latin typeface="Arial" panose="020B0604020202020204" pitchFamily="34" charset="0"/>
              </a:rPr>
              <a:t>​</a:t>
            </a:r>
            <a:br>
              <a:rPr lang="en-US" sz="2000" b="0" i="0" dirty="0">
                <a:solidFill>
                  <a:srgbClr val="7030A0"/>
                </a:solidFill>
                <a:effectLst/>
                <a:latin typeface="Arial" panose="020B0604020202020204" pitchFamily="34" charset="0"/>
              </a:rPr>
            </a:br>
            <a:endParaRPr lang="en-US" sz="2000" b="0" i="0" dirty="0">
              <a:solidFill>
                <a:srgbClr val="7030A0"/>
              </a:solidFill>
              <a:effectLst/>
              <a:latin typeface="Arial" panose="020B0604020202020204" pitchFamily="34" charset="0"/>
            </a:endParaRPr>
          </a:p>
          <a:p>
            <a:endParaRPr lang="en-US" dirty="0"/>
          </a:p>
        </p:txBody>
      </p:sp>
    </p:spTree>
    <p:extLst>
      <p:ext uri="{BB962C8B-B14F-4D97-AF65-F5344CB8AC3E}">
        <p14:creationId xmlns:p14="http://schemas.microsoft.com/office/powerpoint/2010/main" val="41134030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1194D-3E04-D14D-8AC5-73EABF649A64}"/>
              </a:ext>
            </a:extLst>
          </p:cNvPr>
          <p:cNvSpPr>
            <a:spLocks noGrp="1"/>
          </p:cNvSpPr>
          <p:nvPr>
            <p:ph type="title"/>
          </p:nvPr>
        </p:nvSpPr>
        <p:spPr/>
        <p:txBody>
          <a:bodyPr>
            <a:normAutofit/>
          </a:bodyPr>
          <a:lstStyle/>
          <a:p>
            <a:r>
              <a:rPr lang="en-US" b="0" i="0" u="none" strike="noStrike" dirty="0">
                <a:solidFill>
                  <a:srgbClr val="FF0000"/>
                </a:solidFill>
                <a:effectLst/>
                <a:latin typeface="Playfair Display" pitchFamily="2" charset="77"/>
              </a:rPr>
              <a:t>My Personal SWOT Analysis</a:t>
            </a:r>
            <a:endParaRPr lang="en-US" dirty="0">
              <a:solidFill>
                <a:srgbClr val="FF0000"/>
              </a:solidFill>
            </a:endParaRPr>
          </a:p>
        </p:txBody>
      </p:sp>
      <p:graphicFrame>
        <p:nvGraphicFramePr>
          <p:cNvPr id="21" name="Content Placeholder 4">
            <a:extLst>
              <a:ext uri="{FF2B5EF4-FFF2-40B4-BE49-F238E27FC236}">
                <a16:creationId xmlns:a16="http://schemas.microsoft.com/office/drawing/2014/main" id="{3EC70735-0813-2346-93E1-F58ECE68E911}"/>
              </a:ext>
            </a:extLst>
          </p:cNvPr>
          <p:cNvGraphicFramePr>
            <a:graphicFrameLocks noGrp="1"/>
          </p:cNvGraphicFramePr>
          <p:nvPr>
            <p:ph idx="1"/>
            <p:extLst>
              <p:ext uri="{D42A27DB-BD31-4B8C-83A1-F6EECF244321}">
                <p14:modId xmlns:p14="http://schemas.microsoft.com/office/powerpoint/2010/main" val="547237313"/>
              </p:ext>
            </p:extLst>
          </p:nvPr>
        </p:nvGraphicFramePr>
        <p:xfrm>
          <a:off x="1295402" y="2824223"/>
          <a:ext cx="9804719" cy="3389500"/>
        </p:xfrm>
        <a:graphic>
          <a:graphicData uri="http://schemas.openxmlformats.org/drawingml/2006/table">
            <a:tbl>
              <a:tblPr firstRow="1" bandRow="1">
                <a:tableStyleId>{17292A2E-F333-43FB-9621-5CBBE7FDCDCB}</a:tableStyleId>
              </a:tblPr>
              <a:tblGrid>
                <a:gridCol w="2485578">
                  <a:extLst>
                    <a:ext uri="{9D8B030D-6E8A-4147-A177-3AD203B41FA5}">
                      <a16:colId xmlns:a16="http://schemas.microsoft.com/office/drawing/2014/main" val="4120265009"/>
                    </a:ext>
                  </a:extLst>
                </a:gridCol>
                <a:gridCol w="2397519">
                  <a:extLst>
                    <a:ext uri="{9D8B030D-6E8A-4147-A177-3AD203B41FA5}">
                      <a16:colId xmlns:a16="http://schemas.microsoft.com/office/drawing/2014/main" val="3421948522"/>
                    </a:ext>
                  </a:extLst>
                </a:gridCol>
                <a:gridCol w="2452555">
                  <a:extLst>
                    <a:ext uri="{9D8B030D-6E8A-4147-A177-3AD203B41FA5}">
                      <a16:colId xmlns:a16="http://schemas.microsoft.com/office/drawing/2014/main" val="3194053941"/>
                    </a:ext>
                  </a:extLst>
                </a:gridCol>
                <a:gridCol w="2469067">
                  <a:extLst>
                    <a:ext uri="{9D8B030D-6E8A-4147-A177-3AD203B41FA5}">
                      <a16:colId xmlns:a16="http://schemas.microsoft.com/office/drawing/2014/main" val="3793697054"/>
                    </a:ext>
                  </a:extLst>
                </a:gridCol>
              </a:tblGrid>
              <a:tr h="466022">
                <a:tc>
                  <a:txBody>
                    <a:bodyPr/>
                    <a:lstStyle/>
                    <a:p>
                      <a:pPr algn="l" rtl="0" fontAlgn="base"/>
                      <a:r>
                        <a:rPr lang="en-US" sz="1100" b="0" u="none" strike="noStrike" cap="none" spc="0" dirty="0">
                          <a:solidFill>
                            <a:schemeClr val="bg1"/>
                          </a:solidFill>
                          <a:effectLst/>
                        </a:rPr>
                        <a:t>Strengths</a:t>
                      </a:r>
                      <a:r>
                        <a:rPr lang="en-US" sz="1100" b="0" cap="none" spc="0" dirty="0">
                          <a:solidFill>
                            <a:schemeClr val="bg1"/>
                          </a:solidFill>
                          <a:effectLst/>
                        </a:rPr>
                        <a:t>​</a:t>
                      </a:r>
                      <a:endParaRPr lang="en-US" sz="1100" b="0" i="0" cap="none" spc="0" dirty="0">
                        <a:solidFill>
                          <a:schemeClr val="bg1"/>
                        </a:solidFill>
                        <a:effectLst/>
                      </a:endParaRPr>
                    </a:p>
                  </a:txBody>
                  <a:tcPr marL="97369" marR="51724" marT="74899" marB="74899" anchor="ctr"/>
                </a:tc>
                <a:tc>
                  <a:txBody>
                    <a:bodyPr/>
                    <a:lstStyle/>
                    <a:p>
                      <a:pPr algn="l" rtl="0" fontAlgn="base"/>
                      <a:r>
                        <a:rPr lang="en-US" sz="1100" b="0" u="none" strike="noStrike" cap="none" spc="0">
                          <a:solidFill>
                            <a:schemeClr val="bg1"/>
                          </a:solidFill>
                          <a:effectLst/>
                        </a:rPr>
                        <a:t>Weaknesses</a:t>
                      </a:r>
                      <a:r>
                        <a:rPr lang="en-US" sz="1100" b="0" cap="none" spc="0">
                          <a:solidFill>
                            <a:schemeClr val="bg1"/>
                          </a:solidFill>
                          <a:effectLst/>
                        </a:rPr>
                        <a:t>​</a:t>
                      </a:r>
                      <a:endParaRPr lang="en-US" sz="1100" b="0" i="0" cap="none" spc="0">
                        <a:solidFill>
                          <a:schemeClr val="bg1"/>
                        </a:solidFill>
                        <a:effectLst/>
                      </a:endParaRPr>
                    </a:p>
                  </a:txBody>
                  <a:tcPr marL="97369" marR="51724" marT="74899" marB="74899" anchor="ctr"/>
                </a:tc>
                <a:tc>
                  <a:txBody>
                    <a:bodyPr/>
                    <a:lstStyle/>
                    <a:p>
                      <a:pPr algn="l" rtl="0" fontAlgn="base"/>
                      <a:r>
                        <a:rPr lang="en-US" sz="1100" b="0" u="none" strike="noStrike" cap="none" spc="0">
                          <a:solidFill>
                            <a:schemeClr val="bg1"/>
                          </a:solidFill>
                          <a:effectLst/>
                        </a:rPr>
                        <a:t>Opportunities</a:t>
                      </a:r>
                      <a:r>
                        <a:rPr lang="en-US" sz="1100" b="0" cap="none" spc="0">
                          <a:solidFill>
                            <a:schemeClr val="bg1"/>
                          </a:solidFill>
                          <a:effectLst/>
                        </a:rPr>
                        <a:t>​</a:t>
                      </a:r>
                      <a:endParaRPr lang="en-US" sz="1100" b="0" i="0" cap="none" spc="0">
                        <a:solidFill>
                          <a:schemeClr val="bg1"/>
                        </a:solidFill>
                        <a:effectLst/>
                      </a:endParaRPr>
                    </a:p>
                  </a:txBody>
                  <a:tcPr marL="97369" marR="51724" marT="74899" marB="74899" anchor="ctr"/>
                </a:tc>
                <a:tc>
                  <a:txBody>
                    <a:bodyPr/>
                    <a:lstStyle/>
                    <a:p>
                      <a:pPr algn="l" rtl="0" fontAlgn="base"/>
                      <a:r>
                        <a:rPr lang="en-US" sz="1100" b="0" u="none" strike="noStrike" cap="none" spc="0" dirty="0">
                          <a:solidFill>
                            <a:schemeClr val="bg1"/>
                          </a:solidFill>
                          <a:effectLst/>
                        </a:rPr>
                        <a:t>Threats</a:t>
                      </a:r>
                      <a:r>
                        <a:rPr lang="en-US" sz="1100" b="0" cap="none" spc="0" dirty="0">
                          <a:solidFill>
                            <a:schemeClr val="bg1"/>
                          </a:solidFill>
                          <a:effectLst/>
                        </a:rPr>
                        <a:t>​</a:t>
                      </a:r>
                      <a:endParaRPr lang="en-US" sz="1100" b="0" i="0" cap="none" spc="0" dirty="0">
                        <a:solidFill>
                          <a:schemeClr val="bg1"/>
                        </a:solidFill>
                        <a:effectLst/>
                      </a:endParaRPr>
                    </a:p>
                  </a:txBody>
                  <a:tcPr marL="97369" marR="51724" marT="74899" marB="74899" anchor="ctr"/>
                </a:tc>
                <a:extLst>
                  <a:ext uri="{0D108BD9-81ED-4DB2-BD59-A6C34878D82A}">
                    <a16:rowId xmlns:a16="http://schemas.microsoft.com/office/drawing/2014/main" val="1584386910"/>
                  </a:ext>
                </a:extLst>
              </a:tr>
              <a:tr h="2763313">
                <a:tc>
                  <a:txBody>
                    <a:bodyPr/>
                    <a:lstStyle/>
                    <a:p>
                      <a:pPr algn="l" rtl="0" fontAlgn="base">
                        <a:buFont typeface="Arial" panose="020B0604020202020204" pitchFamily="34" charset="0"/>
                        <a:buChar char="•"/>
                      </a:pPr>
                      <a:r>
                        <a:rPr lang="en-US" sz="1400" b="1" u="none" strike="noStrike" cap="none" spc="0" dirty="0">
                          <a:solidFill>
                            <a:schemeClr val="tx1"/>
                          </a:solidFill>
                          <a:effectLst/>
                        </a:rPr>
                        <a:t>Empathy &amp; Active Listening:</a:t>
                      </a:r>
                      <a:r>
                        <a:rPr lang="en-US" sz="1400" b="0" u="none" strike="noStrike" cap="none" spc="0" dirty="0">
                          <a:solidFill>
                            <a:schemeClr val="tx1"/>
                          </a:solidFill>
                          <a:effectLst/>
                        </a:rPr>
                        <a:t> I can build strong rapport with service users.</a:t>
                      </a:r>
                      <a:br>
                        <a:rPr lang="en-US" sz="1400" b="0" u="none" strike="noStrike" cap="none" spc="0" dirty="0">
                          <a:solidFill>
                            <a:schemeClr val="tx1"/>
                          </a:solidFill>
                          <a:effectLst/>
                        </a:rPr>
                      </a:br>
                      <a:r>
                        <a:rPr lang="en-US" sz="1400" b="0" cap="none" spc="0" dirty="0">
                          <a:solidFill>
                            <a:schemeClr val="tx1"/>
                          </a:solidFill>
                          <a:effectLst/>
                        </a:rPr>
                        <a:t>​</a:t>
                      </a:r>
                    </a:p>
                    <a:p>
                      <a:pPr algn="l" rtl="0" fontAlgn="base">
                        <a:buFont typeface="Arial" panose="020B0604020202020204" pitchFamily="34" charset="0"/>
                        <a:buChar char="•"/>
                      </a:pPr>
                      <a:r>
                        <a:rPr lang="en-US" sz="1400" b="1" u="none" strike="noStrike" cap="none" spc="0" dirty="0">
                          <a:solidFill>
                            <a:schemeClr val="tx1"/>
                          </a:solidFill>
                          <a:effectLst/>
                        </a:rPr>
                        <a:t>Resilience:</a:t>
                      </a:r>
                      <a:r>
                        <a:rPr lang="en-US" sz="1400" b="0" u="none" strike="noStrike" cap="none" spc="0" dirty="0">
                          <a:solidFill>
                            <a:schemeClr val="tx1"/>
                          </a:solidFill>
                          <a:effectLst/>
                        </a:rPr>
                        <a:t> I’ve managed emotional stress effectively during my volunteer role </a:t>
                      </a:r>
                      <a:r>
                        <a:rPr lang="en-US" sz="1400" b="0" cap="none" spc="0" dirty="0">
                          <a:solidFill>
                            <a:schemeClr val="tx1"/>
                          </a:solidFill>
                          <a:effectLst/>
                        </a:rPr>
                        <a:t>​</a:t>
                      </a:r>
                      <a:br>
                        <a:rPr lang="en-US" sz="1400" b="0" cap="none" spc="0" dirty="0">
                          <a:solidFill>
                            <a:schemeClr val="tx1"/>
                          </a:solidFill>
                          <a:effectLst/>
                        </a:rPr>
                      </a:br>
                      <a:endParaRPr lang="en-US" sz="1400" b="0" cap="none" spc="0" dirty="0">
                        <a:solidFill>
                          <a:schemeClr val="tx1"/>
                        </a:solidFill>
                        <a:effectLst/>
                      </a:endParaRPr>
                    </a:p>
                    <a:p>
                      <a:pPr algn="l" rtl="0" fontAlgn="base">
                        <a:buFont typeface="Arial" panose="020B0604020202020204" pitchFamily="34" charset="0"/>
                        <a:buChar char="•"/>
                      </a:pPr>
                      <a:r>
                        <a:rPr lang="en-US" sz="1400" b="1" u="none" strike="noStrike" cap="none" spc="0" dirty="0">
                          <a:solidFill>
                            <a:schemeClr val="tx1"/>
                          </a:solidFill>
                          <a:effectLst/>
                        </a:rPr>
                        <a:t>Team Collaboration:</a:t>
                      </a:r>
                      <a:r>
                        <a:rPr lang="en-US" sz="1400" b="0" u="none" strike="noStrike" cap="none" spc="0" dirty="0">
                          <a:solidFill>
                            <a:schemeClr val="tx1"/>
                          </a:solidFill>
                          <a:effectLst/>
                        </a:rPr>
                        <a:t> Experienced in working well in multi-disciplinary teams.</a:t>
                      </a:r>
                      <a:r>
                        <a:rPr lang="en-US" sz="1400" b="0" cap="none" spc="0" dirty="0">
                          <a:solidFill>
                            <a:schemeClr val="tx1"/>
                          </a:solidFill>
                          <a:effectLst/>
                        </a:rPr>
                        <a:t>​</a:t>
                      </a:r>
                    </a:p>
                    <a:p>
                      <a:pPr algn="l" rtl="0" fontAlgn="base"/>
                      <a:r>
                        <a:rPr lang="en-US" sz="1400" b="0" cap="none" spc="0" dirty="0">
                          <a:solidFill>
                            <a:schemeClr val="tx1"/>
                          </a:solidFill>
                          <a:effectLst/>
                        </a:rPr>
                        <a:t>​</a:t>
                      </a:r>
                      <a:endParaRPr lang="en-US" sz="1400" b="0" i="0" cap="none" spc="0" dirty="0">
                        <a:solidFill>
                          <a:schemeClr val="tx1"/>
                        </a:solidFill>
                        <a:effectLst/>
                      </a:endParaRPr>
                    </a:p>
                  </a:txBody>
                  <a:tcPr marL="97369" marR="51724" marT="74899" marB="74899"/>
                </a:tc>
                <a:tc>
                  <a:txBody>
                    <a:bodyPr/>
                    <a:lstStyle/>
                    <a:p>
                      <a:pPr algn="l" rtl="0" fontAlgn="base">
                        <a:buFont typeface="Arial" panose="020B0604020202020204" pitchFamily="34" charset="0"/>
                        <a:buChar char="•"/>
                      </a:pPr>
                      <a:r>
                        <a:rPr lang="en-US" sz="1400" b="1" u="none" strike="noStrike" cap="none" spc="0" dirty="0">
                          <a:solidFill>
                            <a:schemeClr val="tx1"/>
                          </a:solidFill>
                          <a:effectLst/>
                        </a:rPr>
                        <a:t>Delegation:</a:t>
                      </a:r>
                      <a:r>
                        <a:rPr lang="en-US" sz="1400" b="0" u="none" strike="noStrike" cap="none" spc="0" dirty="0">
                          <a:solidFill>
                            <a:schemeClr val="tx1"/>
                          </a:solidFill>
                          <a:effectLst/>
                        </a:rPr>
                        <a:t> I sometimes take on too much instead of asking for help.</a:t>
                      </a:r>
                      <a:r>
                        <a:rPr lang="en-US" sz="1400" b="0" cap="none" spc="0" dirty="0">
                          <a:solidFill>
                            <a:schemeClr val="tx1"/>
                          </a:solidFill>
                          <a:effectLst/>
                        </a:rPr>
                        <a:t>​</a:t>
                      </a:r>
                      <a:br>
                        <a:rPr lang="en-US" sz="1400" b="0" cap="none" spc="0" dirty="0">
                          <a:solidFill>
                            <a:schemeClr val="tx1"/>
                          </a:solidFill>
                          <a:effectLst/>
                        </a:rPr>
                      </a:br>
                      <a:r>
                        <a:rPr lang="en-US" sz="1400" b="0" cap="none" spc="0" dirty="0">
                          <a:solidFill>
                            <a:schemeClr val="tx1"/>
                          </a:solidFill>
                          <a:effectLst/>
                        </a:rPr>
                        <a:t>​</a:t>
                      </a:r>
                    </a:p>
                    <a:p>
                      <a:pPr algn="l" rtl="0" fontAlgn="base">
                        <a:buFont typeface="Arial" panose="020B0604020202020204" pitchFamily="34" charset="0"/>
                        <a:buChar char="•"/>
                      </a:pPr>
                      <a:r>
                        <a:rPr lang="en-US" sz="1400" b="1" u="none" strike="noStrike" cap="none" spc="0" dirty="0">
                          <a:solidFill>
                            <a:schemeClr val="tx1"/>
                          </a:solidFill>
                          <a:effectLst/>
                        </a:rPr>
                        <a:t>Technological Skills:</a:t>
                      </a:r>
                      <a:r>
                        <a:rPr lang="en-US" sz="1400" b="0" u="none" strike="noStrike" cap="none" spc="0" dirty="0">
                          <a:solidFill>
                            <a:schemeClr val="tx1"/>
                          </a:solidFill>
                          <a:effectLst/>
                        </a:rPr>
                        <a:t> Limited experience with digital care </a:t>
                      </a:r>
                      <a:r>
                        <a:rPr lang="en-US" sz="1400" b="0" cap="none" spc="0" dirty="0">
                          <a:solidFill>
                            <a:schemeClr val="tx1"/>
                          </a:solidFill>
                          <a:effectLst/>
                        </a:rPr>
                        <a:t>​</a:t>
                      </a:r>
                      <a:br>
                        <a:rPr lang="en-US" sz="1400" b="0" cap="none" spc="0" dirty="0">
                          <a:solidFill>
                            <a:schemeClr val="tx1"/>
                          </a:solidFill>
                          <a:effectLst/>
                        </a:rPr>
                      </a:br>
                      <a:r>
                        <a:rPr lang="en-US" sz="1400" b="0" cap="none" spc="0" dirty="0">
                          <a:solidFill>
                            <a:schemeClr val="tx1"/>
                          </a:solidFill>
                          <a:effectLst/>
                        </a:rPr>
                        <a:t>​</a:t>
                      </a:r>
                    </a:p>
                    <a:p>
                      <a:pPr algn="l" rtl="0" fontAlgn="base">
                        <a:buFont typeface="Arial" panose="020B0604020202020204" pitchFamily="34" charset="0"/>
                        <a:buChar char="•"/>
                      </a:pPr>
                      <a:r>
                        <a:rPr lang="en-US" sz="1400" b="1" u="none" strike="noStrike" cap="none" spc="0" dirty="0">
                          <a:solidFill>
                            <a:schemeClr val="tx1"/>
                          </a:solidFill>
                          <a:effectLst/>
                        </a:rPr>
                        <a:t>Public Speaking:</a:t>
                      </a:r>
                      <a:r>
                        <a:rPr lang="en-US" sz="1400" b="0" u="none" strike="noStrike" cap="none" spc="0" dirty="0">
                          <a:solidFill>
                            <a:schemeClr val="tx1"/>
                          </a:solidFill>
                          <a:effectLst/>
                        </a:rPr>
                        <a:t> I feel less confident presenting to larger groups.</a:t>
                      </a:r>
                      <a:r>
                        <a:rPr lang="en-US" sz="1400" b="0" cap="none" spc="0" dirty="0">
                          <a:solidFill>
                            <a:schemeClr val="tx1"/>
                          </a:solidFill>
                          <a:effectLst/>
                        </a:rPr>
                        <a:t>​</a:t>
                      </a:r>
                    </a:p>
                    <a:p>
                      <a:pPr algn="l" rtl="0" fontAlgn="base"/>
                      <a:r>
                        <a:rPr lang="en-US" sz="1400" b="0" cap="none" spc="0" dirty="0">
                          <a:solidFill>
                            <a:schemeClr val="tx1"/>
                          </a:solidFill>
                          <a:effectLst/>
                        </a:rPr>
                        <a:t>​</a:t>
                      </a:r>
                      <a:endParaRPr lang="en-US" sz="1400" b="0" i="0" cap="none" spc="0" dirty="0">
                        <a:solidFill>
                          <a:schemeClr val="tx1"/>
                        </a:solidFill>
                        <a:effectLst/>
                      </a:endParaRPr>
                    </a:p>
                  </a:txBody>
                  <a:tcPr marL="97369" marR="51724" marT="74899" marB="74899"/>
                </a:tc>
                <a:tc>
                  <a:txBody>
                    <a:bodyPr/>
                    <a:lstStyle/>
                    <a:p>
                      <a:pPr algn="l" rtl="0" fontAlgn="base">
                        <a:buFont typeface="Arial" panose="020B0604020202020204" pitchFamily="34" charset="0"/>
                        <a:buChar char="•"/>
                      </a:pPr>
                      <a:r>
                        <a:rPr lang="en-US" sz="1400" b="1" u="none" strike="noStrike" cap="none" spc="0" dirty="0">
                          <a:solidFill>
                            <a:schemeClr val="tx1"/>
                          </a:solidFill>
                          <a:effectLst/>
                        </a:rPr>
                        <a:t>NHS Band 2/3 Apprenticeships:</a:t>
                      </a:r>
                      <a:r>
                        <a:rPr lang="en-US" sz="1400" b="0" u="none" strike="noStrike" cap="none" spc="0" dirty="0">
                          <a:solidFill>
                            <a:schemeClr val="tx1"/>
                          </a:solidFill>
                          <a:effectLst/>
                        </a:rPr>
                        <a:t> Combine paid work with qualifications.</a:t>
                      </a:r>
                      <a:r>
                        <a:rPr lang="en-US" sz="1400" b="0" cap="none" spc="0" dirty="0">
                          <a:solidFill>
                            <a:schemeClr val="tx1"/>
                          </a:solidFill>
                          <a:effectLst/>
                        </a:rPr>
                        <a:t>​</a:t>
                      </a:r>
                      <a:br>
                        <a:rPr lang="en-US" sz="1400" b="0" cap="none" spc="0" dirty="0">
                          <a:solidFill>
                            <a:schemeClr val="tx1"/>
                          </a:solidFill>
                          <a:effectLst/>
                        </a:rPr>
                      </a:br>
                      <a:endParaRPr lang="en-US" sz="1400" b="0" cap="none" spc="0" dirty="0">
                        <a:solidFill>
                          <a:schemeClr val="tx1"/>
                        </a:solidFill>
                        <a:effectLst/>
                      </a:endParaRPr>
                    </a:p>
                    <a:p>
                      <a:pPr algn="l" rtl="0" fontAlgn="base">
                        <a:buFont typeface="Arial" panose="020B0604020202020204" pitchFamily="34" charset="0"/>
                        <a:buChar char="•"/>
                      </a:pPr>
                      <a:r>
                        <a:rPr lang="en-US" sz="1400" b="1" u="none" strike="noStrike" cap="none" spc="0" dirty="0">
                          <a:solidFill>
                            <a:schemeClr val="tx1"/>
                          </a:solidFill>
                          <a:effectLst/>
                        </a:rPr>
                        <a:t>Skills for Care Platform:</a:t>
                      </a:r>
                      <a:r>
                        <a:rPr lang="en-US" sz="1400" b="0" u="none" strike="noStrike" cap="none" spc="0" dirty="0">
                          <a:solidFill>
                            <a:schemeClr val="tx1"/>
                          </a:solidFill>
                          <a:effectLst/>
                        </a:rPr>
                        <a:t> Access to free CPD-accredited online learning.</a:t>
                      </a:r>
                      <a:r>
                        <a:rPr lang="en-US" sz="1400" b="0" cap="none" spc="0" dirty="0">
                          <a:solidFill>
                            <a:schemeClr val="tx1"/>
                          </a:solidFill>
                          <a:effectLst/>
                        </a:rPr>
                        <a:t>​</a:t>
                      </a:r>
                      <a:br>
                        <a:rPr lang="en-US" sz="1400" b="0" cap="none" spc="0" dirty="0">
                          <a:solidFill>
                            <a:schemeClr val="tx1"/>
                          </a:solidFill>
                          <a:effectLst/>
                        </a:rPr>
                      </a:br>
                      <a:endParaRPr lang="en-US" sz="1400" b="0" cap="none" spc="0" dirty="0">
                        <a:solidFill>
                          <a:schemeClr val="tx1"/>
                        </a:solidFill>
                        <a:effectLst/>
                      </a:endParaRPr>
                    </a:p>
                    <a:p>
                      <a:pPr algn="l" rtl="0" fontAlgn="base">
                        <a:buFont typeface="Arial" panose="020B0604020202020204" pitchFamily="34" charset="0"/>
                        <a:buChar char="•"/>
                      </a:pPr>
                      <a:r>
                        <a:rPr lang="en-US" sz="1400" b="1" u="none" strike="noStrike" cap="none" spc="0" dirty="0">
                          <a:solidFill>
                            <a:schemeClr val="tx1"/>
                          </a:solidFill>
                          <a:effectLst/>
                        </a:rPr>
                        <a:t>Networking:</a:t>
                      </a:r>
                      <a:r>
                        <a:rPr lang="en-US" sz="1400" b="0" u="none" strike="noStrike" cap="none" spc="0" dirty="0">
                          <a:solidFill>
                            <a:schemeClr val="tx1"/>
                          </a:solidFill>
                          <a:effectLst/>
                        </a:rPr>
                        <a:t> University and placement connections could reveal roles not widely advertised.</a:t>
                      </a:r>
                      <a:r>
                        <a:rPr lang="en-US" sz="1400" b="0" cap="none" spc="0" dirty="0">
                          <a:solidFill>
                            <a:schemeClr val="tx1"/>
                          </a:solidFill>
                          <a:effectLst/>
                        </a:rPr>
                        <a:t>​</a:t>
                      </a:r>
                    </a:p>
                    <a:p>
                      <a:pPr algn="l" rtl="0" fontAlgn="base"/>
                      <a:r>
                        <a:rPr lang="en-US" sz="1400" b="0" cap="none" spc="0" dirty="0">
                          <a:solidFill>
                            <a:schemeClr val="tx1"/>
                          </a:solidFill>
                          <a:effectLst/>
                        </a:rPr>
                        <a:t>​</a:t>
                      </a:r>
                      <a:endParaRPr lang="en-US" sz="1400" b="0" i="0" cap="none" spc="0" dirty="0">
                        <a:solidFill>
                          <a:schemeClr val="tx1"/>
                        </a:solidFill>
                        <a:effectLst/>
                      </a:endParaRPr>
                    </a:p>
                  </a:txBody>
                  <a:tcPr marL="97369" marR="51724" marT="74899" marB="74899"/>
                </a:tc>
                <a:tc>
                  <a:txBody>
                    <a:bodyPr/>
                    <a:lstStyle/>
                    <a:p>
                      <a:pPr algn="l" rtl="0" fontAlgn="base">
                        <a:buFont typeface="Arial" panose="020B0604020202020204" pitchFamily="34" charset="0"/>
                        <a:buChar char="•"/>
                      </a:pPr>
                      <a:r>
                        <a:rPr lang="en-US" sz="1400" b="1" u="none" strike="noStrike" cap="none" spc="0" dirty="0">
                          <a:solidFill>
                            <a:schemeClr val="tx1"/>
                          </a:solidFill>
                          <a:effectLst/>
                        </a:rPr>
                        <a:t>Sector Pressures:</a:t>
                      </a:r>
                      <a:r>
                        <a:rPr lang="en-US" sz="1400" b="0" u="none" strike="noStrike" cap="none" spc="0" dirty="0">
                          <a:solidFill>
                            <a:schemeClr val="tx1"/>
                          </a:solidFill>
                          <a:effectLst/>
                        </a:rPr>
                        <a:t> High workload and burnout are common in the sector.</a:t>
                      </a:r>
                      <a:br>
                        <a:rPr lang="en-US" sz="1400" b="0" u="none" strike="noStrike" cap="none" spc="0" dirty="0">
                          <a:solidFill>
                            <a:schemeClr val="tx1"/>
                          </a:solidFill>
                          <a:effectLst/>
                        </a:rPr>
                      </a:br>
                      <a:r>
                        <a:rPr lang="en-US" sz="1400" b="0" cap="none" spc="0" dirty="0">
                          <a:solidFill>
                            <a:schemeClr val="tx1"/>
                          </a:solidFill>
                          <a:effectLst/>
                        </a:rPr>
                        <a:t>​</a:t>
                      </a:r>
                    </a:p>
                    <a:p>
                      <a:pPr algn="l" rtl="0" fontAlgn="base">
                        <a:buFont typeface="Arial" panose="020B0604020202020204" pitchFamily="34" charset="0"/>
                        <a:buChar char="•"/>
                      </a:pPr>
                      <a:r>
                        <a:rPr lang="en-US" sz="1400" b="1" u="none" strike="noStrike" cap="none" spc="0" dirty="0">
                          <a:solidFill>
                            <a:schemeClr val="tx1"/>
                          </a:solidFill>
                          <a:effectLst/>
                        </a:rPr>
                        <a:t>Job Competition:</a:t>
                      </a:r>
                      <a:r>
                        <a:rPr lang="en-US" sz="1400" b="0" u="none" strike="noStrike" cap="none" spc="0" dirty="0">
                          <a:solidFill>
                            <a:schemeClr val="tx1"/>
                          </a:solidFill>
                          <a:effectLst/>
                        </a:rPr>
                        <a:t> Many applicants for popular roles in certain locations.</a:t>
                      </a:r>
                      <a:br>
                        <a:rPr lang="en-US" sz="1400" b="0" u="none" strike="noStrike" cap="none" spc="0" dirty="0">
                          <a:solidFill>
                            <a:schemeClr val="tx1"/>
                          </a:solidFill>
                          <a:effectLst/>
                        </a:rPr>
                      </a:br>
                      <a:r>
                        <a:rPr lang="en-US" sz="1400" b="0" cap="none" spc="0" dirty="0">
                          <a:solidFill>
                            <a:schemeClr val="tx1"/>
                          </a:solidFill>
                          <a:effectLst/>
                        </a:rPr>
                        <a:t>​</a:t>
                      </a:r>
                    </a:p>
                    <a:p>
                      <a:pPr algn="l" rtl="0" fontAlgn="base">
                        <a:buFont typeface="Arial" panose="020B0604020202020204" pitchFamily="34" charset="0"/>
                        <a:buChar char="•"/>
                      </a:pPr>
                      <a:r>
                        <a:rPr lang="en-US" sz="1400" b="1" u="none" strike="noStrike" cap="none" spc="0" dirty="0">
                          <a:solidFill>
                            <a:schemeClr val="tx1"/>
                          </a:solidFill>
                          <a:effectLst/>
                        </a:rPr>
                        <a:t>Regulatory Change:</a:t>
                      </a:r>
                      <a:r>
                        <a:rPr lang="en-US" sz="1400" b="0" u="none" strike="noStrike" cap="none" spc="0" dirty="0">
                          <a:solidFill>
                            <a:schemeClr val="tx1"/>
                          </a:solidFill>
                          <a:effectLst/>
                        </a:rPr>
                        <a:t> Policies like CQC standards are constantly evolving, requiring ongoing learning.</a:t>
                      </a:r>
                      <a:r>
                        <a:rPr lang="en-US" sz="1400" b="0" cap="none" spc="0" dirty="0">
                          <a:solidFill>
                            <a:schemeClr val="tx1"/>
                          </a:solidFill>
                          <a:effectLst/>
                        </a:rPr>
                        <a:t>​</a:t>
                      </a:r>
                      <a:endParaRPr lang="en-US" sz="1400" b="0" i="0" cap="none" spc="0" dirty="0">
                        <a:solidFill>
                          <a:schemeClr val="tx1"/>
                        </a:solidFill>
                        <a:effectLst/>
                        <a:latin typeface="Arial" panose="020B0604020202020204" pitchFamily="34" charset="0"/>
                      </a:endParaRPr>
                    </a:p>
                  </a:txBody>
                  <a:tcPr marL="97369" marR="51724" marT="74899" marB="74899"/>
                </a:tc>
                <a:extLst>
                  <a:ext uri="{0D108BD9-81ED-4DB2-BD59-A6C34878D82A}">
                    <a16:rowId xmlns:a16="http://schemas.microsoft.com/office/drawing/2014/main" val="3893662217"/>
                  </a:ext>
                </a:extLst>
              </a:tr>
            </a:tbl>
          </a:graphicData>
        </a:graphic>
      </p:graphicFrame>
    </p:spTree>
    <p:extLst>
      <p:ext uri="{BB962C8B-B14F-4D97-AF65-F5344CB8AC3E}">
        <p14:creationId xmlns:p14="http://schemas.microsoft.com/office/powerpoint/2010/main" val="12282309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52EA9-F0C1-9940-B3ED-A4CB5F0FA850}"/>
              </a:ext>
            </a:extLst>
          </p:cNvPr>
          <p:cNvSpPr>
            <a:spLocks noGrp="1"/>
          </p:cNvSpPr>
          <p:nvPr>
            <p:ph type="title"/>
          </p:nvPr>
        </p:nvSpPr>
        <p:spPr>
          <a:xfrm>
            <a:off x="1295402" y="982132"/>
            <a:ext cx="9601196" cy="1031863"/>
          </a:xfrm>
        </p:spPr>
        <p:txBody>
          <a:bodyPr/>
          <a:lstStyle/>
          <a:p>
            <a:r>
              <a:rPr lang="en-US" dirty="0">
                <a:solidFill>
                  <a:srgbClr val="00B050"/>
                </a:solidFill>
                <a:latin typeface="Broadway" pitchFamily="82" charset="77"/>
              </a:rPr>
              <a:t>NOTE</a:t>
            </a:r>
          </a:p>
        </p:txBody>
      </p:sp>
      <p:sp>
        <p:nvSpPr>
          <p:cNvPr id="3" name="Content Placeholder 2">
            <a:extLst>
              <a:ext uri="{FF2B5EF4-FFF2-40B4-BE49-F238E27FC236}">
                <a16:creationId xmlns:a16="http://schemas.microsoft.com/office/drawing/2014/main" id="{FD172766-622C-E148-8D12-233CD77A10CB}"/>
              </a:ext>
            </a:extLst>
          </p:cNvPr>
          <p:cNvSpPr>
            <a:spLocks noGrp="1"/>
          </p:cNvSpPr>
          <p:nvPr>
            <p:ph idx="1"/>
          </p:nvPr>
        </p:nvSpPr>
        <p:spPr/>
        <p:txBody>
          <a:bodyPr>
            <a:normAutofit fontScale="77500" lnSpcReduction="20000"/>
          </a:bodyPr>
          <a:lstStyle/>
          <a:p>
            <a:pPr algn="l" rtl="0" fontAlgn="base">
              <a:buFont typeface="Arial" panose="020B0604020202020204" pitchFamily="34" charset="0"/>
              <a:buChar char="•"/>
            </a:pPr>
            <a:r>
              <a:rPr lang="en-US" sz="2100" b="0" i="0" u="none" strike="noStrike" dirty="0">
                <a:solidFill>
                  <a:schemeClr val="tx1"/>
                </a:solidFill>
                <a:effectLst/>
                <a:latin typeface="Arial" panose="020B0604020202020204" pitchFamily="34" charset="0"/>
              </a:rPr>
              <a:t>Now I’m going to walk you through my personal SWOT analysis.</a:t>
            </a:r>
            <a:r>
              <a:rPr lang="en-US" sz="2100" b="0" i="0" dirty="0">
                <a:solidFill>
                  <a:schemeClr val="tx1"/>
                </a:solidFill>
                <a:effectLst/>
                <a:latin typeface="Arial" panose="020B0604020202020204" pitchFamily="34" charset="0"/>
              </a:rPr>
              <a:t>​</a:t>
            </a:r>
          </a:p>
          <a:p>
            <a:pPr algn="l" rtl="0" fontAlgn="base">
              <a:buFont typeface="Arial" panose="020B0604020202020204" pitchFamily="34" charset="0"/>
              <a:buChar char="•"/>
            </a:pPr>
            <a:r>
              <a:rPr lang="en-US" sz="2100" b="0" i="0" u="none" strike="noStrike" dirty="0">
                <a:solidFill>
                  <a:schemeClr val="tx1"/>
                </a:solidFill>
                <a:effectLst/>
                <a:latin typeface="Arial" panose="020B0604020202020204" pitchFamily="34" charset="0"/>
              </a:rPr>
              <a:t>Starting with </a:t>
            </a:r>
            <a:r>
              <a:rPr lang="en-US" sz="2100" b="1" i="0" u="none" strike="noStrike" dirty="0">
                <a:solidFill>
                  <a:schemeClr val="tx1"/>
                </a:solidFill>
                <a:effectLst/>
                <a:latin typeface="Arial" panose="020B0604020202020204" pitchFamily="34" charset="0"/>
              </a:rPr>
              <a:t>strengths</a:t>
            </a:r>
            <a:r>
              <a:rPr lang="en-US" sz="2100" b="0" i="0" u="none" strike="noStrike" dirty="0">
                <a:solidFill>
                  <a:schemeClr val="tx1"/>
                </a:solidFill>
                <a:effectLst/>
                <a:latin typeface="Arial" panose="020B0604020202020204" pitchFamily="34" charset="0"/>
              </a:rPr>
              <a:t>, these are the qualities I can really rely on like empathy, resilience, and being a good team player. These strengths help me connect with service users and work well with colleagues.</a:t>
            </a:r>
            <a:r>
              <a:rPr lang="en-US" sz="2100" b="0" i="0" dirty="0">
                <a:solidFill>
                  <a:schemeClr val="tx1"/>
                </a:solidFill>
                <a:effectLst/>
                <a:latin typeface="Arial" panose="020B0604020202020204" pitchFamily="34" charset="0"/>
              </a:rPr>
              <a:t>​</a:t>
            </a:r>
          </a:p>
          <a:p>
            <a:pPr algn="l" rtl="0" fontAlgn="base">
              <a:buFont typeface="Arial" panose="020B0604020202020204" pitchFamily="34" charset="0"/>
              <a:buChar char="•"/>
            </a:pPr>
            <a:r>
              <a:rPr lang="en-US" sz="2100" b="0" i="0" u="none" strike="noStrike" dirty="0">
                <a:solidFill>
                  <a:schemeClr val="tx1"/>
                </a:solidFill>
                <a:effectLst/>
                <a:latin typeface="Arial" panose="020B0604020202020204" pitchFamily="34" charset="0"/>
              </a:rPr>
              <a:t>When it comes to </a:t>
            </a:r>
            <a:r>
              <a:rPr lang="en-US" sz="2100" b="1" i="0" u="none" strike="noStrike" dirty="0">
                <a:solidFill>
                  <a:schemeClr val="tx1"/>
                </a:solidFill>
                <a:effectLst/>
                <a:latin typeface="Arial" panose="020B0604020202020204" pitchFamily="34" charset="0"/>
              </a:rPr>
              <a:t>weaknesses</a:t>
            </a:r>
            <a:r>
              <a:rPr lang="en-US" sz="2100" b="0" i="0" u="none" strike="noStrike" dirty="0">
                <a:solidFill>
                  <a:schemeClr val="tx1"/>
                </a:solidFill>
                <a:effectLst/>
                <a:latin typeface="Arial" panose="020B0604020202020204" pitchFamily="34" charset="0"/>
              </a:rPr>
              <a:t>, I’m aware of areas I could improve. For example, I sometimes struggle with delegating tasks, I’m still building confidence with digital systems,  and I get a bit nervous speaking in front of larger groups.</a:t>
            </a:r>
            <a:r>
              <a:rPr lang="en-US" sz="2100" b="0" i="0" dirty="0">
                <a:solidFill>
                  <a:schemeClr val="tx1"/>
                </a:solidFill>
                <a:effectLst/>
                <a:latin typeface="Arial" panose="020B0604020202020204" pitchFamily="34" charset="0"/>
              </a:rPr>
              <a:t>​</a:t>
            </a:r>
          </a:p>
          <a:p>
            <a:pPr algn="l" rtl="0" fontAlgn="base">
              <a:buFont typeface="Arial" panose="020B0604020202020204" pitchFamily="34" charset="0"/>
              <a:buChar char="•"/>
            </a:pPr>
            <a:r>
              <a:rPr lang="en-US" sz="2100" b="0" i="0" u="none" strike="noStrike" dirty="0">
                <a:solidFill>
                  <a:schemeClr val="tx1"/>
                </a:solidFill>
                <a:effectLst/>
                <a:latin typeface="Arial" panose="020B0604020202020204" pitchFamily="34" charset="0"/>
              </a:rPr>
              <a:t>Looking at </a:t>
            </a:r>
            <a:r>
              <a:rPr lang="en-US" sz="2100" b="1" i="0" u="none" strike="noStrike" dirty="0">
                <a:solidFill>
                  <a:schemeClr val="tx1"/>
                </a:solidFill>
                <a:effectLst/>
                <a:latin typeface="Arial" panose="020B0604020202020204" pitchFamily="34" charset="0"/>
              </a:rPr>
              <a:t>opportunities</a:t>
            </a:r>
            <a:r>
              <a:rPr lang="en-US" sz="2100" b="0" i="0" u="none" strike="noStrike" dirty="0">
                <a:solidFill>
                  <a:schemeClr val="tx1"/>
                </a:solidFill>
                <a:effectLst/>
                <a:latin typeface="Arial" panose="020B0604020202020204" pitchFamily="34" charset="0"/>
              </a:rPr>
              <a:t>, there are some exciting ways to grow professionally. NHS Band 2/3 apprenticeships, free CPD courses through the Skills for Care platform, and networking through university or placements all give me chances to develop skills and learn more about the sector.</a:t>
            </a:r>
            <a:r>
              <a:rPr lang="en-US" sz="2100" b="0" i="0" dirty="0">
                <a:solidFill>
                  <a:schemeClr val="tx1"/>
                </a:solidFill>
                <a:effectLst/>
                <a:latin typeface="Arial" panose="020B0604020202020204" pitchFamily="34" charset="0"/>
              </a:rPr>
              <a:t>​</a:t>
            </a:r>
          </a:p>
          <a:p>
            <a:pPr algn="l" rtl="0" fontAlgn="base">
              <a:buFont typeface="Arial" panose="020B0604020202020204" pitchFamily="34" charset="0"/>
              <a:buChar char="•"/>
            </a:pPr>
            <a:r>
              <a:rPr lang="en-US" sz="2100" b="0" i="0" u="none" strike="noStrike" dirty="0">
                <a:solidFill>
                  <a:schemeClr val="tx1"/>
                </a:solidFill>
                <a:effectLst/>
                <a:latin typeface="Arial" panose="020B0604020202020204" pitchFamily="34" charset="0"/>
              </a:rPr>
              <a:t>Finally, the </a:t>
            </a:r>
            <a:r>
              <a:rPr lang="en-US" sz="2100" b="1" i="0" u="none" strike="noStrike" dirty="0">
                <a:solidFill>
                  <a:schemeClr val="tx1"/>
                </a:solidFill>
                <a:effectLst/>
                <a:latin typeface="Arial" panose="020B0604020202020204" pitchFamily="34" charset="0"/>
              </a:rPr>
              <a:t>threats</a:t>
            </a:r>
            <a:r>
              <a:rPr lang="en-US" sz="2100" b="0" i="0" u="none" strike="noStrike" dirty="0">
                <a:solidFill>
                  <a:schemeClr val="tx1"/>
                </a:solidFill>
                <a:effectLst/>
                <a:latin typeface="Arial" panose="020B0604020202020204" pitchFamily="34" charset="0"/>
              </a:rPr>
              <a:t> are things I can’t fully control but need to plan for, like high workloads, tough competition for jobs, Putting all of this together helps me see a clear picture: what I’m doing well, what I need to work on, where I can grow, and what challenges I need to prepare for. It gives me a solid starting point to make a practical action plan for my career in health and social care.”</a:t>
            </a:r>
            <a:r>
              <a:rPr lang="en-US" sz="2100" b="0" i="0" dirty="0">
                <a:solidFill>
                  <a:schemeClr val="tx1"/>
                </a:solidFill>
                <a:effectLst/>
                <a:latin typeface="Arial" panose="020B0604020202020204" pitchFamily="34" charset="0"/>
              </a:rPr>
              <a:t>​</a:t>
            </a:r>
          </a:p>
          <a:p>
            <a:endParaRPr lang="en-US" dirty="0"/>
          </a:p>
        </p:txBody>
      </p:sp>
    </p:spTree>
    <p:extLst>
      <p:ext uri="{BB962C8B-B14F-4D97-AF65-F5344CB8AC3E}">
        <p14:creationId xmlns:p14="http://schemas.microsoft.com/office/powerpoint/2010/main" val="29435817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9C466-2549-2348-AEDE-06A2787129DB}"/>
              </a:ext>
            </a:extLst>
          </p:cNvPr>
          <p:cNvSpPr>
            <a:spLocks noGrp="1"/>
          </p:cNvSpPr>
          <p:nvPr>
            <p:ph type="title"/>
          </p:nvPr>
        </p:nvSpPr>
        <p:spPr/>
        <p:txBody>
          <a:bodyPr>
            <a:normAutofit/>
          </a:bodyPr>
          <a:lstStyle/>
          <a:p>
            <a:pPr>
              <a:lnSpc>
                <a:spcPct val="90000"/>
              </a:lnSpc>
            </a:pPr>
            <a:r>
              <a:rPr lang="en-US" sz="4100" b="1" u="sng" strike="noStrike">
                <a:solidFill>
                  <a:srgbClr val="262626"/>
                </a:solidFill>
                <a:effectLst/>
                <a:latin typeface="Aharoni" panose="02010803020104030203" pitchFamily="2" charset="-79"/>
                <a:cs typeface="Aharoni" panose="02010803020104030203" pitchFamily="2" charset="-79"/>
              </a:rPr>
              <a:t>Strategic Application - Turning Analysis into Action</a:t>
            </a:r>
            <a:r>
              <a:rPr lang="en-US" sz="4100" b="1" u="sng">
                <a:solidFill>
                  <a:srgbClr val="262626"/>
                </a:solidFill>
                <a:effectLst/>
                <a:latin typeface="Aharoni" panose="02010803020104030203" pitchFamily="2" charset="-79"/>
                <a:cs typeface="Aharoni" panose="02010803020104030203" pitchFamily="2" charset="-79"/>
              </a:rPr>
              <a:t>​</a:t>
            </a:r>
            <a:endParaRPr lang="en-US" sz="4100" b="1" u="sng">
              <a:solidFill>
                <a:srgbClr val="262626"/>
              </a:solidFill>
              <a:latin typeface="Aharoni" panose="02010803020104030203" pitchFamily="2" charset="-79"/>
              <a:cs typeface="Aharoni" panose="02010803020104030203" pitchFamily="2" charset="-79"/>
            </a:endParaRPr>
          </a:p>
        </p:txBody>
      </p:sp>
      <p:graphicFrame>
        <p:nvGraphicFramePr>
          <p:cNvPr id="4" name="Content Placeholder 3">
            <a:extLst>
              <a:ext uri="{FF2B5EF4-FFF2-40B4-BE49-F238E27FC236}">
                <a16:creationId xmlns:a16="http://schemas.microsoft.com/office/drawing/2014/main" id="{A77C749F-B11C-A94A-BFB3-239C310CB94B}"/>
              </a:ext>
            </a:extLst>
          </p:cNvPr>
          <p:cNvGraphicFramePr>
            <a:graphicFrameLocks noGrp="1"/>
          </p:cNvGraphicFramePr>
          <p:nvPr>
            <p:ph idx="1"/>
            <p:extLst>
              <p:ext uri="{D42A27DB-BD31-4B8C-83A1-F6EECF244321}">
                <p14:modId xmlns:p14="http://schemas.microsoft.com/office/powerpoint/2010/main" val="2638931454"/>
              </p:ext>
            </p:extLst>
          </p:nvPr>
        </p:nvGraphicFramePr>
        <p:xfrm>
          <a:off x="1765541" y="2772384"/>
          <a:ext cx="8835784" cy="3446891"/>
        </p:xfrm>
        <a:graphic>
          <a:graphicData uri="http://schemas.openxmlformats.org/drawingml/2006/table">
            <a:tbl>
              <a:tblPr firstRow="1" bandRow="1">
                <a:noFill/>
              </a:tblPr>
              <a:tblGrid>
                <a:gridCol w="2924808">
                  <a:extLst>
                    <a:ext uri="{9D8B030D-6E8A-4147-A177-3AD203B41FA5}">
                      <a16:colId xmlns:a16="http://schemas.microsoft.com/office/drawing/2014/main" val="57104856"/>
                    </a:ext>
                  </a:extLst>
                </a:gridCol>
                <a:gridCol w="2966791">
                  <a:extLst>
                    <a:ext uri="{9D8B030D-6E8A-4147-A177-3AD203B41FA5}">
                      <a16:colId xmlns:a16="http://schemas.microsoft.com/office/drawing/2014/main" val="2183306358"/>
                    </a:ext>
                  </a:extLst>
                </a:gridCol>
                <a:gridCol w="2944185">
                  <a:extLst>
                    <a:ext uri="{9D8B030D-6E8A-4147-A177-3AD203B41FA5}">
                      <a16:colId xmlns:a16="http://schemas.microsoft.com/office/drawing/2014/main" val="4248291807"/>
                    </a:ext>
                  </a:extLst>
                </a:gridCol>
              </a:tblGrid>
              <a:tr h="731583">
                <a:tc>
                  <a:txBody>
                    <a:bodyPr/>
                    <a:lstStyle/>
                    <a:p>
                      <a:pPr algn="l" rtl="0" fontAlgn="base"/>
                      <a:r>
                        <a:rPr lang="en-US" sz="1600" b="1" i="0" u="none" strike="noStrike" cap="none" spc="0">
                          <a:solidFill>
                            <a:schemeClr val="tx1"/>
                          </a:solidFill>
                          <a:effectLst/>
                          <a:highlight>
                            <a:srgbClr val="C0C0C0"/>
                          </a:highlight>
                          <a:latin typeface="Raleway" pitchFamily="2" charset="77"/>
                        </a:rPr>
                        <a:t>Using a Strength to Overcome a Weakness</a:t>
                      </a:r>
                      <a:r>
                        <a:rPr lang="en-US" sz="1600" b="1" i="0" cap="none" spc="0">
                          <a:solidFill>
                            <a:schemeClr val="tx1"/>
                          </a:solidFill>
                          <a:effectLst/>
                          <a:highlight>
                            <a:srgbClr val="C0C0C0"/>
                          </a:highlight>
                          <a:latin typeface="Raleway" pitchFamily="2" charset="77"/>
                        </a:rPr>
                        <a:t>​</a:t>
                      </a:r>
                      <a:endParaRPr lang="en-US" sz="1600" b="1" i="0" cap="none" spc="0">
                        <a:solidFill>
                          <a:schemeClr val="tx1"/>
                        </a:solidFill>
                        <a:effectLst/>
                        <a:highlight>
                          <a:srgbClr val="C0C0C0"/>
                        </a:highlight>
                      </a:endParaRPr>
                    </a:p>
                  </a:txBody>
                  <a:tcPr marL="63819" marR="72446" marT="18234" marB="136754" anchor="b">
                    <a:lnL w="12700" cmpd="sng">
                      <a:noFill/>
                    </a:lnL>
                    <a:lnR w="12700" cmpd="sng">
                      <a:noFill/>
                    </a:lnR>
                    <a:lnT w="9525" cap="flat" cmpd="sng" algn="ctr">
                      <a:noFill/>
                      <a:prstDash val="solid"/>
                    </a:lnT>
                    <a:lnB w="38100" cmpd="sng">
                      <a:noFill/>
                    </a:lnB>
                    <a:noFill/>
                  </a:tcPr>
                </a:tc>
                <a:tc>
                  <a:txBody>
                    <a:bodyPr/>
                    <a:lstStyle/>
                    <a:p>
                      <a:pPr algn="l" rtl="0" fontAlgn="base"/>
                      <a:r>
                        <a:rPr lang="en-US" sz="1600" b="1" i="0" u="none" strike="noStrike" cap="none" spc="0">
                          <a:solidFill>
                            <a:schemeClr val="tx1"/>
                          </a:solidFill>
                          <a:effectLst/>
                          <a:highlight>
                            <a:srgbClr val="C0C0C0"/>
                          </a:highlight>
                          <a:latin typeface="Raleway" pitchFamily="2" charset="77"/>
                        </a:rPr>
                        <a:t>Using a Strength to Seize an Opportunity</a:t>
                      </a:r>
                      <a:r>
                        <a:rPr lang="en-US" sz="1600" b="1" i="0" cap="none" spc="0">
                          <a:solidFill>
                            <a:schemeClr val="tx1"/>
                          </a:solidFill>
                          <a:effectLst/>
                          <a:highlight>
                            <a:srgbClr val="C0C0C0"/>
                          </a:highlight>
                          <a:latin typeface="Raleway" pitchFamily="2" charset="77"/>
                        </a:rPr>
                        <a:t>​</a:t>
                      </a:r>
                      <a:endParaRPr lang="en-US" sz="1600" b="1" i="0" cap="none" spc="0">
                        <a:solidFill>
                          <a:schemeClr val="tx1"/>
                        </a:solidFill>
                        <a:effectLst/>
                        <a:highlight>
                          <a:srgbClr val="C0C0C0"/>
                        </a:highlight>
                      </a:endParaRPr>
                    </a:p>
                  </a:txBody>
                  <a:tcPr marL="63819" marR="72446" marT="18234" marB="136754" anchor="b">
                    <a:lnL w="12700" cmpd="sng">
                      <a:noFill/>
                    </a:lnL>
                    <a:lnR w="12700" cmpd="sng">
                      <a:noFill/>
                    </a:lnR>
                    <a:lnT w="9525" cap="flat" cmpd="sng" algn="ctr">
                      <a:noFill/>
                      <a:prstDash val="solid"/>
                    </a:lnT>
                    <a:lnB w="38100" cmpd="sng">
                      <a:noFill/>
                    </a:lnB>
                    <a:noFill/>
                  </a:tcPr>
                </a:tc>
                <a:tc>
                  <a:txBody>
                    <a:bodyPr/>
                    <a:lstStyle/>
                    <a:p>
                      <a:pPr algn="l" rtl="0" fontAlgn="base"/>
                      <a:r>
                        <a:rPr lang="en-US" sz="1600" b="1" i="0" u="none" strike="noStrike" cap="none" spc="0" dirty="0">
                          <a:solidFill>
                            <a:schemeClr val="tx1"/>
                          </a:solidFill>
                          <a:effectLst/>
                          <a:highlight>
                            <a:srgbClr val="C0C0C0"/>
                          </a:highlight>
                          <a:latin typeface="Raleway" pitchFamily="2" charset="77"/>
                        </a:rPr>
                        <a:t>Using a Strength to Minimize a Threat</a:t>
                      </a:r>
                      <a:r>
                        <a:rPr lang="en-US" sz="1600" b="1" i="0" cap="none" spc="0" dirty="0">
                          <a:solidFill>
                            <a:schemeClr val="tx1"/>
                          </a:solidFill>
                          <a:effectLst/>
                          <a:highlight>
                            <a:srgbClr val="C0C0C0"/>
                          </a:highlight>
                          <a:latin typeface="Raleway" pitchFamily="2" charset="77"/>
                        </a:rPr>
                        <a:t>​</a:t>
                      </a:r>
                      <a:endParaRPr lang="en-US" sz="1600" b="1" i="0" cap="none" spc="0" dirty="0">
                        <a:solidFill>
                          <a:schemeClr val="tx1"/>
                        </a:solidFill>
                        <a:effectLst/>
                        <a:highlight>
                          <a:srgbClr val="C0C0C0"/>
                        </a:highlight>
                      </a:endParaRPr>
                    </a:p>
                  </a:txBody>
                  <a:tcPr marL="63819" marR="72446" marT="18234" marB="136754" anchor="b">
                    <a:lnL w="12700" cmpd="sng">
                      <a:noFill/>
                    </a:lnL>
                    <a:lnR w="12700" cmpd="sng">
                      <a:noFill/>
                    </a:lnR>
                    <a:lnT w="9525" cap="flat" cmpd="sng" algn="ctr">
                      <a:noFill/>
                      <a:prstDash val="solid"/>
                    </a:lnT>
                    <a:lnB w="38100" cmpd="sng">
                      <a:noFill/>
                    </a:lnB>
                    <a:noFill/>
                  </a:tcPr>
                </a:tc>
                <a:extLst>
                  <a:ext uri="{0D108BD9-81ED-4DB2-BD59-A6C34878D82A}">
                    <a16:rowId xmlns:a16="http://schemas.microsoft.com/office/drawing/2014/main" val="3830905001"/>
                  </a:ext>
                </a:extLst>
              </a:tr>
              <a:tr h="2371901">
                <a:tc>
                  <a:txBody>
                    <a:bodyPr/>
                    <a:lstStyle/>
                    <a:p>
                      <a:pPr algn="l" rtl="0" fontAlgn="base">
                        <a:buFont typeface="Arial" panose="020B0604020202020204" pitchFamily="34" charset="0"/>
                        <a:buChar char="•"/>
                      </a:pPr>
                      <a:r>
                        <a:rPr lang="en-US" sz="1400" b="1" i="0" u="none" strike="noStrike" cap="none" spc="0" dirty="0">
                          <a:solidFill>
                            <a:schemeClr val="tx1"/>
                          </a:solidFill>
                          <a:effectLst/>
                          <a:latin typeface="+mj-lt"/>
                        </a:rPr>
                        <a:t>Example:</a:t>
                      </a:r>
                      <a:r>
                        <a:rPr lang="en-US" sz="1400" b="0" i="0" u="none" strike="noStrike" cap="none" spc="0" dirty="0">
                          <a:solidFill>
                            <a:schemeClr val="tx1"/>
                          </a:solidFill>
                          <a:effectLst/>
                          <a:latin typeface="+mj-lt"/>
                        </a:rPr>
                        <a:t> My teamwork skills can help me tackle my struggle with delegation.</a:t>
                      </a:r>
                      <a:r>
                        <a:rPr lang="en-US" sz="1400" b="0" i="0" cap="none" spc="0" dirty="0">
                          <a:solidFill>
                            <a:schemeClr val="tx1"/>
                          </a:solidFill>
                          <a:effectLst/>
                          <a:latin typeface="+mj-lt"/>
                        </a:rPr>
                        <a:t>​</a:t>
                      </a:r>
                      <a:br>
                        <a:rPr lang="en-US" sz="1400" b="0" i="0" cap="none" spc="0" dirty="0">
                          <a:solidFill>
                            <a:schemeClr val="tx1"/>
                          </a:solidFill>
                          <a:effectLst/>
                          <a:latin typeface="+mj-lt"/>
                        </a:rPr>
                      </a:br>
                      <a:r>
                        <a:rPr lang="en-US" sz="1400" b="0" i="0" cap="none" spc="0" dirty="0">
                          <a:solidFill>
                            <a:schemeClr val="tx1"/>
                          </a:solidFill>
                          <a:effectLst/>
                          <a:latin typeface="+mj-lt"/>
                        </a:rPr>
                        <a:t>​</a:t>
                      </a:r>
                      <a:br>
                        <a:rPr lang="en-US" sz="1400" b="0" i="0" cap="none" spc="0" dirty="0">
                          <a:solidFill>
                            <a:schemeClr val="tx1"/>
                          </a:solidFill>
                          <a:effectLst/>
                          <a:latin typeface="+mj-lt"/>
                        </a:rPr>
                      </a:br>
                      <a:r>
                        <a:rPr lang="en-US" sz="1400" b="0" i="0" cap="none" spc="0" dirty="0">
                          <a:solidFill>
                            <a:schemeClr val="tx1"/>
                          </a:solidFill>
                          <a:effectLst/>
                          <a:latin typeface="+mj-lt"/>
                        </a:rPr>
                        <a:t>​</a:t>
                      </a:r>
                    </a:p>
                    <a:p>
                      <a:pPr algn="l" rtl="0" fontAlgn="base">
                        <a:buFont typeface="Arial" panose="020B0604020202020204" pitchFamily="34" charset="0"/>
                        <a:buChar char="•"/>
                      </a:pPr>
                      <a:r>
                        <a:rPr lang="en-US" sz="1400" b="1" i="0" u="none" strike="noStrike" cap="none" spc="0" dirty="0">
                          <a:solidFill>
                            <a:schemeClr val="tx1"/>
                          </a:solidFill>
                          <a:effectLst/>
                          <a:latin typeface="+mj-lt"/>
                        </a:rPr>
                        <a:t>Plan:</a:t>
                      </a:r>
                      <a:r>
                        <a:rPr lang="en-US" sz="1400" b="0" i="0" u="none" strike="noStrike" cap="none" spc="0" dirty="0">
                          <a:solidFill>
                            <a:schemeClr val="tx1"/>
                          </a:solidFill>
                          <a:effectLst/>
                          <a:latin typeface="+mj-lt"/>
                        </a:rPr>
                        <a:t> I’ll schedule regular briefings with my team to discuss workloads together, making delegation a shared process rather than something I have to do alone.</a:t>
                      </a:r>
                      <a:r>
                        <a:rPr lang="en-US" sz="1400" b="0" i="0" cap="none" spc="0" dirty="0">
                          <a:solidFill>
                            <a:schemeClr val="tx1"/>
                          </a:solidFill>
                          <a:effectLst/>
                          <a:latin typeface="+mj-lt"/>
                        </a:rPr>
                        <a:t>​</a:t>
                      </a:r>
                    </a:p>
                    <a:p>
                      <a:pPr algn="l" rtl="0" fontAlgn="base"/>
                      <a:r>
                        <a:rPr lang="en-US" sz="1400" b="0" i="0" cap="none" spc="0" dirty="0">
                          <a:solidFill>
                            <a:schemeClr val="tx1"/>
                          </a:solidFill>
                          <a:effectLst/>
                          <a:latin typeface="+mj-lt"/>
                        </a:rPr>
                        <a:t>​</a:t>
                      </a:r>
                    </a:p>
                  </a:txBody>
                  <a:tcPr marL="63819" marR="72446" marT="18234" marB="136754">
                    <a:lnL w="9525" cap="flat" cmpd="sng" algn="ctr">
                      <a:solidFill>
                        <a:schemeClr val="tx1"/>
                      </a:solidFill>
                      <a:prstDash val="solid"/>
                    </a:lnL>
                    <a:lnR w="12700" cmpd="sng">
                      <a:noFill/>
                      <a:prstDash val="solid"/>
                    </a:lnR>
                    <a:lnT w="38100" cmpd="sng">
                      <a:noFill/>
                    </a:lnT>
                    <a:lnB w="12700" cmpd="sng">
                      <a:noFill/>
                      <a:prstDash val="solid"/>
                    </a:lnB>
                    <a:noFill/>
                  </a:tcPr>
                </a:tc>
                <a:tc>
                  <a:txBody>
                    <a:bodyPr/>
                    <a:lstStyle/>
                    <a:p>
                      <a:pPr algn="l" rtl="0" fontAlgn="base">
                        <a:buFont typeface="Arial" panose="020B0604020202020204" pitchFamily="34" charset="0"/>
                        <a:buChar char="•"/>
                      </a:pPr>
                      <a:r>
                        <a:rPr lang="en-US" sz="1400" b="1" i="0" u="none" strike="noStrike" cap="none" spc="0">
                          <a:solidFill>
                            <a:schemeClr val="tx1"/>
                          </a:solidFill>
                          <a:effectLst/>
                          <a:latin typeface="+mj-lt"/>
                        </a:rPr>
                        <a:t>Example:</a:t>
                      </a:r>
                      <a:r>
                        <a:rPr lang="en-US" sz="1400" b="0" i="0" u="none" strike="noStrike" cap="none" spc="0">
                          <a:solidFill>
                            <a:schemeClr val="tx1"/>
                          </a:solidFill>
                          <a:effectLst/>
                          <a:latin typeface="+mj-lt"/>
                        </a:rPr>
                        <a:t> My resilience is a real asset for an NHS Apprenticeship.</a:t>
                      </a:r>
                      <a:r>
                        <a:rPr lang="en-US" sz="1400" b="0" i="0" cap="none" spc="0">
                          <a:solidFill>
                            <a:schemeClr val="tx1"/>
                          </a:solidFill>
                          <a:effectLst/>
                          <a:latin typeface="+mj-lt"/>
                        </a:rPr>
                        <a:t>​</a:t>
                      </a:r>
                      <a:br>
                        <a:rPr lang="en-US" sz="1400" b="0" i="0" cap="none" spc="0">
                          <a:solidFill>
                            <a:schemeClr val="tx1"/>
                          </a:solidFill>
                          <a:effectLst/>
                          <a:latin typeface="+mj-lt"/>
                        </a:rPr>
                      </a:br>
                      <a:r>
                        <a:rPr lang="en-US" sz="1400" b="0" i="0" cap="none" spc="0">
                          <a:solidFill>
                            <a:schemeClr val="tx1"/>
                          </a:solidFill>
                          <a:effectLst/>
                          <a:latin typeface="+mj-lt"/>
                        </a:rPr>
                        <a:t>​</a:t>
                      </a:r>
                      <a:br>
                        <a:rPr lang="en-US" sz="1400" b="0" i="0" cap="none" spc="0">
                          <a:solidFill>
                            <a:schemeClr val="tx1"/>
                          </a:solidFill>
                          <a:effectLst/>
                          <a:latin typeface="+mj-lt"/>
                        </a:rPr>
                      </a:br>
                      <a:r>
                        <a:rPr lang="en-US" sz="1400" b="0" i="0" cap="none" spc="0">
                          <a:solidFill>
                            <a:schemeClr val="tx1"/>
                          </a:solidFill>
                          <a:effectLst/>
                          <a:latin typeface="+mj-lt"/>
                        </a:rPr>
                        <a:t>​</a:t>
                      </a:r>
                    </a:p>
                    <a:p>
                      <a:pPr algn="l" rtl="0" fontAlgn="base">
                        <a:buFont typeface="Arial" panose="020B0604020202020204" pitchFamily="34" charset="0"/>
                        <a:buChar char="•"/>
                      </a:pPr>
                      <a:r>
                        <a:rPr lang="en-US" sz="1400" b="1" i="0" u="none" strike="noStrike" cap="none" spc="0">
                          <a:solidFill>
                            <a:schemeClr val="tx1"/>
                          </a:solidFill>
                          <a:effectLst/>
                          <a:latin typeface="+mj-lt"/>
                        </a:rPr>
                        <a:t>Plan:</a:t>
                      </a:r>
                      <a:r>
                        <a:rPr lang="en-US" sz="1400" b="0" i="0" u="none" strike="noStrike" cap="none" spc="0">
                          <a:solidFill>
                            <a:schemeClr val="tx1"/>
                          </a:solidFill>
                          <a:effectLst/>
                          <a:latin typeface="+mj-lt"/>
                        </a:rPr>
                        <a:t> I’ll highlight my resilience in applications and interviews, showing I can handle both the work-based and academic demands of the role.</a:t>
                      </a:r>
                      <a:r>
                        <a:rPr lang="en-US" sz="1400" b="0" i="0" cap="none" spc="0">
                          <a:solidFill>
                            <a:schemeClr val="tx1"/>
                          </a:solidFill>
                          <a:effectLst/>
                          <a:latin typeface="+mj-lt"/>
                        </a:rPr>
                        <a:t>​</a:t>
                      </a:r>
                    </a:p>
                    <a:p>
                      <a:pPr algn="l" rtl="0" fontAlgn="base"/>
                      <a:r>
                        <a:rPr lang="en-US" sz="1400" b="0" i="0" cap="none" spc="0">
                          <a:solidFill>
                            <a:schemeClr val="tx1"/>
                          </a:solidFill>
                          <a:effectLst/>
                          <a:latin typeface="+mj-lt"/>
                        </a:rPr>
                        <a:t>​</a:t>
                      </a:r>
                    </a:p>
                  </a:txBody>
                  <a:tcPr marL="63819" marR="72446" marT="18234" marB="136754">
                    <a:lnL w="12700" cmpd="sng">
                      <a:noFill/>
                      <a:prstDash val="solid"/>
                    </a:lnL>
                    <a:lnR w="12700" cmpd="sng">
                      <a:noFill/>
                      <a:prstDash val="solid"/>
                    </a:lnR>
                    <a:lnT w="38100" cmpd="sng">
                      <a:noFill/>
                    </a:lnT>
                    <a:lnB w="12700" cmpd="sng">
                      <a:noFill/>
                      <a:prstDash val="solid"/>
                    </a:lnB>
                    <a:noFill/>
                  </a:tcPr>
                </a:tc>
                <a:tc>
                  <a:txBody>
                    <a:bodyPr/>
                    <a:lstStyle/>
                    <a:p>
                      <a:pPr algn="l" rtl="0" fontAlgn="base">
                        <a:buFont typeface="Arial" panose="020B0604020202020204" pitchFamily="34" charset="0"/>
                        <a:buChar char="•"/>
                      </a:pPr>
                      <a:r>
                        <a:rPr lang="en-US" sz="1400" b="1" i="0" u="none" strike="noStrike" cap="none" spc="0" dirty="0">
                          <a:solidFill>
                            <a:schemeClr val="tx1"/>
                          </a:solidFill>
                          <a:effectLst/>
                          <a:latin typeface="+mj-lt"/>
                        </a:rPr>
                        <a:t>Example:</a:t>
                      </a:r>
                      <a:r>
                        <a:rPr lang="en-US" sz="1400" b="0" i="0" u="none" strike="noStrike" cap="none" spc="0" dirty="0">
                          <a:solidFill>
                            <a:schemeClr val="tx1"/>
                          </a:solidFill>
                          <a:effectLst/>
                          <a:latin typeface="+mj-lt"/>
                        </a:rPr>
                        <a:t> Sector burnout is a real concern, but my empathy and listening skills can help reduce its impact.</a:t>
                      </a:r>
                      <a:r>
                        <a:rPr lang="en-US" sz="1400" b="0" i="0" cap="none" spc="0" dirty="0">
                          <a:solidFill>
                            <a:schemeClr val="tx1"/>
                          </a:solidFill>
                          <a:effectLst/>
                          <a:latin typeface="+mj-lt"/>
                        </a:rPr>
                        <a:t>​</a:t>
                      </a:r>
                      <a:br>
                        <a:rPr lang="en-US" sz="1400" b="0" i="0" cap="none" spc="0" dirty="0">
                          <a:solidFill>
                            <a:schemeClr val="tx1"/>
                          </a:solidFill>
                          <a:effectLst/>
                          <a:latin typeface="+mj-lt"/>
                        </a:rPr>
                      </a:br>
                      <a:r>
                        <a:rPr lang="en-US" sz="1400" b="0" i="0" cap="none" spc="0" dirty="0">
                          <a:solidFill>
                            <a:schemeClr val="tx1"/>
                          </a:solidFill>
                          <a:effectLst/>
                          <a:latin typeface="+mj-lt"/>
                        </a:rPr>
                        <a:t>​</a:t>
                      </a:r>
                      <a:br>
                        <a:rPr lang="en-US" sz="1400" b="0" i="0" cap="none" spc="0" dirty="0">
                          <a:solidFill>
                            <a:schemeClr val="tx1"/>
                          </a:solidFill>
                          <a:effectLst/>
                          <a:latin typeface="+mj-lt"/>
                        </a:rPr>
                      </a:br>
                      <a:r>
                        <a:rPr lang="en-US" sz="1400" b="0" i="0" cap="none" spc="0" dirty="0">
                          <a:solidFill>
                            <a:schemeClr val="tx1"/>
                          </a:solidFill>
                          <a:effectLst/>
                          <a:latin typeface="+mj-lt"/>
                        </a:rPr>
                        <a:t>​</a:t>
                      </a:r>
                    </a:p>
                    <a:p>
                      <a:pPr algn="l" rtl="0" fontAlgn="base">
                        <a:buFont typeface="Arial" panose="020B0604020202020204" pitchFamily="34" charset="0"/>
                        <a:buChar char="•"/>
                      </a:pPr>
                      <a:r>
                        <a:rPr lang="en-US" sz="1400" b="1" i="0" u="none" strike="noStrike" cap="none" spc="0" dirty="0">
                          <a:solidFill>
                            <a:schemeClr val="tx1"/>
                          </a:solidFill>
                          <a:effectLst/>
                          <a:latin typeface="+mj-lt"/>
                        </a:rPr>
                        <a:t>Plan:</a:t>
                      </a:r>
                      <a:r>
                        <a:rPr lang="en-US" sz="1400" b="0" i="0" u="none" strike="noStrike" cap="none" spc="0" dirty="0">
                          <a:solidFill>
                            <a:schemeClr val="tx1"/>
                          </a:solidFill>
                          <a:effectLst/>
                          <a:latin typeface="+mj-lt"/>
                        </a:rPr>
                        <a:t> I’ll use these skills not just with service users, but also with colleagues and myself encouraging open conversations and creating a supportive environment that counters stress.</a:t>
                      </a:r>
                      <a:r>
                        <a:rPr lang="en-US" sz="1400" b="0" i="0" cap="none" spc="0" dirty="0">
                          <a:solidFill>
                            <a:schemeClr val="tx1"/>
                          </a:solidFill>
                          <a:effectLst/>
                          <a:latin typeface="+mj-lt"/>
                        </a:rPr>
                        <a:t>​</a:t>
                      </a:r>
                    </a:p>
                  </a:txBody>
                  <a:tcPr marL="63819" marR="72446" marT="18234" marB="136754">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3944024590"/>
                  </a:ext>
                </a:extLst>
              </a:tr>
            </a:tbl>
          </a:graphicData>
        </a:graphic>
      </p:graphicFrame>
    </p:spTree>
    <p:extLst>
      <p:ext uri="{BB962C8B-B14F-4D97-AF65-F5344CB8AC3E}">
        <p14:creationId xmlns:p14="http://schemas.microsoft.com/office/powerpoint/2010/main" val="6887633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BE26C-B6A9-4C4C-B9FD-1387799E4051}"/>
              </a:ext>
            </a:extLst>
          </p:cNvPr>
          <p:cNvSpPr>
            <a:spLocks noGrp="1"/>
          </p:cNvSpPr>
          <p:nvPr>
            <p:ph type="title"/>
          </p:nvPr>
        </p:nvSpPr>
        <p:spPr/>
        <p:txBody>
          <a:bodyPr/>
          <a:lstStyle/>
          <a:p>
            <a:r>
              <a:rPr lang="en-US" b="1" dirty="0">
                <a:solidFill>
                  <a:srgbClr val="7030A0"/>
                </a:solidFill>
              </a:rPr>
              <a:t>“NOTE”</a:t>
            </a:r>
          </a:p>
        </p:txBody>
      </p:sp>
      <p:sp>
        <p:nvSpPr>
          <p:cNvPr id="3" name="Content Placeholder 2">
            <a:extLst>
              <a:ext uri="{FF2B5EF4-FFF2-40B4-BE49-F238E27FC236}">
                <a16:creationId xmlns:a16="http://schemas.microsoft.com/office/drawing/2014/main" id="{3585AB44-8858-A94B-BC03-E21C77C419F7}"/>
              </a:ext>
            </a:extLst>
          </p:cNvPr>
          <p:cNvSpPr>
            <a:spLocks noGrp="1"/>
          </p:cNvSpPr>
          <p:nvPr>
            <p:ph idx="1"/>
          </p:nvPr>
        </p:nvSpPr>
        <p:spPr/>
        <p:txBody>
          <a:bodyPr>
            <a:normAutofit/>
          </a:bodyPr>
          <a:lstStyle/>
          <a:p>
            <a:pPr algn="l" rtl="0" fontAlgn="base">
              <a:lnSpc>
                <a:spcPct val="150000"/>
              </a:lnSpc>
              <a:buFont typeface="Arial" panose="020B0604020202020204" pitchFamily="34" charset="0"/>
              <a:buChar char="•"/>
            </a:pPr>
            <a:r>
              <a:rPr lang="en-US" sz="1800" b="0" i="0" u="none" strike="noStrike" dirty="0">
                <a:solidFill>
                  <a:schemeClr val="tx1"/>
                </a:solidFill>
                <a:effectLst/>
                <a:latin typeface="Arial" panose="020B0604020202020204" pitchFamily="34" charset="0"/>
              </a:rPr>
              <a:t>This is where my SWOT analysis becomes actionable.</a:t>
            </a:r>
            <a:r>
              <a:rPr lang="en-US" sz="1800" b="0" i="0" dirty="0">
                <a:solidFill>
                  <a:schemeClr val="tx1"/>
                </a:solidFill>
                <a:effectLst/>
                <a:latin typeface="Arial" panose="020B0604020202020204" pitchFamily="34" charset="0"/>
              </a:rPr>
              <a:t>​</a:t>
            </a:r>
            <a:endParaRPr lang="en-US" b="0" i="0" dirty="0">
              <a:solidFill>
                <a:schemeClr val="tx1"/>
              </a:solidFill>
              <a:effectLst/>
              <a:latin typeface="Arial" panose="020B0604020202020204" pitchFamily="34" charset="0"/>
            </a:endParaRPr>
          </a:p>
          <a:p>
            <a:pPr algn="l" rtl="0" fontAlgn="base">
              <a:lnSpc>
                <a:spcPct val="150000"/>
              </a:lnSpc>
              <a:buFont typeface="Arial" panose="020B0604020202020204" pitchFamily="34" charset="0"/>
              <a:buChar char="•"/>
            </a:pPr>
            <a:r>
              <a:rPr lang="en-US" sz="1800" b="0" i="0" u="none" strike="noStrike" dirty="0">
                <a:solidFill>
                  <a:schemeClr val="tx1"/>
                </a:solidFill>
                <a:effectLst/>
                <a:latin typeface="Arial" panose="020B0604020202020204" pitchFamily="34" charset="0"/>
              </a:rPr>
              <a:t>Using </a:t>
            </a:r>
            <a:r>
              <a:rPr lang="en-US" sz="1800" b="1" i="0" u="none" strike="noStrike" dirty="0">
                <a:solidFill>
                  <a:schemeClr val="tx1"/>
                </a:solidFill>
                <a:effectLst/>
                <a:latin typeface="Arial" panose="020B0604020202020204" pitchFamily="34" charset="0"/>
              </a:rPr>
              <a:t>team collaboration</a:t>
            </a:r>
            <a:r>
              <a:rPr lang="en-US" sz="1800" b="0" i="0" u="none" strike="noStrike" dirty="0">
                <a:solidFill>
                  <a:schemeClr val="tx1"/>
                </a:solidFill>
                <a:effectLst/>
                <a:latin typeface="Arial" panose="020B0604020202020204" pitchFamily="34" charset="0"/>
              </a:rPr>
              <a:t>, I can delegate more effectively by sharing workloads.</a:t>
            </a:r>
            <a:r>
              <a:rPr lang="en-US" sz="1800" b="0" i="0" dirty="0">
                <a:solidFill>
                  <a:schemeClr val="tx1"/>
                </a:solidFill>
                <a:effectLst/>
                <a:latin typeface="Arial" panose="020B0604020202020204" pitchFamily="34" charset="0"/>
              </a:rPr>
              <a:t>​</a:t>
            </a:r>
            <a:endParaRPr lang="en-US" b="0" i="0" dirty="0">
              <a:solidFill>
                <a:schemeClr val="tx1"/>
              </a:solidFill>
              <a:effectLst/>
              <a:latin typeface="Arial" panose="020B0604020202020204" pitchFamily="34" charset="0"/>
            </a:endParaRPr>
          </a:p>
          <a:p>
            <a:pPr algn="l" rtl="0" fontAlgn="base">
              <a:lnSpc>
                <a:spcPct val="150000"/>
              </a:lnSpc>
              <a:buFont typeface="Arial" panose="020B0604020202020204" pitchFamily="34" charset="0"/>
              <a:buChar char="•"/>
            </a:pPr>
            <a:r>
              <a:rPr lang="en-US" sz="1800" b="0" i="0" u="none" strike="noStrike" dirty="0">
                <a:solidFill>
                  <a:schemeClr val="tx1"/>
                </a:solidFill>
                <a:effectLst/>
                <a:latin typeface="Arial" panose="020B0604020202020204" pitchFamily="34" charset="0"/>
              </a:rPr>
              <a:t>My </a:t>
            </a:r>
            <a:r>
              <a:rPr lang="en-US" sz="1800" b="1" i="0" u="none" strike="noStrike" dirty="0">
                <a:solidFill>
                  <a:schemeClr val="tx1"/>
                </a:solidFill>
                <a:effectLst/>
                <a:latin typeface="Arial" panose="020B0604020202020204" pitchFamily="34" charset="0"/>
              </a:rPr>
              <a:t>resilience</a:t>
            </a:r>
            <a:r>
              <a:rPr lang="en-US" sz="1800" b="0" i="0" u="none" strike="noStrike" dirty="0">
                <a:solidFill>
                  <a:schemeClr val="tx1"/>
                </a:solidFill>
                <a:effectLst/>
                <a:latin typeface="Arial" panose="020B0604020202020204" pitchFamily="34" charset="0"/>
              </a:rPr>
              <a:t> allows me to pursue opportunities like NHS apprenticeships and manage both work and study demands.</a:t>
            </a:r>
            <a:r>
              <a:rPr lang="en-US" sz="1800" b="0" i="0" dirty="0">
                <a:solidFill>
                  <a:schemeClr val="tx1"/>
                </a:solidFill>
                <a:effectLst/>
                <a:latin typeface="Arial" panose="020B0604020202020204" pitchFamily="34" charset="0"/>
              </a:rPr>
              <a:t>​</a:t>
            </a:r>
            <a:endParaRPr lang="en-US" b="0" i="0" dirty="0">
              <a:solidFill>
                <a:schemeClr val="tx1"/>
              </a:solidFill>
              <a:effectLst/>
              <a:latin typeface="Arial" panose="020B0604020202020204" pitchFamily="34" charset="0"/>
            </a:endParaRPr>
          </a:p>
          <a:p>
            <a:pPr algn="l" rtl="0" fontAlgn="base">
              <a:lnSpc>
                <a:spcPct val="150000"/>
              </a:lnSpc>
              <a:buFont typeface="Arial" panose="020B0604020202020204" pitchFamily="34" charset="0"/>
              <a:buChar char="•"/>
            </a:pPr>
            <a:r>
              <a:rPr lang="en-US" sz="1800" b="0" i="0" u="none" strike="noStrike" dirty="0">
                <a:solidFill>
                  <a:schemeClr val="tx1"/>
                </a:solidFill>
                <a:effectLst/>
                <a:latin typeface="Arial" panose="020B0604020202020204" pitchFamily="34" charset="0"/>
              </a:rPr>
              <a:t>My </a:t>
            </a:r>
            <a:r>
              <a:rPr lang="en-US" sz="1800" b="1" i="0" u="none" strike="noStrike" dirty="0">
                <a:solidFill>
                  <a:schemeClr val="tx1"/>
                </a:solidFill>
                <a:effectLst/>
                <a:latin typeface="Arial" panose="020B0604020202020204" pitchFamily="34" charset="0"/>
              </a:rPr>
              <a:t>empathy</a:t>
            </a:r>
            <a:r>
              <a:rPr lang="en-US" sz="1800" b="0" i="0" u="none" strike="noStrike" dirty="0">
                <a:solidFill>
                  <a:schemeClr val="tx1"/>
                </a:solidFill>
                <a:effectLst/>
                <a:latin typeface="Arial" panose="020B0604020202020204" pitchFamily="34" charset="0"/>
              </a:rPr>
              <a:t> helps mitigate threats like burnout, fostering supportive environments for myself and colleagues. </a:t>
            </a:r>
            <a:endParaRPr lang="en-US" b="0" i="0" dirty="0">
              <a:solidFill>
                <a:schemeClr val="tx1"/>
              </a:solidFill>
              <a:effectLst/>
              <a:latin typeface="Arial" panose="020B0604020202020204" pitchFamily="34" charset="0"/>
            </a:endParaRPr>
          </a:p>
          <a:p>
            <a:endParaRPr lang="en-US" dirty="0"/>
          </a:p>
        </p:txBody>
      </p:sp>
    </p:spTree>
    <p:extLst>
      <p:ext uri="{BB962C8B-B14F-4D97-AF65-F5344CB8AC3E}">
        <p14:creationId xmlns:p14="http://schemas.microsoft.com/office/powerpoint/2010/main" val="1742248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A6A85-6BA1-BB43-A902-034621B81680}"/>
              </a:ext>
            </a:extLst>
          </p:cNvPr>
          <p:cNvSpPr>
            <a:spLocks noGrp="1"/>
          </p:cNvSpPr>
          <p:nvPr>
            <p:ph type="title"/>
          </p:nvPr>
        </p:nvSpPr>
        <p:spPr>
          <a:xfrm>
            <a:off x="1295402" y="982132"/>
            <a:ext cx="9601196" cy="487853"/>
          </a:xfrm>
        </p:spPr>
        <p:txBody>
          <a:bodyPr>
            <a:normAutofit fontScale="90000"/>
          </a:bodyPr>
          <a:lstStyle/>
          <a:p>
            <a:r>
              <a:rPr lang="en-US" sz="2000" b="1" u="none" strike="noStrike" dirty="0">
                <a:solidFill>
                  <a:schemeClr val="tx1"/>
                </a:solidFill>
                <a:effectLst/>
                <a:latin typeface="Elephant Pro" pitchFamily="2" charset="0"/>
                <a:cs typeface="Kokila" panose="020B0604020202020204" pitchFamily="34" charset="0"/>
              </a:rPr>
              <a:t>Conclusion &amp; Personal Action Plan</a:t>
            </a:r>
            <a:r>
              <a:rPr lang="en-US" sz="2000" b="1" dirty="0">
                <a:solidFill>
                  <a:schemeClr val="tx1"/>
                </a:solidFill>
                <a:effectLst/>
                <a:latin typeface="Elephant Pro" pitchFamily="2" charset="0"/>
                <a:cs typeface="Kokila" panose="020B0604020202020204" pitchFamily="34" charset="0"/>
              </a:rPr>
              <a:t>​</a:t>
            </a:r>
            <a:br>
              <a:rPr lang="en-US" sz="1800" b="0" i="0" dirty="0">
                <a:solidFill>
                  <a:srgbClr val="000000"/>
                </a:solidFill>
                <a:effectLst/>
                <a:latin typeface="Playfair Display" pitchFamily="2" charset="77"/>
              </a:rPr>
            </a:br>
            <a:endParaRPr lang="en-US" dirty="0"/>
          </a:p>
        </p:txBody>
      </p:sp>
      <p:sp>
        <p:nvSpPr>
          <p:cNvPr id="3" name="Content Placeholder 2">
            <a:extLst>
              <a:ext uri="{FF2B5EF4-FFF2-40B4-BE49-F238E27FC236}">
                <a16:creationId xmlns:a16="http://schemas.microsoft.com/office/drawing/2014/main" id="{B47F2AC9-A5BE-CF49-8D7B-46F97DA0FE21}"/>
              </a:ext>
            </a:extLst>
          </p:cNvPr>
          <p:cNvSpPr>
            <a:spLocks noGrp="1"/>
          </p:cNvSpPr>
          <p:nvPr>
            <p:ph idx="1"/>
          </p:nvPr>
        </p:nvSpPr>
        <p:spPr>
          <a:xfrm>
            <a:off x="1295401" y="1284791"/>
            <a:ext cx="9601196" cy="4591078"/>
          </a:xfrm>
        </p:spPr>
        <p:txBody>
          <a:bodyPr>
            <a:normAutofit lnSpcReduction="10000"/>
          </a:bodyPr>
          <a:lstStyle/>
          <a:p>
            <a:pPr algn="l" rtl="0" fontAlgn="base">
              <a:buFont typeface="Arial" panose="020B0604020202020204" pitchFamily="34" charset="0"/>
              <a:buChar char="•"/>
            </a:pPr>
            <a:r>
              <a:rPr lang="en-US" sz="1800" b="1" i="0" u="none" strike="noStrike" dirty="0">
                <a:solidFill>
                  <a:srgbClr val="00B050"/>
                </a:solidFill>
                <a:effectLst/>
                <a:latin typeface="Playfair Display" pitchFamily="2" charset="77"/>
              </a:rPr>
              <a:t>Summary:</a:t>
            </a:r>
            <a:r>
              <a:rPr lang="en-US" sz="1800" b="0" i="0" dirty="0">
                <a:solidFill>
                  <a:srgbClr val="000000"/>
                </a:solidFill>
                <a:effectLst/>
                <a:latin typeface="Playfair Display" pitchFamily="2" charset="77"/>
              </a:rPr>
              <a:t>​</a:t>
            </a:r>
            <a:br>
              <a:rPr lang="en-US" sz="1800" b="0" i="0" dirty="0">
                <a:solidFill>
                  <a:srgbClr val="000000"/>
                </a:solidFill>
                <a:effectLst/>
                <a:latin typeface="Playfair Display" pitchFamily="2" charset="77"/>
              </a:rPr>
            </a:br>
            <a:r>
              <a:rPr lang="en-US" sz="1800" b="0" i="0" dirty="0">
                <a:solidFill>
                  <a:srgbClr val="000000"/>
                </a:solidFill>
                <a:effectLst/>
                <a:latin typeface="Playfair Display" pitchFamily="2" charset="77"/>
              </a:rPr>
              <a:t>​</a:t>
            </a:r>
            <a:br>
              <a:rPr lang="en-US" sz="1800" b="0" i="0" dirty="0">
                <a:solidFill>
                  <a:srgbClr val="000000"/>
                </a:solidFill>
                <a:effectLst/>
                <a:latin typeface="Playfair Display" pitchFamily="2" charset="77"/>
              </a:rPr>
            </a:br>
            <a:r>
              <a:rPr lang="en-US" sz="1800" b="1" i="0" u="none" strike="noStrike" dirty="0">
                <a:solidFill>
                  <a:schemeClr val="tx1"/>
                </a:solidFill>
                <a:effectLst/>
                <a:latin typeface="Playfair Display" pitchFamily="2" charset="77"/>
              </a:rPr>
              <a:t>This analysis confirms that I’m ready for employability by giving me a clear picture of my personal strengths and areas to develop.</a:t>
            </a:r>
            <a:br>
              <a:rPr lang="en-US" sz="1800" b="1" i="0" u="none" strike="noStrike" dirty="0">
                <a:solidFill>
                  <a:schemeClr val="tx1"/>
                </a:solidFill>
                <a:effectLst/>
                <a:latin typeface="Playfair Display" pitchFamily="2" charset="77"/>
              </a:rPr>
            </a:br>
            <a:br>
              <a:rPr lang="en-US" sz="1800" b="1" i="0" u="none" strike="noStrike" dirty="0">
                <a:solidFill>
                  <a:schemeClr val="tx1"/>
                </a:solidFill>
                <a:effectLst/>
                <a:latin typeface="Playfair Display" pitchFamily="2" charset="77"/>
              </a:rPr>
            </a:br>
            <a:r>
              <a:rPr lang="en-US" sz="1700" u="none" strike="noStrike" dirty="0">
                <a:solidFill>
                  <a:schemeClr val="tx1"/>
                </a:solidFill>
                <a:effectLst/>
                <a:latin typeface="Elephant Pro" pitchFamily="2" charset="0"/>
              </a:rPr>
              <a:t>Stated Goal (linked to Learning Outcome 3):</a:t>
            </a:r>
            <a:r>
              <a:rPr lang="en-US" sz="1700" dirty="0">
                <a:solidFill>
                  <a:schemeClr val="tx1"/>
                </a:solidFill>
                <a:effectLst/>
                <a:latin typeface="Elephant Pro" pitchFamily="2" charset="0"/>
              </a:rPr>
              <a:t>​</a:t>
            </a:r>
            <a:br>
              <a:rPr lang="en-US" sz="1700" dirty="0">
                <a:solidFill>
                  <a:schemeClr val="tx1"/>
                </a:solidFill>
                <a:effectLst/>
                <a:latin typeface="Elephant Pro" pitchFamily="2" charset="0"/>
              </a:rPr>
            </a:br>
            <a:r>
              <a:rPr lang="en-US" sz="1700" dirty="0">
                <a:solidFill>
                  <a:schemeClr val="tx1"/>
                </a:solidFill>
                <a:effectLst/>
                <a:latin typeface="Elephant Pro" pitchFamily="2" charset="0"/>
              </a:rPr>
              <a:t>​</a:t>
            </a:r>
            <a:br>
              <a:rPr lang="en-US" sz="1700" dirty="0">
                <a:solidFill>
                  <a:schemeClr val="tx1"/>
                </a:solidFill>
                <a:effectLst/>
                <a:latin typeface="Elephant Pro" pitchFamily="2" charset="0"/>
              </a:rPr>
            </a:br>
            <a:r>
              <a:rPr lang="en-US" sz="1800" u="none" strike="noStrike" dirty="0">
                <a:solidFill>
                  <a:schemeClr val="tx1"/>
                </a:solidFill>
                <a:effectLst/>
                <a:latin typeface="Kokila" panose="020B0604020202020204" pitchFamily="34" charset="0"/>
                <a:cs typeface="Kokila" panose="020B0604020202020204" pitchFamily="34" charset="0"/>
              </a:rPr>
              <a:t>My goal is to secure a Band 3 Mental Health Support Worker role in the NHS within the next 12 months.”</a:t>
            </a:r>
            <a:r>
              <a:rPr lang="en-US" sz="1800" dirty="0">
                <a:solidFill>
                  <a:schemeClr val="tx1"/>
                </a:solidFill>
                <a:effectLst/>
                <a:latin typeface="Kokila" panose="020B0604020202020204" pitchFamily="34" charset="0"/>
                <a:cs typeface="Kokila" panose="020B0604020202020204" pitchFamily="34" charset="0"/>
              </a:rPr>
              <a:t>​</a:t>
            </a:r>
            <a:br>
              <a:rPr lang="en-US" sz="1800" dirty="0">
                <a:solidFill>
                  <a:schemeClr val="tx1"/>
                </a:solidFill>
                <a:effectLst/>
                <a:latin typeface="Kokila" panose="020B0604020202020204" pitchFamily="34" charset="0"/>
                <a:cs typeface="Kokila" panose="020B0604020202020204" pitchFamily="34" charset="0"/>
              </a:rPr>
            </a:br>
            <a:r>
              <a:rPr lang="en-US" sz="1800" dirty="0">
                <a:solidFill>
                  <a:schemeClr val="tx1"/>
                </a:solidFill>
                <a:effectLst/>
                <a:latin typeface="Kokila" panose="020B0604020202020204" pitchFamily="34" charset="0"/>
                <a:cs typeface="Kokila" panose="020B0604020202020204" pitchFamily="34" charset="0"/>
              </a:rPr>
              <a:t>​</a:t>
            </a:r>
            <a:br>
              <a:rPr lang="en-US" sz="1800" dirty="0">
                <a:solidFill>
                  <a:schemeClr val="tx1"/>
                </a:solidFill>
                <a:effectLst/>
                <a:latin typeface="Kokila" panose="020B0604020202020204" pitchFamily="34" charset="0"/>
                <a:cs typeface="Kokila" panose="020B0604020202020204" pitchFamily="34" charset="0"/>
              </a:rPr>
            </a:br>
            <a:r>
              <a:rPr lang="en-US" sz="1800" dirty="0">
                <a:solidFill>
                  <a:schemeClr val="tx1"/>
                </a:solidFill>
                <a:effectLst/>
                <a:latin typeface="Kokila" panose="020B0604020202020204" pitchFamily="34" charset="0"/>
                <a:cs typeface="Kokila" panose="020B0604020202020204" pitchFamily="34" charset="0"/>
              </a:rPr>
              <a:t>Action Plan:​</a:t>
            </a:r>
            <a:br>
              <a:rPr lang="en-US" sz="1800" dirty="0">
                <a:solidFill>
                  <a:schemeClr val="tx1"/>
                </a:solidFill>
                <a:effectLst/>
                <a:latin typeface="Kokila" panose="020B0604020202020204" pitchFamily="34" charset="0"/>
                <a:cs typeface="Kokila" panose="020B0604020202020204" pitchFamily="34" charset="0"/>
              </a:rPr>
            </a:br>
            <a:r>
              <a:rPr lang="en-US" sz="1800" dirty="0">
                <a:solidFill>
                  <a:schemeClr val="tx1"/>
                </a:solidFill>
                <a:effectLst/>
                <a:latin typeface="Kokila" panose="020B0604020202020204" pitchFamily="34" charset="0"/>
                <a:cs typeface="Kokila" panose="020B0604020202020204" pitchFamily="34" charset="0"/>
              </a:rPr>
              <a:t>​</a:t>
            </a:r>
            <a:br>
              <a:rPr lang="en-US" sz="1800" dirty="0">
                <a:solidFill>
                  <a:schemeClr val="tx1"/>
                </a:solidFill>
                <a:effectLst/>
                <a:latin typeface="Kokila" panose="020B0604020202020204" pitchFamily="34" charset="0"/>
                <a:cs typeface="Kokila" panose="020B0604020202020204" pitchFamily="34" charset="0"/>
              </a:rPr>
            </a:br>
            <a:r>
              <a:rPr lang="en-US" sz="1800" u="none" strike="noStrike" dirty="0">
                <a:solidFill>
                  <a:schemeClr val="tx1"/>
                </a:solidFill>
                <a:effectLst/>
                <a:latin typeface="Kokila" panose="020B0604020202020204" pitchFamily="34" charset="0"/>
                <a:cs typeface="Kokila" panose="020B0604020202020204" pitchFamily="34" charset="0"/>
              </a:rPr>
              <a:t>Next 3 months):</a:t>
            </a:r>
            <a:r>
              <a:rPr lang="en-US" sz="1800" dirty="0">
                <a:solidFill>
                  <a:schemeClr val="tx1"/>
                </a:solidFill>
                <a:effectLst/>
                <a:latin typeface="Kokila" panose="020B0604020202020204" pitchFamily="34" charset="0"/>
                <a:cs typeface="Kokila" panose="020B0604020202020204" pitchFamily="34" charset="0"/>
              </a:rPr>
              <a:t>​</a:t>
            </a:r>
          </a:p>
          <a:p>
            <a:pPr algn="l" rtl="0" fontAlgn="base">
              <a:buFont typeface="Arial" panose="020B0604020202020204" pitchFamily="34" charset="0"/>
              <a:buChar char="•"/>
            </a:pPr>
            <a:r>
              <a:rPr lang="en-US" sz="1800" u="none" strike="noStrike" dirty="0">
                <a:solidFill>
                  <a:schemeClr val="tx1"/>
                </a:solidFill>
                <a:effectLst/>
                <a:latin typeface="Kokila" panose="020B0604020202020204" pitchFamily="34" charset="0"/>
                <a:cs typeface="Kokila" panose="020B0604020202020204" pitchFamily="34" charset="0"/>
              </a:rPr>
              <a:t>Complete the Digital Skills for Care and Resilience &amp; Wellbeing modules to improve my tech skills and strengthen resilience.</a:t>
            </a:r>
            <a:r>
              <a:rPr lang="en-US" sz="1800" dirty="0">
                <a:solidFill>
                  <a:schemeClr val="tx1"/>
                </a:solidFill>
                <a:effectLst/>
                <a:latin typeface="Kokila" panose="020B0604020202020204" pitchFamily="34" charset="0"/>
                <a:cs typeface="Kokila" panose="020B0604020202020204" pitchFamily="34" charset="0"/>
              </a:rPr>
              <a:t>​</a:t>
            </a:r>
          </a:p>
          <a:p>
            <a:pPr algn="l" rtl="0" fontAlgn="base">
              <a:buFont typeface="Arial" panose="020B0604020202020204" pitchFamily="34" charset="0"/>
              <a:buChar char="•"/>
            </a:pPr>
            <a:br>
              <a:rPr lang="en-US" sz="1800" u="none" strike="noStrike" dirty="0">
                <a:solidFill>
                  <a:schemeClr val="tx1"/>
                </a:solidFill>
                <a:effectLst/>
                <a:latin typeface="Kokila" panose="020B0604020202020204" pitchFamily="34" charset="0"/>
                <a:cs typeface="Kokila" panose="020B0604020202020204" pitchFamily="34" charset="0"/>
              </a:rPr>
            </a:br>
            <a:r>
              <a:rPr lang="en-US" sz="1800" u="none" strike="noStrike" dirty="0">
                <a:solidFill>
                  <a:schemeClr val="tx1"/>
                </a:solidFill>
                <a:effectLst/>
                <a:latin typeface="Kokila" panose="020B0604020202020204" pitchFamily="34" charset="0"/>
                <a:cs typeface="Kokila" panose="020B0604020202020204" pitchFamily="34" charset="0"/>
              </a:rPr>
              <a:t>(Next 6 months):</a:t>
            </a:r>
            <a:r>
              <a:rPr lang="en-US" sz="1800" dirty="0">
                <a:solidFill>
                  <a:schemeClr val="tx1"/>
                </a:solidFill>
                <a:effectLst/>
                <a:latin typeface="Kokila" panose="020B0604020202020204" pitchFamily="34" charset="0"/>
                <a:cs typeface="Kokila" panose="020B0604020202020204" pitchFamily="34" charset="0"/>
              </a:rPr>
              <a:t>​</a:t>
            </a:r>
          </a:p>
          <a:p>
            <a:pPr algn="l" rtl="0" fontAlgn="base">
              <a:buFont typeface="Arial" panose="020B0604020202020204" pitchFamily="34" charset="0"/>
              <a:buChar char="•"/>
            </a:pPr>
            <a:r>
              <a:rPr lang="en-US" sz="1800" u="none" strike="noStrike" dirty="0">
                <a:solidFill>
                  <a:schemeClr val="tx1"/>
                </a:solidFill>
                <a:effectLst/>
                <a:latin typeface="Kokila" panose="020B0604020202020204" pitchFamily="34" charset="0"/>
                <a:cs typeface="Kokila" panose="020B0604020202020204" pitchFamily="34" charset="0"/>
              </a:rPr>
              <a:t>Apply for at least two NHS Trust apprenticeships, showcasing my teamwork and empathy in applications and interviews.</a:t>
            </a:r>
            <a:endParaRPr lang="en-US" sz="1800" dirty="0">
              <a:solidFill>
                <a:schemeClr val="tx1"/>
              </a:solidFill>
              <a:effectLst/>
              <a:latin typeface="Kokila" panose="020B0604020202020204" pitchFamily="34" charset="0"/>
              <a:cs typeface="Kokila" panose="020B0604020202020204" pitchFamily="34" charset="0"/>
            </a:endParaRPr>
          </a:p>
          <a:p>
            <a:endParaRPr lang="en-US" dirty="0">
              <a:solidFill>
                <a:schemeClr val="tx1"/>
              </a:solidFill>
            </a:endParaRPr>
          </a:p>
        </p:txBody>
      </p:sp>
    </p:spTree>
    <p:extLst>
      <p:ext uri="{BB962C8B-B14F-4D97-AF65-F5344CB8AC3E}">
        <p14:creationId xmlns:p14="http://schemas.microsoft.com/office/powerpoint/2010/main" val="32166600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89057E-6E6A-0045-9368-A86C0F188604}"/>
              </a:ext>
            </a:extLst>
          </p:cNvPr>
          <p:cNvSpPr>
            <a:spLocks noGrp="1"/>
          </p:cNvSpPr>
          <p:nvPr>
            <p:ph type="title"/>
          </p:nvPr>
        </p:nvSpPr>
        <p:spPr>
          <a:xfrm>
            <a:off x="652481" y="1382486"/>
            <a:ext cx="3547581" cy="4093028"/>
          </a:xfrm>
        </p:spPr>
        <p:txBody>
          <a:bodyPr anchor="ctr">
            <a:normAutofit/>
          </a:bodyPr>
          <a:lstStyle/>
          <a:p>
            <a:r>
              <a:rPr lang="en-US" sz="4400" b="1"/>
              <a:t>NOTE</a:t>
            </a:r>
          </a:p>
        </p:txBody>
      </p:sp>
      <p:grpSp>
        <p:nvGrpSpPr>
          <p:cNvPr id="11" name="Group 1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2" name="Rectangle 2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E4492DB-94A3-15AD-3A25-98C98B5F2C87}"/>
              </a:ext>
            </a:extLst>
          </p:cNvPr>
          <p:cNvGraphicFramePr>
            <a:graphicFrameLocks noGrp="1"/>
          </p:cNvGraphicFramePr>
          <p:nvPr>
            <p:ph idx="1"/>
            <p:extLst>
              <p:ext uri="{D42A27DB-BD31-4B8C-83A1-F6EECF244321}">
                <p14:modId xmlns:p14="http://schemas.microsoft.com/office/powerpoint/2010/main" val="2477791993"/>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883243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399EB-DC98-C34B-A7FF-1F093B2A36D1}"/>
              </a:ext>
            </a:extLst>
          </p:cNvPr>
          <p:cNvSpPr>
            <a:spLocks noGrp="1"/>
          </p:cNvSpPr>
          <p:nvPr>
            <p:ph type="title"/>
          </p:nvPr>
        </p:nvSpPr>
        <p:spPr>
          <a:xfrm>
            <a:off x="1295402" y="982133"/>
            <a:ext cx="9601196" cy="1055012"/>
          </a:xfrm>
        </p:spPr>
        <p:txBody>
          <a:bodyPr/>
          <a:lstStyle/>
          <a:p>
            <a:r>
              <a:rPr lang="en-US" b="1" dirty="0"/>
              <a:t>Reference </a:t>
            </a:r>
          </a:p>
        </p:txBody>
      </p:sp>
      <p:sp>
        <p:nvSpPr>
          <p:cNvPr id="3" name="Content Placeholder 2">
            <a:extLst>
              <a:ext uri="{FF2B5EF4-FFF2-40B4-BE49-F238E27FC236}">
                <a16:creationId xmlns:a16="http://schemas.microsoft.com/office/drawing/2014/main" id="{727B7D77-30F4-6148-B4E9-27FED17CD8F9}"/>
              </a:ext>
            </a:extLst>
          </p:cNvPr>
          <p:cNvSpPr>
            <a:spLocks noGrp="1"/>
          </p:cNvSpPr>
          <p:nvPr>
            <p:ph idx="1"/>
          </p:nvPr>
        </p:nvSpPr>
        <p:spPr>
          <a:xfrm>
            <a:off x="1295401" y="2372810"/>
            <a:ext cx="9601196" cy="3503058"/>
          </a:xfrm>
        </p:spPr>
        <p:txBody>
          <a:bodyPr>
            <a:normAutofit/>
          </a:bodyPr>
          <a:lstStyle/>
          <a:p>
            <a:r>
              <a:rPr lang="en-GB" sz="1600" dirty="0">
                <a:effectLst/>
                <a:latin typeface="Times New Roman" panose="02020603050405020304" pitchFamily="18" charset="0"/>
              </a:rPr>
              <a:t>1/ Gretzky, W. (2010). </a:t>
            </a:r>
            <a:r>
              <a:rPr lang="en-GB" sz="1600" i="1" dirty="0" err="1">
                <a:effectLst/>
                <a:latin typeface="Times New Roman" panose="02020603050405020304" pitchFamily="18" charset="0"/>
              </a:rPr>
              <a:t>Academia.edu</a:t>
            </a:r>
            <a:r>
              <a:rPr lang="en-GB" sz="1600" i="1" dirty="0">
                <a:effectLst/>
                <a:latin typeface="Times New Roman" panose="02020603050405020304" pitchFamily="18" charset="0"/>
              </a:rPr>
              <a:t> - Find Research Papers, Topics, Researchers</a:t>
            </a:r>
            <a:r>
              <a:rPr lang="en-GB" sz="1600" dirty="0">
                <a:effectLst/>
                <a:latin typeface="Times New Roman" panose="02020603050405020304" pitchFamily="18" charset="0"/>
              </a:rPr>
              <a:t>. [online] </a:t>
            </a:r>
            <a:r>
              <a:rPr lang="en-GB" sz="1600" dirty="0" err="1">
                <a:effectLst/>
                <a:latin typeface="Times New Roman" panose="02020603050405020304" pitchFamily="18" charset="0"/>
              </a:rPr>
              <a:t>Academia.edu</a:t>
            </a:r>
            <a:r>
              <a:rPr lang="en-GB" sz="1600" dirty="0">
                <a:effectLst/>
                <a:latin typeface="Times New Roman" panose="02020603050405020304" pitchFamily="18" charset="0"/>
              </a:rPr>
              <a:t>. Available at: https://</a:t>
            </a:r>
            <a:r>
              <a:rPr lang="en-GB" sz="1600" dirty="0" err="1">
                <a:effectLst/>
                <a:latin typeface="Times New Roman" panose="02020603050405020304" pitchFamily="18" charset="0"/>
              </a:rPr>
              <a:t>www.academia.edu</a:t>
            </a:r>
            <a:r>
              <a:rPr lang="en-GB" sz="1600" dirty="0">
                <a:effectLst/>
                <a:latin typeface="Times New Roman" panose="02020603050405020304" pitchFamily="18" charset="0"/>
              </a:rPr>
              <a:t>/download/48999112/</a:t>
            </a:r>
            <a:r>
              <a:rPr lang="en-GB" sz="1600" dirty="0" err="1">
                <a:effectLst/>
                <a:latin typeface="Times New Roman" panose="02020603050405020304" pitchFamily="18" charset="0"/>
              </a:rPr>
              <a:t>SWOT_in_Healthcare.pdf</a:t>
            </a:r>
            <a:r>
              <a:rPr lang="en-GB" sz="1600" dirty="0">
                <a:effectLst/>
                <a:latin typeface="Times New Roman" panose="02020603050405020304" pitchFamily="18" charset="0"/>
              </a:rPr>
              <a:t> [Accessed 1 Nov. 2025].</a:t>
            </a:r>
          </a:p>
          <a:p>
            <a:r>
              <a:rPr lang="en-GB" sz="1600" dirty="0">
                <a:latin typeface="Times New Roman" panose="02020603050405020304" pitchFamily="18" charset="0"/>
              </a:rPr>
              <a:t>2/ </a:t>
            </a:r>
            <a:r>
              <a:rPr lang="en-GB" sz="1600" dirty="0">
                <a:effectLst/>
                <a:latin typeface="Times New Roman" panose="02020603050405020304" pitchFamily="18" charset="0"/>
              </a:rPr>
              <a:t>Siddiqui, A. (2021). ‘SWOT Analysis (or SWOT Matrix) Tool as a Strategic Planning and Management Technique in the Health Care Industry and Its Advantages’. </a:t>
            </a:r>
            <a:r>
              <a:rPr lang="en-GB" sz="1600" i="1" dirty="0">
                <a:effectLst/>
                <a:latin typeface="Times New Roman" panose="02020603050405020304" pitchFamily="18" charset="0"/>
              </a:rPr>
              <a:t>Biomedical Journal of Scientific &amp; Technical Research</a:t>
            </a:r>
            <a:r>
              <a:rPr lang="en-GB" sz="1600" dirty="0">
                <a:effectLst/>
                <a:latin typeface="Times New Roman" panose="02020603050405020304" pitchFamily="18" charset="0"/>
              </a:rPr>
              <a:t>, [online] 40(2). </a:t>
            </a:r>
            <a:r>
              <a:rPr lang="en-GB" sz="1600" dirty="0" err="1">
                <a:effectLst/>
                <a:latin typeface="Times New Roman" panose="02020603050405020304" pitchFamily="18" charset="0"/>
              </a:rPr>
              <a:t>doi:https</a:t>
            </a:r>
            <a:r>
              <a:rPr lang="en-GB" sz="1600" dirty="0">
                <a:effectLst/>
                <a:latin typeface="Times New Roman" panose="02020603050405020304" pitchFamily="18" charset="0"/>
              </a:rPr>
              <a:t>://</a:t>
            </a:r>
            <a:r>
              <a:rPr lang="en-GB" sz="1600" dirty="0" err="1">
                <a:effectLst/>
                <a:latin typeface="Times New Roman" panose="02020603050405020304" pitchFamily="18" charset="0"/>
              </a:rPr>
              <a:t>doi.org</a:t>
            </a:r>
            <a:r>
              <a:rPr lang="en-GB" sz="1600" dirty="0">
                <a:effectLst/>
                <a:latin typeface="Times New Roman" panose="02020603050405020304" pitchFamily="18" charset="0"/>
              </a:rPr>
              <a:t>/10.26717/bjstr.2021.40.006419.</a:t>
            </a:r>
          </a:p>
          <a:p>
            <a:r>
              <a:rPr lang="en-GB" sz="1800" dirty="0">
                <a:effectLst/>
                <a:latin typeface="Times New Roman" panose="02020603050405020304" pitchFamily="18" charset="0"/>
              </a:rPr>
              <a:t>3/ Scotti, E. and </a:t>
            </a:r>
            <a:r>
              <a:rPr lang="en-GB" sz="1800" dirty="0" err="1">
                <a:effectLst/>
                <a:latin typeface="Times New Roman" panose="02020603050405020304" pitchFamily="18" charset="0"/>
              </a:rPr>
              <a:t>Pietrantonio</a:t>
            </a:r>
            <a:r>
              <a:rPr lang="en-GB" sz="1800" dirty="0">
                <a:effectLst/>
                <a:latin typeface="Times New Roman" panose="02020603050405020304" pitchFamily="18" charset="0"/>
              </a:rPr>
              <a:t>, F. (2013). The hospital Internal Medicine specialist today: a literature review and strength, weaknesses, opportunity, threats (SWOT) analysis to develop a working proposal. </a:t>
            </a:r>
            <a:r>
              <a:rPr lang="en-GB" sz="1800" i="1" dirty="0">
                <a:effectLst/>
                <a:latin typeface="Times New Roman" panose="02020603050405020304" pitchFamily="18" charset="0"/>
              </a:rPr>
              <a:t>Italian Journal of Medicine</a:t>
            </a:r>
            <a:r>
              <a:rPr lang="en-GB" sz="1800" dirty="0">
                <a:effectLst/>
                <a:latin typeface="Times New Roman" panose="02020603050405020304" pitchFamily="18" charset="0"/>
              </a:rPr>
              <a:t>, 7(4), p.278. </a:t>
            </a:r>
            <a:r>
              <a:rPr lang="en-GB" sz="1800" dirty="0" err="1">
                <a:effectLst/>
                <a:latin typeface="Times New Roman" panose="02020603050405020304" pitchFamily="18" charset="0"/>
              </a:rPr>
              <a:t>doi:https</a:t>
            </a:r>
            <a:r>
              <a:rPr lang="en-GB" sz="1800" dirty="0">
                <a:effectLst/>
                <a:latin typeface="Times New Roman" panose="02020603050405020304" pitchFamily="18" charset="0"/>
              </a:rPr>
              <a:t>://</a:t>
            </a:r>
            <a:r>
              <a:rPr lang="en-GB" sz="1800" dirty="0" err="1">
                <a:effectLst/>
                <a:latin typeface="Times New Roman" panose="02020603050405020304" pitchFamily="18" charset="0"/>
              </a:rPr>
              <a:t>doi.org</a:t>
            </a:r>
            <a:r>
              <a:rPr lang="en-GB" sz="1800" dirty="0">
                <a:effectLst/>
                <a:latin typeface="Times New Roman" panose="02020603050405020304" pitchFamily="18" charset="0"/>
              </a:rPr>
              <a:t>/10.4081/itjm.2013.278.</a:t>
            </a:r>
          </a:p>
          <a:p>
            <a:endParaRPr lang="en-GB" sz="1800" dirty="0">
              <a:effectLst/>
              <a:latin typeface="Times New Roman" panose="02020603050405020304" pitchFamily="18" charset="0"/>
            </a:endParaRPr>
          </a:p>
          <a:p>
            <a:endParaRPr lang="en-US" dirty="0"/>
          </a:p>
        </p:txBody>
      </p:sp>
    </p:spTree>
    <p:extLst>
      <p:ext uri="{BB962C8B-B14F-4D97-AF65-F5344CB8AC3E}">
        <p14:creationId xmlns:p14="http://schemas.microsoft.com/office/powerpoint/2010/main" val="88090079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Presentation alaaa" id="{16491CAF-A30A-4542-BD7C-D29AD25B1B40}" vid="{B3571404-F27C-394E-9FE9-1929CE086612}"/>
    </a:ext>
  </a:extLst>
</a:theme>
</file>

<file path=docProps/app.xml><?xml version="1.0" encoding="utf-8"?>
<Properties xmlns="http://schemas.openxmlformats.org/officeDocument/2006/extended-properties" xmlns:vt="http://schemas.openxmlformats.org/officeDocument/2006/docPropsVTypes">
  <Template/>
  <TotalTime>4</TotalTime>
  <Words>1623</Words>
  <Application>Microsoft Office PowerPoint</Application>
  <PresentationFormat>Widescreen</PresentationFormat>
  <Paragraphs>77</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Facet</vt:lpstr>
      <vt:lpstr>PowerPoint Presentation</vt:lpstr>
      <vt:lpstr>Introduction:​</vt:lpstr>
      <vt:lpstr>Introduction to Self-Awareness in Health and Social Care</vt:lpstr>
      <vt:lpstr>NOTE</vt:lpstr>
      <vt:lpstr>The SWOT Framework ​ ​ A Tool for Strategic Development</vt:lpstr>
      <vt:lpstr>NOTE</vt:lpstr>
      <vt:lpstr>My Personal SWOT Analysis</vt:lpstr>
      <vt:lpstr>NOTE</vt:lpstr>
      <vt:lpstr>Strategic Application - Turning Analysis into Action​</vt:lpstr>
      <vt:lpstr>“NOTE”</vt:lpstr>
      <vt:lpstr>Conclusion &amp; Personal Action Plan​ </vt:lpstr>
      <vt:lpstr>NOTE</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Kifah Alhassan (STU113752)</dc:creator>
  <cp:lastModifiedBy>Aladdin Hamza Ahmed Mohammed (2410516)</cp:lastModifiedBy>
  <cp:revision>3</cp:revision>
  <dcterms:created xsi:type="dcterms:W3CDTF">2025-11-09T22:48:48Z</dcterms:created>
  <dcterms:modified xsi:type="dcterms:W3CDTF">2025-11-10T02:30:33Z</dcterms:modified>
</cp:coreProperties>
</file>