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79" r:id="rId3"/>
    <p:sldId id="281" r:id="rId4"/>
    <p:sldId id="353" r:id="rId5"/>
    <p:sldId id="354" r:id="rId6"/>
    <p:sldId id="348" r:id="rId7"/>
    <p:sldId id="355" r:id="rId8"/>
    <p:sldId id="351" r:id="rId9"/>
    <p:sldId id="292" r:id="rId10"/>
    <p:sldId id="356" r:id="rId11"/>
    <p:sldId id="357" r:id="rId12"/>
    <p:sldId id="358" r:id="rId13"/>
    <p:sldId id="35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45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855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6973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8396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6871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843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77215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218863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7350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0672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47919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21/10/2023</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971688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21/10/2023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67790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21/10/2023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686752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21/10/2023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927664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21/10/2023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7835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21/10/2023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20455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21/10/2023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8156841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21/10/2023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4117294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21/10/2023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646447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21/10/2023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255844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21/10/2023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149749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21/10/2023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989993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7432980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171758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21/10/2023</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611339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2389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bscholarly.com/advantages-and-disadvantages-of-privatiz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bscholarly.com/advantages-and-disadvantages-of-nationalizat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publications/minimum-wage-rates-for-2022"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uidance/tell-the-cma-about-a-competition-or-market-problem" TargetMode="External"/><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www.gov.uk/government/news/cma-blocks-merger-between-sainsburys-and-asda"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Economics LCBB5008</a:t>
            </a:r>
          </a:p>
          <a:p>
            <a:pPr eaLnBrk="1" hangingPunct="1"/>
            <a:endParaRPr lang="en-GB" altLang="en-US" dirty="0">
              <a:solidFill>
                <a:schemeClr val="accent2"/>
              </a:solidFill>
            </a:endParaRPr>
          </a:p>
          <a:p>
            <a:pPr eaLnBrk="1" hangingPunct="1"/>
            <a:r>
              <a:rPr lang="en-GB" altLang="en-US" b="1" dirty="0">
                <a:solidFill>
                  <a:schemeClr val="accent2"/>
                </a:solidFill>
              </a:rPr>
              <a:t>Week 9 </a:t>
            </a:r>
            <a:r>
              <a:rPr lang="en-GB" altLang="en-US" b="1">
                <a:solidFill>
                  <a:schemeClr val="accent2"/>
                </a:solidFill>
              </a:rPr>
              <a:t>Lesson 1</a:t>
            </a:r>
            <a:endParaRPr lang="en-GB" altLang="en-US" b="1"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The role of government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fld id="{B6282CF4-F11D-4118-ADBB-5F84001E3BD5}" type="slidenum">
              <a:rPr lang="en-GB" altLang="en-US" sz="1200">
                <a:solidFill>
                  <a:srgbClr val="898989"/>
                </a:solidFill>
                <a:cs typeface="Arial" panose="020B0604020202020204" pitchFamily="34" charset="0"/>
              </a:rPr>
              <a:pPr eaLnBrk="0" fontAlgn="base" hangingPunct="0">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6199" y="3250130"/>
            <a:ext cx="12115801" cy="503679"/>
          </a:xfrm>
        </p:spPr>
        <p:txBody>
          <a:bodyPr>
            <a:noAutofit/>
          </a:bodyPr>
          <a:lstStyle/>
          <a:p>
            <a:pPr algn="l"/>
            <a:r>
              <a:rPr lang="en-US" sz="4800" b="1" dirty="0">
                <a:solidFill>
                  <a:srgbClr val="002060"/>
                </a:solidFill>
              </a:rPr>
              <a:t>At the end of this session you must understand: </a:t>
            </a:r>
            <a:br>
              <a:rPr lang="en-US" sz="4800" b="1" dirty="0">
                <a:solidFill>
                  <a:srgbClr val="002060"/>
                </a:solidFill>
              </a:rPr>
            </a:br>
            <a:br>
              <a:rPr lang="en-US" sz="4800" b="1" dirty="0">
                <a:solidFill>
                  <a:srgbClr val="002060"/>
                </a:solidFill>
              </a:rPr>
            </a:br>
            <a:r>
              <a:rPr lang="en-US" sz="4800" b="1" dirty="0">
                <a:solidFill>
                  <a:srgbClr val="002060"/>
                </a:solidFill>
              </a:rPr>
              <a:t>1</a:t>
            </a:r>
            <a:r>
              <a:rPr lang="en-US" sz="3600" b="1" dirty="0">
                <a:solidFill>
                  <a:srgbClr val="002060"/>
                </a:solidFill>
              </a:rPr>
              <a:t>. role of government	</a:t>
            </a:r>
            <a:br>
              <a:rPr lang="en-US" sz="3600" b="1" dirty="0">
                <a:solidFill>
                  <a:srgbClr val="002060"/>
                </a:solidFill>
              </a:rPr>
            </a:br>
            <a:r>
              <a:rPr lang="en-US" sz="3600" b="1" dirty="0">
                <a:solidFill>
                  <a:srgbClr val="002060"/>
                </a:solidFill>
              </a:rPr>
              <a:t>2. impact of government intervention on business</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30B27-68E6-2EBD-D1FC-B647435E6D71}"/>
              </a:ext>
            </a:extLst>
          </p:cNvPr>
          <p:cNvSpPr>
            <a:spLocks noGrp="1"/>
          </p:cNvSpPr>
          <p:nvPr>
            <p:ph type="title"/>
          </p:nvPr>
        </p:nvSpPr>
        <p:spPr/>
        <p:txBody>
          <a:bodyPr/>
          <a:lstStyle/>
          <a:p>
            <a:r>
              <a:rPr lang="en-GB" dirty="0"/>
              <a:t>Privatisation</a:t>
            </a:r>
          </a:p>
        </p:txBody>
      </p:sp>
      <p:sp>
        <p:nvSpPr>
          <p:cNvPr id="3" name="Content Placeholder 2">
            <a:extLst>
              <a:ext uri="{FF2B5EF4-FFF2-40B4-BE49-F238E27FC236}">
                <a16:creationId xmlns:a16="http://schemas.microsoft.com/office/drawing/2014/main" id="{858E3DA0-66ED-5CAF-81EC-2194300BEE3E}"/>
              </a:ext>
            </a:extLst>
          </p:cNvPr>
          <p:cNvSpPr>
            <a:spLocks noGrp="1"/>
          </p:cNvSpPr>
          <p:nvPr>
            <p:ph idx="1"/>
          </p:nvPr>
        </p:nvSpPr>
        <p:spPr>
          <a:xfrm>
            <a:off x="838200" y="1825625"/>
            <a:ext cx="10515600" cy="4750104"/>
          </a:xfrm>
        </p:spPr>
        <p:txBody>
          <a:bodyPr>
            <a:normAutofit fontScale="25000" lnSpcReduction="20000"/>
          </a:bodyPr>
          <a:lstStyle/>
          <a:p>
            <a:pPr algn="l" fontAlgn="base"/>
            <a:r>
              <a:rPr lang="en-GB" sz="4400" b="1" i="0" dirty="0">
                <a:solidFill>
                  <a:srgbClr val="002060"/>
                </a:solidFill>
                <a:effectLst/>
                <a:latin typeface="Georgia" panose="02040502050405020303" pitchFamily="18" charset="0"/>
              </a:rPr>
              <a:t>Privatization is the process through which governments hire privately owned, for-profit firms to perform services that were previously supplied by the governments themselves (Chukwuemeka, 2022)</a:t>
            </a:r>
            <a:endParaRPr lang="en-GB" sz="4400" b="1" i="0" dirty="0">
              <a:solidFill>
                <a:srgbClr val="002060"/>
              </a:solidFill>
              <a:effectLst/>
              <a:latin typeface="Segoe UI" panose="020B0502040204020203" pitchFamily="34" charset="0"/>
            </a:endParaRPr>
          </a:p>
          <a:p>
            <a:pPr marL="0" indent="0" algn="l" fontAlgn="base">
              <a:buNone/>
            </a:pPr>
            <a:br>
              <a:rPr lang="en-GB" sz="4400" b="1" i="0" dirty="0">
                <a:solidFill>
                  <a:srgbClr val="002060"/>
                </a:solidFill>
                <a:effectLst/>
                <a:latin typeface="Georgia" panose="02040502050405020303" pitchFamily="18" charset="0"/>
              </a:rPr>
            </a:b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Advantages/ merits</a:t>
            </a: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.Improved efficiency... private firms are normally more efficient </a:t>
            </a:r>
            <a:br>
              <a:rPr lang="en-GB" sz="4400" b="1" i="0" dirty="0">
                <a:solidFill>
                  <a:srgbClr val="002060"/>
                </a:solidFill>
                <a:effectLst/>
                <a:latin typeface="Segoe UI" panose="020B0502040204020203" pitchFamily="34" charset="0"/>
              </a:rPr>
            </a:b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Immunity From Political Influence</a:t>
            </a:r>
            <a:br>
              <a:rPr lang="en-GB" sz="4400" b="1" i="0" dirty="0">
                <a:solidFill>
                  <a:srgbClr val="002060"/>
                </a:solidFill>
                <a:effectLst/>
                <a:latin typeface="Segoe UI" panose="020B0502040204020203" pitchFamily="34" charset="0"/>
              </a:rPr>
            </a:b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.Tax Reductions (no longer funded by public purse) and Job Creation</a:t>
            </a:r>
            <a:br>
              <a:rPr lang="en-GB" sz="4400" b="1" i="0" dirty="0">
                <a:solidFill>
                  <a:srgbClr val="002060"/>
                </a:solidFill>
                <a:effectLst/>
                <a:latin typeface="Georgia" panose="02040502050405020303" pitchFamily="18" charset="0"/>
              </a:rPr>
            </a:b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.increased competition leading to better quality and efficiency</a:t>
            </a:r>
            <a:br>
              <a:rPr lang="en-GB" sz="4400" b="1" i="0" dirty="0">
                <a:solidFill>
                  <a:srgbClr val="002060"/>
                </a:solidFill>
                <a:effectLst/>
                <a:latin typeface="Georgia" panose="02040502050405020303" pitchFamily="18" charset="0"/>
              </a:rPr>
            </a:b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.More highly skilled individuals may be attracted</a:t>
            </a:r>
            <a:br>
              <a:rPr lang="en-GB" sz="4400" b="1" i="0" dirty="0">
                <a:solidFill>
                  <a:srgbClr val="002060"/>
                </a:solidFill>
                <a:effectLst/>
                <a:latin typeface="Georgia" panose="02040502050405020303" pitchFamily="18" charset="0"/>
              </a:rPr>
            </a:b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.Higher wages increasing spending power of consumers </a:t>
            </a:r>
            <a:br>
              <a:rPr lang="en-GB" sz="4400" b="1" i="0" dirty="0">
                <a:solidFill>
                  <a:srgbClr val="002060"/>
                </a:solidFill>
                <a:effectLst/>
                <a:latin typeface="Georgia" panose="02040502050405020303" pitchFamily="18" charset="0"/>
              </a:rPr>
            </a:b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Disadvantages </a:t>
            </a:r>
            <a:endParaRPr lang="en-GB" sz="4400" b="1" i="0" dirty="0">
              <a:solidFill>
                <a:srgbClr val="002060"/>
              </a:solidFill>
              <a:effectLst/>
              <a:latin typeface="Segoe UI" panose="020B0502040204020203" pitchFamily="34" charset="0"/>
            </a:endParaRPr>
          </a:p>
          <a:p>
            <a:pPr algn="l" fontAlgn="base"/>
            <a:r>
              <a:rPr lang="en-GB" sz="4400" b="1" i="0" dirty="0">
                <a:solidFill>
                  <a:srgbClr val="002060"/>
                </a:solidFill>
                <a:effectLst/>
                <a:latin typeface="Georgia" panose="02040502050405020303" pitchFamily="18" charset="0"/>
              </a:rPr>
              <a:t>.Privatization might not be the best option for critical infrastructure and services </a:t>
            </a:r>
            <a:r>
              <a:rPr lang="en-GB" sz="4400" b="1" i="0" dirty="0" err="1">
                <a:solidFill>
                  <a:srgbClr val="002060"/>
                </a:solidFill>
                <a:effectLst/>
                <a:latin typeface="Georgia" panose="02040502050405020303" pitchFamily="18" charset="0"/>
              </a:rPr>
              <a:t>e.g</a:t>
            </a:r>
            <a:r>
              <a:rPr lang="en-GB" sz="4400" b="1" i="0" dirty="0">
                <a:solidFill>
                  <a:srgbClr val="002060"/>
                </a:solidFill>
                <a:effectLst/>
                <a:latin typeface="Georgia" panose="02040502050405020303" pitchFamily="18" charset="0"/>
              </a:rPr>
              <a:t> roads, water, electricity</a:t>
            </a:r>
            <a:endParaRPr lang="en-GB" sz="4400" b="1" i="0" dirty="0">
              <a:solidFill>
                <a:srgbClr val="002060"/>
              </a:solidFill>
              <a:effectLst/>
              <a:latin typeface="Segoe UI" panose="020B0502040204020203" pitchFamily="34" charset="0"/>
            </a:endParaRPr>
          </a:p>
          <a:p>
            <a:r>
              <a:rPr lang="en-GB" sz="4300" b="1" dirty="0">
                <a:solidFill>
                  <a:srgbClr val="002060"/>
                </a:solidFill>
                <a:latin typeface="Georgia" panose="02040502050405020303" pitchFamily="18" charset="0"/>
              </a:rPr>
              <a:t>.Public interest lost </a:t>
            </a:r>
            <a:r>
              <a:rPr lang="en-GB" sz="4300" b="1" dirty="0" err="1">
                <a:solidFill>
                  <a:srgbClr val="002060"/>
                </a:solidFill>
                <a:latin typeface="Georgia" panose="02040502050405020303" pitchFamily="18" charset="0"/>
              </a:rPr>
              <a:t>e.g</a:t>
            </a:r>
            <a:r>
              <a:rPr lang="en-GB" sz="4300" b="1" dirty="0">
                <a:solidFill>
                  <a:srgbClr val="002060"/>
                </a:solidFill>
                <a:latin typeface="Georgia" panose="02040502050405020303" pitchFamily="18" charset="0"/>
              </a:rPr>
              <a:t> healthcare, education </a:t>
            </a:r>
          </a:p>
          <a:p>
            <a:endParaRPr lang="en-GB" sz="4300" b="1" dirty="0">
              <a:solidFill>
                <a:srgbClr val="002060"/>
              </a:solidFill>
              <a:latin typeface="Georgia" panose="02040502050405020303" pitchFamily="18" charset="0"/>
            </a:endParaRPr>
          </a:p>
          <a:p>
            <a:pPr marL="0" indent="0">
              <a:buNone/>
            </a:pPr>
            <a:r>
              <a:rPr lang="en-GB" sz="4300" b="1" dirty="0">
                <a:solidFill>
                  <a:srgbClr val="002060"/>
                </a:solidFill>
                <a:latin typeface="Georgia" panose="02040502050405020303" pitchFamily="18" charset="0"/>
                <a:hlinkClick r:id="rId2"/>
              </a:rPr>
              <a:t>more info here</a:t>
            </a:r>
            <a:endParaRPr lang="en-GB" sz="4300" b="1" dirty="0">
              <a:solidFill>
                <a:srgbClr val="002060"/>
              </a:solidFill>
              <a:latin typeface="Georgia" panose="02040502050405020303" pitchFamily="18" charset="0"/>
            </a:endParaRPr>
          </a:p>
        </p:txBody>
      </p:sp>
    </p:spTree>
    <p:extLst>
      <p:ext uri="{BB962C8B-B14F-4D97-AF65-F5344CB8AC3E}">
        <p14:creationId xmlns:p14="http://schemas.microsoft.com/office/powerpoint/2010/main" val="273561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E2651-7020-F54D-3AD2-09655BA6BDEF}"/>
              </a:ext>
            </a:extLst>
          </p:cNvPr>
          <p:cNvSpPr>
            <a:spLocks noGrp="1"/>
          </p:cNvSpPr>
          <p:nvPr>
            <p:ph type="title"/>
          </p:nvPr>
        </p:nvSpPr>
        <p:spPr/>
        <p:txBody>
          <a:bodyPr/>
          <a:lstStyle/>
          <a:p>
            <a:r>
              <a:rPr lang="en-GB" dirty="0"/>
              <a:t>Nationalisation</a:t>
            </a:r>
          </a:p>
        </p:txBody>
      </p:sp>
      <p:sp>
        <p:nvSpPr>
          <p:cNvPr id="3" name="Content Placeholder 2">
            <a:extLst>
              <a:ext uri="{FF2B5EF4-FFF2-40B4-BE49-F238E27FC236}">
                <a16:creationId xmlns:a16="http://schemas.microsoft.com/office/drawing/2014/main" id="{E7249646-8F9A-5686-C575-9D6B139A841D}"/>
              </a:ext>
            </a:extLst>
          </p:cNvPr>
          <p:cNvSpPr>
            <a:spLocks noGrp="1"/>
          </p:cNvSpPr>
          <p:nvPr>
            <p:ph idx="1"/>
          </p:nvPr>
        </p:nvSpPr>
        <p:spPr>
          <a:xfrm>
            <a:off x="536051" y="1380352"/>
            <a:ext cx="10515600" cy="4351338"/>
          </a:xfrm>
        </p:spPr>
        <p:txBody>
          <a:bodyPr>
            <a:normAutofit fontScale="25000" lnSpcReduction="20000"/>
          </a:bodyPr>
          <a:lstStyle/>
          <a:p>
            <a:pPr algn="l" fontAlgn="base"/>
            <a:r>
              <a:rPr lang="en-GB" sz="3400" b="1" i="0" dirty="0">
                <a:solidFill>
                  <a:srgbClr val="002060"/>
                </a:solidFill>
                <a:effectLst/>
                <a:latin typeface="Segoe UI" panose="020B0502040204020203" pitchFamily="34" charset="0"/>
              </a:rPr>
              <a:t>Nationalisation.. the government takes total control of a business or business formally in the hands and control of private individuals becomes a not-for-profit organisation</a:t>
            </a:r>
          </a:p>
          <a:p>
            <a:pPr algn="l" fontAlgn="base"/>
            <a:r>
              <a:rPr lang="en-GB" sz="3400" b="1" i="0" dirty="0">
                <a:solidFill>
                  <a:srgbClr val="002060"/>
                </a:solidFill>
                <a:effectLst/>
                <a:latin typeface="Segoe UI" panose="020B0502040204020203" pitchFamily="34" charset="0"/>
              </a:rPr>
              <a:t> </a:t>
            </a:r>
          </a:p>
          <a:p>
            <a:pPr algn="l" fontAlgn="base"/>
            <a:r>
              <a:rPr lang="en-GB" sz="3400" b="1" i="0" dirty="0">
                <a:solidFill>
                  <a:srgbClr val="002060"/>
                </a:solidFill>
                <a:effectLst/>
                <a:latin typeface="Segoe UI" panose="020B0502040204020203" pitchFamily="34" charset="0"/>
              </a:rPr>
              <a:t>Reasons and advantages</a:t>
            </a:r>
          </a:p>
          <a:p>
            <a:pPr algn="l" fontAlgn="base"/>
            <a:r>
              <a:rPr lang="en-GB" sz="3400" b="1" i="0" dirty="0">
                <a:solidFill>
                  <a:srgbClr val="002060"/>
                </a:solidFill>
                <a:effectLst/>
                <a:latin typeface="Segoe UI" panose="020B0502040204020203" pitchFamily="34" charset="0"/>
              </a:rPr>
              <a:t>.</a:t>
            </a:r>
            <a:r>
              <a:rPr lang="en-GB" sz="3400" b="1" i="0" dirty="0">
                <a:solidFill>
                  <a:srgbClr val="002060"/>
                </a:solidFill>
                <a:effectLst/>
                <a:latin typeface="Georgia" panose="02040502050405020303" pitchFamily="18" charset="0"/>
              </a:rPr>
              <a:t>To prevent exploitation of citizens by businesses </a:t>
            </a:r>
            <a:r>
              <a:rPr lang="en-GB" sz="3400" b="1" i="0" dirty="0" err="1">
                <a:solidFill>
                  <a:srgbClr val="002060"/>
                </a:solidFill>
                <a:effectLst/>
                <a:latin typeface="Georgia" panose="02040502050405020303" pitchFamily="18" charset="0"/>
              </a:rPr>
              <a:t>e.g</a:t>
            </a:r>
            <a:r>
              <a:rPr lang="en-GB" sz="3400" b="1" i="0" dirty="0">
                <a:solidFill>
                  <a:srgbClr val="002060"/>
                </a:solidFill>
                <a:effectLst/>
                <a:latin typeface="Georgia" panose="02040502050405020303" pitchFamily="18" charset="0"/>
              </a:rPr>
              <a:t> NHS, Education</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panose="02040502050405020303" pitchFamily="18" charset="0"/>
              </a:rPr>
              <a:t>.To avoid foreign dominance of the economy... economy controlled by foreign investors</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panose="02040502050405020303" pitchFamily="18" charset="0"/>
              </a:rPr>
              <a:t>.need for large capital by the business - helps mobilise capital. Now funded </a:t>
            </a:r>
            <a:r>
              <a:rPr lang="en-GB" sz="3400" b="1" i="0" dirty="0" err="1">
                <a:solidFill>
                  <a:srgbClr val="002060"/>
                </a:solidFill>
                <a:effectLst/>
                <a:latin typeface="Georgia" panose="02040502050405020303" pitchFamily="18" charset="0"/>
              </a:rPr>
              <a:t>e.g</a:t>
            </a:r>
            <a:r>
              <a:rPr lang="en-GB" sz="3400" b="1" i="0" dirty="0">
                <a:solidFill>
                  <a:srgbClr val="002060"/>
                </a:solidFill>
                <a:effectLst/>
                <a:latin typeface="Georgia" panose="02040502050405020303" pitchFamily="18" charset="0"/>
              </a:rPr>
              <a:t> by fiscus</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panose="02040502050405020303" pitchFamily="18" charset="0"/>
              </a:rPr>
              <a:t>.To provide uninterrupted services of essential services </a:t>
            </a:r>
            <a:r>
              <a:rPr lang="en-GB" sz="3400" b="1" i="0" dirty="0" err="1">
                <a:solidFill>
                  <a:srgbClr val="002060"/>
                </a:solidFill>
                <a:effectLst/>
                <a:latin typeface="Georgia" panose="02040502050405020303" pitchFamily="18" charset="0"/>
              </a:rPr>
              <a:t>e.g</a:t>
            </a:r>
            <a:r>
              <a:rPr lang="en-GB" sz="3400" b="1" i="0" dirty="0">
                <a:solidFill>
                  <a:srgbClr val="002060"/>
                </a:solidFill>
                <a:effectLst/>
                <a:latin typeface="Georgia" panose="02040502050405020303" pitchFamily="18" charset="0"/>
              </a:rPr>
              <a:t> electricity and water</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panose="02040502050405020303" pitchFamily="18" charset="0"/>
              </a:rPr>
              <a:t>.eliminates monopoly and greed </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panose="02040502050405020303" pitchFamily="18" charset="0"/>
              </a:rPr>
              <a:t>.political control usually during a war, nationalises businesses owned by another nation</a:t>
            </a:r>
            <a:endParaRPr lang="en-GB" sz="3400" b="1" i="0" dirty="0">
              <a:solidFill>
                <a:srgbClr val="002060"/>
              </a:solidFill>
              <a:effectLst/>
              <a:latin typeface="Segoe UI" panose="020B0502040204020203" pitchFamily="34" charset="0"/>
            </a:endParaRPr>
          </a:p>
          <a:p>
            <a:pPr algn="l" fontAlgn="base"/>
            <a:br>
              <a:rPr lang="en-GB" sz="3400" b="1" i="0" dirty="0">
                <a:solidFill>
                  <a:srgbClr val="002060"/>
                </a:solidFill>
                <a:effectLst/>
                <a:latin typeface="Segoe UI" panose="020B0502040204020203" pitchFamily="34" charset="0"/>
              </a:rPr>
            </a:b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serif, Arial, Helvetica, sans-serif"/>
              </a:rPr>
              <a:t>Disadvantages </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serif, Arial, Helvetica, sans-serif"/>
              </a:rPr>
              <a:t>.Low productivity and inefficiency ...poor management</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serif, Arial, Helvetica, sans-serif"/>
              </a:rPr>
              <a:t>.Prevention of private initiatives </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serif, Arial, Helvetica, sans-serif"/>
              </a:rPr>
              <a:t>.Political interference</a:t>
            </a:r>
            <a:endParaRPr lang="en-GB" sz="3400" b="1" i="0" dirty="0">
              <a:solidFill>
                <a:srgbClr val="002060"/>
              </a:solidFill>
              <a:effectLst/>
              <a:latin typeface="Segoe UI" panose="020B0502040204020203" pitchFamily="34" charset="0"/>
            </a:endParaRPr>
          </a:p>
          <a:p>
            <a:pPr algn="l" fontAlgn="base"/>
            <a:r>
              <a:rPr lang="en-GB" sz="3400" b="1" i="0" dirty="0">
                <a:solidFill>
                  <a:srgbClr val="002060"/>
                </a:solidFill>
                <a:effectLst/>
                <a:latin typeface="Georgia, serif, Arial, Helvetica, sans-serif"/>
              </a:rPr>
              <a:t>.Corruption and mismanagement usually on tenders and contracts</a:t>
            </a:r>
          </a:p>
          <a:p>
            <a:pPr algn="l" fontAlgn="base"/>
            <a:endParaRPr lang="en-GB" sz="3400" b="1" dirty="0">
              <a:solidFill>
                <a:srgbClr val="002060"/>
              </a:solidFill>
              <a:latin typeface="Georgia, serif, Arial, Helvetica, sans-serif"/>
            </a:endParaRPr>
          </a:p>
          <a:p>
            <a:pPr algn="l" fontAlgn="base"/>
            <a:r>
              <a:rPr lang="en-GB" sz="3400" b="1" i="0" dirty="0">
                <a:solidFill>
                  <a:srgbClr val="002060"/>
                </a:solidFill>
                <a:effectLst/>
                <a:latin typeface="Segoe UI" panose="020B0502040204020203" pitchFamily="34" charset="0"/>
                <a:hlinkClick r:id="rId2">
                  <a:extLst>
                    <a:ext uri="{A12FA001-AC4F-418D-AE19-62706E023703}">
                      <ahyp:hlinkClr xmlns:ahyp="http://schemas.microsoft.com/office/drawing/2018/hyperlinkcolor" val="tx"/>
                    </a:ext>
                  </a:extLst>
                </a:hlinkClick>
              </a:rPr>
              <a:t>more info here</a:t>
            </a:r>
            <a:endParaRPr lang="en-GB" sz="3400" b="1" i="0" dirty="0">
              <a:solidFill>
                <a:srgbClr val="00206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322826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148C72B4-B6A6-4605-B8E0-5B1BD8AAE773}"/>
              </a:ext>
            </a:extLst>
          </p:cNvPr>
          <p:cNvSpPr txBox="1">
            <a:spLocks/>
          </p:cNvSpPr>
          <p:nvPr/>
        </p:nvSpPr>
        <p:spPr>
          <a:xfrm>
            <a:off x="86626" y="539015"/>
            <a:ext cx="12105374" cy="697831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000" b="1" dirty="0">
                <a:solidFill>
                  <a:srgbClr val="002060"/>
                </a:solidFill>
              </a:rPr>
              <a:t>Individual task then group discussion</a:t>
            </a:r>
          </a:p>
          <a:p>
            <a:pPr algn="l"/>
            <a:endParaRPr lang="en-US" sz="3200" b="1" dirty="0">
              <a:solidFill>
                <a:srgbClr val="002060"/>
              </a:solidFill>
            </a:endParaRPr>
          </a:p>
          <a:p>
            <a:pPr algn="l"/>
            <a:r>
              <a:rPr lang="en-US" sz="2800" b="1" dirty="0">
                <a:solidFill>
                  <a:srgbClr val="002060"/>
                </a:solidFill>
              </a:rPr>
              <a:t>Background: The government assists students to access education and training using various policies including student finance introduced in 1998 for home domiciled students then updates followed </a:t>
            </a:r>
            <a:r>
              <a:rPr lang="en-GB" sz="2800" b="1" dirty="0">
                <a:solidFill>
                  <a:srgbClr val="002060"/>
                </a:solidFill>
              </a:rPr>
              <a:t>(Gov.uk, 2020)</a:t>
            </a:r>
            <a:r>
              <a:rPr lang="en-US" sz="2800" b="1" dirty="0">
                <a:solidFill>
                  <a:srgbClr val="002060"/>
                </a:solidFill>
              </a:rPr>
              <a:t>. You are the owner and manager of </a:t>
            </a:r>
            <a:r>
              <a:rPr lang="en-US" sz="2800" b="1" dirty="0" err="1">
                <a:solidFill>
                  <a:srgbClr val="002060"/>
                </a:solidFill>
              </a:rPr>
              <a:t>SweetSpot</a:t>
            </a:r>
            <a:r>
              <a:rPr lang="en-US" sz="2800" b="1" dirty="0">
                <a:solidFill>
                  <a:srgbClr val="002060"/>
                </a:solidFill>
              </a:rPr>
              <a:t> Limited a chocolate confectionary company.</a:t>
            </a:r>
          </a:p>
          <a:p>
            <a:pPr algn="l"/>
            <a:endParaRPr lang="en-US" sz="2800" b="1" dirty="0">
              <a:solidFill>
                <a:srgbClr val="002060"/>
              </a:solidFill>
            </a:endParaRPr>
          </a:p>
          <a:p>
            <a:pPr marL="914400" indent="-914400" algn="l">
              <a:buFont typeface="+mj-lt"/>
              <a:buAutoNum type="arabicPeriod"/>
            </a:pPr>
            <a:r>
              <a:rPr lang="en-US" sz="2800" b="1" dirty="0">
                <a:solidFill>
                  <a:srgbClr val="002060"/>
                </a:solidFill>
              </a:rPr>
              <a:t>In light of government role and objectives, explore how this support helps the government in achieving its goals. Does this benefit </a:t>
            </a:r>
            <a:r>
              <a:rPr lang="en-US" sz="2800" b="1" dirty="0" err="1">
                <a:solidFill>
                  <a:srgbClr val="002060"/>
                </a:solidFill>
              </a:rPr>
              <a:t>SweetSpot</a:t>
            </a:r>
            <a:r>
              <a:rPr lang="en-US" sz="2800" b="1" dirty="0">
                <a:solidFill>
                  <a:srgbClr val="002060"/>
                </a:solidFill>
              </a:rPr>
              <a:t> Limited in any way? If yes, how. If no why?</a:t>
            </a:r>
          </a:p>
          <a:p>
            <a:pPr marL="914400" indent="-914400" algn="l">
              <a:buFont typeface="+mj-lt"/>
              <a:buAutoNum type="arabicPeriod"/>
            </a:pPr>
            <a:endParaRPr lang="en-US" sz="3200" b="1" dirty="0">
              <a:solidFill>
                <a:srgbClr val="002060"/>
              </a:solidFill>
            </a:endParaRPr>
          </a:p>
          <a:p>
            <a:pPr algn="l"/>
            <a:r>
              <a:rPr lang="en-US" sz="1800" dirty="0">
                <a:solidFill>
                  <a:srgbClr val="002060"/>
                </a:solidFill>
                <a:effectLst/>
                <a:latin typeface="Arial" panose="020B0604020202020204" pitchFamily="34" charset="0"/>
                <a:ea typeface="Arial" panose="020B0604020202020204" pitchFamily="34" charset="0"/>
              </a:rPr>
              <a:t>Gov.uk, 2020. </a:t>
            </a:r>
            <a:r>
              <a:rPr lang="en-US" sz="1800" i="1" dirty="0">
                <a:solidFill>
                  <a:srgbClr val="002060"/>
                </a:solidFill>
                <a:effectLst/>
                <a:latin typeface="Arial" panose="020B0604020202020204" pitchFamily="34" charset="0"/>
                <a:ea typeface="Arial" panose="020B0604020202020204" pitchFamily="34" charset="0"/>
              </a:rPr>
              <a:t>www.gov.uk. </a:t>
            </a:r>
            <a:r>
              <a:rPr lang="en-US" sz="1800" dirty="0">
                <a:solidFill>
                  <a:srgbClr val="002060"/>
                </a:solidFill>
                <a:effectLst/>
                <a:latin typeface="Arial" panose="020B0604020202020204" pitchFamily="34" charset="0"/>
                <a:ea typeface="Arial" panose="020B0604020202020204" pitchFamily="34" charset="0"/>
              </a:rPr>
              <a:t>[Online] </a:t>
            </a:r>
            <a:br>
              <a:rPr lang="en-US" sz="1800" dirty="0">
                <a:solidFill>
                  <a:srgbClr val="002060"/>
                </a:solidFill>
                <a:effectLst/>
                <a:latin typeface="Arial" panose="020B0604020202020204" pitchFamily="34" charset="0"/>
                <a:ea typeface="Arial" panose="020B0604020202020204" pitchFamily="34" charset="0"/>
              </a:rPr>
            </a:br>
            <a:r>
              <a:rPr lang="en-US" sz="1800" dirty="0">
                <a:solidFill>
                  <a:srgbClr val="002060"/>
                </a:solidFill>
                <a:effectLst/>
                <a:latin typeface="Arial" panose="020B0604020202020204" pitchFamily="34" charset="0"/>
                <a:ea typeface="Arial" panose="020B0604020202020204" pitchFamily="34" charset="0"/>
              </a:rPr>
              <a:t>Available at: </a:t>
            </a:r>
            <a:r>
              <a:rPr lang="en-US" sz="1800" u="sng" dirty="0">
                <a:solidFill>
                  <a:srgbClr val="002060"/>
                </a:solidFill>
                <a:effectLst/>
                <a:latin typeface="Arial" panose="020B0604020202020204" pitchFamily="34" charset="0"/>
                <a:ea typeface="Arial" panose="020B0604020202020204" pitchFamily="34" charset="0"/>
              </a:rPr>
              <a:t>https://assets.publishing.service.gov.uk/government/uploads/system/uploads/attachment_data/file/1013693</a:t>
            </a:r>
            <a:endParaRPr lang="en-US" sz="3200" b="1" dirty="0">
              <a:solidFill>
                <a:srgbClr val="002060"/>
              </a:solidFill>
            </a:endParaRPr>
          </a:p>
          <a:p>
            <a:pPr algn="l"/>
            <a:endParaRPr lang="en-US" sz="4800" b="1" dirty="0">
              <a:solidFill>
                <a:srgbClr val="002060"/>
              </a:solidFill>
            </a:endParaRPr>
          </a:p>
          <a:p>
            <a:pPr algn="l"/>
            <a:endParaRPr lang="en-US" sz="4800" b="1" dirty="0">
              <a:solidFill>
                <a:srgbClr val="002060"/>
              </a:solidFill>
            </a:endParaRPr>
          </a:p>
          <a:p>
            <a:pPr marL="914400" indent="-914400" algn="l">
              <a:buFont typeface="+mj-lt"/>
              <a:buAutoNum type="arabicPeriod"/>
            </a:pPr>
            <a:endParaRPr lang="en-GB" sz="4800" b="1" dirty="0">
              <a:solidFill>
                <a:srgbClr val="002060"/>
              </a:solidFill>
            </a:endParaRPr>
          </a:p>
        </p:txBody>
      </p:sp>
    </p:spTree>
    <p:extLst>
      <p:ext uri="{BB962C8B-B14F-4D97-AF65-F5344CB8AC3E}">
        <p14:creationId xmlns:p14="http://schemas.microsoft.com/office/powerpoint/2010/main" val="2290861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751420" y="4431411"/>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National Living Wage and National Minimum Wage UK 2022 </a:t>
            </a:r>
          </a:p>
          <a:p>
            <a:pPr algn="l"/>
            <a:endParaRPr lang="en-US" sz="3600" b="1" dirty="0">
              <a:solidFill>
                <a:srgbClr val="002060"/>
              </a:solidFill>
            </a:endParaRPr>
          </a:p>
          <a:p>
            <a:pPr algn="l"/>
            <a:r>
              <a:rPr lang="en-US" sz="3200" b="1" dirty="0">
                <a:solidFill>
                  <a:srgbClr val="FF0000"/>
                </a:solidFill>
              </a:rPr>
              <a:t>NMW defined: </a:t>
            </a:r>
            <a:r>
              <a:rPr lang="en-US" sz="2400" b="1" dirty="0">
                <a:solidFill>
                  <a:srgbClr val="002060"/>
                </a:solidFill>
              </a:rPr>
              <a:t>A minimum wage is the lowest wage per hour that a worker may be paid, as mandated by the government. “It is a legally mandated price floor on hourly wages” (Investopedia, 2022).</a:t>
            </a:r>
          </a:p>
          <a:p>
            <a:pPr algn="l"/>
            <a:endParaRPr lang="en-US" sz="2400" b="1" dirty="0">
              <a:solidFill>
                <a:srgbClr val="002060"/>
              </a:solidFill>
            </a:endParaRPr>
          </a:p>
          <a:p>
            <a:pPr algn="l"/>
            <a:r>
              <a:rPr lang="en-US" sz="3200" b="1" dirty="0">
                <a:solidFill>
                  <a:srgbClr val="FF0000"/>
                </a:solidFill>
              </a:rPr>
              <a:t>NLW defined: </a:t>
            </a:r>
            <a:r>
              <a:rPr lang="en-US" sz="2400" b="1" dirty="0">
                <a:solidFill>
                  <a:srgbClr val="002060"/>
                </a:solidFill>
              </a:rPr>
              <a:t>“The term living wage refers to a theoretical income level that allows individuals or families to afford adequate shelter, food, and other necessities” (Investopedia, 2022).</a:t>
            </a:r>
          </a:p>
          <a:p>
            <a:pPr algn="l"/>
            <a:endParaRPr lang="en-US" sz="3600" b="1" i="1" dirty="0">
              <a:solidFill>
                <a:srgbClr val="002060"/>
              </a:solidFill>
            </a:endParaRPr>
          </a:p>
          <a:p>
            <a:pPr algn="l"/>
            <a:r>
              <a:rPr lang="en-GB" sz="3600" b="1" i="1" dirty="0">
                <a:solidFill>
                  <a:srgbClr val="002060"/>
                </a:solidFill>
                <a:hlinkClick r:id="rId3"/>
              </a:rPr>
              <a:t>Click here</a:t>
            </a:r>
            <a:endParaRPr lang="en-GB" sz="3600" b="1" i="1" dirty="0">
              <a:solidFill>
                <a:srgbClr val="002060"/>
              </a:solidFill>
            </a:endParaRPr>
          </a:p>
        </p:txBody>
      </p:sp>
    </p:spTree>
    <p:extLst>
      <p:ext uri="{BB962C8B-B14F-4D97-AF65-F5344CB8AC3E}">
        <p14:creationId xmlns:p14="http://schemas.microsoft.com/office/powerpoint/2010/main" val="7173370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148C72B4-B6A6-4605-B8E0-5B1BD8AAE773}"/>
              </a:ext>
            </a:extLst>
          </p:cNvPr>
          <p:cNvSpPr txBox="1">
            <a:spLocks/>
          </p:cNvSpPr>
          <p:nvPr/>
        </p:nvSpPr>
        <p:spPr>
          <a:xfrm>
            <a:off x="86626" y="625643"/>
            <a:ext cx="12105374" cy="697831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800" b="1" dirty="0">
                <a:solidFill>
                  <a:srgbClr val="002060"/>
                </a:solidFill>
              </a:rPr>
              <a:t>Individual task then group discussion</a:t>
            </a:r>
          </a:p>
          <a:p>
            <a:pPr algn="l"/>
            <a:endParaRPr lang="en-US" sz="3200" b="1" dirty="0">
              <a:solidFill>
                <a:srgbClr val="002060"/>
              </a:solidFill>
            </a:endParaRPr>
          </a:p>
          <a:p>
            <a:pPr algn="l"/>
            <a:r>
              <a:rPr lang="en-US" sz="3200" b="1" dirty="0">
                <a:solidFill>
                  <a:srgbClr val="002060"/>
                </a:solidFill>
              </a:rPr>
              <a:t>The NHS provides health services and funded by the government in 1948  (Gov.uk, 1999). </a:t>
            </a:r>
          </a:p>
          <a:p>
            <a:pPr marL="914400" indent="-914400" algn="l">
              <a:buFont typeface="+mj-lt"/>
              <a:buAutoNum type="arabicPeriod"/>
            </a:pPr>
            <a:endParaRPr lang="en-US" sz="3200" b="1" dirty="0">
              <a:solidFill>
                <a:srgbClr val="002060"/>
              </a:solidFill>
            </a:endParaRPr>
          </a:p>
          <a:p>
            <a:pPr marL="914400" indent="-914400" algn="l">
              <a:buFont typeface="+mj-lt"/>
              <a:buAutoNum type="arabicPeriod"/>
            </a:pPr>
            <a:r>
              <a:rPr lang="en-US" sz="3200" b="1" dirty="0">
                <a:solidFill>
                  <a:srgbClr val="002060"/>
                </a:solidFill>
              </a:rPr>
              <a:t>In light of government objectives,  are there any benefits to businesses in having health services provided by the NHS instead of private sector providers? Consider the effects of privatizing healthcare provision to your business.</a:t>
            </a:r>
          </a:p>
          <a:p>
            <a:pPr algn="l"/>
            <a:endParaRPr lang="en-US" sz="3200" b="1" dirty="0">
              <a:solidFill>
                <a:srgbClr val="002060"/>
              </a:solidFill>
            </a:endParaRPr>
          </a:p>
          <a:p>
            <a:pPr algn="l"/>
            <a:endParaRPr lang="en-US" sz="3200" b="1" dirty="0">
              <a:solidFill>
                <a:srgbClr val="002060"/>
              </a:solidFill>
            </a:endParaRPr>
          </a:p>
          <a:p>
            <a:pPr algn="l"/>
            <a:r>
              <a:rPr lang="en-US" sz="1800" dirty="0">
                <a:solidFill>
                  <a:srgbClr val="002060"/>
                </a:solidFill>
                <a:effectLst/>
                <a:latin typeface="Arial" panose="020B0604020202020204" pitchFamily="34" charset="0"/>
                <a:ea typeface="Arial" panose="020B0604020202020204" pitchFamily="34" charset="0"/>
              </a:rPr>
              <a:t>Gov.uk, 1999. </a:t>
            </a:r>
            <a:r>
              <a:rPr lang="en-US" sz="1800" i="1" dirty="0">
                <a:solidFill>
                  <a:srgbClr val="002060"/>
                </a:solidFill>
                <a:effectLst/>
                <a:latin typeface="Arial" panose="020B0604020202020204" pitchFamily="34" charset="0"/>
                <a:ea typeface="Arial" panose="020B0604020202020204" pitchFamily="34" charset="0"/>
              </a:rPr>
              <a:t>Gov.uk. </a:t>
            </a:r>
            <a:r>
              <a:rPr lang="en-US" sz="1800" dirty="0">
                <a:solidFill>
                  <a:srgbClr val="002060"/>
                </a:solidFill>
                <a:effectLst/>
                <a:latin typeface="Arial" panose="020B0604020202020204" pitchFamily="34" charset="0"/>
                <a:ea typeface="Arial" panose="020B0604020202020204" pitchFamily="34" charset="0"/>
              </a:rPr>
              <a:t>[Online] </a:t>
            </a:r>
            <a:br>
              <a:rPr lang="en-US" sz="1800" dirty="0">
                <a:solidFill>
                  <a:srgbClr val="002060"/>
                </a:solidFill>
                <a:effectLst/>
                <a:latin typeface="Arial" panose="020B0604020202020204" pitchFamily="34" charset="0"/>
                <a:ea typeface="Arial" panose="020B0604020202020204" pitchFamily="34" charset="0"/>
              </a:rPr>
            </a:br>
            <a:r>
              <a:rPr lang="en-US" sz="1800" dirty="0">
                <a:solidFill>
                  <a:srgbClr val="002060"/>
                </a:solidFill>
                <a:effectLst/>
                <a:latin typeface="Arial" panose="020B0604020202020204" pitchFamily="34" charset="0"/>
                <a:ea typeface="Arial" panose="020B0604020202020204" pitchFamily="34" charset="0"/>
              </a:rPr>
              <a:t>Available at: </a:t>
            </a:r>
            <a:r>
              <a:rPr lang="en-US" sz="1800" u="sng" dirty="0">
                <a:solidFill>
                  <a:srgbClr val="002060"/>
                </a:solidFill>
                <a:effectLst/>
                <a:latin typeface="Arial" panose="020B0604020202020204" pitchFamily="34" charset="0"/>
                <a:ea typeface="Arial" panose="020B0604020202020204" pitchFamily="34" charset="0"/>
              </a:rPr>
              <a:t>https://assets.publishing.service.gov.uk/media/57a08d91e5274a31e000192c/The-history-and-development-of-the-UK-NHS.pdf</a:t>
            </a:r>
            <a:endParaRPr lang="en-GB" sz="1800" dirty="0">
              <a:solidFill>
                <a:srgbClr val="002060"/>
              </a:solidFill>
              <a:effectLst/>
              <a:latin typeface="Arial" panose="020B0604020202020204" pitchFamily="34" charset="0"/>
              <a:ea typeface="Arial" panose="020B0604020202020204" pitchFamily="34" charset="0"/>
            </a:endParaRPr>
          </a:p>
          <a:p>
            <a:pPr algn="l"/>
            <a:endParaRPr lang="en-US" sz="3200" b="1" dirty="0">
              <a:solidFill>
                <a:srgbClr val="002060"/>
              </a:solidFill>
            </a:endParaRPr>
          </a:p>
          <a:p>
            <a:pPr algn="l"/>
            <a:endParaRPr lang="en-US" sz="4800" b="1" dirty="0">
              <a:solidFill>
                <a:srgbClr val="002060"/>
              </a:solidFill>
            </a:endParaRPr>
          </a:p>
          <a:p>
            <a:pPr marL="914400" indent="-914400" algn="l">
              <a:buFont typeface="+mj-lt"/>
              <a:buAutoNum type="arabicPeriod"/>
            </a:pPr>
            <a:endParaRPr lang="en-GB" sz="4800" b="1" dirty="0">
              <a:solidFill>
                <a:srgbClr val="002060"/>
              </a:solidFill>
            </a:endParaRPr>
          </a:p>
        </p:txBody>
      </p:sp>
    </p:spTree>
    <p:extLst>
      <p:ext uri="{BB962C8B-B14F-4D97-AF65-F5344CB8AC3E}">
        <p14:creationId xmlns:p14="http://schemas.microsoft.com/office/powerpoint/2010/main" val="24373081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290513" y="7153777"/>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dirty="0">
                <a:solidFill>
                  <a:srgbClr val="002060"/>
                </a:solidFill>
              </a:rPr>
              <a:t>Individual task then discussion</a:t>
            </a:r>
          </a:p>
          <a:p>
            <a:pPr algn="l"/>
            <a:endParaRPr lang="en-US" sz="3200" b="1" dirty="0">
              <a:solidFill>
                <a:srgbClr val="002060"/>
              </a:solidFill>
            </a:endParaRPr>
          </a:p>
          <a:p>
            <a:pPr algn="l"/>
            <a:r>
              <a:rPr lang="en-US" sz="2400" b="1" dirty="0">
                <a:solidFill>
                  <a:srgbClr val="002060"/>
                </a:solidFill>
              </a:rPr>
              <a:t>The Russia Ukraine war continues and the effects are felt across many counties. At least 2 million people have been forcibly removed from Ukraine to Russia </a:t>
            </a:r>
            <a:r>
              <a:rPr lang="en-GB" sz="2400" b="1" dirty="0">
                <a:solidFill>
                  <a:srgbClr val="002060"/>
                </a:solidFill>
              </a:rPr>
              <a:t>(The Guardian, 2022). Energy costs and oil prices continue to trouble many. </a:t>
            </a:r>
          </a:p>
          <a:p>
            <a:pPr algn="l"/>
            <a:endParaRPr lang="en-GB" sz="2400" b="1" dirty="0">
              <a:solidFill>
                <a:srgbClr val="002060"/>
              </a:solidFill>
            </a:endParaRPr>
          </a:p>
          <a:p>
            <a:pPr algn="l"/>
            <a:endParaRPr lang="en-US" sz="2400" b="1" dirty="0">
              <a:solidFill>
                <a:srgbClr val="002060"/>
              </a:solidFill>
            </a:endParaRPr>
          </a:p>
          <a:p>
            <a:pPr lvl="0" algn="l">
              <a:spcBef>
                <a:spcPts val="635"/>
              </a:spcBef>
              <a:spcAft>
                <a:spcPts val="1200"/>
              </a:spcAft>
            </a:pPr>
            <a:r>
              <a:rPr lang="en-US" sz="2400" b="1" dirty="0">
                <a:solidFill>
                  <a:srgbClr val="002060"/>
                </a:solidFill>
              </a:rPr>
              <a:t>Considering macroeconomic factors, discuss the impact of Russo-</a:t>
            </a:r>
            <a:r>
              <a:rPr lang="en-US" sz="2400" b="1" dirty="0" err="1">
                <a:solidFill>
                  <a:srgbClr val="002060"/>
                </a:solidFill>
              </a:rPr>
              <a:t>Ukranian</a:t>
            </a:r>
            <a:r>
              <a:rPr lang="en-US" sz="2400" b="1" dirty="0">
                <a:solidFill>
                  <a:srgbClr val="002060"/>
                </a:solidFill>
              </a:rPr>
              <a:t> war and the effect on UK companies with respect to managerial decision-making and sustainability.</a:t>
            </a:r>
          </a:p>
          <a:p>
            <a:pPr lvl="0" algn="l">
              <a:spcBef>
                <a:spcPts val="635"/>
              </a:spcBef>
              <a:spcAft>
                <a:spcPts val="1200"/>
              </a:spcAft>
            </a:pPr>
            <a:endParaRPr lang="en-US" sz="2000" b="1" dirty="0">
              <a:solidFill>
                <a:srgbClr val="002060"/>
              </a:solidFill>
            </a:endParaRPr>
          </a:p>
          <a:p>
            <a:pPr algn="l">
              <a:spcBef>
                <a:spcPts val="635"/>
              </a:spcBef>
              <a:spcAft>
                <a:spcPts val="1200"/>
              </a:spcAft>
            </a:pPr>
            <a:r>
              <a:rPr lang="en-US" sz="1800" b="1" dirty="0">
                <a:solidFill>
                  <a:srgbClr val="002060"/>
                </a:solidFill>
              </a:rPr>
              <a:t>The Guardian, 2022. The Guardian. [Online] </a:t>
            </a:r>
            <a:br>
              <a:rPr lang="en-US" sz="1800" b="1" dirty="0">
                <a:solidFill>
                  <a:srgbClr val="002060"/>
                </a:solidFill>
              </a:rPr>
            </a:br>
            <a:r>
              <a:rPr lang="en-US" sz="1800" b="1" dirty="0">
                <a:solidFill>
                  <a:srgbClr val="002060"/>
                </a:solidFill>
              </a:rPr>
              <a:t>Available at: https://www.theguardian.com/world/live/2022/jul/13/russia-ukraine-war-live-news-missile-destroys-ammunition-depot-in-occupied-town-officials-to-seek-grain-export-deal</a:t>
            </a:r>
            <a:br>
              <a:rPr lang="en-US" sz="1800" b="1" dirty="0">
                <a:solidFill>
                  <a:srgbClr val="002060"/>
                </a:solidFill>
              </a:rPr>
            </a:br>
            <a:r>
              <a:rPr lang="en-US" sz="1800" b="1" dirty="0">
                <a:solidFill>
                  <a:srgbClr val="002060"/>
                </a:solidFill>
              </a:rPr>
              <a:t>[Accessed 13 July 2022].</a:t>
            </a:r>
            <a:endParaRPr lang="en-GB" sz="1800" b="1" dirty="0">
              <a:solidFill>
                <a:srgbClr val="002060"/>
              </a:solidFill>
            </a:endParaRPr>
          </a:p>
          <a:p>
            <a:pPr lvl="0" algn="l">
              <a:spcBef>
                <a:spcPts val="635"/>
              </a:spcBef>
              <a:spcAft>
                <a:spcPts val="1200"/>
              </a:spcAft>
            </a:pPr>
            <a:endParaRPr lang="en-GB" sz="1800" dirty="0">
              <a:effectLst/>
              <a:latin typeface="Arial" panose="020B0604020202020204" pitchFamily="34" charset="0"/>
              <a:ea typeface="Arial" panose="020B0604020202020204" pitchFamily="34" charset="0"/>
            </a:endParaRPr>
          </a:p>
          <a:p>
            <a:pPr algn="l"/>
            <a:endParaRPr lang="en-US" sz="3600" b="1" dirty="0">
              <a:solidFill>
                <a:srgbClr val="002060"/>
              </a:solidFill>
            </a:endParaRPr>
          </a:p>
          <a:p>
            <a:pPr algn="l"/>
            <a:endParaRPr lang="en-US" sz="3600" b="1" i="1" dirty="0">
              <a:solidFill>
                <a:srgbClr val="002060"/>
              </a:solidFill>
            </a:endParaRPr>
          </a:p>
          <a:p>
            <a:pPr algn="l"/>
            <a:endParaRPr lang="en-GB" sz="3600" b="1" i="1" dirty="0">
              <a:solidFill>
                <a:srgbClr val="002060"/>
              </a:solidFill>
            </a:endParaRPr>
          </a:p>
        </p:txBody>
      </p:sp>
    </p:spTree>
    <p:extLst>
      <p:ext uri="{BB962C8B-B14F-4D97-AF65-F5344CB8AC3E}">
        <p14:creationId xmlns:p14="http://schemas.microsoft.com/office/powerpoint/2010/main" val="13705168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531144" y="3486667"/>
            <a:ext cx="11298305" cy="125205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Group task (20 minutes)</a:t>
            </a:r>
          </a:p>
          <a:p>
            <a:pPr algn="l"/>
            <a:endParaRPr lang="en-US" sz="3600" b="1" dirty="0">
              <a:solidFill>
                <a:srgbClr val="002060"/>
              </a:solidFill>
            </a:endParaRPr>
          </a:p>
          <a:p>
            <a:pPr algn="l"/>
            <a:r>
              <a:rPr lang="en-US" sz="3600" b="1" dirty="0">
                <a:solidFill>
                  <a:srgbClr val="002060"/>
                </a:solidFill>
              </a:rPr>
              <a:t>You are the owner manager of </a:t>
            </a:r>
            <a:r>
              <a:rPr lang="en-US" sz="3600" b="1" dirty="0" err="1">
                <a:solidFill>
                  <a:srgbClr val="002060"/>
                </a:solidFill>
              </a:rPr>
              <a:t>HotPot</a:t>
            </a:r>
            <a:r>
              <a:rPr lang="en-US" sz="3600" b="1" dirty="0">
                <a:solidFill>
                  <a:srgbClr val="002060"/>
                </a:solidFill>
              </a:rPr>
              <a:t> Roastery a renowned place for great food. Explore the effects (pros and cons) the increases in NLW and NMW has on your business. </a:t>
            </a:r>
          </a:p>
          <a:p>
            <a:pPr algn="l"/>
            <a:endParaRPr lang="en-US" sz="3600" b="1" i="1" dirty="0">
              <a:solidFill>
                <a:srgbClr val="002060"/>
              </a:solidFill>
            </a:endParaRPr>
          </a:p>
          <a:p>
            <a:pPr algn="l"/>
            <a:r>
              <a:rPr lang="en-US" sz="2800" b="1" dirty="0">
                <a:solidFill>
                  <a:srgbClr val="C00000"/>
                </a:solidFill>
              </a:rPr>
              <a:t>Have your points ready for discussion as a class and have a nominated person who will lead the discussions</a:t>
            </a:r>
          </a:p>
          <a:p>
            <a:pPr algn="l"/>
            <a:endParaRPr lang="en-GB" sz="3600" b="1" i="1" dirty="0">
              <a:solidFill>
                <a:srgbClr val="002060"/>
              </a:solidFill>
            </a:endParaRPr>
          </a:p>
        </p:txBody>
      </p:sp>
    </p:spTree>
    <p:extLst>
      <p:ext uri="{BB962C8B-B14F-4D97-AF65-F5344CB8AC3E}">
        <p14:creationId xmlns:p14="http://schemas.microsoft.com/office/powerpoint/2010/main" val="37761400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144379" y="2530546"/>
            <a:ext cx="12192000" cy="157944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Competition Regulation in UK</a:t>
            </a:r>
          </a:p>
          <a:p>
            <a:pPr algn="l"/>
            <a:endParaRPr lang="en-US" sz="3600" b="1" i="1" dirty="0">
              <a:solidFill>
                <a:srgbClr val="002060"/>
              </a:solidFill>
            </a:endParaRPr>
          </a:p>
          <a:p>
            <a:pPr algn="l"/>
            <a:r>
              <a:rPr lang="en-US" sz="3600" b="1" i="1" dirty="0">
                <a:solidFill>
                  <a:srgbClr val="002060"/>
                </a:solidFill>
                <a:hlinkClick r:id="rId3"/>
              </a:rPr>
              <a:t>Competition and Markets Authority (CMA)</a:t>
            </a:r>
            <a:endParaRPr lang="en-US" sz="3600" b="1" i="1" dirty="0">
              <a:solidFill>
                <a:srgbClr val="002060"/>
              </a:solidFill>
            </a:endParaRPr>
          </a:p>
          <a:p>
            <a:pPr algn="l"/>
            <a:endParaRPr lang="en-GB" sz="3600" b="1" i="1" dirty="0">
              <a:solidFill>
                <a:srgbClr val="002060"/>
              </a:solidFill>
            </a:endParaRPr>
          </a:p>
          <a:p>
            <a:pPr algn="l"/>
            <a:endParaRPr lang="en-GB" sz="3600" b="1" i="1" dirty="0">
              <a:solidFill>
                <a:srgbClr val="002060"/>
              </a:solidFill>
            </a:endParaRPr>
          </a:p>
          <a:p>
            <a:pPr algn="l"/>
            <a:r>
              <a:rPr lang="en-US" sz="3600" b="1" i="1" dirty="0">
                <a:solidFill>
                  <a:srgbClr val="002060"/>
                </a:solidFill>
                <a:hlinkClick r:id="rId4">
                  <a:extLst>
                    <a:ext uri="{A12FA001-AC4F-418D-AE19-62706E023703}">
                      <ahyp:hlinkClr xmlns:ahyp="http://schemas.microsoft.com/office/drawing/2018/hyperlinkcolor" val="tx"/>
                    </a:ext>
                  </a:extLst>
                </a:hlinkClick>
              </a:rPr>
              <a:t>CMA blocks merger between Sainsbury’s and Asda - GOV.UK (www.gov.uk)</a:t>
            </a:r>
            <a:endParaRPr lang="en-GB" sz="3600" b="1" i="1" dirty="0">
              <a:solidFill>
                <a:srgbClr val="002060"/>
              </a:solidFill>
            </a:endParaRPr>
          </a:p>
        </p:txBody>
      </p:sp>
    </p:spTree>
    <p:extLst>
      <p:ext uri="{BB962C8B-B14F-4D97-AF65-F5344CB8AC3E}">
        <p14:creationId xmlns:p14="http://schemas.microsoft.com/office/powerpoint/2010/main" val="3014286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187465" y="6031195"/>
            <a:ext cx="12026617" cy="165361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Group discussion (20 minutes)</a:t>
            </a:r>
          </a:p>
          <a:p>
            <a:pPr algn="l"/>
            <a:endParaRPr lang="en-US" sz="3600" b="1" dirty="0">
              <a:solidFill>
                <a:srgbClr val="002060"/>
              </a:solidFill>
            </a:endParaRPr>
          </a:p>
          <a:p>
            <a:pPr algn="l"/>
            <a:endParaRPr lang="en-US" sz="3600" b="1" dirty="0">
              <a:solidFill>
                <a:srgbClr val="002060"/>
              </a:solidFill>
            </a:endParaRPr>
          </a:p>
          <a:p>
            <a:pPr algn="l"/>
            <a:r>
              <a:rPr lang="en-US" sz="3600" b="1" dirty="0">
                <a:solidFill>
                  <a:srgbClr val="002060"/>
                </a:solidFill>
              </a:rPr>
              <a:t>You are the Managing Director of 24/7 Mobility Group an inland goods transporter in UK. 24/7 Mobility owns a fleet of trucks and vans. It is the prominent player in UK inland supply chain.</a:t>
            </a:r>
          </a:p>
          <a:p>
            <a:pPr algn="l"/>
            <a:endParaRPr lang="en-US" sz="3600" b="1" dirty="0">
              <a:solidFill>
                <a:srgbClr val="002060"/>
              </a:solidFill>
            </a:endParaRPr>
          </a:p>
          <a:p>
            <a:pPr algn="l"/>
            <a:r>
              <a:rPr lang="en-US" sz="3600" b="1" dirty="0">
                <a:solidFill>
                  <a:srgbClr val="002060"/>
                </a:solidFill>
              </a:rPr>
              <a:t>Discuss the effects that the ASDA – Sainsbury Merger would have brought on 24/7 Mobility Group and its relevant internal and external stakeholders.</a:t>
            </a:r>
          </a:p>
          <a:p>
            <a:pPr algn="l"/>
            <a:endParaRPr lang="en-US" sz="3600" b="1" dirty="0">
              <a:solidFill>
                <a:srgbClr val="002060"/>
              </a:solidFill>
            </a:endParaRPr>
          </a:p>
          <a:p>
            <a:pPr algn="l"/>
            <a:r>
              <a:rPr lang="en-US" sz="2800" b="1" dirty="0">
                <a:solidFill>
                  <a:srgbClr val="C00000"/>
                </a:solidFill>
              </a:rPr>
              <a:t>Have your points ready for discussion as a class and have a nominated person who will lead the discussions</a:t>
            </a:r>
          </a:p>
          <a:p>
            <a:pPr algn="l"/>
            <a:endParaRPr lang="en-US" sz="3600" b="1" dirty="0">
              <a:solidFill>
                <a:srgbClr val="002060"/>
              </a:solidFill>
            </a:endParaRPr>
          </a:p>
          <a:p>
            <a:pPr algn="l"/>
            <a:endParaRPr lang="en-US" sz="3600" b="1" i="1" dirty="0">
              <a:solidFill>
                <a:srgbClr val="002060"/>
              </a:solidFill>
            </a:endParaRPr>
          </a:p>
          <a:p>
            <a:pPr algn="l"/>
            <a:endParaRPr lang="en-GB" sz="3600" b="1" i="1" dirty="0">
              <a:solidFill>
                <a:srgbClr val="002060"/>
              </a:solidFill>
            </a:endParaRPr>
          </a:p>
        </p:txBody>
      </p:sp>
    </p:spTree>
    <p:extLst>
      <p:ext uri="{BB962C8B-B14F-4D97-AF65-F5344CB8AC3E}">
        <p14:creationId xmlns:p14="http://schemas.microsoft.com/office/powerpoint/2010/main" val="24457283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1204912" y="1241086"/>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End …</a:t>
            </a:r>
          </a:p>
          <a:p>
            <a:pPr algn="l"/>
            <a:endParaRPr lang="en-US" sz="3600" b="1" i="1" dirty="0">
              <a:solidFill>
                <a:srgbClr val="002060"/>
              </a:solidFill>
            </a:endParaRPr>
          </a:p>
          <a:p>
            <a:pPr algn="l"/>
            <a:endParaRPr lang="en-GB" sz="3600" b="1" i="1" dirty="0">
              <a:solidFill>
                <a:srgbClr val="002060"/>
              </a:solidFill>
            </a:endParaRPr>
          </a:p>
        </p:txBody>
      </p:sp>
    </p:spTree>
    <p:extLst>
      <p:ext uri="{BB962C8B-B14F-4D97-AF65-F5344CB8AC3E}">
        <p14:creationId xmlns:p14="http://schemas.microsoft.com/office/powerpoint/2010/main" val="35310395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976</TotalTime>
  <Words>934</Words>
  <Application>Microsoft Office PowerPoint</Application>
  <PresentationFormat>Widescreen</PresentationFormat>
  <Paragraphs>107</Paragraphs>
  <Slides>12</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12</vt:i4>
      </vt:variant>
    </vt:vector>
  </HeadingPairs>
  <TitlesOfParts>
    <vt:vector size="21" baseType="lpstr">
      <vt:lpstr>Arial</vt:lpstr>
      <vt:lpstr>Calibri</vt:lpstr>
      <vt:lpstr>Calibri Light</vt:lpstr>
      <vt:lpstr>Georgia</vt:lpstr>
      <vt:lpstr>Georgia, serif, Arial, Helvetica, sans-serif</vt:lpstr>
      <vt:lpstr>Myriad Pro</vt:lpstr>
      <vt:lpstr>Segoe UI</vt:lpstr>
      <vt:lpstr>Office Theme</vt:lpstr>
      <vt:lpstr>20140311PresentationUWTSDTemplate</vt:lpstr>
      <vt:lpstr>BA Business Management</vt:lpstr>
      <vt:lpstr>At the end of this session you must understand:   1. role of government  2. impact of government intervention on business</vt:lpstr>
      <vt:lpstr>Privatisation</vt:lpstr>
      <vt:lpstr>Nationalisation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Muno</dc:creator>
  <cp:lastModifiedBy>Munodzinesa Zuwirai</cp:lastModifiedBy>
  <cp:revision>61</cp:revision>
  <dcterms:created xsi:type="dcterms:W3CDTF">2022-01-21T02:44:46Z</dcterms:created>
  <dcterms:modified xsi:type="dcterms:W3CDTF">2023-10-21T12:37:18Z</dcterms:modified>
</cp:coreProperties>
</file>