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6" r:id="rId8"/>
    <p:sldId id="274" r:id="rId9"/>
    <p:sldId id="275" r:id="rId10"/>
    <p:sldId id="277" r:id="rId11"/>
    <p:sldId id="307" r:id="rId12"/>
    <p:sldId id="278" r:id="rId13"/>
    <p:sldId id="279" r:id="rId14"/>
    <p:sldId id="280" r:id="rId15"/>
    <p:sldId id="281" r:id="rId16"/>
    <p:sldId id="306" r:id="rId17"/>
    <p:sldId id="283" r:id="rId18"/>
    <p:sldId id="308" r:id="rId19"/>
    <p:sldId id="309" r:id="rId20"/>
    <p:sldId id="293" r:id="rId21"/>
    <p:sldId id="298" r:id="rId22"/>
    <p:sldId id="297" r:id="rId23"/>
    <p:sldId id="299" r:id="rId24"/>
    <p:sldId id="302" r:id="rId25"/>
    <p:sldId id="303" r:id="rId26"/>
    <p:sldId id="30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96" y="5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959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021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1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672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955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384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820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929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201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554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146728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8589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691143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4706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1054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657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49A526-4D69-449D-8C62-CA056F9442BB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480631B-C572-41D1-B10F-9932D577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342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Xqf1lj0Jdco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youtube.com/watch?v=U9t4KQYcO6M" TargetMode="Externa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ECAY6001: Giving Voice to Values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Caroline Lohmann-Hancock &amp; Phillip Morgan: Session 1</a:t>
            </a:r>
          </a:p>
          <a:p>
            <a:endParaRPr lang="en-GB" dirty="0" smtClean="0"/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www.youtube.com/watch?v=Xqf1lj0Jdco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3727" y="374527"/>
            <a:ext cx="4424039" cy="2488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246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0755" y="624110"/>
            <a:ext cx="10441576" cy="1256941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Giving Voice to Values (GVV)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8870" y="1463043"/>
            <a:ext cx="11347269" cy="5490754"/>
          </a:xfrm>
        </p:spPr>
        <p:txBody>
          <a:bodyPr>
            <a:noAutofit/>
          </a:bodyPr>
          <a:lstStyle/>
          <a:p>
            <a:r>
              <a:rPr lang="en-GB" sz="2400" dirty="0" smtClean="0"/>
              <a:t>Gentile, 2010 guides us to believe that ‘</a:t>
            </a:r>
            <a:r>
              <a:rPr lang="en-GB" sz="2400" i="1" dirty="0" smtClean="0"/>
              <a:t>Giving Voice to your values’ is:</a:t>
            </a:r>
          </a:p>
          <a:p>
            <a:endParaRPr lang="en-GB" sz="2400" i="1" dirty="0" smtClean="0"/>
          </a:p>
          <a:p>
            <a:pPr marL="0" indent="0" algn="ctr">
              <a:buNone/>
            </a:pPr>
            <a:r>
              <a:rPr lang="en-GB" sz="2400" b="1" i="1" dirty="0" smtClean="0"/>
              <a:t>Speaking Your Mind When You Know what Is Right</a:t>
            </a:r>
          </a:p>
          <a:p>
            <a:pPr marL="0" indent="0" algn="ctr">
              <a:buNone/>
            </a:pPr>
            <a:endParaRPr lang="en-GB" sz="2400" b="1" i="1" dirty="0" smtClean="0"/>
          </a:p>
          <a:p>
            <a:r>
              <a:rPr lang="en-GB" sz="2400" dirty="0" smtClean="0"/>
              <a:t>Citing Barack Obama’s inaugural speech where Obama called for:</a:t>
            </a:r>
          </a:p>
          <a:p>
            <a:pPr marL="0" indent="0" algn="ctr">
              <a:buNone/>
            </a:pPr>
            <a:r>
              <a:rPr lang="en-GB" sz="2400" dirty="0" smtClean="0"/>
              <a:t>‘</a:t>
            </a:r>
            <a:r>
              <a:rPr lang="en-GB" sz="2400" i="1" dirty="0" smtClean="0"/>
              <a:t>An Era of Responsibility</a:t>
            </a:r>
            <a:r>
              <a:rPr lang="en-GB" sz="2400" dirty="0" smtClean="0"/>
              <a:t>’</a:t>
            </a:r>
          </a:p>
          <a:p>
            <a:pPr marL="0" indent="0" algn="ctr">
              <a:buNone/>
            </a:pPr>
            <a:endParaRPr lang="en-GB" sz="2400" dirty="0" smtClean="0"/>
          </a:p>
          <a:p>
            <a:r>
              <a:rPr lang="en-GB" sz="2400" dirty="0" smtClean="0"/>
              <a:t>Asserting the view that there had been:</a:t>
            </a:r>
          </a:p>
          <a:p>
            <a:pPr marL="0" indent="0" algn="ctr">
              <a:buNone/>
            </a:pPr>
            <a:r>
              <a:rPr lang="en-GB" sz="2400" i="1" dirty="0" smtClean="0"/>
              <a:t>‘Collective Failure to Make the Hard Choices’</a:t>
            </a:r>
          </a:p>
          <a:p>
            <a:pPr marL="0" indent="0" algn="ctr">
              <a:buNone/>
            </a:pPr>
            <a:endParaRPr lang="en-GB" sz="2400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0755" y="192244"/>
            <a:ext cx="1696919" cy="1174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927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Testing This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0445" y="1454333"/>
            <a:ext cx="9599075" cy="53078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Consider then, ‘Landmark’ child-abuse cases</a:t>
            </a:r>
          </a:p>
          <a:p>
            <a:pPr marL="0" indent="0">
              <a:buNone/>
            </a:pPr>
            <a:r>
              <a:rPr lang="en-GB" sz="2800" b="1" dirty="0" smtClean="0"/>
              <a:t>Question: </a:t>
            </a:r>
            <a:r>
              <a:rPr lang="en-GB" sz="2800" dirty="0" smtClean="0"/>
              <a:t>At what point for example should a child be removed from a parent?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b="1" dirty="0" smtClean="0"/>
              <a:t>Question: </a:t>
            </a:r>
            <a:r>
              <a:rPr lang="en-GB" sz="2800" dirty="0" smtClean="0"/>
              <a:t>In light of Serious Case Reviews (Climbie’, Baby ‘P’ and sadly more…)</a:t>
            </a:r>
          </a:p>
          <a:p>
            <a:pPr lvl="1"/>
            <a:r>
              <a:rPr lang="en-GB" sz="2800" dirty="0" smtClean="0"/>
              <a:t>Are social workers acting too quickly?</a:t>
            </a:r>
          </a:p>
          <a:p>
            <a:pPr lvl="1"/>
            <a:r>
              <a:rPr lang="en-GB" sz="2800" dirty="0" smtClean="0"/>
              <a:t>Are social workers focussing attention on the needs of the parent before those of child?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266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dirty="0" smtClean="0"/>
              <a:t>Ethics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 smtClean="0"/>
              <a:t>Gentile, 2010 identifies what she calls</a:t>
            </a:r>
          </a:p>
          <a:p>
            <a:pPr marL="0" indent="0" algn="ctr">
              <a:buNone/>
            </a:pPr>
            <a:r>
              <a:rPr lang="en-GB" sz="2800" dirty="0" smtClean="0"/>
              <a:t>‘</a:t>
            </a:r>
            <a:r>
              <a:rPr lang="en-GB" sz="2800" b="1" dirty="0" smtClean="0"/>
              <a:t>Ethics Fatigue</a:t>
            </a:r>
            <a:r>
              <a:rPr lang="en-GB" sz="2800" dirty="0" smtClean="0"/>
              <a:t>’</a:t>
            </a:r>
          </a:p>
          <a:p>
            <a:pPr marL="0" indent="0" algn="ctr">
              <a:buNone/>
            </a:pPr>
            <a:endParaRPr lang="en-GB" sz="2800" dirty="0" smtClean="0"/>
          </a:p>
          <a:p>
            <a:r>
              <a:rPr lang="en-GB" sz="2800" dirty="0" smtClean="0"/>
              <a:t>Wherein ‘</a:t>
            </a:r>
            <a:r>
              <a:rPr lang="en-GB" sz="2800" i="1" dirty="0" smtClean="0"/>
              <a:t>Functional Process</a:t>
            </a:r>
            <a:r>
              <a:rPr lang="en-GB" sz="2800" dirty="0" smtClean="0"/>
              <a:t>’ rather than ‘</a:t>
            </a:r>
            <a:r>
              <a:rPr lang="en-GB" sz="2800" i="1" dirty="0" smtClean="0"/>
              <a:t>Rights Based</a:t>
            </a:r>
            <a:r>
              <a:rPr lang="en-GB" sz="2800" dirty="0" smtClean="0"/>
              <a:t>’ decision making has become the norm (Austerity, Higher Social Worker workloads)</a:t>
            </a:r>
          </a:p>
          <a:p>
            <a:endParaRPr lang="en-GB" sz="2800" dirty="0" smtClean="0"/>
          </a:p>
          <a:p>
            <a:pPr marL="0" indent="0" algn="ctr">
              <a:buNone/>
            </a:pPr>
            <a:r>
              <a:rPr lang="en-GB" sz="2800" dirty="0" smtClean="0"/>
              <a:t>Class exercise: </a:t>
            </a:r>
            <a:r>
              <a:rPr lang="en-GB" sz="2800" b="1" dirty="0" smtClean="0"/>
              <a:t>What are Ethics/Rights?</a:t>
            </a:r>
          </a:p>
          <a:p>
            <a:pPr marL="0" indent="0" algn="ctr">
              <a:buNone/>
            </a:pPr>
            <a:r>
              <a:rPr lang="en-GB" sz="2800" dirty="0" smtClean="0"/>
              <a:t>Discuss and feedback to group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0541" y="242082"/>
            <a:ext cx="2503318" cy="1662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249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smtClean="0"/>
              <a:t>Definitions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 smtClean="0"/>
              <a:t>Ethics / Virtue / Morality</a:t>
            </a:r>
          </a:p>
          <a:p>
            <a:r>
              <a:rPr lang="en-GB" sz="2800" dirty="0" smtClean="0"/>
              <a:t>Deontology  (what should I do?)</a:t>
            </a:r>
          </a:p>
          <a:p>
            <a:r>
              <a:rPr lang="en-GB" sz="2800" dirty="0" smtClean="0"/>
              <a:t>Virtue Ethics  (What sort of person should I be?)</a:t>
            </a:r>
          </a:p>
          <a:p>
            <a:r>
              <a:rPr lang="en-GB" sz="2800" dirty="0" smtClean="0"/>
              <a:t>Consequentialism  (What is the outcome?)</a:t>
            </a:r>
          </a:p>
          <a:p>
            <a:r>
              <a:rPr lang="en-GB" sz="2800" dirty="0" smtClean="0"/>
              <a:t>Rights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Are we moral relativists? Or moral absolutists?</a:t>
            </a:r>
          </a:p>
          <a:p>
            <a:endParaRPr lang="en-GB" sz="2800" dirty="0" smtClean="0"/>
          </a:p>
          <a:p>
            <a:pPr marL="0" indent="0" algn="ctr">
              <a:buNone/>
            </a:pPr>
            <a:r>
              <a:rPr lang="en-GB" sz="2800" dirty="0" smtClean="0"/>
              <a:t>Question: </a:t>
            </a:r>
            <a:r>
              <a:rPr lang="en-GB" sz="2800" b="1" dirty="0" smtClean="0"/>
              <a:t>Why do we need to know these ?</a:t>
            </a:r>
            <a:endParaRPr lang="en-GB" sz="28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912" y="160338"/>
            <a:ext cx="1534404" cy="1841284"/>
          </a:xfrm>
          <a:prstGeom prst="rect">
            <a:avLst/>
          </a:prstGeom>
        </p:spPr>
      </p:pic>
      <p:sp>
        <p:nvSpPr>
          <p:cNvPr id="5" name="AutoShape 2" descr="Image result for immanuel ka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98546" y="110998"/>
            <a:ext cx="1423736" cy="1857328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912" y="2590533"/>
            <a:ext cx="1534404" cy="20840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9315" y="2717921"/>
            <a:ext cx="1504154" cy="1956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809897" y="2063931"/>
            <a:ext cx="7713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Aristotle</a:t>
            </a:r>
            <a:endParaRPr lang="en-GB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606912" y="4674575"/>
            <a:ext cx="1452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Jeremy Bentham</a:t>
            </a:r>
            <a:endParaRPr lang="en-GB" sz="1200" dirty="0"/>
          </a:p>
        </p:txBody>
      </p:sp>
      <p:sp>
        <p:nvSpPr>
          <p:cNvPr id="10" name="TextBox 9"/>
          <p:cNvSpPr txBox="1"/>
          <p:nvPr/>
        </p:nvSpPr>
        <p:spPr>
          <a:xfrm>
            <a:off x="10598870" y="2014646"/>
            <a:ext cx="122341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/>
              <a:t>Immanuel Kant</a:t>
            </a:r>
            <a:endParaRPr lang="en-GB" sz="1100" dirty="0"/>
          </a:p>
        </p:txBody>
      </p:sp>
      <p:sp>
        <p:nvSpPr>
          <p:cNvPr id="11" name="TextBox 10"/>
          <p:cNvSpPr txBox="1"/>
          <p:nvPr/>
        </p:nvSpPr>
        <p:spPr>
          <a:xfrm>
            <a:off x="10564914" y="4674575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/>
              <a:t>Thomas</a:t>
            </a:r>
            <a:r>
              <a:rPr lang="en-GB" dirty="0" smtClean="0"/>
              <a:t> </a:t>
            </a:r>
            <a:r>
              <a:rPr lang="en-GB" sz="1200" dirty="0" smtClean="0"/>
              <a:t>Paine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765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smtClean="0"/>
              <a:t>Question: Why do we need to know these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5" y="2481943"/>
            <a:ext cx="8915400" cy="3777622"/>
          </a:xfrm>
        </p:spPr>
        <p:txBody>
          <a:bodyPr>
            <a:noAutofit/>
          </a:bodyPr>
          <a:lstStyle/>
          <a:p>
            <a:r>
              <a:rPr lang="en-GB" sz="2400" dirty="0" smtClean="0"/>
              <a:t>‘</a:t>
            </a:r>
            <a:r>
              <a:rPr lang="en-GB" sz="2400" i="1" dirty="0" smtClean="0"/>
              <a:t>Building Ethical Muscle</a:t>
            </a:r>
            <a:r>
              <a:rPr lang="en-GB" sz="2400" dirty="0" smtClean="0"/>
              <a:t>’ in order to</a:t>
            </a:r>
          </a:p>
          <a:p>
            <a:pPr marL="0" indent="0" algn="ctr">
              <a:buNone/>
            </a:pPr>
            <a:r>
              <a:rPr lang="en-GB" sz="2400" dirty="0" smtClean="0"/>
              <a:t> ‘</a:t>
            </a:r>
            <a:r>
              <a:rPr lang="en-GB" sz="2400" i="1" dirty="0" smtClean="0"/>
              <a:t>to act upon your most deeply held values</a:t>
            </a:r>
            <a:r>
              <a:rPr lang="en-GB" sz="2400" dirty="0" smtClean="0"/>
              <a:t>’</a:t>
            </a:r>
          </a:p>
          <a:p>
            <a:pPr marL="0" indent="0" algn="ctr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b="1" dirty="0" smtClean="0"/>
              <a:t>Question</a:t>
            </a:r>
            <a:r>
              <a:rPr lang="en-GB" sz="2400" dirty="0" smtClean="0"/>
              <a:t>:</a:t>
            </a:r>
            <a:r>
              <a:rPr lang="en-GB" sz="2400" dirty="0"/>
              <a:t> </a:t>
            </a:r>
            <a:r>
              <a:rPr lang="en-GB" sz="2400" dirty="0" smtClean="0"/>
              <a:t>As an Advocate, who’s </a:t>
            </a:r>
            <a:r>
              <a:rPr lang="en-GB" sz="2400" b="1" dirty="0"/>
              <a:t>v</a:t>
            </a:r>
            <a:r>
              <a:rPr lang="en-GB" sz="2400" b="1" dirty="0" smtClean="0"/>
              <a:t>alues</a:t>
            </a:r>
            <a:r>
              <a:rPr lang="en-GB" sz="2400" dirty="0" smtClean="0"/>
              <a:t> should we work with?</a:t>
            </a:r>
          </a:p>
          <a:p>
            <a:pPr marL="0" indent="0" algn="ctr">
              <a:buNone/>
            </a:pPr>
            <a:r>
              <a:rPr lang="en-GB" sz="2400" dirty="0" smtClean="0"/>
              <a:t>1. Your Organisation</a:t>
            </a:r>
            <a:r>
              <a:rPr lang="en-GB" sz="2400" dirty="0"/>
              <a:t>?</a:t>
            </a:r>
            <a:endParaRPr lang="en-GB" sz="2400" dirty="0" smtClean="0"/>
          </a:p>
          <a:p>
            <a:pPr marL="0" indent="0" algn="ctr">
              <a:buNone/>
            </a:pPr>
            <a:r>
              <a:rPr lang="en-GB" sz="2400" dirty="0" smtClean="0"/>
              <a:t>2. Your Client?</a:t>
            </a:r>
          </a:p>
          <a:p>
            <a:pPr marL="0" indent="0" algn="ctr">
              <a:buNone/>
            </a:pPr>
            <a:r>
              <a:rPr lang="en-GB" sz="2400" dirty="0" smtClean="0"/>
              <a:t>3. Your Own?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78837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0389" y="95794"/>
            <a:ext cx="10032274" cy="676220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dirty="0" smtClean="0"/>
              <a:t>So Giving Voice to Values then, where do we start?</a:t>
            </a:r>
          </a:p>
          <a:p>
            <a:pPr marL="0" indent="0" algn="ctr">
              <a:buNone/>
            </a:pPr>
            <a:endParaRPr lang="en-GB" sz="2800" b="1" dirty="0" smtClean="0"/>
          </a:p>
          <a:p>
            <a:pPr marL="0" indent="0">
              <a:buNone/>
            </a:pPr>
            <a:r>
              <a:rPr lang="en-GB" sz="2400" dirty="0" smtClean="0"/>
              <a:t>Do we focus on:</a:t>
            </a:r>
          </a:p>
          <a:p>
            <a:pPr lvl="1"/>
            <a:r>
              <a:rPr lang="en-GB" sz="2400" dirty="0" smtClean="0"/>
              <a:t>The Person?</a:t>
            </a:r>
          </a:p>
          <a:p>
            <a:pPr lvl="1"/>
            <a:r>
              <a:rPr lang="en-GB" sz="2400" dirty="0" smtClean="0"/>
              <a:t>The Problem? </a:t>
            </a:r>
          </a:p>
          <a:p>
            <a:pPr lvl="1"/>
            <a:r>
              <a:rPr lang="en-GB" sz="2400" dirty="0" smtClean="0"/>
              <a:t>The Procedure?</a:t>
            </a:r>
          </a:p>
          <a:p>
            <a:pPr lvl="1"/>
            <a:endParaRPr lang="en-GB" sz="2400" dirty="0" smtClean="0"/>
          </a:p>
          <a:p>
            <a:pPr marL="0" indent="0" algn="ctr">
              <a:buNone/>
            </a:pPr>
            <a:r>
              <a:rPr lang="en-GB" sz="2400" dirty="0" smtClean="0"/>
              <a:t>In exploring the answer to this should we first ask ourselves:</a:t>
            </a:r>
          </a:p>
          <a:p>
            <a:pPr marL="0" indent="0" algn="ctr">
              <a:buNone/>
            </a:pPr>
            <a:endParaRPr lang="en-GB" sz="2400" dirty="0" smtClean="0"/>
          </a:p>
          <a:p>
            <a:pPr lvl="1"/>
            <a:r>
              <a:rPr lang="en-GB" sz="2400" dirty="0" smtClean="0"/>
              <a:t>What habits of being do we have?</a:t>
            </a:r>
          </a:p>
          <a:p>
            <a:pPr lvl="1"/>
            <a:r>
              <a:rPr lang="en-GB" sz="2400" dirty="0" smtClean="0"/>
              <a:t>What level of ‘</a:t>
            </a:r>
            <a:r>
              <a:rPr lang="en-GB" sz="2400" i="1" dirty="0" smtClean="0"/>
              <a:t>Values</a:t>
            </a:r>
            <a:r>
              <a:rPr lang="en-GB" sz="2400" dirty="0" smtClean="0"/>
              <a:t>’ do we hold within these habits of being?</a:t>
            </a:r>
          </a:p>
          <a:p>
            <a:pPr lvl="1"/>
            <a:r>
              <a:rPr lang="en-GB" sz="2400" dirty="0" smtClean="0"/>
              <a:t>Do we take our ‘</a:t>
            </a:r>
            <a:r>
              <a:rPr lang="en-GB" sz="2400" i="1" dirty="0" smtClean="0"/>
              <a:t>whole selves</a:t>
            </a:r>
            <a:r>
              <a:rPr lang="en-GB" sz="2400" dirty="0" smtClean="0"/>
              <a:t>’ to work?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6743" y="748978"/>
            <a:ext cx="4259802" cy="2848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571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4548" y="138607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GB" sz="4800" dirty="0" smtClean="0"/>
              <a:t>Practice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7440" y="1419497"/>
            <a:ext cx="9692640" cy="5438503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Are we practised in ‘Voicing’ our own Values?</a:t>
            </a:r>
          </a:p>
          <a:p>
            <a:r>
              <a:rPr lang="en-GB" sz="2400" dirty="0" smtClean="0"/>
              <a:t>Are we consistent in who we really are?</a:t>
            </a:r>
          </a:p>
          <a:p>
            <a:r>
              <a:rPr lang="en-GB" sz="2400" dirty="0" smtClean="0"/>
              <a:t>Are we consistent in what we hold true to?</a:t>
            </a:r>
          </a:p>
          <a:p>
            <a:endParaRPr lang="en-GB" sz="2400" dirty="0" smtClean="0"/>
          </a:p>
          <a:p>
            <a:pPr marL="0" indent="0" algn="ctr">
              <a:buNone/>
            </a:pPr>
            <a:r>
              <a:rPr lang="en-GB" sz="2400" dirty="0" smtClean="0"/>
              <a:t>And importantly..</a:t>
            </a:r>
          </a:p>
          <a:p>
            <a:pPr marL="0" indent="0">
              <a:buNone/>
            </a:pPr>
            <a:r>
              <a:rPr lang="en-GB" sz="2400" dirty="0" smtClean="0"/>
              <a:t>How do we react when </a:t>
            </a:r>
            <a:r>
              <a:rPr lang="en-GB" sz="2400" b="1" dirty="0" smtClean="0"/>
              <a:t>our</a:t>
            </a:r>
            <a:r>
              <a:rPr lang="en-GB" sz="2400" dirty="0" smtClean="0"/>
              <a:t> ‘Values’ are challenged by:</a:t>
            </a:r>
          </a:p>
          <a:p>
            <a:pPr lvl="1"/>
            <a:r>
              <a:rPr lang="en-GB" sz="2400" dirty="0" smtClean="0"/>
              <a:t>1. Our Clients?</a:t>
            </a:r>
          </a:p>
          <a:p>
            <a:pPr lvl="1"/>
            <a:r>
              <a:rPr lang="en-GB" sz="2400" dirty="0" smtClean="0"/>
              <a:t>2. Our Organisation?</a:t>
            </a:r>
          </a:p>
          <a:p>
            <a:pPr lvl="1"/>
            <a:r>
              <a:rPr lang="en-GB" sz="2400" dirty="0" smtClean="0"/>
              <a:t>3. Ourselves?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113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Obama’s Call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Asking us to be…</a:t>
            </a:r>
          </a:p>
          <a:p>
            <a:pPr marL="0" indent="0" algn="ctr">
              <a:buNone/>
            </a:pPr>
            <a:r>
              <a:rPr lang="en-GB" sz="5400" i="1" dirty="0" smtClean="0"/>
              <a:t>Ready, willing, and able to ‘make the hard call choices’</a:t>
            </a:r>
            <a:endParaRPr lang="en-GB" sz="5400" i="1" dirty="0"/>
          </a:p>
        </p:txBody>
      </p:sp>
      <p:sp>
        <p:nvSpPr>
          <p:cNvPr id="4" name="AutoShape 2" descr="Image result for obama speech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5673" y="4565504"/>
            <a:ext cx="2981231" cy="1944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675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Choice to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 smtClean="0"/>
              <a:t>So when people see misbehaviours i.e. When lapses in ethical behaviour are recognised..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 algn="ctr">
              <a:buNone/>
            </a:pPr>
            <a:r>
              <a:rPr lang="en-GB" sz="2400" b="1" dirty="0" smtClean="0"/>
              <a:t>Why do people fail to act or speak out?</a:t>
            </a:r>
          </a:p>
          <a:p>
            <a:pPr marL="0" indent="0" algn="ctr">
              <a:buNone/>
            </a:pPr>
            <a:endParaRPr lang="en-GB" sz="2400" b="1" dirty="0" smtClean="0"/>
          </a:p>
          <a:p>
            <a:pPr marL="400050" lvl="1" indent="0">
              <a:buNone/>
            </a:pPr>
            <a:r>
              <a:rPr lang="en-GB" sz="2400" dirty="0" smtClean="0"/>
              <a:t>Is it because…</a:t>
            </a:r>
          </a:p>
          <a:p>
            <a:pPr marL="400050" lvl="1" indent="0">
              <a:buNone/>
            </a:pPr>
            <a:endParaRPr lang="en-GB" sz="2400" dirty="0" smtClean="0"/>
          </a:p>
          <a:p>
            <a:pPr marL="0" indent="0" algn="ctr">
              <a:buNone/>
            </a:pPr>
            <a:r>
              <a:rPr lang="en-GB" sz="2400" dirty="0" smtClean="0"/>
              <a:t>they believe that it is not possible to do so?</a:t>
            </a:r>
          </a:p>
          <a:p>
            <a:pPr marL="0" indent="0" algn="ctr">
              <a:buNone/>
            </a:pPr>
            <a:endParaRPr lang="en-GB" sz="24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8492" y="194164"/>
            <a:ext cx="2281115" cy="1710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68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La </a:t>
            </a:r>
            <a:r>
              <a:rPr lang="en-GB" dirty="0" err="1" smtClean="0"/>
              <a:t>Mauvaise</a:t>
            </a:r>
            <a:r>
              <a:rPr lang="en-GB" dirty="0" smtClean="0"/>
              <a:t> </a:t>
            </a:r>
            <a:r>
              <a:rPr lang="en-GB" dirty="0" err="1" smtClean="0"/>
              <a:t>Foi</a:t>
            </a:r>
            <a:r>
              <a:rPr lang="en-GB" dirty="0" smtClean="0"/>
              <a:t> &amp;</a:t>
            </a:r>
            <a:br>
              <a:rPr lang="en-GB" dirty="0" smtClean="0"/>
            </a:br>
            <a:r>
              <a:rPr lang="en-GB" dirty="0" smtClean="0"/>
              <a:t>The ‘Disablers’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1" y="2133600"/>
            <a:ext cx="9422275" cy="4631184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400" dirty="0" smtClean="0"/>
              <a:t>‘Disablers’ are reasons we give for not acting on moral values, </a:t>
            </a:r>
            <a:r>
              <a:rPr lang="en-GB" sz="2400" dirty="0" err="1" smtClean="0"/>
              <a:t>i.e</a:t>
            </a:r>
            <a:r>
              <a:rPr lang="en-GB" sz="2400" dirty="0" smtClean="0"/>
              <a:t> “I had no choice!”, the denial of freedom</a:t>
            </a:r>
          </a:p>
          <a:p>
            <a:pPr marL="0" indent="0" algn="ctr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err="1" smtClean="0"/>
              <a:t>Mauvaise</a:t>
            </a:r>
            <a:r>
              <a:rPr lang="en-GB" sz="2400" dirty="0" smtClean="0"/>
              <a:t> </a:t>
            </a:r>
            <a:r>
              <a:rPr lang="en-GB" sz="2400" dirty="0" err="1" smtClean="0"/>
              <a:t>Foi</a:t>
            </a:r>
            <a:r>
              <a:rPr lang="en-GB" sz="2400" dirty="0" smtClean="0"/>
              <a:t> can take several forms: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Banality or inaction (failure by omission)</a:t>
            </a:r>
          </a:p>
          <a:p>
            <a:r>
              <a:rPr lang="en-GB" sz="2400" dirty="0" smtClean="0"/>
              <a:t>Identifying with the past, refusing to progress or advance</a:t>
            </a:r>
          </a:p>
          <a:p>
            <a:r>
              <a:rPr lang="en-GB" sz="2400" dirty="0" smtClean="0"/>
              <a:t>Living according to the image others have made of us, and fulfilling their expectations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 smtClean="0"/>
              <a:t>All of which are methods of avoiding personal choice and responsibility!</a:t>
            </a:r>
          </a:p>
        </p:txBody>
      </p:sp>
      <p:pic>
        <p:nvPicPr>
          <p:cNvPr id="1026" name="Picture 2" descr="Image result for sartr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465" y="178258"/>
            <a:ext cx="1753491" cy="1758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516111" y="1935355"/>
            <a:ext cx="129394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/>
              <a:t>Jean-Paul Sartre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110479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smtClean="0"/>
              <a:t>Practice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So if we practice what we believe i.e.</a:t>
            </a:r>
          </a:p>
          <a:p>
            <a:endParaRPr lang="en-GB" sz="2400" dirty="0" smtClean="0"/>
          </a:p>
          <a:p>
            <a:r>
              <a:rPr lang="en-GB" sz="2400" dirty="0" smtClean="0"/>
              <a:t>Demonstrate our beliefs through our actions then…</a:t>
            </a:r>
          </a:p>
          <a:p>
            <a:endParaRPr lang="en-GB" sz="2400" dirty="0" smtClean="0"/>
          </a:p>
          <a:p>
            <a:r>
              <a:rPr lang="en-GB" sz="2400" dirty="0" smtClean="0"/>
              <a:t>Using the idiom: ‘Practice makes perfect’ (which may not be entirely accurate)</a:t>
            </a:r>
          </a:p>
          <a:p>
            <a:endParaRPr lang="en-GB" sz="2400" dirty="0" smtClean="0"/>
          </a:p>
          <a:p>
            <a:r>
              <a:rPr lang="en-GB" sz="2400" dirty="0" smtClean="0"/>
              <a:t>And according to Gentile, 2010, ‘Practice makes our Voice &amp; Action more likely’, Hopefully arriving at a place where we 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907" y="78918"/>
            <a:ext cx="2564722" cy="1826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027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2509" y="206099"/>
            <a:ext cx="8911687" cy="1280890"/>
          </a:xfrm>
        </p:spPr>
        <p:txBody>
          <a:bodyPr/>
          <a:lstStyle/>
          <a:p>
            <a:pPr algn="ctr"/>
            <a:r>
              <a:rPr lang="en-GB" dirty="0" smtClean="0"/>
              <a:t>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0502" y="1071153"/>
            <a:ext cx="9515703" cy="519901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600" dirty="0" smtClean="0"/>
              <a:t>Where we…</a:t>
            </a:r>
          </a:p>
          <a:p>
            <a:pPr marL="0" indent="0" algn="ctr">
              <a:buNone/>
            </a:pPr>
            <a:endParaRPr lang="en-GB" sz="2600" dirty="0" smtClean="0"/>
          </a:p>
          <a:p>
            <a:r>
              <a:rPr lang="en-GB" sz="2400" dirty="0" smtClean="0"/>
              <a:t>Carry Ourselves and the Voice of our client with…</a:t>
            </a:r>
          </a:p>
          <a:p>
            <a:endParaRPr lang="en-GB" sz="2400" dirty="0" smtClean="0"/>
          </a:p>
          <a:p>
            <a:r>
              <a:rPr lang="en-GB" sz="2400" dirty="0" smtClean="0"/>
              <a:t>Competence &amp; Conviction with both…</a:t>
            </a:r>
          </a:p>
          <a:p>
            <a:endParaRPr lang="en-GB" sz="2400" dirty="0" smtClean="0"/>
          </a:p>
          <a:p>
            <a:r>
              <a:rPr lang="en-GB" sz="2400" dirty="0" smtClean="0"/>
              <a:t>Individual &amp; Collective Responsibility i.e. Knowing What is Right and…</a:t>
            </a:r>
          </a:p>
          <a:p>
            <a:endParaRPr lang="en-GB" sz="2400" dirty="0" smtClean="0"/>
          </a:p>
          <a:p>
            <a:r>
              <a:rPr lang="en-GB" sz="2400" dirty="0" smtClean="0"/>
              <a:t>Making it happen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0266" y="120424"/>
            <a:ext cx="1452240" cy="145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588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2: Values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www.youtube.com/watch?v=U9t4KQYcO6M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6911" y="372861"/>
            <a:ext cx="2729883" cy="2729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37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18087"/>
          </a:xfrm>
        </p:spPr>
        <p:txBody>
          <a:bodyPr/>
          <a:lstStyle/>
          <a:p>
            <a:pPr algn="ctr"/>
            <a:r>
              <a:rPr lang="en-GB" dirty="0" smtClean="0"/>
              <a:t>The Challenge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542197"/>
            <a:ext cx="8915400" cy="43690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 smtClean="0"/>
              <a:t>The challenge is not so much to consider purely what is the </a:t>
            </a:r>
            <a:r>
              <a:rPr lang="en-GB" sz="2000" b="1" dirty="0" smtClean="0"/>
              <a:t>RIGHT</a:t>
            </a:r>
            <a:r>
              <a:rPr lang="en-GB" sz="2000" dirty="0" smtClean="0"/>
              <a:t> answer but:</a:t>
            </a:r>
          </a:p>
          <a:p>
            <a:pPr marL="0" indent="0">
              <a:buNone/>
            </a:pPr>
            <a:endParaRPr lang="en-GB" sz="2000" dirty="0" smtClean="0"/>
          </a:p>
          <a:p>
            <a:r>
              <a:rPr lang="en-GB" sz="2000" dirty="0" smtClean="0"/>
              <a:t>To address the Ethical Challenges and to…</a:t>
            </a:r>
          </a:p>
          <a:p>
            <a:r>
              <a:rPr lang="en-GB" sz="2000" dirty="0" smtClean="0"/>
              <a:t>Focus on how to act on ones’ values in a given situation</a:t>
            </a:r>
          </a:p>
          <a:p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That is to practice handling the </a:t>
            </a:r>
          </a:p>
          <a:p>
            <a:pPr lvl="1"/>
            <a:r>
              <a:rPr lang="en-GB" sz="2000" dirty="0" smtClean="0"/>
              <a:t>Discomforts </a:t>
            </a:r>
          </a:p>
          <a:p>
            <a:pPr lvl="1"/>
            <a:r>
              <a:rPr lang="en-GB" sz="2000" dirty="0" smtClean="0"/>
              <a:t>Threats</a:t>
            </a:r>
          </a:p>
          <a:p>
            <a:pPr lvl="1"/>
            <a:r>
              <a:rPr lang="en-GB" sz="2000" dirty="0" smtClean="0"/>
              <a:t>Isolation</a:t>
            </a:r>
          </a:p>
          <a:p>
            <a:pPr lvl="1"/>
            <a:r>
              <a:rPr lang="en-GB" sz="2000" dirty="0" smtClean="0"/>
              <a:t>Embarrassments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396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So what then are values?</a:t>
            </a:r>
          </a:p>
          <a:p>
            <a:pPr marL="0" indent="0" algn="ctr">
              <a:buNone/>
            </a:pPr>
            <a:endParaRPr lang="en-GB" sz="2400" b="1" dirty="0"/>
          </a:p>
          <a:p>
            <a:r>
              <a:rPr lang="en-GB" sz="2400" dirty="0"/>
              <a:t>What values do you share?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/>
              <a:t>In your groups describe what values </a:t>
            </a:r>
            <a:r>
              <a:rPr lang="en-GB" sz="2400" b="1" dirty="0" smtClean="0"/>
              <a:t>are</a:t>
            </a:r>
          </a:p>
          <a:p>
            <a:pPr marL="0" indent="0" algn="ctr">
              <a:buNone/>
            </a:pPr>
            <a:endParaRPr lang="en-GB" sz="2400" b="1" dirty="0"/>
          </a:p>
          <a:p>
            <a:r>
              <a:rPr lang="en-GB" sz="2400" i="1" dirty="0"/>
              <a:t>Feedback to the group your agreed definition(s)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32377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22553"/>
          </a:xfrm>
        </p:spPr>
        <p:txBody>
          <a:bodyPr/>
          <a:lstStyle/>
          <a:p>
            <a:pPr algn="ctr"/>
            <a:r>
              <a:rPr lang="en-GB" dirty="0" smtClean="0"/>
              <a:t>Values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1824" y="1202823"/>
            <a:ext cx="9602788" cy="5319897"/>
          </a:xfrm>
        </p:spPr>
        <p:txBody>
          <a:bodyPr>
            <a:noAutofit/>
          </a:bodyPr>
          <a:lstStyle/>
          <a:p>
            <a:endParaRPr lang="en-GB" sz="2400" dirty="0" smtClean="0"/>
          </a:p>
          <a:p>
            <a:pPr marL="0" indent="0" algn="ctr">
              <a:buNone/>
            </a:pPr>
            <a:r>
              <a:rPr lang="en-GB" sz="2400" b="1" dirty="0" smtClean="0"/>
              <a:t>Knowing what values we do and don’t share is useful, Why?</a:t>
            </a:r>
          </a:p>
          <a:p>
            <a:pPr marL="0" indent="0" algn="ctr">
              <a:buNone/>
            </a:pPr>
            <a:endParaRPr lang="en-GB" sz="2400" b="1" dirty="0" smtClean="0"/>
          </a:p>
          <a:p>
            <a:r>
              <a:rPr lang="en-GB" sz="2400" i="1" dirty="0" smtClean="0"/>
              <a:t>Return to your groups and identify why</a:t>
            </a:r>
          </a:p>
          <a:p>
            <a:pPr marL="0" indent="0" algn="ctr">
              <a:buNone/>
            </a:pPr>
            <a:endParaRPr lang="en-GB" sz="2400" i="1" dirty="0" smtClean="0"/>
          </a:p>
          <a:p>
            <a:pPr lvl="1"/>
            <a:r>
              <a:rPr lang="en-GB" sz="2400" i="1" dirty="0" smtClean="0"/>
              <a:t>1. What differences or disagreements might challenge these values sets?</a:t>
            </a:r>
          </a:p>
          <a:p>
            <a:pPr lvl="1"/>
            <a:r>
              <a:rPr lang="en-GB" sz="2400" i="1" dirty="0" smtClean="0"/>
              <a:t>2. Would they prevent you working together towards shared goals?</a:t>
            </a:r>
          </a:p>
          <a:p>
            <a:pPr lvl="1"/>
            <a:endParaRPr lang="en-GB" sz="2400" i="1" dirty="0" smtClean="0"/>
          </a:p>
          <a:p>
            <a:pPr marL="457200" lvl="1" indent="0">
              <a:buNone/>
            </a:pPr>
            <a:r>
              <a:rPr lang="en-GB" sz="2400" b="1" dirty="0" smtClean="0"/>
              <a:t>Consider these two points with regards to culture, contexts, belief systems, religions, </a:t>
            </a:r>
            <a:r>
              <a:rPr lang="en-GB" sz="2400" b="1" dirty="0"/>
              <a:t>l</a:t>
            </a:r>
            <a:r>
              <a:rPr lang="en-GB" sz="2400" b="1" dirty="0" smtClean="0"/>
              <a:t>aw, policies and ‘Value Conflicts’</a:t>
            </a:r>
          </a:p>
          <a:p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6994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22553"/>
          </a:xfrm>
        </p:spPr>
        <p:txBody>
          <a:bodyPr/>
          <a:lstStyle/>
          <a:p>
            <a:pPr algn="ctr"/>
            <a:r>
              <a:rPr lang="en-GB" dirty="0" smtClean="0"/>
              <a:t>Common 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1824" y="1202823"/>
            <a:ext cx="9602788" cy="531989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/>
              <a:t>Shared values / consensus can be a short list!</a:t>
            </a:r>
          </a:p>
          <a:p>
            <a:r>
              <a:rPr lang="en-GB" sz="2400" dirty="0" smtClean="0"/>
              <a:t>Freedom</a:t>
            </a:r>
          </a:p>
          <a:p>
            <a:r>
              <a:rPr lang="en-GB" sz="2400" dirty="0" smtClean="0"/>
              <a:t>Justice</a:t>
            </a:r>
          </a:p>
          <a:p>
            <a:r>
              <a:rPr lang="en-GB" sz="2400" dirty="0" smtClean="0"/>
              <a:t>Honesty</a:t>
            </a:r>
          </a:p>
          <a:p>
            <a:r>
              <a:rPr lang="en-GB" sz="2400" dirty="0" smtClean="0"/>
              <a:t>Fairness, and so on..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It’s important to consider what we mean by these terms, and how different people have different ideas about fairness, justice, etc.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 smtClean="0"/>
          </a:p>
          <a:p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5265" y="5014018"/>
            <a:ext cx="3562905" cy="165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500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22553"/>
          </a:xfrm>
        </p:spPr>
        <p:txBody>
          <a:bodyPr/>
          <a:lstStyle/>
          <a:p>
            <a:pPr algn="ctr"/>
            <a:r>
              <a:rPr lang="en-GB" dirty="0" smtClean="0"/>
              <a:t>Common Ground &amp; The General Will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0836" y="1211449"/>
            <a:ext cx="9602788" cy="5319897"/>
          </a:xfrm>
        </p:spPr>
        <p:txBody>
          <a:bodyPr>
            <a:noAutofit/>
          </a:bodyPr>
          <a:lstStyle/>
          <a:p>
            <a:r>
              <a:rPr lang="en-GB" sz="2400" dirty="0" smtClean="0"/>
              <a:t>Rousseau proposes that the ‘general will’ consists of the collective wishes of everyone, directed towards common interests.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b="1" dirty="0" smtClean="0"/>
              <a:t>But common ground/consensus is no refuge for immorality either!</a:t>
            </a:r>
          </a:p>
          <a:p>
            <a:pPr marL="0" indent="0" algn="ctr">
              <a:buNone/>
            </a:pPr>
            <a:r>
              <a:rPr lang="en-GB" sz="2400" b="1" dirty="0" smtClean="0"/>
              <a:t>‘</a:t>
            </a:r>
            <a:r>
              <a:rPr lang="en-GB" sz="2400" i="1" dirty="0" smtClean="0"/>
              <a:t>Terror is nothing more than justice, prompt, severe and inflexible</a:t>
            </a:r>
            <a:r>
              <a:rPr lang="en-GB" sz="2400" b="1" dirty="0" smtClean="0"/>
              <a:t>’ - Robespierre</a:t>
            </a:r>
          </a:p>
          <a:p>
            <a:pPr marL="0" indent="0" algn="ctr">
              <a:buNone/>
            </a:pPr>
            <a:endParaRPr lang="en-GB" sz="2400" b="1" dirty="0" smtClean="0"/>
          </a:p>
          <a:p>
            <a:pPr marL="0" indent="0">
              <a:buNone/>
            </a:pPr>
            <a:r>
              <a:rPr lang="en-GB" sz="2400" i="1" dirty="0" smtClean="0"/>
              <a:t>‘Thou </a:t>
            </a:r>
            <a:r>
              <a:rPr lang="en-GB" sz="2400" i="1" dirty="0"/>
              <a:t>shalt not follow a multitude to do evil; neither shalt thou speak in a cause to decline after many to wrest judgment</a:t>
            </a:r>
            <a:r>
              <a:rPr lang="en-GB" sz="2400" i="1" dirty="0" smtClean="0"/>
              <a:t>.’</a:t>
            </a:r>
            <a:r>
              <a:rPr lang="en-GB" sz="2400" i="1" dirty="0"/>
              <a:t> – Exodus 23:2</a:t>
            </a:r>
            <a:endParaRPr lang="en-GB" sz="24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19" y="1285604"/>
            <a:ext cx="1443221" cy="2009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20" y="4064243"/>
            <a:ext cx="1443220" cy="1926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16830" y="5973176"/>
            <a:ext cx="17540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err="1"/>
              <a:t>Maximilien</a:t>
            </a:r>
            <a:r>
              <a:rPr lang="en-GB" sz="1100" dirty="0"/>
              <a:t> Robespierre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5152" y="3274139"/>
            <a:ext cx="183736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/>
              <a:t>Jean-Jacques Rousseau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82904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22553"/>
          </a:xfrm>
        </p:spPr>
        <p:txBody>
          <a:bodyPr/>
          <a:lstStyle/>
          <a:p>
            <a:pPr algn="ctr"/>
            <a:r>
              <a:rPr lang="en-GB" dirty="0" smtClean="0"/>
              <a:t>Value Conflict in the Workplace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446663"/>
            <a:ext cx="8915400" cy="5008728"/>
          </a:xfrm>
        </p:spPr>
        <p:txBody>
          <a:bodyPr/>
          <a:lstStyle/>
          <a:p>
            <a:r>
              <a:rPr lang="en-GB" dirty="0" smtClean="0"/>
              <a:t>Do we have the ability to </a:t>
            </a:r>
            <a:r>
              <a:rPr lang="en-GB" b="1" dirty="0" smtClean="0"/>
              <a:t>chose</a:t>
            </a:r>
            <a:r>
              <a:rPr lang="en-GB" dirty="0" smtClean="0"/>
              <a:t> our response?</a:t>
            </a:r>
          </a:p>
          <a:p>
            <a:r>
              <a:rPr lang="en-GB" dirty="0" smtClean="0"/>
              <a:t>Are we free to act with ‘Agency’?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In other words are we (all)</a:t>
            </a:r>
          </a:p>
          <a:p>
            <a:pPr lvl="1"/>
            <a:r>
              <a:rPr lang="en-GB" dirty="0" smtClean="0"/>
              <a:t>‘</a:t>
            </a:r>
            <a:r>
              <a:rPr lang="en-GB" i="1" dirty="0" smtClean="0"/>
              <a:t>Capable of speaking and acting on our values?</a:t>
            </a:r>
          </a:p>
          <a:p>
            <a:pPr lvl="1"/>
            <a:r>
              <a:rPr lang="en-GB" i="1" dirty="0" smtClean="0"/>
              <a:t>Have we always done so?</a:t>
            </a:r>
          </a:p>
          <a:p>
            <a:pPr lvl="1"/>
            <a:endParaRPr lang="en-GB" i="1" dirty="0" smtClean="0"/>
          </a:p>
          <a:p>
            <a:r>
              <a:rPr lang="en-GB" dirty="0" smtClean="0"/>
              <a:t>Assuming the answer ‘No!’ then we begin to understand that</a:t>
            </a:r>
          </a:p>
          <a:p>
            <a:pPr lvl="1"/>
            <a:r>
              <a:rPr lang="en-GB" i="1" dirty="0" smtClean="0"/>
              <a:t>Good versus Evil</a:t>
            </a:r>
          </a:p>
          <a:p>
            <a:pPr lvl="1"/>
            <a:r>
              <a:rPr lang="en-GB" i="1" dirty="0" smtClean="0"/>
              <a:t>Right versus Wrong</a:t>
            </a:r>
          </a:p>
          <a:p>
            <a:pPr lvl="1"/>
            <a:r>
              <a:rPr lang="en-GB" i="1" dirty="0" smtClean="0"/>
              <a:t>Action versus Inaction </a:t>
            </a:r>
          </a:p>
          <a:p>
            <a:pPr marL="0" indent="0" algn="ctr">
              <a:buNone/>
            </a:pPr>
            <a:r>
              <a:rPr lang="en-GB" b="1" dirty="0" smtClean="0"/>
              <a:t>Becomes a matter of </a:t>
            </a:r>
            <a:r>
              <a:rPr lang="en-GB" b="1" u="sng" dirty="0" smtClean="0"/>
              <a:t>Choice!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7771" y="4744171"/>
            <a:ext cx="3024229" cy="2074851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83" y="1347664"/>
            <a:ext cx="1923073" cy="1923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6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Conflicts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2458" y="1367246"/>
            <a:ext cx="9672456" cy="53731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Are: </a:t>
            </a:r>
          </a:p>
          <a:p>
            <a:pPr lvl="1"/>
            <a:r>
              <a:rPr lang="en-GB" sz="2000" dirty="0" smtClean="0"/>
              <a:t>Expected </a:t>
            </a:r>
          </a:p>
          <a:p>
            <a:pPr lvl="1"/>
            <a:r>
              <a:rPr lang="en-GB" sz="2000" dirty="0" smtClean="0"/>
              <a:t>Anticipated</a:t>
            </a:r>
          </a:p>
          <a:p>
            <a:pPr lvl="1"/>
            <a:r>
              <a:rPr lang="en-GB" sz="2000" dirty="0" smtClean="0"/>
              <a:t>Identifiable</a:t>
            </a:r>
          </a:p>
          <a:p>
            <a:pPr lvl="1"/>
            <a:r>
              <a:rPr lang="en-GB" sz="2000" dirty="0" smtClean="0"/>
              <a:t>Planned for</a:t>
            </a:r>
          </a:p>
          <a:p>
            <a:pPr lvl="1"/>
            <a:r>
              <a:rPr lang="en-GB" sz="2000" dirty="0" smtClean="0"/>
              <a:t>Welcomed</a:t>
            </a:r>
          </a:p>
          <a:p>
            <a:pPr lvl="1"/>
            <a:r>
              <a:rPr lang="en-GB" sz="2000" dirty="0" smtClean="0"/>
              <a:t>An opportunity!</a:t>
            </a:r>
          </a:p>
          <a:p>
            <a:pPr marL="0" indent="0" algn="ctr">
              <a:buNone/>
            </a:pPr>
            <a:r>
              <a:rPr lang="en-GB" sz="2000" b="1" dirty="0" smtClean="0"/>
              <a:t>Why? </a:t>
            </a:r>
          </a:p>
          <a:p>
            <a:r>
              <a:rPr lang="en-GB" sz="2000" dirty="0" smtClean="0"/>
              <a:t>We are able to demonstrate our integrity, consistency, equity and moral positioning.</a:t>
            </a:r>
          </a:p>
          <a:p>
            <a:r>
              <a:rPr lang="en-GB" sz="2000" dirty="0" smtClean="0"/>
              <a:t>This is important to others, Why?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0397" y="1723908"/>
            <a:ext cx="4284215" cy="2259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094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Moral Positioning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0206" y="1367246"/>
            <a:ext cx="9811794" cy="5490754"/>
          </a:xfrm>
        </p:spPr>
        <p:txBody>
          <a:bodyPr>
            <a:noAutofit/>
          </a:bodyPr>
          <a:lstStyle/>
          <a:p>
            <a:endParaRPr lang="en-GB" sz="3200" dirty="0"/>
          </a:p>
          <a:p>
            <a:r>
              <a:rPr lang="en-GB" sz="3200" dirty="0" smtClean="0"/>
              <a:t>To know</a:t>
            </a:r>
          </a:p>
          <a:p>
            <a:r>
              <a:rPr lang="en-GB" sz="3200" dirty="0" smtClean="0"/>
              <a:t>To be known</a:t>
            </a:r>
          </a:p>
          <a:p>
            <a:r>
              <a:rPr lang="en-GB" sz="3200" dirty="0" smtClean="0"/>
              <a:t>To be relied upon</a:t>
            </a:r>
          </a:p>
          <a:p>
            <a:endParaRPr lang="en-GB" sz="3200" dirty="0" smtClean="0"/>
          </a:p>
          <a:p>
            <a:pPr marL="0" indent="0" algn="ctr">
              <a:buNone/>
            </a:pPr>
            <a:r>
              <a:rPr lang="en-GB" sz="3200" b="1" dirty="0"/>
              <a:t>Moral positioning ‘Frames’ who we are </a:t>
            </a:r>
            <a:r>
              <a:rPr lang="en-GB" sz="3200" b="1" dirty="0" smtClean="0"/>
              <a:t>and what we stand for!</a:t>
            </a:r>
            <a:endParaRPr lang="en-GB" sz="32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1949" y="1482571"/>
            <a:ext cx="3922663" cy="2630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802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Framing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5" y="1349828"/>
            <a:ext cx="9485864" cy="507709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smtClean="0"/>
              <a:t>Our Values – i.e. Our Moral Position</a:t>
            </a:r>
          </a:p>
          <a:p>
            <a:pPr marL="0" indent="0">
              <a:buNone/>
            </a:pPr>
            <a:r>
              <a:rPr lang="en-GB" sz="2000" dirty="0" smtClean="0"/>
              <a:t>Our Words – i.e. Our Operational Position</a:t>
            </a:r>
          </a:p>
          <a:p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Allows us to speak</a:t>
            </a:r>
          </a:p>
          <a:p>
            <a:pPr lvl="1"/>
            <a:r>
              <a:rPr lang="en-GB" sz="2000" dirty="0" smtClean="0"/>
              <a:t>Less emotionally (about client issues)</a:t>
            </a:r>
          </a:p>
          <a:p>
            <a:pPr lvl="1"/>
            <a:r>
              <a:rPr lang="en-GB" sz="2000" dirty="0" smtClean="0"/>
              <a:t>More effectively (in support of client wishes)</a:t>
            </a:r>
          </a:p>
          <a:p>
            <a:pPr lvl="1"/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Normalising the process will diffuse the issues/topic</a:t>
            </a:r>
          </a:p>
          <a:p>
            <a:pPr lvl="1"/>
            <a:r>
              <a:rPr lang="en-GB" sz="2000" dirty="0" smtClean="0"/>
              <a:t>For ourselves</a:t>
            </a:r>
          </a:p>
          <a:p>
            <a:pPr lvl="1"/>
            <a:r>
              <a:rPr lang="en-GB" sz="2000" dirty="0" smtClean="0"/>
              <a:t>Our client</a:t>
            </a:r>
          </a:p>
          <a:p>
            <a:pPr lvl="1"/>
            <a:r>
              <a:rPr lang="en-GB" sz="2000" dirty="0" smtClean="0"/>
              <a:t>Our Audience </a:t>
            </a:r>
          </a:p>
          <a:p>
            <a:pPr marL="457200" lvl="1" indent="0" algn="ctr">
              <a:buNone/>
            </a:pPr>
            <a:r>
              <a:rPr lang="en-GB" sz="2000" dirty="0" smtClean="0"/>
              <a:t>That is: </a:t>
            </a:r>
            <a:r>
              <a:rPr lang="en-GB" sz="2000" b="1" dirty="0" smtClean="0"/>
              <a:t>Framing our Position</a:t>
            </a:r>
          </a:p>
          <a:p>
            <a:pPr lvl="1"/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70000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Alignment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27666" y="1755531"/>
            <a:ext cx="8915400" cy="377762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/>
              <a:t>Alignment of our values, beliefs, morals with Actions increases</a:t>
            </a:r>
          </a:p>
          <a:p>
            <a:pPr marL="0" indent="0" algn="ctr">
              <a:buNone/>
            </a:pPr>
            <a:r>
              <a:rPr lang="en-GB" sz="2800" i="1" dirty="0" smtClean="0"/>
              <a:t>‘Moral and Ethical Muscle’</a:t>
            </a:r>
          </a:p>
          <a:p>
            <a:pPr marL="0" indent="0">
              <a:buNone/>
            </a:pPr>
            <a:r>
              <a:rPr lang="en-GB" sz="2800" i="1" dirty="0" smtClean="0"/>
              <a:t>Therefore…</a:t>
            </a:r>
          </a:p>
          <a:p>
            <a:r>
              <a:rPr lang="en-GB" sz="2800" i="1" dirty="0" smtClean="0"/>
              <a:t>Knowing your own-self integrates acting on our Values with who we truly are!</a:t>
            </a:r>
          </a:p>
          <a:p>
            <a:endParaRPr lang="en-GB" sz="2800" i="1" dirty="0"/>
          </a:p>
          <a:p>
            <a:endParaRPr lang="en-GB" sz="2800" i="1" dirty="0" smtClean="0"/>
          </a:p>
          <a:p>
            <a:pPr marL="0" indent="0" algn="r">
              <a:buNone/>
            </a:pPr>
            <a:r>
              <a:rPr lang="en-GB" sz="2800" i="1" dirty="0" smtClean="0"/>
              <a:t>(Keirsey, 2011)</a:t>
            </a:r>
            <a:endParaRPr lang="en-GB" sz="2800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3859" y="395510"/>
            <a:ext cx="2906514" cy="1291784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2770" y="4812202"/>
            <a:ext cx="2965029" cy="19500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257799" y="6202909"/>
            <a:ext cx="748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‘Know</a:t>
            </a:r>
          </a:p>
          <a:p>
            <a:r>
              <a:rPr lang="en-GB" sz="1200" dirty="0" smtClean="0"/>
              <a:t> thyself’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474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Alignment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4" y="1367245"/>
            <a:ext cx="9416196" cy="53470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/>
              <a:t>Alignment of </a:t>
            </a:r>
          </a:p>
          <a:p>
            <a:pPr lvl="1"/>
            <a:r>
              <a:rPr lang="en-GB" sz="2400" dirty="0" smtClean="0"/>
              <a:t>Self-image</a:t>
            </a:r>
          </a:p>
          <a:p>
            <a:pPr lvl="1"/>
            <a:r>
              <a:rPr lang="en-GB" sz="2400" dirty="0" smtClean="0"/>
              <a:t>Ethical stance </a:t>
            </a:r>
          </a:p>
          <a:p>
            <a:pPr lvl="1"/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Allows us to </a:t>
            </a:r>
            <a:r>
              <a:rPr lang="en-GB" sz="2400" dirty="0"/>
              <a:t>o</a:t>
            </a:r>
            <a:r>
              <a:rPr lang="en-GB" sz="2400" dirty="0" smtClean="0"/>
              <a:t>perate within a comfortable and competent way</a:t>
            </a:r>
          </a:p>
          <a:p>
            <a:pPr marL="0" indent="0">
              <a:buNone/>
            </a:pPr>
            <a:r>
              <a:rPr lang="en-GB" sz="2400" dirty="0" smtClean="0"/>
              <a:t>In Voicing Your Values and importantly those of our Clients we find our Default Position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5577" y="5115522"/>
            <a:ext cx="3242475" cy="1556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5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86075"/>
          </a:xfrm>
        </p:spPr>
        <p:txBody>
          <a:bodyPr/>
          <a:lstStyle/>
          <a:p>
            <a:pPr algn="ctr"/>
            <a:r>
              <a:rPr lang="en-GB" dirty="0" smtClean="0"/>
              <a:t>Class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528549"/>
            <a:ext cx="8915400" cy="4382673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Spend 5-10 minutes</a:t>
            </a:r>
          </a:p>
          <a:p>
            <a:r>
              <a:rPr lang="en-GB" sz="3200" dirty="0" smtClean="0"/>
              <a:t>Individually - Frame your Values</a:t>
            </a:r>
          </a:p>
          <a:p>
            <a:r>
              <a:rPr lang="en-GB" sz="3200" dirty="0" smtClean="0"/>
              <a:t>In pairs compare your ‘Value Sets’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5674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999</TotalTime>
  <Words>1267</Words>
  <Application>Microsoft Office PowerPoint</Application>
  <PresentationFormat>Widescreen</PresentationFormat>
  <Paragraphs>227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Century Gothic</vt:lpstr>
      <vt:lpstr>Wingdings 3</vt:lpstr>
      <vt:lpstr>Wisp</vt:lpstr>
      <vt:lpstr>ECAY6001: Giving Voice to Values</vt:lpstr>
      <vt:lpstr>Giving Voice to Values (GVV)</vt:lpstr>
      <vt:lpstr>Testing This View</vt:lpstr>
      <vt:lpstr>Ethics</vt:lpstr>
      <vt:lpstr>Definitions</vt:lpstr>
      <vt:lpstr>Question: Why do we need to know these ?</vt:lpstr>
      <vt:lpstr>PowerPoint Presentation</vt:lpstr>
      <vt:lpstr>Practice</vt:lpstr>
      <vt:lpstr>Obama’s Call</vt:lpstr>
      <vt:lpstr>Choice to Act</vt:lpstr>
      <vt:lpstr>La Mauvaise Foi &amp; The ‘Disablers’</vt:lpstr>
      <vt:lpstr>Practice</vt:lpstr>
      <vt:lpstr>Practice</vt:lpstr>
      <vt:lpstr>Part 2: Values</vt:lpstr>
      <vt:lpstr>The Challenge</vt:lpstr>
      <vt:lpstr>Values</vt:lpstr>
      <vt:lpstr>Values</vt:lpstr>
      <vt:lpstr>Common Ground</vt:lpstr>
      <vt:lpstr>Common Ground &amp; The General Will</vt:lpstr>
      <vt:lpstr>Value Conflict in the Workplace</vt:lpstr>
      <vt:lpstr>Conflicts</vt:lpstr>
      <vt:lpstr>Moral Positioning</vt:lpstr>
      <vt:lpstr>Framing</vt:lpstr>
      <vt:lpstr>Alignment</vt:lpstr>
      <vt:lpstr>Alignment</vt:lpstr>
      <vt:lpstr>Class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ECAY4002: Giving Voice to Values</dc:title>
  <dc:creator>Phill Morgan</dc:creator>
  <cp:lastModifiedBy>Joanne Davies (Yr Athrofa)</cp:lastModifiedBy>
  <cp:revision>43</cp:revision>
  <dcterms:created xsi:type="dcterms:W3CDTF">2017-09-06T14:20:08Z</dcterms:created>
  <dcterms:modified xsi:type="dcterms:W3CDTF">2021-02-08T08:50:03Z</dcterms:modified>
</cp:coreProperties>
</file>