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sldIdLst>
    <p:sldId id="256" r:id="rId2"/>
    <p:sldId id="264" r:id="rId3"/>
    <p:sldId id="258" r:id="rId4"/>
    <p:sldId id="259" r:id="rId5"/>
    <p:sldId id="260" r:id="rId6"/>
    <p:sldId id="261" r:id="rId7"/>
    <p:sldId id="262" r:id="rId8"/>
    <p:sldId id="263" r:id="rId9"/>
    <p:sldId id="257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2/22/2024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03406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2/22/2024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54478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763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75936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2/22/2024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53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2/22/2024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67510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2/22/2024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59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4592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58622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57116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44100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2/22/2024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47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lerner.udel.edu/seeing-opportunity/hotel-stay-stay-safe/" TargetMode="External"/><Relationship Id="rId3" Type="http://schemas.openxmlformats.org/officeDocument/2006/relationships/hyperlink" Target="https://www.linkedin.com/pulse/benefits-effective-housekeeping-alok-sharma/" TargetMode="External"/><Relationship Id="rId7" Type="http://schemas.openxmlformats.org/officeDocument/2006/relationships/hyperlink" Target="https://www.travelocity.com/London-Hotels-Ibis-London-Docklands-Canary-Wharf.h564675.Hotel-Information" TargetMode="External"/><Relationship Id="rId2" Type="http://schemas.openxmlformats.org/officeDocument/2006/relationships/hyperlink" Target="https://all.accor.com/czech-republic-slovakia-hungary-romania/event/allsafe.en.shtml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yourpilla.com/blog/hospitality-risks" TargetMode="External"/><Relationship Id="rId11" Type="http://schemas.openxmlformats.org/officeDocument/2006/relationships/hyperlink" Target="https://brightacademy.online/training-your-team/" TargetMode="External"/><Relationship Id="rId5" Type="http://schemas.openxmlformats.org/officeDocument/2006/relationships/hyperlink" Target="https://news.reactmobile.com/blog/4-key-reasons-to-implement-organization-wide-panic-buttons" TargetMode="External"/><Relationship Id="rId10" Type="http://schemas.openxmlformats.org/officeDocument/2006/relationships/hyperlink" Target="https://www.hotel.info/en/ibis-london-barking/hotel-133250/" TargetMode="External"/><Relationship Id="rId4" Type="http://schemas.openxmlformats.org/officeDocument/2006/relationships/hyperlink" Target="https://solusgrp.com/blog/post/ergonomic-solutions-for-hotel-waste-management.html#:~:text=%22If%20we%20assume%20that%20the,of%20developing%20a%20musculoskeletal%20injury" TargetMode="External"/><Relationship Id="rId9" Type="http://schemas.openxmlformats.org/officeDocument/2006/relationships/hyperlink" Target="https://www.dayuse.co.uk/hotels/france/ibis-paris-porte-de-clichy-cent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" name="Freeform: Shape 1258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261" name="Group 1260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262" name="Freeform: Shape 1261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263" name="Freeform: Shape 1262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264" name="Freeform: Shape 1263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265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6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7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8" name="Freeform: Shape 1267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270" name="Freeform: Shape 1269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272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73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74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275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76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77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78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1280" name="Rectangle 1279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A42966F-935F-3A04-BFAD-077DC75245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7" r="6248" b="-1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2" name="Rectangle 1281">
            <a:extLst>
              <a:ext uri="{FF2B5EF4-FFF2-40B4-BE49-F238E27FC236}">
                <a16:creationId xmlns:a16="http://schemas.microsoft.com/office/drawing/2014/main" id="{ABC37145-583D-4973-AE68-23CB73494C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524" y="0"/>
            <a:ext cx="12188952" cy="4046483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7ED8D9-0E58-6A5D-BC8F-A7DA60EC1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452" y="971398"/>
            <a:ext cx="5577547" cy="158437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Ibis Barking Hotel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3BF7D6-F2D1-4374-5A30-8B6641D88F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52366" y="1204332"/>
            <a:ext cx="5040785" cy="13514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Housekeeping Health And Safety Presentation</a:t>
            </a:r>
          </a:p>
        </p:txBody>
      </p:sp>
      <p:grpSp>
        <p:nvGrpSpPr>
          <p:cNvPr id="1284" name="Graphic 78">
            <a:extLst>
              <a:ext uri="{FF2B5EF4-FFF2-40B4-BE49-F238E27FC236}">
                <a16:creationId xmlns:a16="http://schemas.microsoft.com/office/drawing/2014/main" id="{674FBD09-398F-4886-8D52-3CCAB16ED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657951" y="971370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85" name="Graphic 78">
              <a:extLst>
                <a:ext uri="{FF2B5EF4-FFF2-40B4-BE49-F238E27FC236}">
                  <a16:creationId xmlns:a16="http://schemas.microsoft.com/office/drawing/2014/main" id="{794E9BAB-B9ED-4E72-B558-1E4B87537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34" name="Graphic 78">
              <a:extLst>
                <a:ext uri="{FF2B5EF4-FFF2-40B4-BE49-F238E27FC236}">
                  <a16:creationId xmlns:a16="http://schemas.microsoft.com/office/drawing/2014/main" id="{809A1029-A1BA-4EF8-959B-2AF852A34D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287" name="Graphic 78">
                <a:extLst>
                  <a:ext uri="{FF2B5EF4-FFF2-40B4-BE49-F238E27FC236}">
                    <a16:creationId xmlns:a16="http://schemas.microsoft.com/office/drawing/2014/main" id="{1618CAAA-B087-4302-8144-EFDD1D9FD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8" name="Graphic 78">
                <a:extLst>
                  <a:ext uri="{FF2B5EF4-FFF2-40B4-BE49-F238E27FC236}">
                    <a16:creationId xmlns:a16="http://schemas.microsoft.com/office/drawing/2014/main" id="{D71D93E1-AEA4-4F92-BA99-24786C8A11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9" name="Graphic 78">
                <a:extLst>
                  <a:ext uri="{FF2B5EF4-FFF2-40B4-BE49-F238E27FC236}">
                    <a16:creationId xmlns:a16="http://schemas.microsoft.com/office/drawing/2014/main" id="{CE7112A6-6EAE-4620-B089-30D687AA0A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90" name="Graphic 78">
                <a:extLst>
                  <a:ext uri="{FF2B5EF4-FFF2-40B4-BE49-F238E27FC236}">
                    <a16:creationId xmlns:a16="http://schemas.microsoft.com/office/drawing/2014/main" id="{6F45DEA9-D350-4D7C-B408-D0250EE30C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292" name="Freeform: Shape 1291">
            <a:extLst>
              <a:ext uri="{FF2B5EF4-FFF2-40B4-BE49-F238E27FC236}">
                <a16:creationId xmlns:a16="http://schemas.microsoft.com/office/drawing/2014/main" id="{11E84B46-9597-410B-A51F-E2E0F2FAF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6006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294" name="Group 1293">
            <a:extLst>
              <a:ext uri="{FF2B5EF4-FFF2-40B4-BE49-F238E27FC236}">
                <a16:creationId xmlns:a16="http://schemas.microsoft.com/office/drawing/2014/main" id="{3D4FD378-E29E-4996-A8B0-11E2368A6E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10732601" y="535113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295" name="Freeform: Shape 1294">
              <a:extLst>
                <a:ext uri="{FF2B5EF4-FFF2-40B4-BE49-F238E27FC236}">
                  <a16:creationId xmlns:a16="http://schemas.microsoft.com/office/drawing/2014/main" id="{7BA59DF4-225D-4521-9655-5F0DF52E48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296" name="Freeform: Shape 1295">
              <a:extLst>
                <a:ext uri="{FF2B5EF4-FFF2-40B4-BE49-F238E27FC236}">
                  <a16:creationId xmlns:a16="http://schemas.microsoft.com/office/drawing/2014/main" id="{C5295146-5EA5-417D-AAEE-F59000BC67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297" name="Freeform: Shape 1296">
              <a:extLst>
                <a:ext uri="{FF2B5EF4-FFF2-40B4-BE49-F238E27FC236}">
                  <a16:creationId xmlns:a16="http://schemas.microsoft.com/office/drawing/2014/main" id="{3768FE2E-63BB-4E2F-8744-A188E6C61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298" name="Graphic 12">
              <a:extLst>
                <a:ext uri="{FF2B5EF4-FFF2-40B4-BE49-F238E27FC236}">
                  <a16:creationId xmlns:a16="http://schemas.microsoft.com/office/drawing/2014/main" id="{4641D6CE-B3E9-440C-BAAE-6F6968AAAD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9" name="Graphic 15">
              <a:extLst>
                <a:ext uri="{FF2B5EF4-FFF2-40B4-BE49-F238E27FC236}">
                  <a16:creationId xmlns:a16="http://schemas.microsoft.com/office/drawing/2014/main" id="{8D02F1DC-8FDC-4424-8750-42EE6CB9FB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0" name="Graphic 15">
              <a:extLst>
                <a:ext uri="{FF2B5EF4-FFF2-40B4-BE49-F238E27FC236}">
                  <a16:creationId xmlns:a16="http://schemas.microsoft.com/office/drawing/2014/main" id="{2BB6A551-D864-43F8-B270-809C68AE3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1" name="Freeform: Shape 1300">
              <a:extLst>
                <a:ext uri="{FF2B5EF4-FFF2-40B4-BE49-F238E27FC236}">
                  <a16:creationId xmlns:a16="http://schemas.microsoft.com/office/drawing/2014/main" id="{B57277C8-A482-4AA3-AFA6-7F211CE35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59211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0" name="Freeform: Shape 9269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9272" name="Group 9271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9273" name="Freeform: Shape 9272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9274" name="Freeform: Shape 9273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9275" name="Freeform: Shape 9274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9276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77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78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79" name="Freeform: Shape 9278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281" name="Freeform: Shape 9280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9283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284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285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286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87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88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89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9291" name="Rectangle 9290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314F4C-333E-386E-B957-F0EAB9007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663649" cy="145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Did You Know</a:t>
            </a:r>
          </a:p>
        </p:txBody>
      </p:sp>
      <p:sp>
        <p:nvSpPr>
          <p:cNvPr id="9293" name="Freeform: Shape 9292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9295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296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297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298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99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00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01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EDBB7-C038-E6EE-364A-61F55E5BBB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796427"/>
            <a:ext cx="4663649" cy="327450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“A housekeeper changes body position every three seconds while cleaning a room. If the average cleaning time for each room is 25 mins, we can estimate that a housekeeper assumes 8000 different positions every shift.” </a:t>
            </a:r>
          </a:p>
        </p:txBody>
      </p:sp>
      <p:pic>
        <p:nvPicPr>
          <p:cNvPr id="9218" name="Picture 2" descr="Housekeeping In Hotel | BNG Hotel Management Institute">
            <a:extLst>
              <a:ext uri="{FF2B5EF4-FFF2-40B4-BE49-F238E27FC236}">
                <a16:creationId xmlns:a16="http://schemas.microsoft.com/office/drawing/2014/main" id="{EFDCE409-5787-5953-C259-F31D513BC62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3780" y="1826963"/>
            <a:ext cx="5660211" cy="311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03" name="Freeform: Shape 9302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9305" name="Group 9304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9306" name="Freeform: Shape 9305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9307" name="Freeform: Shape 9306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9308" name="Freeform: Shape 9307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9309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10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11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12" name="Freeform: Shape 9311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85141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Freeform: Shape 3078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3081" name="Group 3080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3082" name="Freeform: Shape 3081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83" name="Freeform: Shape 3082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84" name="Freeform: Shape 3083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85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6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7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8" name="Freeform: Shape 3087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090" name="Freeform: Shape 3089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092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3093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094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3095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96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97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98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3100" name="Rectangle 3099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5702C8-4CA0-B286-5E76-AF27FD0F3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1114691"/>
            <a:ext cx="5512288" cy="18805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Potential Risks</a:t>
            </a:r>
          </a:p>
        </p:txBody>
      </p:sp>
      <p:sp>
        <p:nvSpPr>
          <p:cNvPr id="3102" name="Freeform: Shape 3101">
            <a:extLst>
              <a:ext uri="{FF2B5EF4-FFF2-40B4-BE49-F238E27FC236}">
                <a16:creationId xmlns:a16="http://schemas.microsoft.com/office/drawing/2014/main" id="{E9BFB270-A887-4B62-B243-50F92509A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104" name="Graphic 78">
            <a:extLst>
              <a:ext uri="{FF2B5EF4-FFF2-40B4-BE49-F238E27FC236}">
                <a16:creationId xmlns:a16="http://schemas.microsoft.com/office/drawing/2014/main" id="{2EDC2578-BDB0-4118-975D-CFCE02823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63724" y="77610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3105" name="Graphic 78">
              <a:extLst>
                <a:ext uri="{FF2B5EF4-FFF2-40B4-BE49-F238E27FC236}">
                  <a16:creationId xmlns:a16="http://schemas.microsoft.com/office/drawing/2014/main" id="{FB6536F0-4A9C-46C9-96E9-22CBB33E61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06" name="Graphic 78">
              <a:extLst>
                <a:ext uri="{FF2B5EF4-FFF2-40B4-BE49-F238E27FC236}">
                  <a16:creationId xmlns:a16="http://schemas.microsoft.com/office/drawing/2014/main" id="{DFD6A33A-F889-42D7-ADC2-DD9B88DF0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3107" name="Graphic 78">
                <a:extLst>
                  <a:ext uri="{FF2B5EF4-FFF2-40B4-BE49-F238E27FC236}">
                    <a16:creationId xmlns:a16="http://schemas.microsoft.com/office/drawing/2014/main" id="{C375AFD7-9E86-4D19-B86E-C936D33B0D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08" name="Graphic 78">
                <a:extLst>
                  <a:ext uri="{FF2B5EF4-FFF2-40B4-BE49-F238E27FC236}">
                    <a16:creationId xmlns:a16="http://schemas.microsoft.com/office/drawing/2014/main" id="{4102C78E-31A2-4DB3-8790-415EB0B48A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09" name="Graphic 78">
                <a:extLst>
                  <a:ext uri="{FF2B5EF4-FFF2-40B4-BE49-F238E27FC236}">
                    <a16:creationId xmlns:a16="http://schemas.microsoft.com/office/drawing/2014/main" id="{4F3E144D-8167-438A-B67F-50F5D9C0C3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43" name="Graphic 78">
                <a:extLst>
                  <a:ext uri="{FF2B5EF4-FFF2-40B4-BE49-F238E27FC236}">
                    <a16:creationId xmlns:a16="http://schemas.microsoft.com/office/drawing/2014/main" id="{4BE2135F-02C1-449F-B195-232E9AFDD6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B7F4E-9EB4-73DA-FA58-7411D253BF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44040" y="1114691"/>
            <a:ext cx="4159233" cy="5145901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Slips, trips and falls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Exposure to chemicals in cleaning products that could cause breathing and skin problems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Fractures, burns and traumas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Violence and abuse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Biological infections and diseases </a:t>
            </a:r>
          </a:p>
          <a:p>
            <a:endParaRPr lang="en-US" dirty="0"/>
          </a:p>
        </p:txBody>
      </p:sp>
      <p:sp>
        <p:nvSpPr>
          <p:cNvPr id="3144" name="Freeform: Shape 3111">
            <a:extLst>
              <a:ext uri="{FF2B5EF4-FFF2-40B4-BE49-F238E27FC236}">
                <a16:creationId xmlns:a16="http://schemas.microsoft.com/office/drawing/2014/main" id="{E1BEDD21-8CC9-4E04-B8CF-CE59786DF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915833"/>
            <a:ext cx="2438970" cy="942167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3145" name="Group 3144">
            <a:extLst>
              <a:ext uri="{FF2B5EF4-FFF2-40B4-BE49-F238E27FC236}">
                <a16:creationId xmlns:a16="http://schemas.microsoft.com/office/drawing/2014/main" id="{3B108AF4-088E-4064-B983-46D04AE2E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9771377" y="5278254"/>
            <a:ext cx="623078" cy="1834221"/>
            <a:chOff x="10948005" y="3272152"/>
            <a:chExt cx="623078" cy="183422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46" name="Freeform: Shape 3114">
              <a:extLst>
                <a:ext uri="{FF2B5EF4-FFF2-40B4-BE49-F238E27FC236}">
                  <a16:creationId xmlns:a16="http://schemas.microsoft.com/office/drawing/2014/main" id="{B0072F45-87A5-41AF-8A5F-AA1169606F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147" name="Freeform: Shape 3115">
              <a:extLst>
                <a:ext uri="{FF2B5EF4-FFF2-40B4-BE49-F238E27FC236}">
                  <a16:creationId xmlns:a16="http://schemas.microsoft.com/office/drawing/2014/main" id="{39543D5C-6314-4A56-96D8-66138F7AD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148" name="Freeform: Shape 3116">
              <a:extLst>
                <a:ext uri="{FF2B5EF4-FFF2-40B4-BE49-F238E27FC236}">
                  <a16:creationId xmlns:a16="http://schemas.microsoft.com/office/drawing/2014/main" id="{43B17B08-2B11-4A2F-9E2C-DE23C7250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38962" y="5013367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149" name="Graphic 12">
              <a:extLst>
                <a:ext uri="{FF2B5EF4-FFF2-40B4-BE49-F238E27FC236}">
                  <a16:creationId xmlns:a16="http://schemas.microsoft.com/office/drawing/2014/main" id="{1C07DBD2-276A-4A72-BF25-6FB2FCD05A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0" name="Graphic 15">
              <a:extLst>
                <a:ext uri="{FF2B5EF4-FFF2-40B4-BE49-F238E27FC236}">
                  <a16:creationId xmlns:a16="http://schemas.microsoft.com/office/drawing/2014/main" id="{C354B108-DB71-4484-8743-68C8D50307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56574" y="4484929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1" name="Graphic 15">
              <a:extLst>
                <a:ext uri="{FF2B5EF4-FFF2-40B4-BE49-F238E27FC236}">
                  <a16:creationId xmlns:a16="http://schemas.microsoft.com/office/drawing/2014/main" id="{C50B8508-ED23-4F52-B6D0-18C4EFC54E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2" name="Freeform: Shape 3120">
              <a:extLst>
                <a:ext uri="{FF2B5EF4-FFF2-40B4-BE49-F238E27FC236}">
                  <a16:creationId xmlns:a16="http://schemas.microsoft.com/office/drawing/2014/main" id="{37C296D5-FE18-49F2-BECF-3BBFD7834B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98165" y="4772395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The biggest five health hazards in hospitality">
            <a:extLst>
              <a:ext uri="{FF2B5EF4-FFF2-40B4-BE49-F238E27FC236}">
                <a16:creationId xmlns:a16="http://schemas.microsoft.com/office/drawing/2014/main" id="{D5EC4BC3-9440-21AB-5459-E5EC95E11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68" y="2002166"/>
            <a:ext cx="5536293" cy="36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363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0" name="Freeform: Shape 4149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152" name="Group 4151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4153" name="Freeform: Shape 4152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154" name="Freeform: Shape 4153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155" name="Freeform: Shape 4154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156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57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58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59" name="Freeform: Shape 4158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61" name="Freeform: Shape 4160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163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4164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65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166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67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68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69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4171" name="Rectangle 4170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496914-FBBD-6EC5-35DA-62DE2932C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75402"/>
            <a:ext cx="5512288" cy="28782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Things To Look Out For</a:t>
            </a:r>
          </a:p>
        </p:txBody>
      </p:sp>
      <p:grpSp>
        <p:nvGrpSpPr>
          <p:cNvPr id="4173" name="Graphic 78">
            <a:extLst>
              <a:ext uri="{FF2B5EF4-FFF2-40B4-BE49-F238E27FC236}">
                <a16:creationId xmlns:a16="http://schemas.microsoft.com/office/drawing/2014/main" id="{2EDC2578-BDB0-4118-975D-CFCE02823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63724" y="77610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4174" name="Graphic 78">
              <a:extLst>
                <a:ext uri="{FF2B5EF4-FFF2-40B4-BE49-F238E27FC236}">
                  <a16:creationId xmlns:a16="http://schemas.microsoft.com/office/drawing/2014/main" id="{FB6536F0-4A9C-46C9-96E9-22CBB33E61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75" name="Graphic 78">
              <a:extLst>
                <a:ext uri="{FF2B5EF4-FFF2-40B4-BE49-F238E27FC236}">
                  <a16:creationId xmlns:a16="http://schemas.microsoft.com/office/drawing/2014/main" id="{DFD6A33A-F889-42D7-ADC2-DD9B88DF0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176" name="Graphic 78">
                <a:extLst>
                  <a:ext uri="{FF2B5EF4-FFF2-40B4-BE49-F238E27FC236}">
                    <a16:creationId xmlns:a16="http://schemas.microsoft.com/office/drawing/2014/main" id="{C375AFD7-9E86-4D19-B86E-C936D33B0D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77" name="Graphic 78">
                <a:extLst>
                  <a:ext uri="{FF2B5EF4-FFF2-40B4-BE49-F238E27FC236}">
                    <a16:creationId xmlns:a16="http://schemas.microsoft.com/office/drawing/2014/main" id="{4102C78E-31A2-4DB3-8790-415EB0B48A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78" name="Graphic 78">
                <a:extLst>
                  <a:ext uri="{FF2B5EF4-FFF2-40B4-BE49-F238E27FC236}">
                    <a16:creationId xmlns:a16="http://schemas.microsoft.com/office/drawing/2014/main" id="{4F3E144D-8167-438A-B67F-50F5D9C0C3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79" name="Graphic 78">
                <a:extLst>
                  <a:ext uri="{FF2B5EF4-FFF2-40B4-BE49-F238E27FC236}">
                    <a16:creationId xmlns:a16="http://schemas.microsoft.com/office/drawing/2014/main" id="{4BE2135F-02C1-449F-B195-232E9AFDD6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49096-814F-68E6-AFDF-FDE89A2FFF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0310" y="2526233"/>
            <a:ext cx="4941003" cy="2533980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Blocked Fire Exits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Flamable liquids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Candles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Loose wiring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072FB5-993F-0B3B-3B7B-94C0FBE332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AFA68A7-AE91-C607-0098-11EA34584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89326" y="1542269"/>
            <a:ext cx="5298524" cy="396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62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5" name="Freeform: Shape 5173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276" name="Group 5275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5277" name="Freeform: Shape 5176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78" name="Freeform: Shape 5177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79" name="Freeform: Shape 5178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80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81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82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83" name="Freeform: Shape 5182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284" name="Freeform: Shape 5184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285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5286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18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287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88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89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90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5291" name="Rectangle 5290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8289EE-88CB-9D85-EFFA-F1F02F76F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950173" cy="145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Precautions</a:t>
            </a:r>
          </a:p>
        </p:txBody>
      </p:sp>
      <p:sp>
        <p:nvSpPr>
          <p:cNvPr id="5292" name="Freeform: Shape 5196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199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5293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201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294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95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04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05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CD75F-8766-612D-80F2-0D40E41B27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796427"/>
            <a:ext cx="4950173" cy="3274503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Use the PPE provided by Ibis Barking Hotel – gloves, protective uniforms, face masks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Wear comfortable nonslip shoes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Follow the manufacturer instructions when using and storing Diversey cleaning products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Report loose sockets and wiring in the rooms and bathrooms. 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Ensure that any hazards and safety concerns are reported and dealt with immediately 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Wash you hands regularly 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7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5122" name="Picture 2" descr="Products home">
            <a:extLst>
              <a:ext uri="{FF2B5EF4-FFF2-40B4-BE49-F238E27FC236}">
                <a16:creationId xmlns:a16="http://schemas.microsoft.com/office/drawing/2014/main" id="{4E5A4965-BD34-70F3-265B-61E5C93A598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53" r="20991" b="-1"/>
          <a:stretch/>
        </p:blipFill>
        <p:spPr bwMode="auto">
          <a:xfrm>
            <a:off x="6002404" y="564012"/>
            <a:ext cx="5606888" cy="567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07" name="Freeform: Shape 5206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209" name="Group 5208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5210" name="Freeform: Shape 5209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11" name="Freeform: Shape 5210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12" name="Freeform: Shape 5211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13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14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15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16" name="Freeform: Shape 5215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275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Freeform: Shape 6150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153" name="Group 6152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6154" name="Freeform: Shape 6153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55" name="Freeform: Shape 6154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56" name="Freeform: Shape 6155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57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58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59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60" name="Freeform: Shape 6159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162" name="Freeform: Shape 6161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6164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6165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166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6167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68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69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70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6172" name="Rectangle 6171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6B65F6-82B6-4102-979A-D4C31A2E7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Cleaning Room Safety Tips:</a:t>
            </a:r>
          </a:p>
        </p:txBody>
      </p:sp>
      <p:sp>
        <p:nvSpPr>
          <p:cNvPr id="6174" name="Freeform: Shape 6173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0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176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6177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178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6179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80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81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82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A3A4A-D813-A852-4A28-2DBAE257B4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7871" y="3299404"/>
            <a:ext cx="4767930" cy="2745750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Keep doors or windows open for ventilation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Check for loose wiring or fire hazards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Always wear PPE – gloves , protective uniforms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Be vigilant for broken glass or uncapped needles.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/>
              <a:t>Use Diversey Cleaning chemicals correctly and follow COSHH regulations.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28BE743-07AD-3533-595E-F95DFACE2FE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25" r="15925" b="1"/>
          <a:stretch/>
        </p:blipFill>
        <p:spPr bwMode="auto">
          <a:xfrm>
            <a:off x="5980742" y="565167"/>
            <a:ext cx="5654663" cy="565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84" name="Freeform: Shape 6183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4951350"/>
            <a:ext cx="4292956" cy="1927671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6186" name="Group 6185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447993" y="5742897"/>
            <a:ext cx="886141" cy="802496"/>
            <a:chOff x="10948005" y="3272152"/>
            <a:chExt cx="868640" cy="786648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6187" name="Freeform: Shape 6186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88" name="Freeform: Shape 6187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89" name="Freeform: Shape 6188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90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91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92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93" name="Freeform: Shape 6192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66667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6" name="Freeform: Shape 7385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7388" name="Group 7387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7389" name="Freeform: Shape 7388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390" name="Freeform: Shape 7389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391" name="Freeform: Shape 7390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392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93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94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95" name="Freeform: Shape 7394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7397" name="Freeform: Shape 7396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7399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400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401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7402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03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04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05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7407" name="Rectangle 7406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B2444E-A9FD-D14E-F020-85A8D65F0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950173" cy="145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Cleaning Bathroom Safety Tips</a:t>
            </a:r>
          </a:p>
        </p:txBody>
      </p:sp>
      <p:sp>
        <p:nvSpPr>
          <p:cNvPr id="7409" name="Freeform: Shape 7408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7411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412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413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7414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15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16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17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AB551-70B6-F2DF-9644-E8A42F91B9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796427"/>
            <a:ext cx="4950173" cy="3274503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Do not mix or inhale the chemicals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Keep sprays and chemicals away from your eyes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 case of a contact with the skin wash with plenty of cold water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Clean any spillages immediately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If you have any concerns report to your line manager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209977-F0B1-7339-5D21-AFA6C2ED31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5" r="23532" b="12050"/>
          <a:stretch/>
        </p:blipFill>
        <p:spPr>
          <a:xfrm>
            <a:off x="6006424" y="909582"/>
            <a:ext cx="5350344" cy="4993149"/>
          </a:xfrm>
          <a:prstGeom prst="rect">
            <a:avLst/>
          </a:prstGeom>
        </p:spPr>
      </p:pic>
      <p:sp>
        <p:nvSpPr>
          <p:cNvPr id="7419" name="Freeform: Shape 7418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7421" name="Group 7420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7422" name="Freeform: Shape 7421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423" name="Freeform: Shape 7422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424" name="Freeform: Shape 7423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425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26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27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28" name="Freeform: Shape 7427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87019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0" name="Freeform: Shape 8279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8282" name="Group 8281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8283" name="Freeform: Shape 8282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8284" name="Freeform: Shape 8283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8285" name="Freeform: Shape 8284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8286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87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88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89" name="Freeform: Shape 8288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291" name="Freeform: Shape 8290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8293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294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295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8296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97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98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99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8301" name="Rectangle 8300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4087B-E8DF-3531-3A03-72F4C0D6C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Cleaning Public Areas in Ibis Barking Hotel</a:t>
            </a:r>
          </a:p>
        </p:txBody>
      </p:sp>
      <p:sp>
        <p:nvSpPr>
          <p:cNvPr id="8303" name="Freeform: Shape 8302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840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306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307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8308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09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05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06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49AED-A45E-8C18-FE89-5C69BF8248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7871" y="3299404"/>
            <a:ext cx="4767930" cy="2745750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Do not block corridors and fire exits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Clean immediately any leaks and spillages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Use wet floor signs</a:t>
            </a:r>
            <a:endParaRPr lang="en-US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49C938C-3D62-B1E3-5786-8DA4725AA00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4" t="-12994" r="23034" b="12994"/>
          <a:stretch/>
        </p:blipFill>
        <p:spPr bwMode="auto">
          <a:xfrm>
            <a:off x="5792386" y="180024"/>
            <a:ext cx="5650973" cy="565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07" name="Freeform: Shape 8312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5602884"/>
            <a:ext cx="4292956" cy="1255116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8408" name="Group 8407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91063" y="573641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8409" name="Freeform: Shape 8315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8410" name="Freeform: Shape 8316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8411" name="Freeform: Shape 8317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8412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13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14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15" name="Freeform: Shape 8321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14423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7" name="Freeform: Shape 2346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49" name="Group 2348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350" name="Freeform: Shape 2349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51" name="Freeform: Shape 2350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52" name="Freeform: Shape 2351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53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4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5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6" name="Freeform: Shape 2355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358" name="Freeform: Shape 2357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360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1056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361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62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363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64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65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66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2048" name="Rectangle 2047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F847D2-AA73-B4D5-B250-199F2E09A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747" y="930131"/>
            <a:ext cx="5566263" cy="145509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Summary</a:t>
            </a:r>
            <a:br>
              <a:rPr lang="en-US" dirty="0"/>
            </a:br>
            <a:r>
              <a:rPr lang="en-US" dirty="0"/>
              <a:t>Housekeeping is  Safekeeping</a:t>
            </a:r>
          </a:p>
        </p:txBody>
      </p:sp>
      <p:sp>
        <p:nvSpPr>
          <p:cNvPr id="2369" name="Freeform: Shape 2368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371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372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73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374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75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76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77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03200-5CEC-C12B-3F1C-A971A50824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796427"/>
            <a:ext cx="5566263" cy="3274503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Work safely and be aware of hazards and safety concerns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Take care of yourself, your colleagues and hotel guests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Follow the Ibis Barking Hotel health and safety measures at all times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Do not rush and observe your surroundings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379" name="Freeform: Shape 2378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4490" y="5522244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81" name="Group 2380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382" name="Freeform: Shape 2381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83" name="Freeform: Shape 2382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84" name="Freeform: Shape 2383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85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6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7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8" name="Freeform: Shape 2387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9B33DF14-5B67-552D-3D6F-2D4233018C84}"/>
              </a:ext>
            </a:extLst>
          </p:cNvPr>
          <p:cNvSpPr txBox="1"/>
          <p:nvPr/>
        </p:nvSpPr>
        <p:spPr>
          <a:xfrm>
            <a:off x="6700828" y="1310007"/>
            <a:ext cx="516047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bing.com/images/search?view=detailV2&amp;ccid=ZYSD3A2E&amp;id=BCBC6F8FE23F5B1CDBA2233418A6007155FDBE62&amp;thid=OIP.ZYSD3A2Edrlt9XjnVoKhUwHaHa&amp;mediaurl=https%3a%2f%2fth.bing.com%2fth%2fid%2fR.658483dc0d8476b96df578e75682a153%3frik%3dYr79VXEAphg0Iw%26riu%3dhttp%253a%252f%252fbesthotelcleaning.com%252fwp-content%252fuploads%252f2018%252f02%252fHousekeeping-650.jpg%26ehk%3dnITXuvMRtl4bG3kx9w0U%252bCcI5HT6F2mV7uq05p9858E%253d%26risl%3d%26pid%3dImgRaw%26r%3d0&amp;exph=650&amp;expw=650&amp;q=hotel+housekeeping+safety+pictures&amp;simid=608045414199602729&amp;FORM=IRPRST&amp;ck=50616309F5BBB2ADB469434CDD9433DA&amp;selectedIndex=49&amp;itb=0</a:t>
            </a:r>
          </a:p>
        </p:txBody>
      </p:sp>
      <p:pic>
        <p:nvPicPr>
          <p:cNvPr id="2052" name="Picture 4" descr="Housekeeping Department Duties – USALFH Corp.">
            <a:extLst>
              <a:ext uri="{FF2B5EF4-FFF2-40B4-BE49-F238E27FC236}">
                <a16:creationId xmlns:a16="http://schemas.microsoft.com/office/drawing/2014/main" id="{FA09D8F6-C379-7225-7644-0D2EC4167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257" y="333375"/>
            <a:ext cx="523576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150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517D8-3B38-8B78-43D7-1613752FE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988F3-0302-54F4-BDE4-1E0293468C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5100642" cy="3655077"/>
          </a:xfrm>
        </p:spPr>
        <p:txBody>
          <a:bodyPr>
            <a:noAutofit/>
          </a:bodyPr>
          <a:lstStyle/>
          <a:p>
            <a:r>
              <a:rPr lang="en-GB" sz="1200" dirty="0"/>
              <a:t>Accor: Slide 1 (Accor Brand Image) – </a:t>
            </a:r>
            <a:r>
              <a:rPr lang="en-GB" sz="1200" dirty="0">
                <a:hlinkClick r:id="rId2"/>
              </a:rPr>
              <a:t>https://all.accor.com/czech-republic-slovakia-hungary-romania/event/allsafe.en.shtml</a:t>
            </a:r>
            <a:r>
              <a:rPr lang="en-GB" sz="1200" dirty="0"/>
              <a:t> </a:t>
            </a:r>
          </a:p>
          <a:p>
            <a:r>
              <a:rPr lang="en-GB" sz="1200" dirty="0"/>
              <a:t>LinkedIn: Slide 2 (Housekeeping image) –  </a:t>
            </a:r>
            <a:r>
              <a:rPr lang="en-GB" sz="1200" dirty="0">
                <a:hlinkClick r:id="rId3"/>
              </a:rPr>
              <a:t>https://www.linkedin.com/pulse/benefits-effective-housekeeping-alok-sharma/</a:t>
            </a:r>
            <a:r>
              <a:rPr lang="en-GB" sz="1200" dirty="0"/>
              <a:t> </a:t>
            </a:r>
          </a:p>
          <a:p>
            <a:r>
              <a:rPr lang="en-GB" sz="1200" dirty="0" err="1"/>
              <a:t>SolusGroup</a:t>
            </a:r>
            <a:r>
              <a:rPr lang="en-GB" sz="1200" dirty="0"/>
              <a:t>: Slide 2 (Housekeeping information) - </a:t>
            </a:r>
            <a:r>
              <a:rPr lang="en-GB" sz="1200" dirty="0">
                <a:hlinkClick r:id="rId4"/>
              </a:rPr>
              <a:t>https://solusgrp.com/blog/post/ergonomic-solutions-for-hotel-waste-management.html#:~:text=%22If%20we%20assume%20that%20the,of%20developing%20a%20musculoskeletal%20injury</a:t>
            </a:r>
            <a:r>
              <a:rPr lang="en-GB" sz="1200" dirty="0"/>
              <a:t> </a:t>
            </a:r>
          </a:p>
          <a:p>
            <a:r>
              <a:rPr lang="en-GB" sz="1200" dirty="0" err="1"/>
              <a:t>ReactMobile</a:t>
            </a:r>
            <a:r>
              <a:rPr lang="en-GB" sz="1200" dirty="0"/>
              <a:t>: Slide 3 (Potential Risks Picture) - </a:t>
            </a:r>
            <a:r>
              <a:rPr lang="en-GB" sz="1200" dirty="0">
                <a:hlinkClick r:id="rId5"/>
              </a:rPr>
              <a:t>https://news.reactmobile.com/blog/4-key-reasons-to-implement-organization-wide-panic-buttons</a:t>
            </a:r>
            <a:r>
              <a:rPr lang="en-GB" sz="1200" dirty="0"/>
              <a:t> </a:t>
            </a:r>
          </a:p>
          <a:p>
            <a:r>
              <a:rPr lang="en-GB" sz="1200" dirty="0" err="1"/>
              <a:t>YourPilla</a:t>
            </a:r>
            <a:r>
              <a:rPr lang="en-GB" sz="1200" dirty="0"/>
              <a:t>: Slide 4 (Hospitality Risks Information) - </a:t>
            </a:r>
            <a:r>
              <a:rPr lang="en-GB" sz="1200" dirty="0">
                <a:hlinkClick r:id="rId6"/>
              </a:rPr>
              <a:t>https://yourpilla.com/blog/hospitality-risks</a:t>
            </a:r>
            <a:r>
              <a:rPr lang="en-GB" sz="1200" dirty="0"/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83315-A6B7-8C9F-BDD5-552D8617F9C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1200" dirty="0"/>
              <a:t>Travelocity: Slide 4 (Ibis Hotel Picture) - </a:t>
            </a:r>
            <a:r>
              <a:rPr lang="en-GB" sz="1200" dirty="0">
                <a:hlinkClick r:id="rId7"/>
              </a:rPr>
              <a:t>https://www.travelocity.com/London-Hotels-Ibis-London-Docklands-Canary-Wharf.h564675.Hotel-Information</a:t>
            </a:r>
            <a:r>
              <a:rPr lang="en-GB" sz="1200" dirty="0"/>
              <a:t> </a:t>
            </a:r>
          </a:p>
          <a:p>
            <a:r>
              <a:rPr lang="en-GB" sz="1200" dirty="0" err="1"/>
              <a:t>Udel</a:t>
            </a:r>
            <a:r>
              <a:rPr lang="en-GB" sz="1200" dirty="0"/>
              <a:t>: Slide 6 (Cleaning Picture) - </a:t>
            </a:r>
            <a:r>
              <a:rPr lang="en-GB" sz="1200" dirty="0">
                <a:hlinkClick r:id="rId8"/>
              </a:rPr>
              <a:t>https://lerner.udel.edu/seeing-opportunity/hotel-stay-stay-safe/</a:t>
            </a:r>
            <a:r>
              <a:rPr lang="en-GB" sz="1200" dirty="0"/>
              <a:t> </a:t>
            </a:r>
          </a:p>
          <a:p>
            <a:r>
              <a:rPr lang="en-GB" sz="1200" dirty="0" err="1"/>
              <a:t>DayUse</a:t>
            </a:r>
            <a:r>
              <a:rPr lang="en-GB" sz="1200" dirty="0"/>
              <a:t>: Slide 7 (Ibis Hotel Picture) - </a:t>
            </a:r>
            <a:r>
              <a:rPr lang="en-GB" sz="1200" dirty="0">
                <a:hlinkClick r:id="rId9"/>
              </a:rPr>
              <a:t>https://www.dayuse.co.uk/hotels/france/ibis-paris-porte-de-clichy-centre</a:t>
            </a:r>
            <a:r>
              <a:rPr lang="en-GB" sz="1200" dirty="0"/>
              <a:t> </a:t>
            </a:r>
          </a:p>
          <a:p>
            <a:r>
              <a:rPr lang="en-GB" sz="1200" dirty="0" err="1"/>
              <a:t>HotelInfo</a:t>
            </a:r>
            <a:r>
              <a:rPr lang="en-GB" sz="1200" dirty="0"/>
              <a:t>: Slide 8 (Ibis Hotel Barking Picture) - </a:t>
            </a:r>
            <a:r>
              <a:rPr lang="en-GB" sz="1200" dirty="0">
                <a:hlinkClick r:id="rId10"/>
              </a:rPr>
              <a:t>https://www.hotel.info/en/ibis-london-barking/hotel-133250/</a:t>
            </a:r>
            <a:r>
              <a:rPr lang="en-GB" sz="1200" dirty="0"/>
              <a:t>  </a:t>
            </a:r>
          </a:p>
          <a:p>
            <a:r>
              <a:rPr lang="en-GB" sz="1200" dirty="0" err="1"/>
              <a:t>BrightAcademy</a:t>
            </a:r>
            <a:r>
              <a:rPr lang="en-GB" sz="1200" dirty="0"/>
              <a:t>: Slide 9 (Housekeeping Summary Image) - </a:t>
            </a:r>
            <a:r>
              <a:rPr lang="en-GB" sz="1200" dirty="0">
                <a:hlinkClick r:id="rId11"/>
              </a:rPr>
              <a:t>https://brightacademy.online/training-your-team/</a:t>
            </a:r>
            <a:r>
              <a:rPr lang="en-GB" sz="1200" dirty="0"/>
              <a:t> 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028426156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AnalogousFromDarkSeedLeftStep">
      <a:dk1>
        <a:srgbClr val="000000"/>
      </a:dk1>
      <a:lt1>
        <a:srgbClr val="FFFFFF"/>
      </a:lt1>
      <a:dk2>
        <a:srgbClr val="213B37"/>
      </a:dk2>
      <a:lt2>
        <a:srgbClr val="E8E5E2"/>
      </a:lt2>
      <a:accent1>
        <a:srgbClr val="2985E7"/>
      </a:accent1>
      <a:accent2>
        <a:srgbClr val="15B4C5"/>
      </a:accent2>
      <a:accent3>
        <a:srgbClr val="20B787"/>
      </a:accent3>
      <a:accent4>
        <a:srgbClr val="14BA40"/>
      </a:accent4>
      <a:accent5>
        <a:srgbClr val="38BA21"/>
      </a:accent5>
      <a:accent6>
        <a:srgbClr val="70B614"/>
      </a:accent6>
      <a:hlink>
        <a:srgbClr val="319332"/>
      </a:hlink>
      <a:folHlink>
        <a:srgbClr val="7F7F7F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692</Words>
  <Application>Microsoft Office PowerPoint</Application>
  <PresentationFormat>Widescreen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Avenir Next LT Pro</vt:lpstr>
      <vt:lpstr>Avenir Next LT Pro Light</vt:lpstr>
      <vt:lpstr>Georgia Pro Semibold</vt:lpstr>
      <vt:lpstr>RocaVTI</vt:lpstr>
      <vt:lpstr>Ibis Barking Hotel</vt:lpstr>
      <vt:lpstr>Did You Know</vt:lpstr>
      <vt:lpstr>Potential Risks</vt:lpstr>
      <vt:lpstr>Things To Look Out For</vt:lpstr>
      <vt:lpstr>Precautions</vt:lpstr>
      <vt:lpstr>Cleaning Room Safety Tips:</vt:lpstr>
      <vt:lpstr>Cleaning Bathroom Safety Tips</vt:lpstr>
      <vt:lpstr>Cleaning Public Areas in Ibis Barking Hotel</vt:lpstr>
      <vt:lpstr>Summary Housekeeping is  Safekeeping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Ibis Barking Hotel</dc:title>
  <dc:creator>Galina Borisova</dc:creator>
  <cp:lastModifiedBy>George N</cp:lastModifiedBy>
  <cp:revision>15</cp:revision>
  <dcterms:created xsi:type="dcterms:W3CDTF">2024-02-20T20:21:20Z</dcterms:created>
  <dcterms:modified xsi:type="dcterms:W3CDTF">2024-02-22T16:49:04Z</dcterms:modified>
</cp:coreProperties>
</file>