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8" r:id="rId2"/>
    <p:sldId id="256" r:id="rId3"/>
    <p:sldId id="257" r:id="rId4"/>
    <p:sldId id="262" r:id="rId5"/>
    <p:sldId id="259" r:id="rId6"/>
    <p:sldId id="263" r:id="rId7"/>
    <p:sldId id="260" r:id="rId8"/>
    <p:sldId id="264"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86FE"/>
    <a:srgbClr val="F8D4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383FE1B-1EF6-4866-B9B6-1A8A24D71906}" type="datetimeFigureOut">
              <a:rPr lang="en-GB" smtClean="0"/>
              <a:t>18/01/2019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E3CEBE-F9EA-4AAE-8E7E-9BCBF7E76669}" type="slidenum">
              <a:rPr lang="en-GB" smtClean="0"/>
              <a:t>‹#›</a:t>
            </a:fld>
            <a:endParaRPr lang="en-GB"/>
          </a:p>
        </p:txBody>
      </p:sp>
    </p:spTree>
    <p:extLst>
      <p:ext uri="{BB962C8B-B14F-4D97-AF65-F5344CB8AC3E}">
        <p14:creationId xmlns:p14="http://schemas.microsoft.com/office/powerpoint/2010/main" val="38955224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2A4CD-CA1A-4EF3-BAF5-121EA8F43162}" type="datetimeFigureOut">
              <a:rPr lang="en-GB" smtClean="0"/>
              <a:t>18/01/2019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200D6B-5D2A-4551-9AF3-950D29AB9903}" type="slidenum">
              <a:rPr lang="en-GB" smtClean="0"/>
              <a:t>‹#›</a:t>
            </a:fld>
            <a:endParaRPr lang="en-GB"/>
          </a:p>
        </p:txBody>
      </p:sp>
    </p:spTree>
    <p:extLst>
      <p:ext uri="{BB962C8B-B14F-4D97-AF65-F5344CB8AC3E}">
        <p14:creationId xmlns:p14="http://schemas.microsoft.com/office/powerpoint/2010/main" val="135455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28200D6B-5D2A-4551-9AF3-950D29AB9903}" type="slidenum">
              <a:rPr lang="en-GB" smtClean="0"/>
              <a:t>6</a:t>
            </a:fld>
            <a:endParaRPr lang="en-GB"/>
          </a:p>
        </p:txBody>
      </p:sp>
    </p:spTree>
    <p:extLst>
      <p:ext uri="{BB962C8B-B14F-4D97-AF65-F5344CB8AC3E}">
        <p14:creationId xmlns:p14="http://schemas.microsoft.com/office/powerpoint/2010/main" val="2652129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32A58FE-9EFF-4C34-A897-A190C0039FFF}"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617202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2A58FE-9EFF-4C34-A897-A190C0039FFF}"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2551767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2A58FE-9EFF-4C34-A897-A190C0039FFF}"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3491705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32A58FE-9EFF-4C34-A897-A190C0039FFF}"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1467745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32A58FE-9EFF-4C34-A897-A190C0039FFF}"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763369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32A58FE-9EFF-4C34-A897-A190C0039FFF}"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733211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2A58FE-9EFF-4C34-A897-A190C0039FFF}"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3223705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32A58FE-9EFF-4C34-A897-A190C0039FFF}"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1175134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32A58FE-9EFF-4C34-A897-A190C0039FFF}"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4083595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2A58FE-9EFF-4C34-A897-A190C0039FFF}"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427490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32A58FE-9EFF-4C34-A897-A190C0039FFF}"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2A15BE-E979-4FAF-9886-EC2541E7BA1F}" type="slidenum">
              <a:rPr lang="en-GB" smtClean="0"/>
              <a:t>‹#›</a:t>
            </a:fld>
            <a:endParaRPr lang="en-GB"/>
          </a:p>
        </p:txBody>
      </p:sp>
    </p:spTree>
    <p:extLst>
      <p:ext uri="{BB962C8B-B14F-4D97-AF65-F5344CB8AC3E}">
        <p14:creationId xmlns:p14="http://schemas.microsoft.com/office/powerpoint/2010/main" val="370959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2A58FE-9EFF-4C34-A897-A190C0039FFF}" type="datetimeFigureOut">
              <a:rPr lang="en-GB" smtClean="0"/>
              <a:t>18/01/2019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2A15BE-E979-4FAF-9886-EC2541E7BA1F}" type="slidenum">
              <a:rPr lang="en-GB" smtClean="0"/>
              <a:t>‹#›</a:t>
            </a:fld>
            <a:endParaRPr lang="en-GB"/>
          </a:p>
        </p:txBody>
      </p:sp>
    </p:spTree>
    <p:extLst>
      <p:ext uri="{BB962C8B-B14F-4D97-AF65-F5344CB8AC3E}">
        <p14:creationId xmlns:p14="http://schemas.microsoft.com/office/powerpoint/2010/main" val="33803381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0.png"/><Relationship Id="rId4" Type="http://schemas.microsoft.com/office/2007/relationships/hdphoto" Target="../media/hdphoto6.wdp"/></Relationships>
</file>

<file path=ppt/slides/_rels/slide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microsoft.com/office/2007/relationships/hdphoto" Target="../media/hdphoto8.wdp"/></Relationships>
</file>

<file path=ppt/slides/_rels/slide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audubon.org/news/why-do-birds-matter" TargetMode="External"/><Relationship Id="rId2" Type="http://schemas.openxmlformats.org/officeDocument/2006/relationships/hyperlink" Target="http://ec.europa.eu/environment/nature/conservation/wildbirds/threatened/per_species_en.htm" TargetMode="External"/><Relationship Id="rId1" Type="http://schemas.openxmlformats.org/officeDocument/2006/relationships/slideLayout" Target="../slideLayouts/slideLayout1.xml"/><Relationship Id="rId6" Type="http://schemas.openxmlformats.org/officeDocument/2006/relationships/hyperlink" Target="http://ec.europa.eu/environment/nature/legislation/birdsdirective/docs/why_take_care_of_birds.pdf" TargetMode="External"/><Relationship Id="rId5" Type="http://schemas.openxmlformats.org/officeDocument/2006/relationships/hyperlink" Target="https://www.rspb.org.uk/globalassets/downloads/documents/positions/safeguarding-sites/the-european-birds-directive.pdf" TargetMode="External"/><Relationship Id="rId4" Type="http://schemas.openxmlformats.org/officeDocument/2006/relationships/hyperlink" Target="https://www.rspb.org.uk/our-work/our-positions-and-casework/our-positions/safeguarding-wildlife-sites/eu-birds-dir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35020" y="6030119"/>
            <a:ext cx="9144000" cy="1655762"/>
          </a:xfrm>
        </p:spPr>
        <p:txBody>
          <a:bodyPr/>
          <a:lstStyle/>
          <a:p>
            <a:r>
              <a:rPr lang="en-GB" dirty="0">
                <a:latin typeface="Baskerville Old Face" panose="02020602080505020303" pitchFamily="18" charset="0"/>
              </a:rPr>
              <a:t>By Paige Cole</a:t>
            </a:r>
          </a:p>
        </p:txBody>
      </p:sp>
      <p:sp>
        <p:nvSpPr>
          <p:cNvPr id="4" name="TextBox 3">
            <a:extLst>
              <a:ext uri="{FF2B5EF4-FFF2-40B4-BE49-F238E27FC236}">
                <a16:creationId xmlns:a16="http://schemas.microsoft.com/office/drawing/2014/main" id="{9455FED7-5055-47C3-9980-A8DF2B6FE12E}"/>
              </a:ext>
            </a:extLst>
          </p:cNvPr>
          <p:cNvSpPr txBox="1"/>
          <p:nvPr/>
        </p:nvSpPr>
        <p:spPr>
          <a:xfrm>
            <a:off x="2844800" y="591003"/>
            <a:ext cx="6302622"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dirty="0">
                <a:latin typeface="Baskerville Old Face"/>
                <a:cs typeface="Calibri"/>
              </a:rPr>
              <a:t>Birds Directive </a:t>
            </a:r>
          </a:p>
        </p:txBody>
      </p:sp>
      <p:pic>
        <p:nvPicPr>
          <p:cNvPr id="1026" name="Picture 2" descr="Image result for eu commission birds direc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6278" y="2050121"/>
            <a:ext cx="3114971" cy="25208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u commiss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37061" y="1596571"/>
            <a:ext cx="4445160" cy="2974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4617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506" y="1795404"/>
            <a:ext cx="11516264" cy="4574365"/>
          </a:xfrm>
        </p:spPr>
        <p:txBody>
          <a:bodyPr vert="horz" lIns="91440" tIns="45720" rIns="91440" bIns="45720" rtlCol="0" anchor="t">
            <a:normAutofit/>
          </a:bodyPr>
          <a:lstStyle/>
          <a:p>
            <a:pPr algn="l"/>
            <a:r>
              <a:rPr lang="en-GB" sz="2800" dirty="0">
                <a:latin typeface="Baskerville Old Face"/>
                <a:ea typeface="Batang"/>
                <a:cs typeface="Calibri"/>
              </a:rPr>
              <a:t>The importance of protecting birds:</a:t>
            </a:r>
          </a:p>
          <a:p>
            <a:pPr marL="342900" indent="-342900" algn="l">
              <a:buFont typeface="Wingdings" panose="020B0604020202020204" pitchFamily="34" charset="0"/>
              <a:buChar char="Ø"/>
            </a:pPr>
            <a:r>
              <a:rPr lang="en-GB" sz="2800" dirty="0">
                <a:latin typeface="Baskerville Old Face"/>
                <a:ea typeface="Batang"/>
                <a:cs typeface="Calibri"/>
              </a:rPr>
              <a:t>Many members of the public enjoy watching and listening to birds </a:t>
            </a:r>
          </a:p>
          <a:p>
            <a:pPr marL="342900" indent="-342900" algn="l">
              <a:buFont typeface="Wingdings" panose="020B0604020202020204" pitchFamily="34" charset="0"/>
              <a:buChar char="Ø"/>
            </a:pPr>
            <a:r>
              <a:rPr lang="en-GB" sz="2800" dirty="0">
                <a:latin typeface="Baskerville Old Face"/>
                <a:ea typeface="Batang"/>
                <a:cs typeface="Calibri"/>
              </a:rPr>
              <a:t>Birds play key roles in food webs </a:t>
            </a:r>
          </a:p>
          <a:p>
            <a:pPr marL="342900" indent="-342900" algn="l">
              <a:buFont typeface="Wingdings" panose="020B0604020202020204" pitchFamily="34" charset="0"/>
              <a:buChar char="Ø"/>
            </a:pPr>
            <a:r>
              <a:rPr lang="en-GB" sz="2800" dirty="0">
                <a:latin typeface="Baskerville Old Face"/>
                <a:ea typeface="Batang"/>
                <a:cs typeface="Calibri"/>
              </a:rPr>
              <a:t>They are important to the function of ecosystems </a:t>
            </a:r>
          </a:p>
          <a:p>
            <a:pPr algn="l"/>
            <a:endParaRPr lang="en-GB" sz="2800" dirty="0">
              <a:latin typeface="Baskerville Old Face"/>
              <a:ea typeface="Batang"/>
              <a:cs typeface="Calibri"/>
            </a:endParaRPr>
          </a:p>
          <a:p>
            <a:pPr marL="342900" indent="-342900" algn="l">
              <a:buFont typeface="Wingdings" panose="020B0604020202020204" pitchFamily="34" charset="0"/>
              <a:buChar char="Ø"/>
            </a:pPr>
            <a:r>
              <a:rPr lang="en-GB" sz="2800" dirty="0">
                <a:latin typeface="Baskerville Old Face"/>
                <a:ea typeface="Batang"/>
                <a:cs typeface="Calibri"/>
              </a:rPr>
              <a:t>Birds indicate the state of biodiversity. </a:t>
            </a:r>
          </a:p>
          <a:p>
            <a:pPr algn="l"/>
            <a:r>
              <a:rPr lang="en-GB" sz="2800" dirty="0">
                <a:latin typeface="Baskerville Old Face"/>
                <a:ea typeface="Batang"/>
                <a:cs typeface="Calibri"/>
              </a:rPr>
              <a:t>In November 2004, The European Commission expressed that Europe’s bird species are currently not in good conservation status; with 43% threatened or facing serious decline. </a:t>
            </a:r>
          </a:p>
          <a:p>
            <a:pPr marL="342900" indent="-342900" algn="l">
              <a:buFont typeface="Wingdings" panose="020B0604020202020204" pitchFamily="34" charset="0"/>
              <a:buChar char="Ø"/>
            </a:pPr>
            <a:endParaRPr lang="en-GB" sz="2800" dirty="0">
              <a:latin typeface="Baskerville Old Face"/>
              <a:ea typeface="Batang"/>
              <a:cs typeface="Calibri"/>
            </a:endParaRPr>
          </a:p>
          <a:p>
            <a:pPr marL="342900" indent="-342900" algn="l">
              <a:buFont typeface="Wingdings" panose="020B0604020202020204" pitchFamily="34" charset="0"/>
              <a:buChar char="Ø"/>
            </a:pPr>
            <a:endParaRPr lang="en-GB" dirty="0"/>
          </a:p>
        </p:txBody>
      </p:sp>
      <p:pic>
        <p:nvPicPr>
          <p:cNvPr id="2052" name="Picture 4" descr="Fringilla Teydea"/>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38000" y1="25806" x2="62000" y2="20161"/>
                      </a14:backgroundRemoval>
                    </a14:imgEffect>
                  </a14:imgLayer>
                </a14:imgProps>
              </a:ext>
              <a:ext uri="{28A0092B-C50C-407E-A947-70E740481C1C}">
                <a14:useLocalDpi xmlns:a14="http://schemas.microsoft.com/office/drawing/2010/main" val="0"/>
              </a:ext>
            </a:extLst>
          </a:blip>
          <a:srcRect/>
          <a:stretch>
            <a:fillRect/>
          </a:stretch>
        </p:blipFill>
        <p:spPr bwMode="auto">
          <a:xfrm>
            <a:off x="321831" y="169166"/>
            <a:ext cx="1943388" cy="160653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ucanetes Githagineus"/>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0" b="100000" l="667" r="100000"/>
                    </a14:imgEffect>
                  </a14:imgLayer>
                </a14:imgProps>
              </a:ext>
              <a:ext uri="{28A0092B-C50C-407E-A947-70E740481C1C}">
                <a14:useLocalDpi xmlns:a14="http://schemas.microsoft.com/office/drawing/2010/main" val="0"/>
              </a:ext>
            </a:extLst>
          </a:blip>
          <a:srcRect/>
          <a:stretch>
            <a:fillRect/>
          </a:stretch>
        </p:blipFill>
        <p:spPr bwMode="auto">
          <a:xfrm>
            <a:off x="10187524" y="169166"/>
            <a:ext cx="2004476" cy="28062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340538" y="2975434"/>
            <a:ext cx="2980615" cy="230832"/>
          </a:xfrm>
          <a:prstGeom prst="rect">
            <a:avLst/>
          </a:prstGeom>
          <a:noFill/>
        </p:spPr>
        <p:txBody>
          <a:bodyPr wrap="square" rtlCol="0">
            <a:spAutoFit/>
          </a:bodyPr>
          <a:lstStyle/>
          <a:p>
            <a:r>
              <a:rPr lang="en-GB" sz="900" dirty="0"/>
              <a:t>Wild Birds: Threatened Birds (European Commission, 2016)</a:t>
            </a:r>
          </a:p>
        </p:txBody>
      </p:sp>
      <p:sp>
        <p:nvSpPr>
          <p:cNvPr id="7" name="TextBox 6"/>
          <p:cNvSpPr txBox="1"/>
          <p:nvPr/>
        </p:nvSpPr>
        <p:spPr>
          <a:xfrm>
            <a:off x="53506" y="-3877"/>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1125226186"/>
      </p:ext>
    </p:extLst>
  </p:cSld>
  <p:clrMapOvr>
    <a:masterClrMapping/>
  </p:clrMapOvr>
  <mc:AlternateContent xmlns:mc="http://schemas.openxmlformats.org/markup-compatibility/2006" xmlns:p14="http://schemas.microsoft.com/office/powerpoint/2010/main">
    <mc:Choice Requires="p14">
      <p:transition spd="slow" p14:dur="5875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71733" y="7905781"/>
            <a:ext cx="9144000" cy="1655762"/>
          </a:xfrm>
        </p:spPr>
        <p:txBody>
          <a:bodyPr vert="horz" lIns="91440" tIns="45720" rIns="91440" bIns="45720" rtlCol="0" anchor="t">
            <a:normAutofit/>
          </a:bodyPr>
          <a:lstStyle/>
          <a:p>
            <a:pPr algn="l"/>
            <a:endParaRPr lang="en-GB" dirty="0">
              <a:cs typeface="Calibri"/>
            </a:endParaRPr>
          </a:p>
          <a:p>
            <a:pPr marL="342900" indent="-342900" algn="l">
              <a:buFont typeface="Wingdings" panose="020B0604020202020204" pitchFamily="34" charset="0"/>
              <a:buChar char="Ø"/>
            </a:pPr>
            <a:endParaRPr lang="en-GB" dirty="0">
              <a:cs typeface="Calibri"/>
            </a:endParaRPr>
          </a:p>
        </p:txBody>
      </p:sp>
      <p:sp>
        <p:nvSpPr>
          <p:cNvPr id="2" name="Subtitle 2">
            <a:extLst>
              <a:ext uri="{FF2B5EF4-FFF2-40B4-BE49-F238E27FC236}">
                <a16:creationId xmlns:a16="http://schemas.microsoft.com/office/drawing/2014/main" id="{22D60C23-881E-47E0-A6C7-C96B38A5DB94}"/>
              </a:ext>
            </a:extLst>
          </p:cNvPr>
          <p:cNvSpPr txBox="1">
            <a:spLocks/>
          </p:cNvSpPr>
          <p:nvPr/>
        </p:nvSpPr>
        <p:spPr>
          <a:xfrm>
            <a:off x="96639" y="1579745"/>
            <a:ext cx="11250234" cy="458874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latin typeface="Baskerville Old Face" panose="02020602080505020303" pitchFamily="18" charset="0"/>
              <a:cs typeface="Calibri"/>
            </a:endParaRPr>
          </a:p>
          <a:p>
            <a:pPr marL="342900" indent="-342900" algn="l">
              <a:buFont typeface="Wingdings" panose="020B0604020202020204" pitchFamily="34" charset="0"/>
              <a:buChar char="Ø"/>
            </a:pPr>
            <a:r>
              <a:rPr lang="en-GB" dirty="0">
                <a:latin typeface="Baskerville Old Face" panose="02020602080505020303" pitchFamily="18" charset="0"/>
                <a:cs typeface="Calibri"/>
              </a:rPr>
              <a:t>Birds Directive is a European Union directive, which is a form of legislation, that relates to wildlife and nature conservation. </a:t>
            </a:r>
          </a:p>
          <a:p>
            <a:pPr marL="342900" indent="-342900" algn="l">
              <a:buFont typeface="Wingdings" panose="020B0604020202020204" pitchFamily="34" charset="0"/>
              <a:buChar char="Ø"/>
            </a:pPr>
            <a:r>
              <a:rPr lang="en-GB" dirty="0">
                <a:latin typeface="Baskerville Old Face" panose="02020602080505020303" pitchFamily="18" charset="0"/>
                <a:cs typeface="Calibri"/>
              </a:rPr>
              <a:t> It was the first major nature conservation law, being implemented in 1979.</a:t>
            </a:r>
          </a:p>
          <a:p>
            <a:pPr marL="342900" indent="-342900" algn="l">
              <a:buFont typeface="Wingdings" panose="020B0604020202020204" pitchFamily="34" charset="0"/>
              <a:buChar char="Ø"/>
            </a:pPr>
            <a:r>
              <a:rPr lang="en-GB" dirty="0">
                <a:latin typeface="Baskerville Old Face" panose="02020602080505020303" pitchFamily="18" charset="0"/>
                <a:cs typeface="Calibri"/>
              </a:rPr>
              <a:t>The directive applies to Europe’s Member States and sets objectives for the conservation and management of, and human interactions with, wild birds. </a:t>
            </a:r>
          </a:p>
          <a:p>
            <a:pPr marL="342900" indent="-342900" algn="l">
              <a:buFont typeface="Wingdings" panose="020B0604020202020204" pitchFamily="34" charset="0"/>
              <a:buChar char="Ø"/>
            </a:pPr>
            <a:r>
              <a:rPr lang="en-GB" dirty="0">
                <a:latin typeface="Baskerville Old Face" panose="02020602080505020303" pitchFamily="18" charset="0"/>
                <a:cs typeface="Calibri"/>
              </a:rPr>
              <a:t>It takes into account marine and terrestrial areas, and includes birds habitats, nests and eggs. </a:t>
            </a:r>
          </a:p>
          <a:p>
            <a:pPr marL="342900" indent="-342900" algn="l">
              <a:buFont typeface="Wingdings" panose="020B0604020202020204" pitchFamily="34" charset="0"/>
              <a:buChar char="Ø"/>
            </a:pPr>
            <a:endParaRPr lang="en-GB" dirty="0">
              <a:cs typeface="Calibri"/>
            </a:endParaRPr>
          </a:p>
          <a:p>
            <a:pPr algn="l"/>
            <a:endParaRPr lang="en-GB" dirty="0"/>
          </a:p>
        </p:txBody>
      </p:sp>
      <p:sp>
        <p:nvSpPr>
          <p:cNvPr id="5" name="TextBox 4">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sp>
        <p:nvSpPr>
          <p:cNvPr id="6" name="Subtitle 2">
            <a:extLst>
              <a:ext uri="{FF2B5EF4-FFF2-40B4-BE49-F238E27FC236}">
                <a16:creationId xmlns:a16="http://schemas.microsoft.com/office/drawing/2014/main" id="{22D60C23-881E-47E0-A6C7-C96B38A5DB94}"/>
              </a:ext>
            </a:extLst>
          </p:cNvPr>
          <p:cNvSpPr txBox="1">
            <a:spLocks/>
          </p:cNvSpPr>
          <p:nvPr/>
        </p:nvSpPr>
        <p:spPr>
          <a:xfrm>
            <a:off x="96639" y="1111634"/>
            <a:ext cx="7252434" cy="107342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latin typeface="Baskerville Old Face" panose="02020602080505020303" pitchFamily="18" charset="0"/>
                <a:cs typeface="Calibri"/>
              </a:rPr>
              <a:t>What is it and what’s its purpose? </a:t>
            </a:r>
          </a:p>
        </p:txBody>
      </p:sp>
      <p:pic>
        <p:nvPicPr>
          <p:cNvPr id="7" name="Picture 2" descr="Sitta Kureperi"/>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100000">
                        <a14:foregroundMark x1="13333" y1="28462" x2="25333" y2="40769"/>
                        <a14:foregroundMark x1="17333" y1="22308" x2="34000" y2="21538"/>
                      </a14:backgroundRemoval>
                    </a14:imgEffect>
                  </a14:imgLayer>
                </a14:imgProps>
              </a:ext>
              <a:ext uri="{28A0092B-C50C-407E-A947-70E740481C1C}">
                <a14:useLocalDpi xmlns:a14="http://schemas.microsoft.com/office/drawing/2010/main" val="0"/>
              </a:ext>
            </a:extLst>
          </a:blip>
          <a:srcRect/>
          <a:stretch>
            <a:fillRect/>
          </a:stretch>
        </p:blipFill>
        <p:spPr bwMode="auto">
          <a:xfrm>
            <a:off x="10077734" y="4804234"/>
            <a:ext cx="2114266" cy="183236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9211385" y="6521182"/>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746229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1884" y="2343150"/>
            <a:ext cx="11487150" cy="3714750"/>
          </a:xfrm>
        </p:spPr>
        <p:txBody>
          <a:bodyPr/>
          <a:lstStyle/>
          <a:p>
            <a:pPr marL="342900" indent="-342900" algn="l">
              <a:buFont typeface="Wingdings" panose="05000000000000000000" pitchFamily="2" charset="2"/>
              <a:buChar char="Ø"/>
            </a:pPr>
            <a:r>
              <a:rPr lang="en-GB" dirty="0">
                <a:latin typeface="Baskerville Old Face" panose="02020602080505020303" pitchFamily="18" charset="0"/>
              </a:rPr>
              <a:t>The Directive applies to all Member States in the EU.</a:t>
            </a:r>
          </a:p>
          <a:p>
            <a:pPr marL="342900" indent="-342900" algn="l">
              <a:buFont typeface="Wingdings" panose="05000000000000000000" pitchFamily="2" charset="2"/>
              <a:buChar char="Ø"/>
            </a:pPr>
            <a:r>
              <a:rPr lang="en-GB" dirty="0">
                <a:latin typeface="Baskerville Old Face" panose="02020602080505020303" pitchFamily="18" charset="0"/>
              </a:rPr>
              <a:t>Therefore, each Member State has individual responsibilities on how they shall protect bird species. </a:t>
            </a:r>
          </a:p>
          <a:p>
            <a:pPr marL="342900" indent="-342900" algn="l">
              <a:buFont typeface="Wingdings" panose="05000000000000000000" pitchFamily="2" charset="2"/>
              <a:buChar char="Ø"/>
            </a:pPr>
            <a:r>
              <a:rPr lang="en-GB" dirty="0">
                <a:latin typeface="Baskerville Old Face" panose="02020602080505020303" pitchFamily="18" charset="0"/>
              </a:rPr>
              <a:t>The Bird Directive states that ‘Member States shall forward to the Commission every three years, starting from 7 April 1981, a report on the implementation of the national provisions taken under this Directive’ in Article 12 paragraph 1. </a:t>
            </a:r>
          </a:p>
          <a:p>
            <a:pPr marL="342900" indent="-342900" algn="l">
              <a:buFont typeface="Wingdings" panose="05000000000000000000" pitchFamily="2" charset="2"/>
              <a:buChar char="Ø"/>
            </a:pPr>
            <a:r>
              <a:rPr lang="en-GB" dirty="0">
                <a:latin typeface="Baskerville Old Face" panose="02020602080505020303" pitchFamily="18" charset="0"/>
              </a:rPr>
              <a:t>This includes reporting on bird species’ status and trends. </a:t>
            </a:r>
          </a:p>
          <a:p>
            <a:pPr marL="342900" indent="-342900" algn="l">
              <a:buFont typeface="Wingdings" panose="05000000000000000000" pitchFamily="2" charset="2"/>
              <a:buChar char="Ø"/>
            </a:pPr>
            <a:r>
              <a:rPr lang="en-GB" dirty="0">
                <a:latin typeface="Baskerville Old Face" panose="02020602080505020303" pitchFamily="18" charset="0"/>
              </a:rPr>
              <a:t>This is then sent to the European Commission for them to consider further initiatives. </a:t>
            </a:r>
          </a:p>
          <a:p>
            <a:pPr marL="342900" indent="-342900" algn="l">
              <a:buFont typeface="Wingdings" panose="05000000000000000000" pitchFamily="2" charset="2"/>
              <a:buChar char="Ø"/>
            </a:pPr>
            <a:endParaRPr lang="en-GB" dirty="0">
              <a:latin typeface="Baskerville Old Face" panose="02020602080505020303" pitchFamily="18" charset="0"/>
            </a:endParaRPr>
          </a:p>
          <a:p>
            <a:pPr marL="342900" indent="-342900" algn="l">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sp>
        <p:nvSpPr>
          <p:cNvPr id="5" name="Subtitle 2"/>
          <p:cNvSpPr txBox="1">
            <a:spLocks/>
          </p:cNvSpPr>
          <p:nvPr/>
        </p:nvSpPr>
        <p:spPr>
          <a:xfrm>
            <a:off x="152400" y="1697038"/>
            <a:ext cx="9144000" cy="64611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latin typeface="Baskerville Old Face"/>
              <a:cs typeface="Calibri"/>
            </a:endParaRPr>
          </a:p>
        </p:txBody>
      </p:sp>
      <p:pic>
        <p:nvPicPr>
          <p:cNvPr id="2050" name="Picture 2" descr="Watercolour by Serge Nicolle"/>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6000" b="97750" l="7500" r="98000"/>
                    </a14:imgEffect>
                  </a14:imgLayer>
                </a14:imgProps>
              </a:ext>
              <a:ext uri="{28A0092B-C50C-407E-A947-70E740481C1C}">
                <a14:useLocalDpi xmlns:a14="http://schemas.microsoft.com/office/drawing/2010/main" val="0"/>
              </a:ext>
            </a:extLst>
          </a:blip>
          <a:srcRect/>
          <a:stretch>
            <a:fillRect/>
          </a:stretch>
        </p:blipFill>
        <p:spPr bwMode="auto">
          <a:xfrm flipH="1">
            <a:off x="9135036" y="0"/>
            <a:ext cx="2450726" cy="245072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4"/>
          <a:srcRect l="62916" t="31778" r="5084" b="22444"/>
          <a:stretch/>
        </p:blipFill>
        <p:spPr>
          <a:xfrm>
            <a:off x="13599" y="1400"/>
            <a:ext cx="3133241" cy="2171700"/>
          </a:xfrm>
          <a:prstGeom prst="rect">
            <a:avLst/>
          </a:prstGeom>
        </p:spPr>
      </p:pic>
      <p:sp>
        <p:nvSpPr>
          <p:cNvPr id="7" name="TextBox 6"/>
          <p:cNvSpPr txBox="1"/>
          <p:nvPr/>
        </p:nvSpPr>
        <p:spPr>
          <a:xfrm>
            <a:off x="9296400" y="2411466"/>
            <a:ext cx="2980615" cy="230832"/>
          </a:xfrm>
          <a:prstGeom prst="rect">
            <a:avLst/>
          </a:prstGeom>
          <a:noFill/>
        </p:spPr>
        <p:txBody>
          <a:bodyPr wrap="square" rtlCol="0">
            <a:spAutoFit/>
          </a:bodyPr>
          <a:lstStyle/>
          <a:p>
            <a:r>
              <a:rPr lang="en-GB" sz="900" dirty="0"/>
              <a:t>Wild Birds: Threatened Birds (European Commission, 2016)</a:t>
            </a:r>
          </a:p>
        </p:txBody>
      </p:sp>
      <p:sp>
        <p:nvSpPr>
          <p:cNvPr id="2" name="TextBox 1"/>
          <p:cNvSpPr txBox="1"/>
          <p:nvPr/>
        </p:nvSpPr>
        <p:spPr>
          <a:xfrm>
            <a:off x="0" y="2134467"/>
            <a:ext cx="3998563" cy="276999"/>
          </a:xfrm>
          <a:prstGeom prst="rect">
            <a:avLst/>
          </a:prstGeom>
          <a:noFill/>
        </p:spPr>
        <p:txBody>
          <a:bodyPr wrap="square" rtlCol="0">
            <a:spAutoFit/>
          </a:bodyPr>
          <a:lstStyle/>
          <a:p>
            <a:r>
              <a:rPr lang="en-GB" sz="1200" dirty="0">
                <a:latin typeface="Baskerville Old Face" panose="02020602080505020303" pitchFamily="18" charset="0"/>
              </a:rPr>
              <a:t>(</a:t>
            </a:r>
            <a:r>
              <a:rPr lang="en-GB" sz="1200" dirty="0" err="1">
                <a:latin typeface="Baskerville Old Face" panose="02020602080505020303" pitchFamily="18" charset="0"/>
              </a:rPr>
              <a:t>BirdLife</a:t>
            </a:r>
            <a:r>
              <a:rPr lang="en-GB" sz="1200" dirty="0">
                <a:latin typeface="Baskerville Old Face" panose="02020602080505020303" pitchFamily="18" charset="0"/>
              </a:rPr>
              <a:t> International, 2004)</a:t>
            </a:r>
          </a:p>
        </p:txBody>
      </p:sp>
    </p:spTree>
    <p:extLst>
      <p:ext uri="{BB962C8B-B14F-4D97-AF65-F5344CB8AC3E}">
        <p14:creationId xmlns:p14="http://schemas.microsoft.com/office/powerpoint/2010/main" val="298255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a:t>
            </a:r>
          </a:p>
        </p:txBody>
      </p:sp>
      <p:sp>
        <p:nvSpPr>
          <p:cNvPr id="11" name="Subtitle 2">
            <a:extLst>
              <a:ext uri="{FF2B5EF4-FFF2-40B4-BE49-F238E27FC236}">
                <a16:creationId xmlns:a16="http://schemas.microsoft.com/office/drawing/2014/main" id="{22D60C23-881E-47E0-A6C7-C96B38A5DB94}"/>
              </a:ext>
            </a:extLst>
          </p:cNvPr>
          <p:cNvSpPr txBox="1">
            <a:spLocks/>
          </p:cNvSpPr>
          <p:nvPr/>
        </p:nvSpPr>
        <p:spPr>
          <a:xfrm>
            <a:off x="96639" y="1111634"/>
            <a:ext cx="7252434" cy="107342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cs typeface="Calibri"/>
            </a:endParaRPr>
          </a:p>
        </p:txBody>
      </p:sp>
      <p:sp>
        <p:nvSpPr>
          <p:cNvPr id="12" name="Subtitle 2">
            <a:extLst>
              <a:ext uri="{FF2B5EF4-FFF2-40B4-BE49-F238E27FC236}">
                <a16:creationId xmlns:a16="http://schemas.microsoft.com/office/drawing/2014/main" id="{22D60C23-881E-47E0-A6C7-C96B38A5DB94}"/>
              </a:ext>
            </a:extLst>
          </p:cNvPr>
          <p:cNvSpPr txBox="1">
            <a:spLocks/>
          </p:cNvSpPr>
          <p:nvPr/>
        </p:nvSpPr>
        <p:spPr>
          <a:xfrm>
            <a:off x="96639" y="1390832"/>
            <a:ext cx="10760047" cy="5220983"/>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latin typeface="Baskerville Old Face"/>
                <a:cs typeface="Calibri"/>
              </a:rPr>
              <a:t> The Directive has 5 parts (annex’s) to protect the 500 species of wild birds.</a:t>
            </a:r>
          </a:p>
          <a:p>
            <a:pPr marL="342900" indent="-342900" algn="l">
              <a:buFont typeface="Wingdings" panose="05000000000000000000" pitchFamily="2" charset="2"/>
              <a:buChar char="Ø"/>
            </a:pPr>
            <a:r>
              <a:rPr lang="en-GB" dirty="0">
                <a:latin typeface="Baskerville Old Face" panose="02020602080505020303" pitchFamily="18" charset="0"/>
                <a:cs typeface="Calibri"/>
              </a:rPr>
              <a:t>Annex 1:  Member States need to designate SPAs (Special Protection Areas) for threatened species and all migratory birds. </a:t>
            </a:r>
          </a:p>
          <a:p>
            <a:pPr marL="342900" indent="-342900" algn="l">
              <a:buFont typeface="Wingdings" panose="05000000000000000000" pitchFamily="2" charset="2"/>
              <a:buChar char="Ø"/>
            </a:pPr>
            <a:r>
              <a:rPr lang="en-GB" dirty="0">
                <a:latin typeface="Baskerville Old Face" panose="02020602080505020303" pitchFamily="18" charset="0"/>
                <a:cs typeface="Calibri"/>
              </a:rPr>
              <a:t>Annex 2: Hunting periods forbidden when birds are venerable (during reproduction and raising periods, along with migrating seasons) and limited overall, however, only 82 species can be hunted. </a:t>
            </a:r>
          </a:p>
          <a:p>
            <a:pPr marL="342900" indent="-342900" algn="l">
              <a:buFont typeface="Wingdings" panose="05000000000000000000" pitchFamily="2" charset="2"/>
              <a:buChar char="Ø"/>
            </a:pPr>
            <a:r>
              <a:rPr lang="en-GB" dirty="0">
                <a:latin typeface="Baskerville Old Face" panose="02020602080505020303" pitchFamily="18" charset="0"/>
                <a:cs typeface="Calibri"/>
              </a:rPr>
              <a:t>Annex 3:  Banned activities include: deliberate killing, capture or trade, the destruction of nests and anything else that threatens birds. However, member states can allow for some of these activities. </a:t>
            </a:r>
          </a:p>
          <a:p>
            <a:pPr marL="342900" indent="-342900" algn="l">
              <a:buFont typeface="Wingdings" panose="05000000000000000000" pitchFamily="2" charset="2"/>
              <a:buChar char="Ø"/>
            </a:pPr>
            <a:r>
              <a:rPr lang="en-GB" dirty="0">
                <a:latin typeface="Baskerville Old Face" panose="02020602080505020303" pitchFamily="18" charset="0"/>
                <a:cs typeface="Calibri"/>
              </a:rPr>
              <a:t>Annex 4: Member states must outlaw all forms of large scale and non-selective killings of birds but the directive provide for the sustainable management of hunting. </a:t>
            </a:r>
          </a:p>
          <a:p>
            <a:pPr marL="342900" indent="-342900" algn="l">
              <a:buFont typeface="Wingdings" panose="05000000000000000000" pitchFamily="2" charset="2"/>
              <a:buChar char="Ø"/>
            </a:pPr>
            <a:r>
              <a:rPr lang="en-GB" dirty="0">
                <a:latin typeface="Baskerville Old Face" panose="02020602080505020303" pitchFamily="18" charset="0"/>
                <a:cs typeface="Calibri"/>
              </a:rPr>
              <a:t>Annex 5: In order to protect, manage, and underpin usage of all the species of birds, research is promoted. </a:t>
            </a:r>
          </a:p>
          <a:p>
            <a:pPr algn="l"/>
            <a:endParaRPr lang="en-GB" dirty="0">
              <a:cs typeface="Calibri"/>
            </a:endParaRPr>
          </a:p>
          <a:p>
            <a:pPr algn="l"/>
            <a:r>
              <a:rPr lang="en-GB" dirty="0">
                <a:cs typeface="Calibri"/>
              </a:rPr>
              <a:t>  </a:t>
            </a:r>
          </a:p>
          <a:p>
            <a:pPr algn="l"/>
            <a:r>
              <a:rPr lang="en-GB" dirty="0">
                <a:cs typeface="Calibri"/>
              </a:rPr>
              <a:t> </a:t>
            </a:r>
          </a:p>
        </p:txBody>
      </p:sp>
      <p:pic>
        <p:nvPicPr>
          <p:cNvPr id="1026" name="Picture 2" descr="Alcedo Atthis"/>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100000" l="0" r="92667"/>
                    </a14:imgEffect>
                  </a14:imgLayer>
                </a14:imgProps>
              </a:ext>
              <a:ext uri="{28A0092B-C50C-407E-A947-70E740481C1C}">
                <a14:useLocalDpi xmlns:a14="http://schemas.microsoft.com/office/drawing/2010/main" val="0"/>
              </a:ext>
            </a:extLst>
          </a:blip>
          <a:srcRect/>
          <a:stretch>
            <a:fillRect/>
          </a:stretch>
        </p:blipFill>
        <p:spPr bwMode="auto">
          <a:xfrm>
            <a:off x="96639" y="0"/>
            <a:ext cx="1178671" cy="13908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0" y="0"/>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735884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 y="832435"/>
            <a:ext cx="11906655" cy="5367197"/>
          </a:xfrm>
        </p:spPr>
        <p:txBody>
          <a:bodyPr>
            <a:normAutofit/>
          </a:bodyPr>
          <a:lstStyle/>
          <a:p>
            <a:pPr algn="l"/>
            <a:endParaRPr lang="en-GB" dirty="0">
              <a:latin typeface="Baskerville Old Face" panose="02020602080505020303" pitchFamily="18" charset="0"/>
            </a:endParaRPr>
          </a:p>
          <a:p>
            <a:pPr algn="l"/>
            <a:r>
              <a:rPr lang="en-GB" dirty="0">
                <a:latin typeface="Baskerville Old Face" panose="02020602080505020303" pitchFamily="18" charset="0"/>
              </a:rPr>
              <a:t>It is mostly EU funded, but member state projects are often involved with charities, for example in the UK:  </a:t>
            </a:r>
          </a:p>
          <a:p>
            <a:pPr algn="l"/>
            <a:endParaRPr lang="en-GB" dirty="0">
              <a:latin typeface="Baskerville Old Face" panose="02020602080505020303" pitchFamily="18" charset="0"/>
            </a:endParaRPr>
          </a:p>
          <a:p>
            <a:pPr algn="l"/>
            <a:r>
              <a:rPr lang="en-GB" dirty="0">
                <a:latin typeface="Baskerville Old Face" panose="02020602080505020303" pitchFamily="18" charset="0"/>
              </a:rPr>
              <a:t>The Royal Society for the protection of Birds (RSPB) </a:t>
            </a:r>
          </a:p>
          <a:p>
            <a:pPr algn="l"/>
            <a:endParaRPr lang="en-GB" dirty="0">
              <a:latin typeface="Baskerville Old Face" panose="02020602080505020303" pitchFamily="18" charset="0"/>
            </a:endParaRPr>
          </a:p>
          <a:p>
            <a:pPr algn="l"/>
            <a:r>
              <a:rPr lang="en-GB" dirty="0">
                <a:latin typeface="Baskerville Old Face" panose="02020602080505020303" pitchFamily="18" charset="0"/>
              </a:rPr>
              <a:t>RSPB campaigned for the directive during the late 1970s and helps the UK government ( along with country administrations and statutory conservation bodies) with the application of and guidelines for site selection of SPAs, along with other things.</a:t>
            </a:r>
          </a:p>
          <a:p>
            <a:pPr algn="l"/>
            <a:endParaRPr lang="en-GB" dirty="0">
              <a:latin typeface="Baskerville Old Face" panose="02020602080505020303" pitchFamily="18" charset="0"/>
            </a:endParaRPr>
          </a:p>
        </p:txBody>
      </p:sp>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pic>
        <p:nvPicPr>
          <p:cNvPr id="5" name="Picture 2" descr="Watercolour by Serge Nicolle"/>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500" b="95000" l="1750" r="99000">
                        <a14:backgroundMark x1="75250" y1="63000" x2="75250" y2="63000"/>
                        <a14:backgroundMark x1="71000" y1="67250" x2="71000" y2="67250"/>
                        <a14:backgroundMark x1="67750" y1="68250" x2="67750" y2="68250"/>
                        <a14:backgroundMark x1="68750" y1="71500" x2="68750" y2="71500"/>
                        <a14:backgroundMark x1="11000" y1="64750" x2="11000" y2="64750"/>
                      </a14:backgroundRemoval>
                    </a14:imgEffect>
                  </a14:imgLayer>
                </a14:imgProps>
              </a:ext>
              <a:ext uri="{28A0092B-C50C-407E-A947-70E740481C1C}">
                <a14:useLocalDpi xmlns:a14="http://schemas.microsoft.com/office/drawing/2010/main" val="0"/>
              </a:ext>
            </a:extLst>
          </a:blip>
          <a:srcRect/>
          <a:stretch>
            <a:fillRect/>
          </a:stretch>
        </p:blipFill>
        <p:spPr bwMode="auto">
          <a:xfrm>
            <a:off x="0" y="4154456"/>
            <a:ext cx="2547430" cy="254743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RSPB - giving nature a ho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73342" y="91460"/>
            <a:ext cx="1933311" cy="9152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 y="6471054"/>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101541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0164" y="1163638"/>
            <a:ext cx="11540783" cy="5325030"/>
          </a:xfrm>
        </p:spPr>
        <p:txBody>
          <a:bodyPr>
            <a:normAutofit/>
          </a:bodyPr>
          <a:lstStyle/>
          <a:p>
            <a:pPr algn="l"/>
            <a:r>
              <a:rPr lang="en-GB" dirty="0">
                <a:latin typeface="Baskerville Old Face" panose="02020602080505020303" pitchFamily="18" charset="0"/>
              </a:rPr>
              <a:t>Achievements:</a:t>
            </a:r>
          </a:p>
          <a:p>
            <a:pPr marL="342900" indent="-342900" algn="l">
              <a:buFont typeface="Wingdings" panose="05000000000000000000" pitchFamily="2" charset="2"/>
              <a:buChar char="Ø"/>
            </a:pPr>
            <a:r>
              <a:rPr lang="en-GB" dirty="0">
                <a:latin typeface="Baskerville Old Face" panose="02020602080505020303" pitchFamily="18" charset="0"/>
              </a:rPr>
              <a:t>A primary achievement of the Birds directive is the classification of many SPAs in Europe. These cover 7% of EU-15 coastal, inshore marine, and terrestrial areas.</a:t>
            </a:r>
          </a:p>
          <a:p>
            <a:pPr marL="342900" indent="-342900" algn="l">
              <a:buFont typeface="Wingdings" panose="05000000000000000000" pitchFamily="2" charset="2"/>
              <a:buChar char="Ø"/>
            </a:pPr>
            <a:r>
              <a:rPr lang="en-GB" dirty="0">
                <a:latin typeface="Baskerville Old Face" panose="02020602080505020303" pitchFamily="18" charset="0"/>
              </a:rPr>
              <a:t>Species Action Plans have been put in place, resulting in a halt in decline for some species. </a:t>
            </a:r>
          </a:p>
          <a:p>
            <a:pPr marL="342900" indent="-342900" algn="l">
              <a:buFont typeface="Wingdings" panose="05000000000000000000" pitchFamily="2" charset="2"/>
              <a:buChar char="Ø"/>
            </a:pPr>
            <a:r>
              <a:rPr lang="en-GB" dirty="0">
                <a:latin typeface="Baskerville Old Face" panose="02020602080505020303" pitchFamily="18" charset="0"/>
              </a:rPr>
              <a:t>An increasing awareness of the dangers of hunting in hunting communities. </a:t>
            </a:r>
          </a:p>
          <a:p>
            <a:pPr marL="800100" lvl="1" indent="-342900" algn="l">
              <a:buFont typeface="Wingdings" panose="05000000000000000000" pitchFamily="2" charset="2"/>
              <a:buChar char="Ø"/>
            </a:pPr>
            <a:r>
              <a:rPr lang="en-GB" dirty="0">
                <a:latin typeface="Baskerville Old Face" panose="02020602080505020303" pitchFamily="18" charset="0"/>
              </a:rPr>
              <a:t>An agreement on sustainable hunting and the commitment to Birds Directive has been signed by FACE (Federation of Associations for Hunting and Conservation of the EU) and </a:t>
            </a:r>
            <a:r>
              <a:rPr lang="en-GB" dirty="0" err="1">
                <a:latin typeface="Baskerville Old Face" panose="02020602080505020303" pitchFamily="18" charset="0"/>
              </a:rPr>
              <a:t>BirdLife</a:t>
            </a:r>
            <a:r>
              <a:rPr lang="en-GB" dirty="0">
                <a:latin typeface="Baskerville Old Face" panose="02020602080505020303" pitchFamily="18" charset="0"/>
              </a:rPr>
              <a:t> International.</a:t>
            </a:r>
          </a:p>
          <a:p>
            <a:pPr marL="342900" indent="-342900" algn="l">
              <a:buFont typeface="Wingdings" panose="05000000000000000000" pitchFamily="2" charset="2"/>
              <a:buChar char="Ø"/>
            </a:pPr>
            <a:r>
              <a:rPr lang="en-GB" dirty="0">
                <a:latin typeface="Baskerville Old Face" panose="02020602080505020303" pitchFamily="18" charset="0"/>
              </a:rPr>
              <a:t>Not only has there been an increase of awareness among hunters, but also, bird conservationists, ornithologists and people who have an interest in birds- resulting in a chance in attitude towards wild birds and their habitats. </a:t>
            </a:r>
          </a:p>
          <a:p>
            <a:pPr marL="342900" indent="-342900" algn="l">
              <a:buFont typeface="Wingdings" panose="05000000000000000000" pitchFamily="2" charset="2"/>
              <a:buChar char="Ø"/>
            </a:pPr>
            <a:endParaRPr lang="en-GB" dirty="0">
              <a:latin typeface="Baskerville Old Face" panose="02020602080505020303" pitchFamily="18" charset="0"/>
            </a:endParaRPr>
          </a:p>
          <a:p>
            <a:pPr marL="342900" indent="-342900" algn="l">
              <a:buFont typeface="Wingdings" panose="05000000000000000000" pitchFamily="2" charset="2"/>
              <a:buChar char="Ø"/>
            </a:pPr>
            <a:endParaRPr lang="en-GB" dirty="0">
              <a:latin typeface="Baskerville Old Face" panose="02020602080505020303" pitchFamily="18" charset="0"/>
            </a:endParaRPr>
          </a:p>
        </p:txBody>
      </p:sp>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pic>
        <p:nvPicPr>
          <p:cNvPr id="3080" name="Picture 8" descr="Watercolour by Serge Nicolle"/>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4500" l="10000" r="97750">
                        <a14:backgroundMark x1="80000" y1="56750" x2="80000" y2="56750"/>
                        <a14:backgroundMark x1="77000" y1="63750" x2="77000" y2="63750"/>
                        <a14:backgroundMark x1="80000" y1="71000" x2="80000" y2="71000"/>
                        <a14:backgroundMark x1="86750" y1="76250" x2="86750" y2="76250"/>
                        <a14:backgroundMark x1="93250" y1="81000" x2="93250" y2="81000"/>
                        <a14:backgroundMark x1="84750" y1="54250" x2="99000" y2="51000"/>
                        <a14:backgroundMark x1="79500" y1="71500" x2="93750" y2="73000"/>
                      </a14:backgroundRemoval>
                    </a14:imgEffect>
                  </a14:imgLayer>
                </a14:imgProps>
              </a:ext>
              <a:ext uri="{28A0092B-C50C-407E-A947-70E740481C1C}">
                <a14:useLocalDpi xmlns:a14="http://schemas.microsoft.com/office/drawing/2010/main" val="0"/>
              </a:ext>
            </a:extLst>
          </a:blip>
          <a:srcRect/>
          <a:stretch>
            <a:fillRect/>
          </a:stretch>
        </p:blipFill>
        <p:spPr bwMode="auto">
          <a:xfrm>
            <a:off x="9622766" y="4471417"/>
            <a:ext cx="2386583" cy="23865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6488668"/>
            <a:ext cx="8486274" cy="369332"/>
          </a:xfrm>
          <a:prstGeom prst="rect">
            <a:avLst/>
          </a:prstGeom>
          <a:noFill/>
        </p:spPr>
        <p:txBody>
          <a:bodyPr wrap="square" rtlCol="0">
            <a:spAutoFit/>
          </a:bodyPr>
          <a:lstStyle/>
          <a:p>
            <a:r>
              <a:rPr lang="en-GB" dirty="0">
                <a:latin typeface="Baskerville Old Face" panose="02020602080505020303" pitchFamily="18" charset="0"/>
              </a:rPr>
              <a:t>All data was provided by the European Commission in November 2004.</a:t>
            </a:r>
          </a:p>
        </p:txBody>
      </p:sp>
      <p:sp>
        <p:nvSpPr>
          <p:cNvPr id="7" name="TextBox 6"/>
          <p:cNvSpPr txBox="1"/>
          <p:nvPr/>
        </p:nvSpPr>
        <p:spPr>
          <a:xfrm>
            <a:off x="9211385" y="6557918"/>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3239756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0165" y="1338737"/>
            <a:ext cx="9144000" cy="1655762"/>
          </a:xfrm>
        </p:spPr>
        <p:txBody>
          <a:bodyPr/>
          <a:lstStyle/>
          <a:p>
            <a:pPr algn="l"/>
            <a:r>
              <a:rPr lang="en-GB" dirty="0">
                <a:latin typeface="Baskerville Old Face" panose="02020602080505020303" pitchFamily="18" charset="0"/>
              </a:rPr>
              <a:t>	</a:t>
            </a:r>
          </a:p>
        </p:txBody>
      </p:sp>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sp>
        <p:nvSpPr>
          <p:cNvPr id="2" name="TextBox 1"/>
          <p:cNvSpPr txBox="1"/>
          <p:nvPr/>
        </p:nvSpPr>
        <p:spPr>
          <a:xfrm>
            <a:off x="0" y="1338737"/>
            <a:ext cx="12192000" cy="5262979"/>
          </a:xfrm>
          <a:prstGeom prst="rect">
            <a:avLst/>
          </a:prstGeom>
          <a:noFill/>
        </p:spPr>
        <p:txBody>
          <a:bodyPr wrap="square" rtlCol="0">
            <a:spAutoFit/>
          </a:bodyPr>
          <a:lstStyle/>
          <a:p>
            <a:r>
              <a:rPr lang="en-GB" sz="2400" dirty="0">
                <a:latin typeface="Baskerville Old Face" panose="02020602080505020303" pitchFamily="18" charset="0"/>
              </a:rPr>
              <a:t>Economic benefits: </a:t>
            </a:r>
          </a:p>
          <a:p>
            <a:pPr marL="342900" indent="-342900">
              <a:buFont typeface="Wingdings" panose="05000000000000000000" pitchFamily="2" charset="2"/>
              <a:buChar char="Ø"/>
            </a:pPr>
            <a:r>
              <a:rPr lang="en-GB" sz="2400" dirty="0">
                <a:latin typeface="Baskerville Old Face" panose="02020602080505020303" pitchFamily="18" charset="0"/>
              </a:rPr>
              <a:t> There is growing evidence that conservation sites under proper management, including Natura 2000 sites, are active in supporting remote, rural, or deprived areas through supporting products, employment and contributing to local economies. </a:t>
            </a:r>
          </a:p>
          <a:p>
            <a:pPr marL="342900" indent="-342900">
              <a:buFont typeface="Wingdings" panose="05000000000000000000" pitchFamily="2" charset="2"/>
              <a:buChar char="Ø"/>
            </a:pPr>
            <a:r>
              <a:rPr lang="en-GB" sz="2400" dirty="0">
                <a:latin typeface="Baskerville Old Face" panose="02020602080505020303" pitchFamily="18" charset="0"/>
              </a:rPr>
              <a:t>Nature conservation provides employment opportunities within the EU-15. </a:t>
            </a:r>
          </a:p>
          <a:p>
            <a:pPr marL="342900" indent="-342900">
              <a:buFont typeface="Wingdings" panose="05000000000000000000" pitchFamily="2" charset="2"/>
              <a:buChar char="Ø"/>
            </a:pPr>
            <a:r>
              <a:rPr lang="en-GB" sz="2400" dirty="0">
                <a:latin typeface="Baskerville Old Face" panose="02020602080505020303" pitchFamily="18" charset="0"/>
              </a:rPr>
              <a:t>An important role in urban regeneration is a high quality environment.  </a:t>
            </a:r>
          </a:p>
          <a:p>
            <a:pPr marL="342900" indent="-342900">
              <a:buFont typeface="Wingdings" panose="05000000000000000000" pitchFamily="2" charset="2"/>
              <a:buChar char="Ø"/>
            </a:pPr>
            <a:r>
              <a:rPr lang="en-GB" sz="2400" dirty="0">
                <a:latin typeface="Baskerville Old Face" panose="02020602080505020303" pitchFamily="18" charset="0"/>
              </a:rPr>
              <a:t>Another positive is that it helps the growth of nature tourism.   </a:t>
            </a:r>
          </a:p>
          <a:p>
            <a:pPr marL="342900" indent="-342900">
              <a:buFont typeface="Wingdings" panose="05000000000000000000" pitchFamily="2" charset="2"/>
              <a:buChar char="Ø"/>
            </a:pPr>
            <a:r>
              <a:rPr lang="en-GB" sz="2400" dirty="0">
                <a:latin typeface="Baskerville Old Face" panose="02020602080505020303" pitchFamily="18" charset="0"/>
              </a:rPr>
              <a:t>This increases local spending through investment and employment.</a:t>
            </a:r>
          </a:p>
          <a:p>
            <a:endParaRPr lang="en-GB" sz="2400" dirty="0">
              <a:latin typeface="Baskerville Old Face" panose="02020602080505020303" pitchFamily="18" charset="0"/>
            </a:endParaRPr>
          </a:p>
          <a:p>
            <a:endParaRPr lang="en-GB" sz="2400" dirty="0">
              <a:latin typeface="Baskerville Old Face" panose="02020602080505020303" pitchFamily="18" charset="0"/>
            </a:endParaRPr>
          </a:p>
          <a:p>
            <a:pPr marL="342900" indent="-342900">
              <a:buFont typeface="Wingdings" panose="05000000000000000000" pitchFamily="2" charset="2"/>
              <a:buChar char="Ø"/>
            </a:pPr>
            <a:endParaRPr lang="en-GB" sz="2400" dirty="0">
              <a:latin typeface="Baskerville Old Face" panose="02020602080505020303" pitchFamily="18" charset="0"/>
            </a:endParaRPr>
          </a:p>
          <a:p>
            <a:pPr marL="342900" indent="-342900">
              <a:buFont typeface="Wingdings" panose="05000000000000000000" pitchFamily="2" charset="2"/>
              <a:buChar char="Ø"/>
            </a:pPr>
            <a:endParaRPr lang="en-GB" sz="2400" dirty="0">
              <a:latin typeface="Baskerville Old Face" panose="02020602080505020303" pitchFamily="18" charset="0"/>
            </a:endParaRPr>
          </a:p>
          <a:p>
            <a:pPr marL="342900" indent="-342900">
              <a:buFont typeface="Wingdings" panose="05000000000000000000" pitchFamily="2" charset="2"/>
              <a:buChar char="Ø"/>
            </a:pPr>
            <a:endParaRPr lang="en-GB" sz="2400" dirty="0">
              <a:latin typeface="Baskerville Old Face" panose="02020602080505020303" pitchFamily="18" charset="0"/>
            </a:endParaRPr>
          </a:p>
          <a:p>
            <a:pPr marL="342900" indent="-342900">
              <a:buFont typeface="Wingdings" panose="05000000000000000000" pitchFamily="2" charset="2"/>
              <a:buChar char="Ø"/>
            </a:pPr>
            <a:endParaRPr lang="en-GB" sz="2400" dirty="0">
              <a:latin typeface="Baskerville Old Face" panose="02020602080505020303" pitchFamily="18" charset="0"/>
            </a:endParaRPr>
          </a:p>
        </p:txBody>
      </p:sp>
      <p:pic>
        <p:nvPicPr>
          <p:cNvPr id="5" name="Picture 4"/>
          <p:cNvPicPr>
            <a:picLocks noChangeAspect="1"/>
          </p:cNvPicPr>
          <p:nvPr/>
        </p:nvPicPr>
        <p:blipFill rotWithShape="1">
          <a:blip r:embed="rId2"/>
          <a:srcRect l="51415" t="54602" r="33717" b="10512"/>
          <a:stretch/>
        </p:blipFill>
        <p:spPr>
          <a:xfrm>
            <a:off x="10114670" y="4242312"/>
            <a:ext cx="1787610" cy="2359404"/>
          </a:xfrm>
          <a:prstGeom prst="rect">
            <a:avLst/>
          </a:prstGeom>
        </p:spPr>
      </p:pic>
      <p:sp>
        <p:nvSpPr>
          <p:cNvPr id="6" name="Rectangle 5"/>
          <p:cNvSpPr/>
          <p:nvPr/>
        </p:nvSpPr>
        <p:spPr>
          <a:xfrm>
            <a:off x="5788348" y="5678386"/>
            <a:ext cx="4365675" cy="923330"/>
          </a:xfrm>
          <a:prstGeom prst="rect">
            <a:avLst/>
          </a:prstGeom>
        </p:spPr>
        <p:txBody>
          <a:bodyPr wrap="square">
            <a:spAutoFit/>
          </a:bodyPr>
          <a:lstStyle/>
          <a:p>
            <a:r>
              <a:rPr lang="en-GB" dirty="0"/>
              <a:t>The RSPB puffin cruise from Bridlington to view the sea birds of the </a:t>
            </a:r>
            <a:r>
              <a:rPr lang="en-GB" dirty="0" err="1"/>
              <a:t>Flamborough</a:t>
            </a:r>
            <a:r>
              <a:rPr lang="en-GB" dirty="0"/>
              <a:t> Head and </a:t>
            </a:r>
            <a:r>
              <a:rPr lang="en-GB" dirty="0" err="1"/>
              <a:t>Bempton</a:t>
            </a:r>
            <a:r>
              <a:rPr lang="en-GB" dirty="0"/>
              <a:t> Cliffs SPA.</a:t>
            </a:r>
          </a:p>
        </p:txBody>
      </p:sp>
      <p:pic>
        <p:nvPicPr>
          <p:cNvPr id="1026" name="Picture 2" descr="Watercolour by Serge Nicolle"/>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100000" l="0" r="99000">
                        <a14:foregroundMark x1="73250" y1="21000" x2="73250" y2="21000"/>
                        <a14:foregroundMark x1="67750" y1="23500" x2="51000" y2="27750"/>
                        <a14:foregroundMark x1="72500" y1="14250" x2="82500" y2="32000"/>
                        <a14:foregroundMark x1="72250" y1="10000" x2="83500" y2="10500"/>
                        <a14:foregroundMark x1="82000" y1="15500" x2="75500" y2="20500"/>
                        <a14:foregroundMark x1="85500" y1="13750" x2="82000" y2="15000"/>
                        <a14:foregroundMark x1="95000" y1="25250" x2="83500" y2="28750"/>
                        <a14:foregroundMark x1="91250" y1="24000" x2="80250" y2="25250"/>
                        <a14:foregroundMark x1="88250" y1="13750" x2="83500" y2="13750"/>
                        <a14:foregroundMark x1="89500" y1="14000" x2="86000" y2="12750"/>
                        <a14:foregroundMark x1="1750" y1="61250" x2="1750" y2="61250"/>
                        <a14:foregroundMark x1="90250" y1="14750" x2="90250" y2="14750"/>
                      </a14:backgroundRemoval>
                    </a14:imgEffect>
                  </a14:imgLayer>
                </a14:imgProps>
              </a:ext>
              <a:ext uri="{28A0092B-C50C-407E-A947-70E740481C1C}">
                <a14:useLocalDpi xmlns:a14="http://schemas.microsoft.com/office/drawing/2010/main" val="0"/>
              </a:ext>
            </a:extLst>
          </a:blip>
          <a:srcRect/>
          <a:stretch>
            <a:fillRect/>
          </a:stretch>
        </p:blipFill>
        <p:spPr bwMode="auto">
          <a:xfrm>
            <a:off x="120405" y="4897315"/>
            <a:ext cx="1802423" cy="18024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0" y="6601716"/>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2655879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04" y="1467964"/>
            <a:ext cx="11229474" cy="5057743"/>
          </a:xfrm>
        </p:spPr>
        <p:txBody>
          <a:bodyPr vert="horz" lIns="91440" tIns="45720" rIns="91440" bIns="45720" rtlCol="0" anchor="t">
            <a:normAutofit/>
          </a:bodyPr>
          <a:lstStyle/>
          <a:p>
            <a:pPr algn="l"/>
            <a:r>
              <a:rPr lang="en-GB" dirty="0">
                <a:latin typeface="Baskerville Old Face"/>
              </a:rPr>
              <a:t>Future developments of the Directive:</a:t>
            </a:r>
            <a:endParaRPr lang="en-GB" dirty="0">
              <a:latin typeface="Baskerville Old Face" panose="02020602080505020303" pitchFamily="18" charset="0"/>
            </a:endParaRPr>
          </a:p>
          <a:p>
            <a:pPr marL="342900" indent="-342900" algn="l">
              <a:buFont typeface="Wingdings" panose="020B0604020202020204" pitchFamily="34" charset="0"/>
              <a:buChar char="Ø"/>
            </a:pPr>
            <a:r>
              <a:rPr lang="en-GB" dirty="0">
                <a:latin typeface="Baskerville Old Face"/>
              </a:rPr>
              <a:t>The RSPB says that some SPAs in terrestrial areas are incomplete, especially in Scotland. </a:t>
            </a:r>
            <a:endParaRPr lang="en-GB" dirty="0">
              <a:latin typeface="Baskerville Old Face" panose="02020602080505020303" pitchFamily="18" charset="0"/>
            </a:endParaRPr>
          </a:p>
          <a:p>
            <a:pPr marL="342900" indent="-342900" algn="l">
              <a:buFont typeface="Wingdings" panose="020B0604020202020204" pitchFamily="34" charset="0"/>
              <a:buChar char="Ø"/>
            </a:pPr>
            <a:r>
              <a:rPr lang="en-GB" dirty="0">
                <a:latin typeface="Baskerville Old Face"/>
              </a:rPr>
              <a:t>They also say 'some parts of the Directive are still poorly implemented in the UK'</a:t>
            </a:r>
            <a:endParaRPr lang="en-GB" dirty="0">
              <a:latin typeface="Baskerville Old Face" panose="02020602080505020303" pitchFamily="18" charset="0"/>
            </a:endParaRPr>
          </a:p>
          <a:p>
            <a:pPr marL="342900" indent="-342900" algn="l">
              <a:buFont typeface="Wingdings" panose="020B0604020202020204" pitchFamily="34" charset="0"/>
              <a:buChar char="Ø"/>
            </a:pPr>
            <a:endParaRPr lang="en-GB" dirty="0">
              <a:latin typeface="Baskerville Old Face"/>
            </a:endParaRPr>
          </a:p>
          <a:p>
            <a:pPr algn="l"/>
            <a:r>
              <a:rPr lang="en-GB" dirty="0">
                <a:latin typeface="Baskerville Old Face"/>
              </a:rPr>
              <a:t>Criticisms:</a:t>
            </a:r>
            <a:endParaRPr lang="en-GB" dirty="0"/>
          </a:p>
          <a:p>
            <a:pPr marL="342900" indent="-342900" algn="l">
              <a:buFont typeface="Wingdings" panose="020B0604020202020204" pitchFamily="34" charset="0"/>
              <a:buChar char="Ø"/>
            </a:pPr>
            <a:r>
              <a:rPr lang="en-GB" dirty="0">
                <a:latin typeface="Baskerville Old Face"/>
              </a:rPr>
              <a:t>Some people suggest that the approach taken by the Directive is too static when considering the implications of changed caused by climate change and sea level rise.</a:t>
            </a:r>
          </a:p>
          <a:p>
            <a:pPr algn="l"/>
            <a:endParaRPr lang="en-GB" dirty="0">
              <a:latin typeface="Baskerville Old Face" panose="02020602080505020303" pitchFamily="18" charset="0"/>
            </a:endParaRPr>
          </a:p>
        </p:txBody>
      </p:sp>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pic>
        <p:nvPicPr>
          <p:cNvPr id="2050" name="Picture 2" descr="Watercolour by Serge Nicolle"/>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0" b="100000" l="0" r="100000">
                        <a14:foregroundMark x1="41250" y1="64750" x2="41250" y2="64750"/>
                        <a14:foregroundMark x1="31250" y1="68250" x2="31250" y2="68250"/>
                        <a14:foregroundMark x1="28500" y1="74500" x2="28500" y2="74500"/>
                        <a14:foregroundMark x1="21750" y1="58250" x2="21750" y2="58250"/>
                        <a14:foregroundMark x1="52250" y1="80500" x2="52250" y2="80500"/>
                        <a14:foregroundMark x1="58750" y1="83750" x2="58750" y2="83750"/>
                        <a14:foregroundMark x1="63500" y1="44500" x2="63500" y2="44500"/>
                        <a14:foregroundMark x1="67250" y1="44250" x2="67250" y2="44250"/>
                        <a14:foregroundMark x1="30500" y1="90250" x2="30500" y2="90250"/>
                        <a14:foregroundMark x1="27000" y1="90750" x2="27000" y2="90750"/>
                        <a14:foregroundMark x1="33750" y1="89250" x2="33750" y2="89250"/>
                        <a14:foregroundMark x1="32000" y1="79500" x2="32000" y2="79500"/>
                        <a14:foregroundMark x1="24750" y1="63500" x2="25750" y2="63500"/>
                        <a14:foregroundMark x1="27500" y1="62750" x2="27500" y2="62750"/>
                        <a14:foregroundMark x1="26500" y1="71000" x2="26500" y2="71000"/>
                        <a14:foregroundMark x1="25750" y1="72750" x2="25750" y2="72750"/>
                        <a14:foregroundMark x1="37000" y1="72750" x2="37000" y2="72750"/>
                        <a14:foregroundMark x1="37750" y1="80000" x2="37750" y2="80000"/>
                        <a14:foregroundMark x1="55000" y1="82000" x2="55000" y2="82000"/>
                      </a14:backgroundRemoval>
                    </a14:imgEffect>
                  </a14:imgLayer>
                </a14:imgProps>
              </a:ext>
              <a:ext uri="{28A0092B-C50C-407E-A947-70E740481C1C}">
                <a14:useLocalDpi xmlns:a14="http://schemas.microsoft.com/office/drawing/2010/main" val="0"/>
              </a:ext>
            </a:extLst>
          </a:blip>
          <a:srcRect/>
          <a:stretch>
            <a:fillRect/>
          </a:stretch>
        </p:blipFill>
        <p:spPr bwMode="auto">
          <a:xfrm>
            <a:off x="10019133" y="416936"/>
            <a:ext cx="1645999" cy="16459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211385" y="186104"/>
            <a:ext cx="2980615" cy="230832"/>
          </a:xfrm>
          <a:prstGeom prst="rect">
            <a:avLst/>
          </a:prstGeom>
          <a:noFill/>
        </p:spPr>
        <p:txBody>
          <a:bodyPr wrap="square" rtlCol="0">
            <a:spAutoFit/>
          </a:bodyPr>
          <a:lstStyle/>
          <a:p>
            <a:r>
              <a:rPr lang="en-GB" sz="900" dirty="0"/>
              <a:t>Wild Birds: Threatened Birds (European Commission, 2016)</a:t>
            </a:r>
          </a:p>
        </p:txBody>
      </p:sp>
    </p:spTree>
    <p:extLst>
      <p:ext uri="{BB962C8B-B14F-4D97-AF65-F5344CB8AC3E}">
        <p14:creationId xmlns:p14="http://schemas.microsoft.com/office/powerpoint/2010/main" val="3752380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98350FC-FD33-4729-AFFB-2AE3FB030FD5}"/>
              </a:ext>
            </a:extLst>
          </p:cNvPr>
          <p:cNvSpPr txBox="1"/>
          <p:nvPr/>
        </p:nvSpPr>
        <p:spPr>
          <a:xfrm>
            <a:off x="4293079" y="1438"/>
            <a:ext cx="510108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Baskerville Old Face"/>
                <a:cs typeface="Calibri"/>
              </a:rPr>
              <a:t>Birds Directive </a:t>
            </a:r>
          </a:p>
        </p:txBody>
      </p:sp>
      <p:sp>
        <p:nvSpPr>
          <p:cNvPr id="2" name="Subtitle 1"/>
          <p:cNvSpPr>
            <a:spLocks noGrp="1"/>
          </p:cNvSpPr>
          <p:nvPr>
            <p:ph type="subTitle" idx="1"/>
          </p:nvPr>
        </p:nvSpPr>
        <p:spPr>
          <a:xfrm>
            <a:off x="-1" y="1246295"/>
            <a:ext cx="11127783" cy="4984023"/>
          </a:xfrm>
        </p:spPr>
        <p:txBody>
          <a:bodyPr>
            <a:normAutofit/>
          </a:bodyPr>
          <a:lstStyle/>
          <a:p>
            <a:pPr marL="342900" indent="-342900" algn="l">
              <a:buFont typeface="Courier New" panose="02070309020205020404" pitchFamily="49" charset="0"/>
              <a:buChar char="o"/>
            </a:pPr>
            <a:r>
              <a:rPr lang="en-GB" sz="1800" dirty="0">
                <a:latin typeface="Baskerville Old Face" panose="02020602080505020303" pitchFamily="18" charset="0"/>
              </a:rPr>
              <a:t>European Commission (2016) </a:t>
            </a:r>
            <a:r>
              <a:rPr lang="en-GB" sz="1800" i="1" dirty="0">
                <a:latin typeface="Baskerville Old Face" panose="02020602080505020303" pitchFamily="18" charset="0"/>
              </a:rPr>
              <a:t>Wild Birds: Threatened Birds. </a:t>
            </a:r>
            <a:r>
              <a:rPr lang="en-GB" sz="1800" dirty="0">
                <a:latin typeface="Baskerville Old Face" panose="02020602080505020303" pitchFamily="18" charset="0"/>
              </a:rPr>
              <a:t>Available at: </a:t>
            </a:r>
            <a:r>
              <a:rPr lang="en-GB" sz="1800" dirty="0">
                <a:latin typeface="Baskerville Old Face" panose="02020602080505020303" pitchFamily="18" charset="0"/>
                <a:hlinkClick r:id="rId2"/>
              </a:rPr>
              <a:t>http://ec.europa.eu/environment/nature/conservation/wildbirds/threatened/per_species_en.htm</a:t>
            </a:r>
            <a:r>
              <a:rPr lang="en-GB" sz="1800" dirty="0">
                <a:latin typeface="Baskerville Old Face" panose="02020602080505020303" pitchFamily="18" charset="0"/>
              </a:rPr>
              <a:t> (Accessed: 7</a:t>
            </a:r>
            <a:r>
              <a:rPr lang="en-GB" sz="1800" baseline="30000" dirty="0">
                <a:latin typeface="Baskerville Old Face" panose="02020602080505020303" pitchFamily="18" charset="0"/>
              </a:rPr>
              <a:t>th</a:t>
            </a:r>
            <a:r>
              <a:rPr lang="en-GB" sz="1800" dirty="0">
                <a:latin typeface="Baskerville Old Face" panose="02020602080505020303" pitchFamily="18" charset="0"/>
              </a:rPr>
              <a:t> January 2019) </a:t>
            </a:r>
          </a:p>
          <a:p>
            <a:pPr marL="342900" indent="-342900" algn="l">
              <a:buFont typeface="Courier New" panose="02070309020205020404" pitchFamily="49" charset="0"/>
              <a:buChar char="o"/>
            </a:pPr>
            <a:r>
              <a:rPr lang="en-GB" sz="1800" dirty="0">
                <a:latin typeface="Baskerville Old Face" panose="02020602080505020303" pitchFamily="18" charset="0"/>
              </a:rPr>
              <a:t>Hunt, M. (2013) </a:t>
            </a:r>
            <a:r>
              <a:rPr lang="en-GB" sz="1800" i="1" dirty="0">
                <a:latin typeface="Baskerville Old Face" panose="02020602080505020303" pitchFamily="18" charset="0"/>
              </a:rPr>
              <a:t>Why Do Birds Matter? </a:t>
            </a:r>
            <a:r>
              <a:rPr lang="en-GB" sz="1800" dirty="0">
                <a:latin typeface="Baskerville Old Face" panose="02020602080505020303" pitchFamily="18" charset="0"/>
              </a:rPr>
              <a:t>Available at: </a:t>
            </a:r>
            <a:r>
              <a:rPr lang="en-GB" sz="1800" dirty="0">
                <a:latin typeface="Baskerville Old Face" panose="02020602080505020303" pitchFamily="18" charset="0"/>
                <a:hlinkClick r:id="rId3"/>
              </a:rPr>
              <a:t>https://www.audubon.org/news/why-do-birds-matter</a:t>
            </a:r>
            <a:r>
              <a:rPr lang="en-GB" sz="1800" dirty="0">
                <a:latin typeface="Baskerville Old Face" panose="02020602080505020303" pitchFamily="18" charset="0"/>
              </a:rPr>
              <a:t> (Accessed: 7</a:t>
            </a:r>
            <a:r>
              <a:rPr lang="en-GB" sz="1800" baseline="30000" dirty="0">
                <a:latin typeface="Baskerville Old Face" panose="02020602080505020303" pitchFamily="18" charset="0"/>
              </a:rPr>
              <a:t>th</a:t>
            </a:r>
            <a:r>
              <a:rPr lang="en-GB" sz="1800" dirty="0">
                <a:latin typeface="Baskerville Old Face" panose="02020602080505020303" pitchFamily="18" charset="0"/>
              </a:rPr>
              <a:t> January 2019) </a:t>
            </a:r>
          </a:p>
          <a:p>
            <a:pPr marL="342900" indent="-342900" algn="l">
              <a:buFont typeface="Courier New" panose="02070309020205020404" pitchFamily="49" charset="0"/>
              <a:buChar char="o"/>
            </a:pPr>
            <a:r>
              <a:rPr lang="en-GB" sz="1800" dirty="0">
                <a:latin typeface="Baskerville Old Face" panose="02020602080505020303" pitchFamily="18" charset="0"/>
              </a:rPr>
              <a:t>The Royal Society for the Protection of Birds (RSPB) (2018) </a:t>
            </a:r>
            <a:r>
              <a:rPr lang="en-GB" sz="1800" i="1" dirty="0">
                <a:latin typeface="Baskerville Old Face" panose="02020602080505020303" pitchFamily="18" charset="0"/>
              </a:rPr>
              <a:t>EU Birds Directive. </a:t>
            </a:r>
            <a:r>
              <a:rPr lang="en-GB" sz="1800" dirty="0">
                <a:latin typeface="Baskerville Old Face" panose="02020602080505020303" pitchFamily="18" charset="0"/>
              </a:rPr>
              <a:t>Available at: </a:t>
            </a:r>
            <a:r>
              <a:rPr lang="en-GB" sz="1800" dirty="0">
                <a:latin typeface="Baskerville Old Face" panose="02020602080505020303" pitchFamily="18" charset="0"/>
                <a:hlinkClick r:id="rId4"/>
              </a:rPr>
              <a:t>https://www.rspb.org.uk/our-work/our-positions-and-casework/our-positions/safeguarding-wildlife-sites/eu-birds-directive/</a:t>
            </a:r>
            <a:r>
              <a:rPr lang="en-GB" sz="1800" dirty="0">
                <a:latin typeface="Baskerville Old Face" panose="02020602080505020303" pitchFamily="18" charset="0"/>
              </a:rPr>
              <a:t>  </a:t>
            </a:r>
          </a:p>
          <a:p>
            <a:pPr marL="342900" indent="-342900" algn="l">
              <a:buFont typeface="Courier New" panose="02070309020205020404" pitchFamily="49" charset="0"/>
              <a:buChar char="o"/>
            </a:pPr>
            <a:r>
              <a:rPr lang="en-GB" sz="1800" dirty="0">
                <a:latin typeface="Baskerville Old Face" panose="02020602080505020303" pitchFamily="18" charset="0"/>
              </a:rPr>
              <a:t>Williams G, </a:t>
            </a:r>
            <a:r>
              <a:rPr lang="en-GB" sz="1800" dirty="0" err="1">
                <a:latin typeface="Baskerville Old Face" panose="02020602080505020303" pitchFamily="18" charset="0"/>
              </a:rPr>
              <a:t>Pullan</a:t>
            </a:r>
            <a:r>
              <a:rPr lang="en-GB" sz="1800" dirty="0">
                <a:latin typeface="Baskerville Old Face" panose="02020602080505020303" pitchFamily="18" charset="0"/>
              </a:rPr>
              <a:t> D, Dickie I, Huggett D, Mitchell H (2005) </a:t>
            </a:r>
            <a:r>
              <a:rPr lang="en-GB" sz="1800" i="1" dirty="0">
                <a:latin typeface="Baskerville Old Face" panose="02020602080505020303" pitchFamily="18" charset="0"/>
              </a:rPr>
              <a:t>The European Birds Directive – safeguarding special places for people and wildlife. </a:t>
            </a:r>
            <a:r>
              <a:rPr lang="en-GB" sz="1800" dirty="0">
                <a:latin typeface="Baskerville Old Face" panose="02020602080505020303" pitchFamily="18" charset="0"/>
              </a:rPr>
              <a:t>Available at: </a:t>
            </a:r>
            <a:r>
              <a:rPr lang="en-GB" sz="1800" dirty="0">
                <a:latin typeface="Baskerville Old Face" panose="02020602080505020303" pitchFamily="18" charset="0"/>
                <a:hlinkClick r:id="rId5"/>
              </a:rPr>
              <a:t>https://www.rspb.org.uk/globalassets/downloads/documents/positions/safeguarding-sites/the-european-birds-directive.pdf</a:t>
            </a:r>
            <a:r>
              <a:rPr lang="en-GB" sz="1800" dirty="0">
                <a:latin typeface="Baskerville Old Face" panose="02020602080505020303" pitchFamily="18" charset="0"/>
              </a:rPr>
              <a:t>  (Accessed 8</a:t>
            </a:r>
            <a:r>
              <a:rPr lang="en-GB" sz="1800" baseline="30000" dirty="0">
                <a:latin typeface="Baskerville Old Face" panose="02020602080505020303" pitchFamily="18" charset="0"/>
              </a:rPr>
              <a:t>th</a:t>
            </a:r>
            <a:r>
              <a:rPr lang="en-GB" sz="1800" dirty="0">
                <a:latin typeface="Baskerville Old Face" panose="02020602080505020303" pitchFamily="18" charset="0"/>
              </a:rPr>
              <a:t> January 2019) </a:t>
            </a:r>
          </a:p>
          <a:p>
            <a:pPr marL="342900" indent="-342900" algn="l">
              <a:buFont typeface="Courier New" panose="02070309020205020404" pitchFamily="49" charset="0"/>
              <a:buChar char="o"/>
            </a:pPr>
            <a:r>
              <a:rPr lang="en-GB" sz="1800" dirty="0">
                <a:latin typeface="Baskerville Old Face" panose="02020602080505020303" pitchFamily="18" charset="0"/>
              </a:rPr>
              <a:t>European Commission (2004) </a:t>
            </a:r>
            <a:r>
              <a:rPr lang="en-GB" sz="1800" i="1" dirty="0">
                <a:latin typeface="Baskerville Old Face" panose="02020602080505020303" pitchFamily="18" charset="0"/>
              </a:rPr>
              <a:t>Why do we need to take care of our birds? </a:t>
            </a:r>
            <a:r>
              <a:rPr lang="en-GB" sz="1800" dirty="0">
                <a:latin typeface="Baskerville Old Face" panose="02020602080505020303" pitchFamily="18" charset="0"/>
              </a:rPr>
              <a:t>Available at: </a:t>
            </a:r>
            <a:r>
              <a:rPr lang="en-GB" sz="1800" dirty="0">
                <a:latin typeface="Baskerville Old Face" panose="02020602080505020303" pitchFamily="18" charset="0"/>
                <a:hlinkClick r:id="rId6"/>
              </a:rPr>
              <a:t>http://ec.europa.eu/environment/nature/legislation/birdsdirective/docs/why_take_care_of_birds.pdf</a:t>
            </a:r>
            <a:r>
              <a:rPr lang="en-GB" sz="1800" dirty="0">
                <a:latin typeface="Baskerville Old Face" panose="02020602080505020303" pitchFamily="18" charset="0"/>
              </a:rPr>
              <a:t> (Accessed 9th January 2019) </a:t>
            </a:r>
          </a:p>
          <a:p>
            <a:pPr marL="342900" indent="-342900" algn="l">
              <a:buFont typeface="Courier New" panose="02070309020205020404" pitchFamily="49" charset="0"/>
              <a:buChar char="o"/>
            </a:pPr>
            <a:r>
              <a:rPr lang="en-GB" sz="1800" dirty="0" err="1">
                <a:latin typeface="Baskerville Old Face" panose="02020602080505020303" pitchFamily="18" charset="0"/>
              </a:rPr>
              <a:t>BirdLife</a:t>
            </a:r>
            <a:r>
              <a:rPr lang="en-GB" sz="1800" dirty="0">
                <a:latin typeface="Baskerville Old Face" panose="02020602080505020303" pitchFamily="18" charset="0"/>
              </a:rPr>
              <a:t> International (2004) </a:t>
            </a:r>
            <a:r>
              <a:rPr lang="en-GB" sz="1800" i="1" dirty="0">
                <a:latin typeface="Baskerville Old Face" panose="02020602080505020303" pitchFamily="18" charset="0"/>
              </a:rPr>
              <a:t>Birds in the European Union: a status assessment</a:t>
            </a:r>
            <a:r>
              <a:rPr lang="en-GB" sz="1800" dirty="0">
                <a:latin typeface="Baskerville Old Face" panose="02020602080505020303" pitchFamily="18" charset="0"/>
              </a:rPr>
              <a:t>. </a:t>
            </a:r>
            <a:r>
              <a:rPr lang="en-GB" sz="1800" dirty="0" err="1">
                <a:latin typeface="Baskerville Old Face" panose="02020602080505020303" pitchFamily="18" charset="0"/>
              </a:rPr>
              <a:t>Wageningen</a:t>
            </a:r>
            <a:r>
              <a:rPr lang="en-GB" sz="1800" dirty="0">
                <a:latin typeface="Baskerville Old Face" panose="02020602080505020303" pitchFamily="18" charset="0"/>
              </a:rPr>
              <a:t>, The Netherlands: </a:t>
            </a:r>
            <a:r>
              <a:rPr lang="en-GB" sz="1800" dirty="0" err="1">
                <a:latin typeface="Baskerville Old Face" panose="02020602080505020303" pitchFamily="18" charset="0"/>
              </a:rPr>
              <a:t>BirdLife</a:t>
            </a:r>
            <a:r>
              <a:rPr lang="en-GB" sz="1800" dirty="0">
                <a:latin typeface="Baskerville Old Face" panose="02020602080505020303" pitchFamily="18" charset="0"/>
              </a:rPr>
              <a:t> International. </a:t>
            </a:r>
          </a:p>
          <a:p>
            <a:pPr marL="342900" indent="-342900" algn="l">
              <a:buFont typeface="Courier New" panose="02070309020205020404" pitchFamily="49" charset="0"/>
              <a:buChar char="o"/>
            </a:pPr>
            <a:endParaRPr lang="en-GB" sz="1800" dirty="0">
              <a:latin typeface="Baskerville Old Face" panose="02020602080505020303" pitchFamily="18" charset="0"/>
            </a:endParaRPr>
          </a:p>
          <a:p>
            <a:pPr marL="342900" indent="-342900" algn="l">
              <a:buFont typeface="Courier New" panose="02070309020205020404" pitchFamily="49" charset="0"/>
              <a:buChar char="o"/>
            </a:pPr>
            <a:endParaRPr lang="en-GB" sz="1800" dirty="0">
              <a:latin typeface="Baskerville Old Face" panose="02020602080505020303" pitchFamily="18" charset="0"/>
            </a:endParaRPr>
          </a:p>
        </p:txBody>
      </p:sp>
    </p:spTree>
    <p:extLst>
      <p:ext uri="{BB962C8B-B14F-4D97-AF65-F5344CB8AC3E}">
        <p14:creationId xmlns:p14="http://schemas.microsoft.com/office/powerpoint/2010/main" val="419488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588</TotalTime>
  <Words>764</Words>
  <Application>Microsoft Office PowerPoint</Application>
  <PresentationFormat>Widescreen</PresentationFormat>
  <Paragraphs>86</Paragraphs>
  <Slides>10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Baskerville Old Face</vt:lpstr>
      <vt:lpstr>Calibri</vt:lpstr>
      <vt:lpstr>Calibri Light</vt:lpstr>
      <vt:lpstr>Courier New</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Paige Cole (1804677)</dc:creator>
  <cp:lastModifiedBy>Paige Cole</cp:lastModifiedBy>
  <cp:revision>129</cp:revision>
  <dcterms:created xsi:type="dcterms:W3CDTF">2019-01-09T11:22:22Z</dcterms:created>
  <dcterms:modified xsi:type="dcterms:W3CDTF">2019-01-18T10:52:30Z</dcterms:modified>
</cp:coreProperties>
</file>