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8"/>
  </p:handoutMasterIdLst>
  <p:sldIdLst>
    <p:sldId id="256" r:id="rId5"/>
    <p:sldId id="261" r:id="rId6"/>
    <p:sldId id="267" r:id="rId7"/>
    <p:sldId id="282" r:id="rId8"/>
    <p:sldId id="284" r:id="rId9"/>
    <p:sldId id="285" r:id="rId10"/>
    <p:sldId id="283" r:id="rId11"/>
    <p:sldId id="286" r:id="rId12"/>
    <p:sldId id="289" r:id="rId13"/>
    <p:sldId id="287" r:id="rId14"/>
    <p:sldId id="290" r:id="rId15"/>
    <p:sldId id="288" r:id="rId16"/>
    <p:sldId id="29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_XJobecd9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9832" y="1844824"/>
            <a:ext cx="3816424" cy="2304256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Sports Policy and Strategy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M6X02096</a:t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Wellbeing and Future Generations Act </a:t>
            </a:r>
            <a:r>
              <a:rPr lang="en-GB" dirty="0" smtClean="0">
                <a:solidFill>
                  <a:schemeClr val="tx2"/>
                </a:solidFill>
              </a:rPr>
              <a:t>2015 - Recap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A prosperous Wales</a:t>
            </a:r>
          </a:p>
          <a:p>
            <a:r>
              <a:rPr lang="en-GB" dirty="0" smtClean="0"/>
              <a:t>A resilient Wales</a:t>
            </a:r>
          </a:p>
          <a:p>
            <a:r>
              <a:rPr lang="en-GB" dirty="0" smtClean="0"/>
              <a:t>A healthier Wales</a:t>
            </a:r>
          </a:p>
          <a:p>
            <a:r>
              <a:rPr lang="en-GB" dirty="0" smtClean="0"/>
              <a:t>A more equal Wales</a:t>
            </a:r>
          </a:p>
          <a:p>
            <a:r>
              <a:rPr lang="en-GB" dirty="0" smtClean="0"/>
              <a:t>A Wales of cohesive communities</a:t>
            </a:r>
          </a:p>
          <a:p>
            <a:r>
              <a:rPr lang="en-GB" dirty="0" smtClean="0"/>
              <a:t>A Wales of vibrant culture and thriving Welsh language</a:t>
            </a:r>
          </a:p>
          <a:p>
            <a:r>
              <a:rPr lang="en-GB" dirty="0" smtClean="0"/>
              <a:t>A globally responsible Wales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368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Environment (Wales) Act </a:t>
            </a:r>
            <a:r>
              <a:rPr lang="en-GB" dirty="0" smtClean="0">
                <a:solidFill>
                  <a:schemeClr val="tx2"/>
                </a:solidFill>
              </a:rPr>
              <a:t>2016 - Recap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Sustainable management of natural </a:t>
            </a:r>
            <a:r>
              <a:rPr lang="en-GB" dirty="0" smtClean="0"/>
              <a:t>resources</a:t>
            </a:r>
          </a:p>
          <a:p>
            <a:r>
              <a:rPr lang="en-GB" dirty="0"/>
              <a:t>Climate </a:t>
            </a:r>
            <a:r>
              <a:rPr lang="en-GB" dirty="0" smtClean="0"/>
              <a:t>change</a:t>
            </a:r>
          </a:p>
          <a:p>
            <a:r>
              <a:rPr lang="en-GB" dirty="0"/>
              <a:t>Charges for carrier </a:t>
            </a:r>
            <a:r>
              <a:rPr lang="en-GB" dirty="0" smtClean="0"/>
              <a:t>bags</a:t>
            </a:r>
          </a:p>
          <a:p>
            <a:r>
              <a:rPr lang="en-GB" dirty="0"/>
              <a:t>Collection and disposal of </a:t>
            </a:r>
            <a:r>
              <a:rPr lang="en-GB" dirty="0" smtClean="0"/>
              <a:t>waste</a:t>
            </a:r>
          </a:p>
          <a:p>
            <a:r>
              <a:rPr lang="en-GB" dirty="0"/>
              <a:t>Fisheries for shellfish and marine </a:t>
            </a:r>
            <a:r>
              <a:rPr lang="en-GB" dirty="0" smtClean="0"/>
              <a:t>licensing</a:t>
            </a:r>
          </a:p>
          <a:p>
            <a:r>
              <a:rPr lang="en-GB" dirty="0"/>
              <a:t>Flood &amp; Coastal Erosion Committee and land drainage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11592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Wales </a:t>
            </a:r>
            <a:r>
              <a:rPr lang="en-GB" dirty="0" smtClean="0">
                <a:solidFill>
                  <a:schemeClr val="tx2"/>
                </a:solidFill>
              </a:rPr>
              <a:t>2050 - Recap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Welsh society’s commitment to a better quality of life for future generations.</a:t>
            </a:r>
          </a:p>
          <a:p>
            <a:r>
              <a:rPr lang="en-GB" dirty="0" smtClean="0"/>
              <a:t>Partnership working, early action and engagement with society.</a:t>
            </a:r>
          </a:p>
          <a:p>
            <a:r>
              <a:rPr lang="en-GB" dirty="0" smtClean="0"/>
              <a:t>Jobs remove households from poverty.</a:t>
            </a:r>
          </a:p>
          <a:p>
            <a:r>
              <a:rPr lang="en-GB" dirty="0" smtClean="0"/>
              <a:t>Think differently and act collectively.</a:t>
            </a:r>
          </a:p>
          <a:p>
            <a:r>
              <a:rPr lang="en-GB" dirty="0" smtClean="0"/>
              <a:t>Welsh solutions, local community strength, building Welsh values.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97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The Wales we want - 2050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Wales prosperous and innovative</a:t>
            </a:r>
          </a:p>
          <a:p>
            <a:r>
              <a:rPr lang="en-GB" dirty="0" smtClean="0"/>
              <a:t>Use fair share of natural resources</a:t>
            </a:r>
          </a:p>
          <a:p>
            <a:r>
              <a:rPr lang="en-GB" dirty="0" smtClean="0"/>
              <a:t>Communities – safe, cohesive &amp; resilient</a:t>
            </a:r>
          </a:p>
          <a:p>
            <a:r>
              <a:rPr lang="en-GB" dirty="0" smtClean="0"/>
              <a:t>A shared culture</a:t>
            </a:r>
          </a:p>
          <a:p>
            <a:r>
              <a:rPr lang="en-GB" dirty="0" smtClean="0"/>
              <a:t>Healthy Wales – Workforce</a:t>
            </a:r>
            <a:r>
              <a:rPr lang="en-GB" dirty="0"/>
              <a:t> </a:t>
            </a:r>
            <a:r>
              <a:rPr lang="en-GB" dirty="0" smtClean="0"/>
              <a:t>&amp; Community</a:t>
            </a:r>
          </a:p>
          <a:p>
            <a:r>
              <a:rPr lang="en-GB" dirty="0" smtClean="0"/>
              <a:t>Equal 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012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Future Generations Bill - 2014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Blaenau Gwent example in relation to the Bill for the wider community.</a:t>
            </a:r>
          </a:p>
          <a:p>
            <a:endParaRPr lang="en-GB" dirty="0" smtClean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www.youtube.com/watch?v=Y_XJobecd9Q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241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241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Sport Wales Facilities for Future </a:t>
            </a:r>
            <a:r>
              <a:rPr lang="en-GB" dirty="0" smtClean="0">
                <a:solidFill>
                  <a:schemeClr val="tx2"/>
                </a:solidFill>
              </a:rPr>
              <a:t>Generations - 2016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359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Key Messages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importance of facilities </a:t>
            </a:r>
            <a:r>
              <a:rPr lang="en-GB" sz="2400" dirty="0" smtClean="0">
                <a:solidFill>
                  <a:srgbClr val="C00000"/>
                </a:solidFill>
              </a:rPr>
              <a:t>(quality, linked strategies)</a:t>
            </a:r>
          </a:p>
          <a:p>
            <a:r>
              <a:rPr lang="en-GB" dirty="0" smtClean="0"/>
              <a:t>Designs for future generations </a:t>
            </a:r>
            <a:r>
              <a:rPr lang="en-GB" sz="2400" dirty="0" smtClean="0"/>
              <a:t>(</a:t>
            </a:r>
            <a:r>
              <a:rPr lang="en-GB" sz="2400" dirty="0" smtClean="0">
                <a:solidFill>
                  <a:srgbClr val="C00000"/>
                </a:solidFill>
              </a:rPr>
              <a:t>dual sites, carbon neutral)</a:t>
            </a:r>
          </a:p>
          <a:p>
            <a:r>
              <a:rPr lang="en-GB" dirty="0" smtClean="0"/>
              <a:t>25 year plan </a:t>
            </a:r>
            <a:r>
              <a:rPr lang="en-GB" sz="2400" dirty="0" smtClean="0">
                <a:solidFill>
                  <a:srgbClr val="C00000"/>
                </a:solidFill>
              </a:rPr>
              <a:t>(Build for the future)</a:t>
            </a:r>
          </a:p>
          <a:p>
            <a:r>
              <a:rPr lang="en-GB" dirty="0" smtClean="0"/>
              <a:t>Inspirational School Facilities </a:t>
            </a:r>
            <a:r>
              <a:rPr lang="en-GB" dirty="0" smtClean="0">
                <a:solidFill>
                  <a:srgbClr val="C00000"/>
                </a:solidFill>
              </a:rPr>
              <a:t>(</a:t>
            </a:r>
            <a:r>
              <a:rPr lang="en-GB" sz="2400" dirty="0" smtClean="0">
                <a:solidFill>
                  <a:srgbClr val="C00000"/>
                </a:solidFill>
              </a:rPr>
              <a:t>High quality first experience)</a:t>
            </a:r>
            <a:endParaRPr lang="en-GB" dirty="0" smtClean="0">
              <a:solidFill>
                <a:srgbClr val="C00000"/>
              </a:solidFill>
            </a:endParaRPr>
          </a:p>
          <a:p>
            <a:r>
              <a:rPr lang="en-GB" dirty="0" smtClean="0"/>
              <a:t>Integrated Facility Strategy </a:t>
            </a:r>
            <a:r>
              <a:rPr lang="en-GB" sz="2600" dirty="0" smtClean="0">
                <a:solidFill>
                  <a:srgbClr val="C00000"/>
                </a:solidFill>
              </a:rPr>
              <a:t>(Local and regional infrastructure)</a:t>
            </a:r>
          </a:p>
        </p:txBody>
      </p:sp>
    </p:spTree>
    <p:extLst>
      <p:ext uri="{BB962C8B-B14F-4D97-AF65-F5344CB8AC3E}">
        <p14:creationId xmlns:p14="http://schemas.microsoft.com/office/powerpoint/2010/main" val="2904104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Question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going to design and build these new community led and integrated facilities which are fit for purpose for the next 25 years?</a:t>
            </a:r>
          </a:p>
          <a:p>
            <a:endParaRPr lang="en-GB" dirty="0"/>
          </a:p>
          <a:p>
            <a:r>
              <a:rPr lang="en-GB" dirty="0" smtClean="0"/>
              <a:t>Think of a future facility which would be relevant in your local community?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470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Key Messages 1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 smtClean="0"/>
              <a:t>Changing role for local government </a:t>
            </a:r>
            <a:r>
              <a:rPr lang="en-GB" sz="2400" dirty="0" smtClean="0">
                <a:solidFill>
                  <a:srgbClr val="C00000"/>
                </a:solidFill>
              </a:rPr>
              <a:t>(power?)</a:t>
            </a:r>
            <a:endParaRPr lang="en-GB" dirty="0" smtClean="0">
              <a:solidFill>
                <a:srgbClr val="C00000"/>
              </a:solidFill>
            </a:endParaRPr>
          </a:p>
          <a:p>
            <a:r>
              <a:rPr lang="en-GB" dirty="0" smtClean="0"/>
              <a:t>Rationalisation to secure improvement </a:t>
            </a:r>
            <a:r>
              <a:rPr lang="en-GB" sz="2400" dirty="0" smtClean="0">
                <a:solidFill>
                  <a:srgbClr val="C00000"/>
                </a:solidFill>
              </a:rPr>
              <a:t>(duplication of provision, release investment)</a:t>
            </a:r>
            <a:endParaRPr lang="en-GB" dirty="0" smtClean="0">
              <a:solidFill>
                <a:srgbClr val="C00000"/>
              </a:solidFill>
            </a:endParaRPr>
          </a:p>
          <a:p>
            <a:r>
              <a:rPr lang="en-GB" dirty="0" smtClean="0"/>
              <a:t>Rationale for future provision </a:t>
            </a:r>
            <a:r>
              <a:rPr lang="en-GB" sz="2400" dirty="0" smtClean="0">
                <a:solidFill>
                  <a:srgbClr val="C00000"/>
                </a:solidFill>
              </a:rPr>
              <a:t>(essential entitlement, intervention, leisure choice)</a:t>
            </a:r>
          </a:p>
          <a:p>
            <a:r>
              <a:rPr lang="en-GB" dirty="0" smtClean="0"/>
              <a:t>Aquatic facilities review </a:t>
            </a:r>
            <a:r>
              <a:rPr lang="en-GB" sz="2400" dirty="0" smtClean="0">
                <a:solidFill>
                  <a:srgbClr val="C00000"/>
                </a:solidFill>
              </a:rPr>
              <a:t>(pool capacity)</a:t>
            </a:r>
          </a:p>
          <a:p>
            <a:r>
              <a:rPr lang="en-GB" dirty="0" smtClean="0"/>
              <a:t>Financially driven decisions </a:t>
            </a:r>
            <a:r>
              <a:rPr lang="en-GB" sz="2400" dirty="0" smtClean="0">
                <a:solidFill>
                  <a:srgbClr val="C00000"/>
                </a:solidFill>
              </a:rPr>
              <a:t>(securing tax savings)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62077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Question 1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Where is future provision likely to be located? </a:t>
            </a:r>
          </a:p>
          <a:p>
            <a:r>
              <a:rPr lang="en-GB" sz="2400" dirty="0" smtClean="0"/>
              <a:t>Why?</a:t>
            </a:r>
          </a:p>
          <a:p>
            <a:r>
              <a:rPr lang="en-GB" sz="2400" dirty="0" smtClean="0"/>
              <a:t>For who?</a:t>
            </a:r>
          </a:p>
          <a:p>
            <a:endParaRPr lang="en-GB" dirty="0" smtClean="0"/>
          </a:p>
          <a:p>
            <a:r>
              <a:rPr lang="en-GB" dirty="0" smtClean="0"/>
              <a:t>Consequences with regards to aquatics capacity? </a:t>
            </a:r>
            <a:r>
              <a:rPr lang="en-GB" sz="2000" dirty="0" smtClean="0">
                <a:solidFill>
                  <a:srgbClr val="C00000"/>
                </a:solidFill>
              </a:rPr>
              <a:t>(Life-skill)</a:t>
            </a:r>
          </a:p>
          <a:p>
            <a:pPr marL="0" indent="0">
              <a:buNone/>
            </a:pPr>
            <a:endParaRPr lang="en-GB" sz="2000" dirty="0" smtClean="0">
              <a:solidFill>
                <a:srgbClr val="C00000"/>
              </a:solidFill>
            </a:endParaRPr>
          </a:p>
          <a:p>
            <a:r>
              <a:rPr lang="en-GB" dirty="0" smtClean="0"/>
              <a:t>Who benefits from tax savings?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494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Key Messages 2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Future management strategies </a:t>
            </a:r>
            <a:r>
              <a:rPr lang="en-GB" sz="2600" dirty="0" smtClean="0">
                <a:solidFill>
                  <a:srgbClr val="C00000"/>
                </a:solidFill>
              </a:rPr>
              <a:t>(Liberty)</a:t>
            </a:r>
          </a:p>
          <a:p>
            <a:r>
              <a:rPr lang="en-GB" dirty="0" smtClean="0"/>
              <a:t>Asset transfer </a:t>
            </a:r>
            <a:r>
              <a:rPr lang="en-GB" sz="2600" dirty="0" smtClean="0">
                <a:solidFill>
                  <a:srgbClr val="C00000"/>
                </a:solidFill>
              </a:rPr>
              <a:t>(Economically viable)</a:t>
            </a:r>
          </a:p>
          <a:p>
            <a:r>
              <a:rPr lang="en-GB" dirty="0" smtClean="0"/>
              <a:t>Community models </a:t>
            </a:r>
            <a:r>
              <a:rPr lang="en-GB" sz="2600" dirty="0" smtClean="0">
                <a:solidFill>
                  <a:srgbClr val="C00000"/>
                </a:solidFill>
              </a:rPr>
              <a:t>(varied by location)</a:t>
            </a:r>
          </a:p>
          <a:p>
            <a:r>
              <a:rPr lang="en-GB" dirty="0" smtClean="0"/>
              <a:t>High quality customer experience</a:t>
            </a:r>
          </a:p>
          <a:p>
            <a:r>
              <a:rPr lang="en-GB" dirty="0" smtClean="0"/>
              <a:t>Support community groups </a:t>
            </a:r>
            <a:r>
              <a:rPr lang="en-GB" sz="2600" dirty="0" smtClean="0">
                <a:solidFill>
                  <a:srgbClr val="C00000"/>
                </a:solidFill>
              </a:rPr>
              <a:t>(NGB’s and LA work together)</a:t>
            </a:r>
          </a:p>
          <a:p>
            <a:r>
              <a:rPr lang="en-GB" dirty="0" smtClean="0"/>
              <a:t>Public awareness campaign </a:t>
            </a:r>
            <a:r>
              <a:rPr lang="en-GB" sz="2600" dirty="0" smtClean="0">
                <a:solidFill>
                  <a:srgbClr val="C00000"/>
                </a:solidFill>
              </a:rPr>
              <a:t>(Challenges)</a:t>
            </a:r>
          </a:p>
          <a:p>
            <a:r>
              <a:rPr lang="en-GB" dirty="0" smtClean="0"/>
              <a:t>National support grows local support</a:t>
            </a:r>
          </a:p>
        </p:txBody>
      </p:sp>
    </p:spTree>
    <p:extLst>
      <p:ext uri="{BB962C8B-B14F-4D97-AF65-F5344CB8AC3E}">
        <p14:creationId xmlns:p14="http://schemas.microsoft.com/office/powerpoint/2010/main" val="3104061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Question </a:t>
            </a:r>
            <a:r>
              <a:rPr lang="en-GB" dirty="0" smtClean="0">
                <a:solidFill>
                  <a:schemeClr val="tx2"/>
                </a:solidFill>
              </a:rPr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Who is best suited to manage these facilities?</a:t>
            </a:r>
          </a:p>
          <a:p>
            <a:r>
              <a:rPr lang="en-GB" sz="2600" dirty="0" smtClean="0"/>
              <a:t>Why?</a:t>
            </a:r>
          </a:p>
          <a:p>
            <a:endParaRPr lang="en-GB" dirty="0" smtClean="0"/>
          </a:p>
          <a:p>
            <a:r>
              <a:rPr lang="en-GB" dirty="0" smtClean="0"/>
              <a:t>What is their focus?</a:t>
            </a:r>
          </a:p>
          <a:p>
            <a:endParaRPr lang="en-GB" dirty="0" smtClean="0"/>
          </a:p>
          <a:p>
            <a:r>
              <a:rPr lang="en-GB" dirty="0" smtClean="0"/>
              <a:t>What could be the impact for sport and society?</a:t>
            </a:r>
          </a:p>
          <a:p>
            <a:endParaRPr lang="en-GB" dirty="0"/>
          </a:p>
          <a:p>
            <a:r>
              <a:rPr lang="en-GB" dirty="0" smtClean="0"/>
              <a:t>Who can help build capacity?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86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openxmlformats.org/package/2006/metadata/core-properties"/>
    <ds:schemaRef ds:uri="http://www.w3.org/XML/1998/namespace"/>
    <ds:schemaRef ds:uri="http://purl.org/dc/terms/"/>
    <ds:schemaRef ds:uri="303dbf9b-b85b-46a0-94f1-894078c07ecd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7075</TotalTime>
  <Words>448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Sports Policy and Strategy M6X02096 </vt:lpstr>
      <vt:lpstr>Wellbeing and Future Generations Act 2015 - Recap</vt:lpstr>
      <vt:lpstr>Environment (Wales) Act 2016 - Recap</vt:lpstr>
      <vt:lpstr>Wales 2050 - Recap</vt:lpstr>
      <vt:lpstr>The Wales we want - 2050</vt:lpstr>
      <vt:lpstr>Future Generations Bill - 2014</vt:lpstr>
      <vt:lpstr>Sport Wales Facilities for Future Generations - 2016</vt:lpstr>
      <vt:lpstr>Key Messages</vt:lpstr>
      <vt:lpstr>Question</vt:lpstr>
      <vt:lpstr>Key Messages 1</vt:lpstr>
      <vt:lpstr>Question 1</vt:lpstr>
      <vt:lpstr>Key Messages 2</vt:lpstr>
      <vt:lpstr>Question 2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Andrew Thomas</cp:lastModifiedBy>
  <cp:revision>29</cp:revision>
  <dcterms:created xsi:type="dcterms:W3CDTF">2015-04-14T15:21:28Z</dcterms:created>
  <dcterms:modified xsi:type="dcterms:W3CDTF">2016-10-18T09:58:39Z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