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70" r:id="rId2"/>
    <p:sldId id="256" r:id="rId3"/>
    <p:sldId id="257" r:id="rId4"/>
    <p:sldId id="267" r:id="rId5"/>
    <p:sldId id="268" r:id="rId6"/>
    <p:sldId id="269" r:id="rId7"/>
    <p:sldId id="258" r:id="rId8"/>
    <p:sldId id="260" r:id="rId9"/>
    <p:sldId id="261" r:id="rId10"/>
    <p:sldId id="262" r:id="rId1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79437" autoAdjust="0"/>
  </p:normalViewPr>
  <p:slideViewPr>
    <p:cSldViewPr>
      <p:cViewPr>
        <p:scale>
          <a:sx n="60" d="100"/>
          <a:sy n="60" d="100"/>
        </p:scale>
        <p:origin x="576" y="42"/>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10/14/2019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10/14/2019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1</a:t>
            </a:fld>
            <a:endParaRPr lang="en-GB"/>
          </a:p>
        </p:txBody>
      </p:sp>
    </p:spTree>
    <p:extLst>
      <p:ext uri="{BB962C8B-B14F-4D97-AF65-F5344CB8AC3E}">
        <p14:creationId xmlns:p14="http://schemas.microsoft.com/office/powerpoint/2010/main" val="1264546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Ffion Roberts I am 26 years old and currently in my third year studying Early Years Education and Care. </a:t>
            </a:r>
          </a:p>
        </p:txBody>
      </p:sp>
      <p:sp>
        <p:nvSpPr>
          <p:cNvPr id="4" name="Slide Number Placeholder 3"/>
          <p:cNvSpPr>
            <a:spLocks noGrp="1"/>
          </p:cNvSpPr>
          <p:nvPr>
            <p:ph type="sldNum" sz="quarter" idx="5"/>
          </p:nvPr>
        </p:nvSpPr>
        <p:spPr/>
        <p:txBody>
          <a:bodyPr/>
          <a:lstStyle/>
          <a:p>
            <a:fld id="{01F2A70B-78F2-4DCF-B53B-C990D2FAFB8A}" type="slidenum">
              <a:rPr lang="en-GB" smtClean="0"/>
              <a:t>2</a:t>
            </a:fld>
            <a:endParaRPr lang="en-GB"/>
          </a:p>
        </p:txBody>
      </p:sp>
    </p:spTree>
    <p:extLst>
      <p:ext uri="{BB962C8B-B14F-4D97-AF65-F5344CB8AC3E}">
        <p14:creationId xmlns:p14="http://schemas.microsoft.com/office/powerpoint/2010/main" val="2549672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job I am here to introduce and apply for is a volunteering position working with ICS which is the International Citizen Service which is a government funded programme. Within ICS is the restless Development programme which the specific program I am applying for. They are a youth-led development agency powering young people in dealing with problems the world are facing. As a team leader  I will be responsible in leading a team of 10 to 15 volunteers.  </a:t>
            </a:r>
          </a:p>
        </p:txBody>
      </p:sp>
      <p:sp>
        <p:nvSpPr>
          <p:cNvPr id="4" name="Slide Number Placeholder 3"/>
          <p:cNvSpPr>
            <a:spLocks noGrp="1"/>
          </p:cNvSpPr>
          <p:nvPr>
            <p:ph type="sldNum" sz="quarter" idx="5"/>
          </p:nvPr>
        </p:nvSpPr>
        <p:spPr/>
        <p:txBody>
          <a:bodyPr/>
          <a:lstStyle/>
          <a:p>
            <a:fld id="{01F2A70B-78F2-4DCF-B53B-C990D2FAFB8A}" type="slidenum">
              <a:rPr lang="en-GB" smtClean="0"/>
              <a:t>3</a:t>
            </a:fld>
            <a:endParaRPr lang="en-GB"/>
          </a:p>
        </p:txBody>
      </p:sp>
    </p:spTree>
    <p:extLst>
      <p:ext uri="{BB962C8B-B14F-4D97-AF65-F5344CB8AC3E}">
        <p14:creationId xmlns:p14="http://schemas.microsoft.com/office/powerpoint/2010/main" val="2471812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are 7 dimensions and elements that ICS look for in potential candidates. They are a followed…………</a:t>
            </a:r>
          </a:p>
        </p:txBody>
      </p:sp>
      <p:sp>
        <p:nvSpPr>
          <p:cNvPr id="4" name="Slide Number Placeholder 3"/>
          <p:cNvSpPr>
            <a:spLocks noGrp="1"/>
          </p:cNvSpPr>
          <p:nvPr>
            <p:ph type="sldNum" sz="quarter" idx="5"/>
          </p:nvPr>
        </p:nvSpPr>
        <p:spPr/>
        <p:txBody>
          <a:bodyPr/>
          <a:lstStyle/>
          <a:p>
            <a:fld id="{01F2A70B-78F2-4DCF-B53B-C990D2FAFB8A}" type="slidenum">
              <a:rPr lang="en-GB" smtClean="0"/>
              <a:t>4</a:t>
            </a:fld>
            <a:endParaRPr lang="en-GB"/>
          </a:p>
        </p:txBody>
      </p:sp>
    </p:spTree>
    <p:extLst>
      <p:ext uri="{BB962C8B-B14F-4D97-AF65-F5344CB8AC3E}">
        <p14:creationId xmlns:p14="http://schemas.microsoft.com/office/powerpoint/2010/main" val="82001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reading the job description and looking at 7 dimensions that ICS need</a:t>
            </a:r>
            <a:r>
              <a:rPr lang="en-GB" sz="1200" b="0" i="0" kern="1200" dirty="0">
                <a:solidFill>
                  <a:schemeClr val="tx1"/>
                </a:solidFill>
                <a:effectLst/>
                <a:latin typeface="+mn-lt"/>
                <a:ea typeface="+mn-ea"/>
                <a:cs typeface="+mn-cs"/>
              </a:rPr>
              <a:t> adequate evidence. Now I am going to discuss how my skills and understanding make me the ideal candidate for the position. I will give examples of how both this module and my past work or course experience has prepared me for this. </a:t>
            </a:r>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5</a:t>
            </a:fld>
            <a:endParaRPr lang="en-GB"/>
          </a:p>
        </p:txBody>
      </p:sp>
    </p:spTree>
    <p:extLst>
      <p:ext uri="{BB962C8B-B14F-4D97-AF65-F5344CB8AC3E}">
        <p14:creationId xmlns:p14="http://schemas.microsoft.com/office/powerpoint/2010/main" val="1343395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competence I will discuss is how I am a team player who can communicate, collaborate and lead effectively within a team or as an individual. </a:t>
            </a:r>
            <a:r>
              <a:rPr lang="en-GB" dirty="0" err="1"/>
              <a:t>Trought</a:t>
            </a:r>
            <a:r>
              <a:rPr lang="en-GB" dirty="0"/>
              <a:t> 2017 states that teamwork is fundamental for any successful business as teamwork bring new ideas, helps solve problems, is supportive and builds morale in a work force.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The module has given me the confidence to reflect upon and  understand that  one of my key  strengths is being a team player with the ability  </a:t>
            </a:r>
            <a:r>
              <a:rPr lang="en-US" sz="1200" dirty="0">
                <a:solidFill>
                  <a:schemeClr val="bg1"/>
                </a:solidFill>
              </a:rPr>
              <a:t>of c</a:t>
            </a:r>
            <a:r>
              <a:rPr lang="en-US" dirty="0">
                <a:solidFill>
                  <a:schemeClr val="bg1"/>
                </a:solidFill>
              </a:rPr>
              <a:t>lear and concise communication. </a:t>
            </a:r>
            <a:r>
              <a:rPr lang="en-GB" sz="1200" dirty="0">
                <a:solidFill>
                  <a:schemeClr val="bg1"/>
                </a:solidFill>
              </a:rPr>
              <a:t>For example, taking part in group discussions throughout the sessions and completing work sheets in small group has been a great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 I have worked for over ten years in  catering and hospitality which requires effective teamwork and clear communication with all stakeholders. This includes staff, suppliers and customers. A fast paced catering establishment needs teamwork but equally valuable is the ability to work on your own and be self motivated</a:t>
            </a:r>
          </a:p>
          <a:p>
            <a:endParaRPr lang="en-GB" dirty="0"/>
          </a:p>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6</a:t>
            </a:fld>
            <a:endParaRPr lang="en-GB"/>
          </a:p>
        </p:txBody>
      </p:sp>
    </p:spTree>
    <p:extLst>
      <p:ext uri="{BB962C8B-B14F-4D97-AF65-F5344CB8AC3E}">
        <p14:creationId xmlns:p14="http://schemas.microsoft.com/office/powerpoint/2010/main" val="3478200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second competence is the ability to find a resolution for problems and resolve efficiently.  Proctor 2014 highlights the ability to problem-solve is at the core of human evolution and is important both to individuals and </a:t>
            </a:r>
            <a:r>
              <a:rPr lang="en-GB" sz="1200" b="0" i="0" kern="1200" dirty="0">
                <a:solidFill>
                  <a:schemeClr val="tx1"/>
                </a:solidFill>
                <a:effectLst/>
                <a:latin typeface="+mn-lt"/>
                <a:ea typeface="+mn-ea"/>
                <a:cs typeface="+mn-cs"/>
              </a:rPr>
              <a:t>organizations because it enables us to exert control over our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The module strengthened my ability to find resolution for problems by given  tool and knowledge on how to deal with different aspects of employment and pathway skills. Further reflection upon the module by discussing different aspects of conflict throughout the workplace has  made me more confidant in resolving  matters efficiently. </a:t>
            </a:r>
          </a:p>
          <a:p>
            <a:pPr marL="0" indent="0" algn="just">
              <a:lnSpc>
                <a:spcPct val="90000"/>
              </a:lnSpc>
              <a:buFont typeface="Wingdings" panose="05000000000000000000" pitchFamily="2" charset="2"/>
              <a:buNone/>
            </a:pPr>
            <a:r>
              <a:rPr lang="en-GB" sz="1200" dirty="0">
                <a:solidFill>
                  <a:schemeClr val="bg1"/>
                </a:solidFill>
              </a:rPr>
              <a:t>The course has enabled me to develop effective problem solving strategies.</a:t>
            </a:r>
          </a:p>
          <a:p>
            <a:pPr algn="just">
              <a:lnSpc>
                <a:spcPct val="90000"/>
              </a:lnSpc>
            </a:pPr>
            <a:r>
              <a:rPr lang="en-GB" sz="1200" dirty="0">
                <a:solidFill>
                  <a:schemeClr val="bg1"/>
                </a:solidFill>
              </a:rPr>
              <a:t>Reflective practice encourages focussed evaluation of possible options and the selection of appropriate solutions based upon analysis of information. Furthermore, the course has given me the ability to use varied resources to resolve and wider my knowledge.</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7</a:t>
            </a:fld>
            <a:endParaRPr lang="en-GB"/>
          </a:p>
        </p:txBody>
      </p:sp>
    </p:spTree>
    <p:extLst>
      <p:ext uri="{BB962C8B-B14F-4D97-AF65-F5344CB8AC3E}">
        <p14:creationId xmlns:p14="http://schemas.microsoft.com/office/powerpoint/2010/main" val="1250969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third competence that makes me ideal for the position is that I am committed to continual learning and future learning. </a:t>
            </a:r>
            <a:r>
              <a:rPr lang="en-GB" sz="1200" kern="1200" dirty="0">
                <a:solidFill>
                  <a:schemeClr val="tx1"/>
                </a:solidFill>
                <a:effectLst/>
                <a:latin typeface="+mn-lt"/>
                <a:ea typeface="+mn-ea"/>
                <a:cs typeface="+mn-cs"/>
              </a:rPr>
              <a:t>Yeadon-Lee and Hall 2013 state with the constantly changing workplace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new technology, customer demands. Continuous learning ensures skills stay relevant and fresh.</a:t>
            </a:r>
          </a:p>
          <a:p>
            <a:endParaRPr lang="en-GB" sz="1200" dirty="0">
              <a:solidFill>
                <a:schemeClr val="tx1"/>
              </a:solidFill>
            </a:endParaRPr>
          </a:p>
          <a:p>
            <a:pPr marL="0" indent="0" algn="just">
              <a:lnSpc>
                <a:spcPct val="90000"/>
              </a:lnSpc>
              <a:buFont typeface="Wingdings" panose="05000000000000000000" pitchFamily="2" charset="2"/>
              <a:buNone/>
            </a:pPr>
            <a:r>
              <a:rPr lang="en-GB" sz="1200" dirty="0">
                <a:solidFill>
                  <a:schemeClr val="bg1"/>
                </a:solidFill>
              </a:rPr>
              <a:t>The module has enabled me to grasp the importance of future learning incorporating the principles of  Global Citizenship Education (GCE). GCE aims to mark changes not just as individuals but also businesses taking responsibility. Through sharing knowledge, skills, values and attitudes we all need to be able to contribute to an inclusive and fair workplace.</a:t>
            </a:r>
          </a:p>
          <a:p>
            <a:pPr marL="342900" indent="-342900" algn="just">
              <a:lnSpc>
                <a:spcPct val="90000"/>
              </a:lnSpc>
              <a:buFont typeface="Wingdings" panose="05000000000000000000" pitchFamily="2" charset="2"/>
              <a:buChar char="Ø"/>
            </a:pPr>
            <a:endParaRPr lang="en-GB" sz="1200" dirty="0">
              <a:solidFill>
                <a:schemeClr val="bg1"/>
              </a:solidFill>
            </a:endParaRPr>
          </a:p>
          <a:p>
            <a:pPr marL="0" marR="0" lvl="0" indent="0" algn="just" defTabSz="914400" rtl="0" eaLnBrk="1" fontAlgn="auto" latinLnBrk="0" hangingPunct="1">
              <a:lnSpc>
                <a:spcPct val="90000"/>
              </a:lnSpc>
              <a:spcBef>
                <a:spcPts val="0"/>
              </a:spcBef>
              <a:spcAft>
                <a:spcPts val="0"/>
              </a:spcAft>
              <a:buClrTx/>
              <a:buSzTx/>
              <a:buFont typeface="Wingdings" panose="05000000000000000000" pitchFamily="2" charset="2"/>
              <a:buNone/>
              <a:tabLst/>
              <a:defRPr/>
            </a:pPr>
            <a:r>
              <a:rPr lang="en-GB" sz="1200" dirty="0">
                <a:solidFill>
                  <a:schemeClr val="bg1"/>
                </a:solidFill>
              </a:rPr>
              <a:t>The course of study and the requirements of the post applied for  need me to keep fully up to date with changing policy, new legislation and any development in  theoretical practice. Furthermore, my past experiences provide an example of my commitment to continual learning  as I changed career path from chef to starting a degree course.</a:t>
            </a:r>
          </a:p>
          <a:p>
            <a:pPr marL="0" indent="0" algn="just">
              <a:lnSpc>
                <a:spcPct val="90000"/>
              </a:lnSpc>
              <a:buFont typeface="Wingdings" panose="05000000000000000000" pitchFamily="2" charset="2"/>
              <a:buNone/>
            </a:pPr>
            <a:endParaRPr lang="en-GB" sz="1200" dirty="0">
              <a:solidFill>
                <a:schemeClr val="bg1"/>
              </a:solidFill>
            </a:endParaRPr>
          </a:p>
          <a:p>
            <a:r>
              <a:rPr lang="en-GB" dirty="0"/>
              <a:t> </a:t>
            </a:r>
          </a:p>
        </p:txBody>
      </p:sp>
      <p:sp>
        <p:nvSpPr>
          <p:cNvPr id="4" name="Slide Number Placeholder 3"/>
          <p:cNvSpPr>
            <a:spLocks noGrp="1"/>
          </p:cNvSpPr>
          <p:nvPr>
            <p:ph type="sldNum" sz="quarter" idx="5"/>
          </p:nvPr>
        </p:nvSpPr>
        <p:spPr/>
        <p:txBody>
          <a:bodyPr/>
          <a:lstStyle/>
          <a:p>
            <a:fld id="{01F2A70B-78F2-4DCF-B53B-C990D2FAFB8A}" type="slidenum">
              <a:rPr lang="en-GB" smtClean="0"/>
              <a:t>8</a:t>
            </a:fld>
            <a:endParaRPr lang="en-GB"/>
          </a:p>
        </p:txBody>
      </p:sp>
    </p:spTree>
    <p:extLst>
      <p:ext uri="{BB962C8B-B14F-4D97-AF65-F5344CB8AC3E}">
        <p14:creationId xmlns:p14="http://schemas.microsoft.com/office/powerpoint/2010/main" val="2542023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10</a:t>
            </a:fld>
            <a:endParaRPr lang="en-GB"/>
          </a:p>
        </p:txBody>
      </p:sp>
    </p:spTree>
    <p:extLst>
      <p:ext uri="{BB962C8B-B14F-4D97-AF65-F5344CB8AC3E}">
        <p14:creationId xmlns:p14="http://schemas.microsoft.com/office/powerpoint/2010/main" val="641361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10/14/2019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10/14/2019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10/14/2019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10/14/2019</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10/14/2019</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10/14/2019</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10/14/2019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10/14/2019</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10/14/2019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10/14/2019</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10/14/2019</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buquerqueflorist.com/small-sunflowers/"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hyperlink" Target="https://restlessdevelopment.org/volunteer" TargetMode="External"/><Relationship Id="rId4" Type="http://schemas.openxmlformats.org/officeDocument/2006/relationships/hyperlink" Target="https://www.volunteerics.org/why-volunteer-ics?gclid=Cj0KCQjw_5rtBRDxARIsAJfxvYA22FiqiGwr0ob7rJ7KbrozcWsJjPUnzg8vWtDVe1TL57n0HdqN2W4aAsCXEALw_wcB&amp;gclsrc=aw.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5A6A2B-44A9-4049-9370-969A0401E9E3}"/>
              </a:ext>
            </a:extLst>
          </p:cNvPr>
          <p:cNvSpPr/>
          <p:nvPr/>
        </p:nvSpPr>
        <p:spPr>
          <a:xfrm>
            <a:off x="2854052" y="324519"/>
            <a:ext cx="5832648" cy="1200329"/>
          </a:xfrm>
          <a:prstGeom prst="rect">
            <a:avLst/>
          </a:prstGeom>
          <a:noFill/>
        </p:spPr>
        <p:txBody>
          <a:bodyPr wrap="square" lIns="91440" tIns="45720" rIns="91440" bIns="45720">
            <a:spAutoFit/>
          </a:bodyPr>
          <a:lstStyle/>
          <a:p>
            <a:pPr algn="ctr"/>
            <a:r>
              <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ECGE6001</a:t>
            </a:r>
          </a:p>
        </p:txBody>
      </p:sp>
      <p:sp>
        <p:nvSpPr>
          <p:cNvPr id="5" name="Rectangle 4">
            <a:extLst>
              <a:ext uri="{FF2B5EF4-FFF2-40B4-BE49-F238E27FC236}">
                <a16:creationId xmlns:a16="http://schemas.microsoft.com/office/drawing/2014/main" id="{EA62C7D3-7BFF-44E3-B2A3-4785AA3DEC1E}"/>
              </a:ext>
            </a:extLst>
          </p:cNvPr>
          <p:cNvSpPr/>
          <p:nvPr/>
        </p:nvSpPr>
        <p:spPr>
          <a:xfrm>
            <a:off x="1269876" y="1524848"/>
            <a:ext cx="8712968" cy="3416320"/>
          </a:xfrm>
          <a:prstGeom prst="rect">
            <a:avLst/>
          </a:prstGeom>
          <a:noFill/>
        </p:spPr>
        <p:txBody>
          <a:bodyPr wrap="square" lIns="91440" tIns="45720" rIns="91440" bIns="45720">
            <a:spAutoFit/>
          </a:bodyPr>
          <a:lstStyle/>
          <a:p>
            <a:pPr algn="ctr"/>
            <a:r>
              <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Skills for life : Employability and </a:t>
            </a:r>
            <a:r>
              <a:rPr lang="en-US" sz="7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a:t>
            </a:r>
            <a:r>
              <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uture </a:t>
            </a:r>
            <a:r>
              <a:rPr lang="en-US" sz="7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t>
            </a:r>
            <a:r>
              <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athways</a:t>
            </a:r>
          </a:p>
        </p:txBody>
      </p:sp>
    </p:spTree>
    <p:extLst>
      <p:ext uri="{BB962C8B-B14F-4D97-AF65-F5344CB8AC3E}">
        <p14:creationId xmlns:p14="http://schemas.microsoft.com/office/powerpoint/2010/main" val="1573968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54C81B-CB69-4B2B-8246-B3AA05CF5412}"/>
              </a:ext>
            </a:extLst>
          </p:cNvPr>
          <p:cNvPicPr>
            <a:picLocks noChangeAspect="1"/>
          </p:cNvPicPr>
          <p:nvPr/>
        </p:nvPicPr>
        <p:blipFill>
          <a:blip r:embed="rId3">
            <a:alphaModFix amt="70000"/>
            <a:extLst>
              <a:ext uri="{BEBA8EAE-BF5A-486C-A8C5-ECC9F3942E4B}">
                <a14:imgProps xmlns:a14="http://schemas.microsoft.com/office/drawing/2010/main">
                  <a14:imgLayer r:embed="rId4">
                    <a14:imgEffect>
                      <a14:backgroundRemoval t="2266" b="97188" l="4688" r="99148">
                        <a14:foregroundMark x1="36364" y1="7656" x2="36364" y2="7656"/>
                        <a14:foregroundMark x1="54403" y1="3828" x2="54403" y2="3828"/>
                        <a14:foregroundMark x1="65483" y1="3125" x2="65483" y2="3125"/>
                        <a14:foregroundMark x1="54403" y1="2266" x2="54403" y2="2266"/>
                        <a14:foregroundMark x1="90625" y1="13984" x2="90625" y2="13984"/>
                        <a14:foregroundMark x1="92188" y1="19453" x2="92188" y2="19453"/>
                        <a14:foregroundMark x1="93466" y1="28906" x2="93466" y2="28906"/>
                        <a14:foregroundMark x1="95170" y1="25078" x2="95170" y2="25078"/>
                        <a14:foregroundMark x1="96307" y1="29609" x2="96307" y2="29609"/>
                        <a14:foregroundMark x1="98011" y1="23984" x2="98011" y2="23984"/>
                        <a14:foregroundMark x1="99148" y1="30312" x2="99148" y2="30312"/>
                        <a14:foregroundMark x1="56108" y1="50391" x2="56108" y2="50391"/>
                        <a14:foregroundMark x1="6818" y1="86328" x2="6818" y2="86328"/>
                        <a14:foregroundMark x1="52841" y1="92891" x2="52841" y2="92891"/>
                        <a14:foregroundMark x1="52841" y1="97188" x2="52841" y2="97188"/>
                        <a14:foregroundMark x1="4688" y1="88359" x2="4688" y2="88359"/>
                      </a14:backgroundRemoval>
                    </a14:imgEffect>
                  </a14:imgLayer>
                </a14:imgProps>
              </a:ext>
            </a:extLst>
          </a:blip>
          <a:stretch>
            <a:fillRect/>
          </a:stretch>
        </p:blipFill>
        <p:spPr>
          <a:xfrm>
            <a:off x="-30307" y="6731"/>
            <a:ext cx="3509730" cy="6381328"/>
          </a:xfrm>
          <a:prstGeom prst="rect">
            <a:avLst/>
          </a:prstGeom>
        </p:spPr>
      </p:pic>
      <p:sp>
        <p:nvSpPr>
          <p:cNvPr id="2" name="Title 1"/>
          <p:cNvSpPr>
            <a:spLocks noGrp="1"/>
          </p:cNvSpPr>
          <p:nvPr>
            <p:ph type="ctrTitle"/>
          </p:nvPr>
        </p:nvSpPr>
        <p:spPr>
          <a:xfrm>
            <a:off x="1514071" y="1124744"/>
            <a:ext cx="9144000" cy="1296144"/>
          </a:xfrm>
        </p:spPr>
        <p:txBody>
          <a:bodyPr/>
          <a:lstStyle/>
          <a:p>
            <a:pPr algn="ctr"/>
            <a:r>
              <a:rPr lang="en-US" sz="7200" b="1" dirty="0"/>
              <a:t>Good Morning.</a:t>
            </a:r>
          </a:p>
        </p:txBody>
      </p:sp>
      <p:sp>
        <p:nvSpPr>
          <p:cNvPr id="3" name="Subtitle 2"/>
          <p:cNvSpPr>
            <a:spLocks noGrp="1"/>
          </p:cNvSpPr>
          <p:nvPr>
            <p:ph type="subTitle" idx="1"/>
          </p:nvPr>
        </p:nvSpPr>
        <p:spPr>
          <a:xfrm>
            <a:off x="1269876" y="2895600"/>
            <a:ext cx="9143999" cy="1066800"/>
          </a:xfrm>
        </p:spPr>
        <p:txBody>
          <a:bodyPr/>
          <a:lstStyle/>
          <a:p>
            <a:pPr algn="ctr"/>
            <a:r>
              <a:rPr lang="en-US" sz="6600" b="1" dirty="0"/>
              <a:t>Who am I?</a:t>
            </a:r>
          </a:p>
          <a:p>
            <a:endParaRPr lang="en-US" dirty="0"/>
          </a:p>
        </p:txBody>
      </p:sp>
      <p:sp>
        <p:nvSpPr>
          <p:cNvPr id="7" name="TextBox 6">
            <a:extLst>
              <a:ext uri="{FF2B5EF4-FFF2-40B4-BE49-F238E27FC236}">
                <a16:creationId xmlns:a16="http://schemas.microsoft.com/office/drawing/2014/main" id="{A8071495-62E0-49F0-B031-B36E6FB68655}"/>
              </a:ext>
            </a:extLst>
          </p:cNvPr>
          <p:cNvSpPr txBox="1"/>
          <p:nvPr/>
        </p:nvSpPr>
        <p:spPr>
          <a:xfrm>
            <a:off x="261764" y="6388059"/>
            <a:ext cx="4032448" cy="313932"/>
          </a:xfrm>
          <a:prstGeom prst="rect">
            <a:avLst/>
          </a:prstGeom>
          <a:noFill/>
        </p:spPr>
        <p:txBody>
          <a:bodyPr wrap="square" rtlCol="0">
            <a:spAutoFit/>
          </a:bodyPr>
          <a:lstStyle/>
          <a:p>
            <a:pPr>
              <a:lnSpc>
                <a:spcPct val="90000"/>
              </a:lnSpc>
            </a:pPr>
            <a:r>
              <a:rPr lang="en-GB" sz="1600" dirty="0"/>
              <a:t>(source: </a:t>
            </a:r>
            <a:r>
              <a:rPr lang="en-GB" sz="1600" dirty="0" err="1"/>
              <a:t>albuquerquefloris</a:t>
            </a:r>
            <a:r>
              <a:rPr lang="en-GB" sz="1600" dirty="0"/>
              <a:t>, no date)</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50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896144" y="271153"/>
            <a:ext cx="8496944" cy="1175072"/>
          </a:xfrm>
        </p:spPr>
        <p:txBody>
          <a:bodyPr>
            <a:normAutofit/>
          </a:bodyPr>
          <a:lstStyle/>
          <a:p>
            <a:r>
              <a:rPr lang="en-US" sz="4000" dirty="0"/>
              <a:t>Introduction to the job. </a:t>
            </a:r>
          </a:p>
        </p:txBody>
      </p:sp>
      <p:pic>
        <p:nvPicPr>
          <p:cNvPr id="6" name="Picture 5">
            <a:extLst>
              <a:ext uri="{FF2B5EF4-FFF2-40B4-BE49-F238E27FC236}">
                <a16:creationId xmlns:a16="http://schemas.microsoft.com/office/drawing/2014/main" id="{F4524299-E48F-4915-BC25-454305EFB59F}"/>
              </a:ext>
            </a:extLst>
          </p:cNvPr>
          <p:cNvPicPr>
            <a:picLocks noChangeAspect="1"/>
          </p:cNvPicPr>
          <p:nvPr/>
        </p:nvPicPr>
        <p:blipFill rotWithShape="1">
          <a:blip r:embed="rId3"/>
          <a:srcRect l="16618" t="18574" r="15637" b="16828"/>
          <a:stretch/>
        </p:blipFill>
        <p:spPr>
          <a:xfrm rot="21448081">
            <a:off x="3836780" y="2457911"/>
            <a:ext cx="4105438" cy="2201467"/>
          </a:xfrm>
          <a:prstGeom prst="rect">
            <a:avLst/>
          </a:prstGeom>
        </p:spPr>
      </p:pic>
      <p:cxnSp>
        <p:nvCxnSpPr>
          <p:cNvPr id="8" name="Straight Arrow Connector 7">
            <a:extLst>
              <a:ext uri="{FF2B5EF4-FFF2-40B4-BE49-F238E27FC236}">
                <a16:creationId xmlns:a16="http://schemas.microsoft.com/office/drawing/2014/main" id="{5BF19A4D-6BB0-4781-A95E-B27F8914AA1C}"/>
              </a:ext>
            </a:extLst>
          </p:cNvPr>
          <p:cNvCxnSpPr>
            <a:cxnSpLocks/>
          </p:cNvCxnSpPr>
          <p:nvPr/>
        </p:nvCxnSpPr>
        <p:spPr>
          <a:xfrm flipH="1" flipV="1">
            <a:off x="2854052" y="2204805"/>
            <a:ext cx="792088" cy="432048"/>
          </a:xfrm>
          <a:prstGeom prst="straightConnector1">
            <a:avLst/>
          </a:prstGeom>
          <a:ln w="25400">
            <a:solidFill>
              <a:schemeClr val="tx1"/>
            </a:solidFill>
            <a:miter lim="8000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D0B83915-3538-46E7-8C22-B008704AF634}"/>
              </a:ext>
            </a:extLst>
          </p:cNvPr>
          <p:cNvSpPr txBox="1"/>
          <p:nvPr/>
        </p:nvSpPr>
        <p:spPr>
          <a:xfrm>
            <a:off x="315167" y="1500372"/>
            <a:ext cx="2088232" cy="867930"/>
          </a:xfrm>
          <a:prstGeom prst="rect">
            <a:avLst/>
          </a:prstGeom>
          <a:noFill/>
        </p:spPr>
        <p:txBody>
          <a:bodyPr wrap="square" rtlCol="0">
            <a:spAutoFit/>
          </a:bodyPr>
          <a:lstStyle/>
          <a:p>
            <a:pPr>
              <a:lnSpc>
                <a:spcPct val="90000"/>
              </a:lnSpc>
            </a:pPr>
            <a:r>
              <a:rPr lang="en-GB" sz="2800" b="1" dirty="0"/>
              <a:t>What are they about?</a:t>
            </a:r>
          </a:p>
        </p:txBody>
      </p:sp>
      <p:cxnSp>
        <p:nvCxnSpPr>
          <p:cNvPr id="12" name="Straight Arrow Connector 11">
            <a:extLst>
              <a:ext uri="{FF2B5EF4-FFF2-40B4-BE49-F238E27FC236}">
                <a16:creationId xmlns:a16="http://schemas.microsoft.com/office/drawing/2014/main" id="{E8C57D9A-474A-4812-8708-F0ED2E9C456D}"/>
              </a:ext>
            </a:extLst>
          </p:cNvPr>
          <p:cNvCxnSpPr>
            <a:cxnSpLocks/>
          </p:cNvCxnSpPr>
          <p:nvPr/>
        </p:nvCxnSpPr>
        <p:spPr>
          <a:xfrm flipH="1">
            <a:off x="3202981" y="3789040"/>
            <a:ext cx="587175" cy="666682"/>
          </a:xfrm>
          <a:prstGeom prst="straightConnector1">
            <a:avLst/>
          </a:prstGeom>
          <a:ln w="25400">
            <a:solidFill>
              <a:schemeClr val="tx1"/>
            </a:solidFill>
            <a:miter lim="800000"/>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91C9B78-DCBF-466D-BFA5-0C2EEEA60907}"/>
              </a:ext>
            </a:extLst>
          </p:cNvPr>
          <p:cNvSpPr txBox="1"/>
          <p:nvPr/>
        </p:nvSpPr>
        <p:spPr>
          <a:xfrm>
            <a:off x="178645" y="2287873"/>
            <a:ext cx="3024336" cy="2086725"/>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400" dirty="0"/>
              <a:t>International Citizen Service  </a:t>
            </a:r>
          </a:p>
          <a:p>
            <a:pPr marL="342900" indent="-342900">
              <a:lnSpc>
                <a:spcPct val="90000"/>
              </a:lnSpc>
              <a:buFont typeface="Arial" panose="020B0604020202020204" pitchFamily="34" charset="0"/>
              <a:buChar char="•"/>
            </a:pPr>
            <a:r>
              <a:rPr lang="en-GB" sz="2400" dirty="0"/>
              <a:t>Powering young people in dealing with problems the world is facing. </a:t>
            </a:r>
          </a:p>
        </p:txBody>
      </p:sp>
      <p:sp>
        <p:nvSpPr>
          <p:cNvPr id="17" name="TextBox 16">
            <a:extLst>
              <a:ext uri="{FF2B5EF4-FFF2-40B4-BE49-F238E27FC236}">
                <a16:creationId xmlns:a16="http://schemas.microsoft.com/office/drawing/2014/main" id="{B45A580F-935E-44A8-8C0D-F7151219FB78}"/>
              </a:ext>
            </a:extLst>
          </p:cNvPr>
          <p:cNvSpPr txBox="1"/>
          <p:nvPr/>
        </p:nvSpPr>
        <p:spPr>
          <a:xfrm>
            <a:off x="178645" y="4455722"/>
            <a:ext cx="3276364" cy="2142125"/>
          </a:xfrm>
          <a:prstGeom prst="rect">
            <a:avLst/>
          </a:prstGeom>
          <a:noFill/>
        </p:spPr>
        <p:txBody>
          <a:bodyPr wrap="square" rtlCol="0">
            <a:spAutoFit/>
          </a:bodyPr>
          <a:lstStyle/>
          <a:p>
            <a:pPr>
              <a:lnSpc>
                <a:spcPct val="90000"/>
              </a:lnSpc>
            </a:pPr>
            <a:r>
              <a:rPr lang="en-GB" sz="2800" b="1" dirty="0"/>
              <a:t>Team Leader Role.</a:t>
            </a:r>
            <a:endParaRPr lang="en-GB" sz="2400" dirty="0"/>
          </a:p>
          <a:p>
            <a:pPr marL="457200" indent="-457200">
              <a:lnSpc>
                <a:spcPct val="90000"/>
              </a:lnSpc>
              <a:buFont typeface="Arial" panose="020B0604020202020204" pitchFamily="34" charset="0"/>
              <a:buChar char="•"/>
            </a:pPr>
            <a:r>
              <a:rPr lang="en-GB" sz="2400" dirty="0"/>
              <a:t>you will leading a team of 18 – 25 year old UK and international volunteers.</a:t>
            </a:r>
          </a:p>
        </p:txBody>
      </p:sp>
      <p:cxnSp>
        <p:nvCxnSpPr>
          <p:cNvPr id="19" name="Straight Arrow Connector 18">
            <a:extLst>
              <a:ext uri="{FF2B5EF4-FFF2-40B4-BE49-F238E27FC236}">
                <a16:creationId xmlns:a16="http://schemas.microsoft.com/office/drawing/2014/main" id="{5F25A529-4ABB-4611-94F8-1C864E802A84}"/>
              </a:ext>
            </a:extLst>
          </p:cNvPr>
          <p:cNvCxnSpPr/>
          <p:nvPr/>
        </p:nvCxnSpPr>
        <p:spPr>
          <a:xfrm flipV="1">
            <a:off x="7988842" y="2204805"/>
            <a:ext cx="625850" cy="432048"/>
          </a:xfrm>
          <a:prstGeom prst="straightConnector1">
            <a:avLst/>
          </a:prstGeom>
          <a:ln w="25400">
            <a:solidFill>
              <a:schemeClr val="tx1"/>
            </a:solidFill>
            <a:miter lim="800000"/>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64C529C-314C-43C1-84F8-12E51C7E0C10}"/>
              </a:ext>
            </a:extLst>
          </p:cNvPr>
          <p:cNvSpPr txBox="1"/>
          <p:nvPr/>
        </p:nvSpPr>
        <p:spPr>
          <a:xfrm>
            <a:off x="8614693" y="1500373"/>
            <a:ext cx="3312368" cy="3804118"/>
          </a:xfrm>
          <a:prstGeom prst="rect">
            <a:avLst/>
          </a:prstGeom>
          <a:noFill/>
        </p:spPr>
        <p:txBody>
          <a:bodyPr wrap="square" rtlCol="0">
            <a:spAutoFit/>
          </a:bodyPr>
          <a:lstStyle/>
          <a:p>
            <a:pPr>
              <a:lnSpc>
                <a:spcPct val="90000"/>
              </a:lnSpc>
            </a:pPr>
            <a:r>
              <a:rPr lang="en-GB" sz="2800" b="1" u="sng" dirty="0"/>
              <a:t>Brief description.</a:t>
            </a:r>
          </a:p>
          <a:p>
            <a:pPr marL="342900" indent="-342900">
              <a:lnSpc>
                <a:spcPct val="90000"/>
              </a:lnSpc>
              <a:buFont typeface="Arial" panose="020B0604020202020204" pitchFamily="34" charset="0"/>
              <a:buChar char="•"/>
            </a:pPr>
            <a:r>
              <a:rPr lang="en-GB" sz="2400" dirty="0"/>
              <a:t>Working directly on exciting and valuable programmes.</a:t>
            </a:r>
          </a:p>
          <a:p>
            <a:pPr marL="342900" indent="-342900">
              <a:lnSpc>
                <a:spcPct val="90000"/>
              </a:lnSpc>
              <a:buFont typeface="Arial" panose="020B0604020202020204" pitchFamily="34" charset="0"/>
              <a:buChar char="•"/>
            </a:pPr>
            <a:r>
              <a:rPr lang="en-GB" sz="2400" dirty="0"/>
              <a:t>Three goal areas: Livelihoods and employment, sexual and reproductive health and rights, and civic participation.</a:t>
            </a:r>
          </a:p>
          <a:p>
            <a:pPr>
              <a:lnSpc>
                <a:spcPct val="90000"/>
              </a:lnSpc>
            </a:pPr>
            <a:endParaRPr lang="en-GB" sz="2400" dirty="0"/>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barn(inVertical)">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1000"/>
                                        <p:tgtEl>
                                          <p:spTgt spid="16"/>
                                        </p:tgtEl>
                                      </p:cBhvr>
                                    </p:animEffect>
                                    <p:anim calcmode="lin" valueType="num">
                                      <p:cBhvr>
                                        <p:cTn id="31" dur="1000" fill="hold"/>
                                        <p:tgtEl>
                                          <p:spTgt spid="16"/>
                                        </p:tgtEl>
                                        <p:attrNameLst>
                                          <p:attrName>ppt_x</p:attrName>
                                        </p:attrNameLst>
                                      </p:cBhvr>
                                      <p:tavLst>
                                        <p:tav tm="0">
                                          <p:val>
                                            <p:strVal val="#ppt_x"/>
                                          </p:val>
                                        </p:tav>
                                        <p:tav tm="100000">
                                          <p:val>
                                            <p:strVal val="#ppt_x"/>
                                          </p:val>
                                        </p:tav>
                                      </p:tavLst>
                                    </p:anim>
                                    <p:anim calcmode="lin" valueType="num">
                                      <p:cBhvr>
                                        <p:cTn id="32"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1000"/>
                                        <p:tgtEl>
                                          <p:spTgt spid="12"/>
                                        </p:tgtEl>
                                      </p:cBhvr>
                                    </p:animEffect>
                                    <p:anim calcmode="lin" valueType="num">
                                      <p:cBhvr>
                                        <p:cTn id="38" dur="1000" fill="hold"/>
                                        <p:tgtEl>
                                          <p:spTgt spid="12"/>
                                        </p:tgtEl>
                                        <p:attrNameLst>
                                          <p:attrName>ppt_x</p:attrName>
                                        </p:attrNameLst>
                                      </p:cBhvr>
                                      <p:tavLst>
                                        <p:tav tm="0">
                                          <p:val>
                                            <p:strVal val="#ppt_x"/>
                                          </p:val>
                                        </p:tav>
                                        <p:tav tm="100000">
                                          <p:val>
                                            <p:strVal val="#ppt_x"/>
                                          </p:val>
                                        </p:tav>
                                      </p:tavLst>
                                    </p:anim>
                                    <p:anim calcmode="lin" valueType="num">
                                      <p:cBhvr>
                                        <p:cTn id="3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17"/>
                                        </p:tgtEl>
                                        <p:attrNameLst>
                                          <p:attrName>style.visibility</p:attrName>
                                        </p:attrNameLst>
                                      </p:cBhvr>
                                      <p:to>
                                        <p:strVal val="visible"/>
                                      </p:to>
                                    </p:set>
                                    <p:anim calcmode="lin" valueType="num">
                                      <p:cBhvr additive="base">
                                        <p:cTn id="44" dur="500" fill="hold"/>
                                        <p:tgtEl>
                                          <p:spTgt spid="17"/>
                                        </p:tgtEl>
                                        <p:attrNameLst>
                                          <p:attrName>ppt_x</p:attrName>
                                        </p:attrNameLst>
                                      </p:cBhvr>
                                      <p:tavLst>
                                        <p:tav tm="0">
                                          <p:val>
                                            <p:strVal val="#ppt_x"/>
                                          </p:val>
                                        </p:tav>
                                        <p:tav tm="100000">
                                          <p:val>
                                            <p:strVal val="#ppt_x"/>
                                          </p:val>
                                        </p:tav>
                                      </p:tavLst>
                                    </p:anim>
                                    <p:anim calcmode="lin" valueType="num">
                                      <p:cBhvr additive="base">
                                        <p:cTn id="45"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1000"/>
                                        <p:tgtEl>
                                          <p:spTgt spid="19"/>
                                        </p:tgtEl>
                                      </p:cBhvr>
                                    </p:animEffect>
                                    <p:anim calcmode="lin" valueType="num">
                                      <p:cBhvr>
                                        <p:cTn id="51" dur="1000" fill="hold"/>
                                        <p:tgtEl>
                                          <p:spTgt spid="19"/>
                                        </p:tgtEl>
                                        <p:attrNameLst>
                                          <p:attrName>ppt_x</p:attrName>
                                        </p:attrNameLst>
                                      </p:cBhvr>
                                      <p:tavLst>
                                        <p:tav tm="0">
                                          <p:val>
                                            <p:strVal val="#ppt_x"/>
                                          </p:val>
                                        </p:tav>
                                        <p:tav tm="100000">
                                          <p:val>
                                            <p:strVal val="#ppt_x"/>
                                          </p:val>
                                        </p:tav>
                                      </p:tavLst>
                                    </p:anim>
                                    <p:anim calcmode="lin" valueType="num">
                                      <p:cBhvr>
                                        <p:cTn id="52"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gtEl>
                                        <p:attrNameLst>
                                          <p:attrName>style.visibility</p:attrName>
                                        </p:attrNameLst>
                                      </p:cBhvr>
                                      <p:to>
                                        <p:strVal val="visible"/>
                                      </p:to>
                                    </p:set>
                                    <p:animEffect transition="in" filter="fade">
                                      <p:cBhvr>
                                        <p:cTn id="5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0" grpId="0"/>
      <p:bldP spid="16" grpId="0"/>
      <p:bldP spid="17"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BA91632-3DA1-4F19-B073-5EF98C6D7BF2}"/>
              </a:ext>
            </a:extLst>
          </p:cNvPr>
          <p:cNvSpPr txBox="1"/>
          <p:nvPr/>
        </p:nvSpPr>
        <p:spPr>
          <a:xfrm>
            <a:off x="981844" y="476672"/>
            <a:ext cx="10585176" cy="461665"/>
          </a:xfrm>
          <a:prstGeom prst="rect">
            <a:avLst/>
          </a:prstGeom>
          <a:noFill/>
        </p:spPr>
        <p:txBody>
          <a:bodyPr wrap="square" rtlCol="0">
            <a:spAutoFit/>
          </a:bodyPr>
          <a:lstStyle/>
          <a:p>
            <a:endParaRPr lang="en-GB" sz="2400" dirty="0"/>
          </a:p>
        </p:txBody>
      </p:sp>
      <p:pic>
        <p:nvPicPr>
          <p:cNvPr id="8" name="Picture 7">
            <a:extLst>
              <a:ext uri="{FF2B5EF4-FFF2-40B4-BE49-F238E27FC236}">
                <a16:creationId xmlns:a16="http://schemas.microsoft.com/office/drawing/2014/main" id="{D1BE41DE-CE37-4D89-8B0C-4A3A4D1CBA8C}"/>
              </a:ext>
            </a:extLst>
          </p:cNvPr>
          <p:cNvPicPr>
            <a:picLocks noChangeAspect="1"/>
          </p:cNvPicPr>
          <p:nvPr/>
        </p:nvPicPr>
        <p:blipFill>
          <a:blip r:embed="rId3"/>
          <a:stretch>
            <a:fillRect/>
          </a:stretch>
        </p:blipFill>
        <p:spPr>
          <a:xfrm>
            <a:off x="261764" y="116632"/>
            <a:ext cx="2304256" cy="2304256"/>
          </a:xfrm>
          <a:prstGeom prst="rect">
            <a:avLst/>
          </a:prstGeom>
        </p:spPr>
      </p:pic>
      <p:sp>
        <p:nvSpPr>
          <p:cNvPr id="9" name="TextBox 8">
            <a:extLst>
              <a:ext uri="{FF2B5EF4-FFF2-40B4-BE49-F238E27FC236}">
                <a16:creationId xmlns:a16="http://schemas.microsoft.com/office/drawing/2014/main" id="{3033A06A-46BD-4215-9C71-3809AA499753}"/>
              </a:ext>
            </a:extLst>
          </p:cNvPr>
          <p:cNvSpPr txBox="1"/>
          <p:nvPr/>
        </p:nvSpPr>
        <p:spPr>
          <a:xfrm>
            <a:off x="3263534" y="333177"/>
            <a:ext cx="7200800" cy="1200329"/>
          </a:xfrm>
          <a:prstGeom prst="rect">
            <a:avLst/>
          </a:prstGeom>
          <a:noFill/>
        </p:spPr>
        <p:txBody>
          <a:bodyPr wrap="square" rtlCol="0">
            <a:spAutoFit/>
          </a:bodyPr>
          <a:lstStyle/>
          <a:p>
            <a:pPr>
              <a:lnSpc>
                <a:spcPct val="90000"/>
              </a:lnSpc>
            </a:pPr>
            <a:r>
              <a:rPr lang="en-GB" sz="4000" b="1" dirty="0"/>
              <a:t>THE 7 DIMENSIONS AND ELEMENTS.</a:t>
            </a:r>
          </a:p>
        </p:txBody>
      </p:sp>
      <p:sp>
        <p:nvSpPr>
          <p:cNvPr id="10" name="Rectangle 9">
            <a:extLst>
              <a:ext uri="{FF2B5EF4-FFF2-40B4-BE49-F238E27FC236}">
                <a16:creationId xmlns:a16="http://schemas.microsoft.com/office/drawing/2014/main" id="{DF7C0BCC-B242-4265-B2C2-60D6D94A5E5B}"/>
              </a:ext>
            </a:extLst>
          </p:cNvPr>
          <p:cNvSpPr/>
          <p:nvPr/>
        </p:nvSpPr>
        <p:spPr>
          <a:xfrm rot="267618">
            <a:off x="7560656" y="1807322"/>
            <a:ext cx="4261378" cy="1569660"/>
          </a:xfrm>
          <a:prstGeom prst="rect">
            <a:avLst/>
          </a:prstGeom>
          <a:noFill/>
        </p:spPr>
        <p:txBody>
          <a:bodyPr wrap="square" lIns="91440" tIns="45720" rIns="91440" bIns="45720">
            <a:spAutoFit/>
          </a:bodyPr>
          <a:lstStyle/>
          <a:p>
            <a:pPr algn="ctr"/>
            <a:r>
              <a:rPr lang="en-US" sz="3200" b="1" dirty="0">
                <a:ln w="9525">
                  <a:solidFill>
                    <a:schemeClr val="bg1"/>
                  </a:solidFill>
                  <a:prstDash val="solid"/>
                </a:ln>
                <a:solidFill>
                  <a:schemeClr val="accent5"/>
                </a:solidFill>
                <a:effectLst>
                  <a:outerShdw blurRad="50800" dist="38100" dir="2700000" algn="tl" rotWithShape="0">
                    <a:prstClr val="black">
                      <a:alpha val="40000"/>
                    </a:prstClr>
                  </a:outerShdw>
                </a:effectLst>
              </a:rPr>
              <a:t>POSITIVE AND REALISTIC COMMITMENT</a:t>
            </a:r>
            <a:endParaRPr lang="en-US" sz="3200" b="1" cap="none" spc="0" dirty="0">
              <a:ln w="9525">
                <a:solidFill>
                  <a:schemeClr val="bg1"/>
                </a:solidFill>
                <a:prstDash val="solid"/>
              </a:ln>
              <a:solidFill>
                <a:schemeClr val="accent5"/>
              </a:solidFill>
              <a:effectLst>
                <a:outerShdw blurRad="50800" dist="38100" dir="2700000" algn="tl" rotWithShape="0">
                  <a:prstClr val="black">
                    <a:alpha val="40000"/>
                  </a:prstClr>
                </a:outerShdw>
              </a:effectLst>
            </a:endParaRPr>
          </a:p>
        </p:txBody>
      </p:sp>
      <p:sp>
        <p:nvSpPr>
          <p:cNvPr id="11" name="Rectangle 10">
            <a:extLst>
              <a:ext uri="{FF2B5EF4-FFF2-40B4-BE49-F238E27FC236}">
                <a16:creationId xmlns:a16="http://schemas.microsoft.com/office/drawing/2014/main" id="{A5654196-EE90-445A-B14A-A35199E56CBE}"/>
              </a:ext>
            </a:extLst>
          </p:cNvPr>
          <p:cNvSpPr/>
          <p:nvPr/>
        </p:nvSpPr>
        <p:spPr>
          <a:xfrm rot="21259784">
            <a:off x="3440898" y="1934153"/>
            <a:ext cx="3190296" cy="1200329"/>
          </a:xfrm>
          <a:prstGeom prst="rect">
            <a:avLst/>
          </a:prstGeom>
          <a:noFill/>
        </p:spPr>
        <p:txBody>
          <a:bodyPr wrap="none" lIns="91440" tIns="45720" rIns="91440" bIns="45720">
            <a:spAutoFit/>
          </a:bodyPr>
          <a:lstStyle/>
          <a:p>
            <a:pPr algn="ctr"/>
            <a:r>
              <a:rPr lang="en-US"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COMMITMENT</a:t>
            </a:r>
          </a:p>
          <a:p>
            <a:pPr algn="ctr"/>
            <a:r>
              <a:rPr lang="en-US"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US" sz="3600" b="1" dirty="0">
                <a:ln w="9525">
                  <a:solidFill>
                    <a:sysClr val="windowText" lastClr="000000"/>
                  </a:solidFill>
                  <a:prstDash val="solid"/>
                </a:ln>
                <a:solidFill>
                  <a:schemeClr val="accent5"/>
                </a:solidFill>
                <a:effectLst>
                  <a:outerShdw blurRad="50800" dist="38100" dir="2700000" algn="tl" rotWithShape="0">
                    <a:prstClr val="black">
                      <a:alpha val="40000"/>
                    </a:prstClr>
                  </a:outerShdw>
                </a:effectLst>
              </a:rPr>
              <a:t>TO</a:t>
            </a:r>
            <a:r>
              <a:rPr lang="en-US"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LEARNING</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2" name="Rectangle 11">
            <a:extLst>
              <a:ext uri="{FF2B5EF4-FFF2-40B4-BE49-F238E27FC236}">
                <a16:creationId xmlns:a16="http://schemas.microsoft.com/office/drawing/2014/main" id="{7082310B-C7B4-4B81-9D8B-40D66AE090A8}"/>
              </a:ext>
            </a:extLst>
          </p:cNvPr>
          <p:cNvSpPr/>
          <p:nvPr/>
        </p:nvSpPr>
        <p:spPr>
          <a:xfrm>
            <a:off x="1897101" y="3781105"/>
            <a:ext cx="4532048" cy="1754326"/>
          </a:xfrm>
          <a:prstGeom prst="rect">
            <a:avLst/>
          </a:prstGeom>
          <a:noFill/>
        </p:spPr>
        <p:txBody>
          <a:bodyPr wrap="square" lIns="91440" tIns="45720" rIns="91440" bIns="45720">
            <a:spAutoFit/>
          </a:bodyPr>
          <a:lstStyle/>
          <a:p>
            <a:pPr algn="ctr"/>
            <a:r>
              <a:rPr lang="en-US"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PRACTICAL PROBLEM-SOLVING</a:t>
            </a:r>
          </a:p>
          <a:p>
            <a:pPr algn="ctr"/>
            <a:r>
              <a:rPr lang="en-US"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ABILITY</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3" name="Rectangle 12">
            <a:extLst>
              <a:ext uri="{FF2B5EF4-FFF2-40B4-BE49-F238E27FC236}">
                <a16:creationId xmlns:a16="http://schemas.microsoft.com/office/drawing/2014/main" id="{CB501EEF-246A-4B98-9075-70624DD8EA05}"/>
              </a:ext>
            </a:extLst>
          </p:cNvPr>
          <p:cNvSpPr/>
          <p:nvPr/>
        </p:nvSpPr>
        <p:spPr>
          <a:xfrm rot="21099485">
            <a:off x="-207193" y="2693382"/>
            <a:ext cx="3293284" cy="1569660"/>
          </a:xfrm>
          <a:prstGeom prst="rect">
            <a:avLst/>
          </a:prstGeom>
          <a:noFill/>
          <a:ln>
            <a:noFill/>
          </a:ln>
        </p:spPr>
        <p:txBody>
          <a:bodyPr wrap="square" lIns="91440" tIns="45720" rIns="91440" bIns="45720">
            <a:spAutoFit/>
          </a:bodyPr>
          <a:lstStyle/>
          <a:p>
            <a:pPr algn="ctr"/>
            <a:r>
              <a:rPr lang="en-US" sz="3200" b="1" dirty="0">
                <a:ln w="9525">
                  <a:solidFill>
                    <a:schemeClr val="bg1"/>
                  </a:solidFill>
                  <a:prstDash val="solid"/>
                </a:ln>
                <a:solidFill>
                  <a:schemeClr val="accent5"/>
                </a:solidFill>
                <a:effectLst>
                  <a:innerShdw blurRad="63500" dist="50800" dir="13500000">
                    <a:prstClr val="black">
                      <a:alpha val="50000"/>
                    </a:prstClr>
                  </a:innerShdw>
                </a:effectLst>
              </a:rPr>
              <a:t>FLEXIBILITY AND </a:t>
            </a:r>
          </a:p>
          <a:p>
            <a:pPr algn="ctr"/>
            <a:r>
              <a:rPr lang="en-US" sz="3200" b="1" dirty="0">
                <a:ln w="9525">
                  <a:solidFill>
                    <a:schemeClr val="bg1"/>
                  </a:solidFill>
                  <a:prstDash val="solid"/>
                </a:ln>
                <a:solidFill>
                  <a:schemeClr val="accent5"/>
                </a:solidFill>
                <a:effectLst>
                  <a:innerShdw blurRad="63500" dist="50800" dir="13500000">
                    <a:prstClr val="black">
                      <a:alpha val="50000"/>
                    </a:prstClr>
                  </a:innerShdw>
                </a:effectLst>
              </a:rPr>
              <a:t>ADAPTABILITY</a:t>
            </a:r>
            <a:endParaRPr lang="en-US" sz="3200" b="1" cap="none" spc="0" dirty="0">
              <a:ln w="9525">
                <a:solidFill>
                  <a:schemeClr val="bg1"/>
                </a:solidFill>
                <a:prstDash val="solid"/>
              </a:ln>
              <a:solidFill>
                <a:schemeClr val="accent5"/>
              </a:solidFill>
              <a:effectLst>
                <a:innerShdw blurRad="63500" dist="50800" dir="13500000">
                  <a:prstClr val="black">
                    <a:alpha val="50000"/>
                  </a:prstClr>
                </a:innerShdw>
              </a:effectLst>
            </a:endParaRPr>
          </a:p>
        </p:txBody>
      </p:sp>
      <p:sp>
        <p:nvSpPr>
          <p:cNvPr id="14" name="Rectangle 13">
            <a:extLst>
              <a:ext uri="{FF2B5EF4-FFF2-40B4-BE49-F238E27FC236}">
                <a16:creationId xmlns:a16="http://schemas.microsoft.com/office/drawing/2014/main" id="{5B4CBF62-87F3-4515-BDC9-82F01FF69532}"/>
              </a:ext>
            </a:extLst>
          </p:cNvPr>
          <p:cNvSpPr/>
          <p:nvPr/>
        </p:nvSpPr>
        <p:spPr>
          <a:xfrm rot="632181">
            <a:off x="292318" y="5546830"/>
            <a:ext cx="4720395" cy="769441"/>
          </a:xfrm>
          <a:prstGeom prst="rect">
            <a:avLst/>
          </a:prstGeom>
          <a:noFill/>
        </p:spPr>
        <p:txBody>
          <a:bodyPr wrap="none" lIns="91440" tIns="45720" rIns="91440" bIns="45720">
            <a:spAutoFit/>
          </a:bodyPr>
          <a:lstStyle/>
          <a:p>
            <a:pPr algn="ctr"/>
            <a:r>
              <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ASSURANCE</a:t>
            </a:r>
            <a:endPar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5" name="Rectangle 14">
            <a:extLst>
              <a:ext uri="{FF2B5EF4-FFF2-40B4-BE49-F238E27FC236}">
                <a16:creationId xmlns:a16="http://schemas.microsoft.com/office/drawing/2014/main" id="{0D28ADA9-5140-4994-A909-66226F7AB25A}"/>
              </a:ext>
            </a:extLst>
          </p:cNvPr>
          <p:cNvSpPr/>
          <p:nvPr/>
        </p:nvSpPr>
        <p:spPr>
          <a:xfrm>
            <a:off x="6062772" y="6027385"/>
            <a:ext cx="5880905" cy="707886"/>
          </a:xfrm>
          <a:prstGeom prst="rect">
            <a:avLst/>
          </a:prstGeom>
          <a:noFill/>
        </p:spPr>
        <p:txBody>
          <a:bodyPr wrap="none" lIns="91440" tIns="45720" rIns="91440" bIns="45720">
            <a:spAutoFit/>
          </a:bodyPr>
          <a:lstStyle/>
          <a:p>
            <a:pPr algn="ctr"/>
            <a:r>
              <a:rPr lang="en-US" sz="4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WORKING WITH OTHERS</a:t>
            </a:r>
            <a:endPar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6" name="Rectangle 15">
            <a:extLst>
              <a:ext uri="{FF2B5EF4-FFF2-40B4-BE49-F238E27FC236}">
                <a16:creationId xmlns:a16="http://schemas.microsoft.com/office/drawing/2014/main" id="{BA53B7CE-4969-4F2E-A371-BDDEED5843CB}"/>
              </a:ext>
            </a:extLst>
          </p:cNvPr>
          <p:cNvSpPr/>
          <p:nvPr/>
        </p:nvSpPr>
        <p:spPr>
          <a:xfrm>
            <a:off x="6742484" y="3700676"/>
            <a:ext cx="4248472" cy="1754326"/>
          </a:xfrm>
          <a:prstGeom prst="rect">
            <a:avLst/>
          </a:prstGeom>
          <a:noFill/>
        </p:spPr>
        <p:txBody>
          <a:bodyPr wrap="square" lIns="91440" tIns="45720" rIns="91440" bIns="45720">
            <a:spAutoFit/>
          </a:bodyPr>
          <a:lstStyle/>
          <a:p>
            <a:pPr algn="ctr"/>
            <a:r>
              <a:rPr lang="en-GB"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SENSITIVITY TO THE</a:t>
            </a:r>
          </a:p>
          <a:p>
            <a:pPr algn="ctr"/>
            <a:r>
              <a:rPr lang="en-GB" sz="36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NEEDS OF OTHERS</a:t>
            </a:r>
            <a:endParaRPr lang="en-US" sz="3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barn(inVertical)">
                                      <p:cBhvr>
                                        <p:cTn id="36" dur="500"/>
                                        <p:tgtEl>
                                          <p:spTgt spid="14"/>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 calcmode="lin" valueType="num">
                                      <p:cBhvr additive="base">
                                        <p:cTn id="54" dur="500" fill="hold"/>
                                        <p:tgtEl>
                                          <p:spTgt spid="15"/>
                                        </p:tgtEl>
                                        <p:attrNameLst>
                                          <p:attrName>ppt_x</p:attrName>
                                        </p:attrNameLst>
                                      </p:cBhvr>
                                      <p:tavLst>
                                        <p:tav tm="0">
                                          <p:val>
                                            <p:strVal val="#ppt_x"/>
                                          </p:val>
                                        </p:tav>
                                        <p:tav tm="100000">
                                          <p:val>
                                            <p:strVal val="#ppt_x"/>
                                          </p:val>
                                        </p:tav>
                                      </p:tavLst>
                                    </p:anim>
                                    <p:anim calcmode="lin" valueType="num">
                                      <p:cBhvr additive="base">
                                        <p:cTn id="55"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F7F6D08-1417-4877-A79D-BCAA24827AC4}"/>
              </a:ext>
            </a:extLst>
          </p:cNvPr>
          <p:cNvSpPr txBox="1"/>
          <p:nvPr/>
        </p:nvSpPr>
        <p:spPr>
          <a:xfrm>
            <a:off x="1413892" y="404665"/>
            <a:ext cx="7992888" cy="978729"/>
          </a:xfrm>
          <a:prstGeom prst="rect">
            <a:avLst/>
          </a:prstGeom>
          <a:noFill/>
        </p:spPr>
        <p:txBody>
          <a:bodyPr wrap="square" rtlCol="0">
            <a:spAutoFit/>
          </a:bodyPr>
          <a:lstStyle/>
          <a:p>
            <a:pPr>
              <a:lnSpc>
                <a:spcPct val="90000"/>
              </a:lnSpc>
            </a:pPr>
            <a:r>
              <a:rPr lang="en-GB" sz="3200" b="1" dirty="0"/>
              <a:t>How my skills and understanding make me the ideal candidate for the position.</a:t>
            </a:r>
            <a:endParaRPr lang="en-GB" sz="4000" b="1" dirty="0"/>
          </a:p>
        </p:txBody>
      </p:sp>
      <p:sp>
        <p:nvSpPr>
          <p:cNvPr id="15" name="Arrow: Down 14">
            <a:extLst>
              <a:ext uri="{FF2B5EF4-FFF2-40B4-BE49-F238E27FC236}">
                <a16:creationId xmlns:a16="http://schemas.microsoft.com/office/drawing/2014/main" id="{D027F70E-73C5-4228-A527-DC38575E8078}"/>
              </a:ext>
            </a:extLst>
          </p:cNvPr>
          <p:cNvSpPr/>
          <p:nvPr/>
        </p:nvSpPr>
        <p:spPr>
          <a:xfrm>
            <a:off x="1989956" y="1916832"/>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Arrow: Down 15">
            <a:extLst>
              <a:ext uri="{FF2B5EF4-FFF2-40B4-BE49-F238E27FC236}">
                <a16:creationId xmlns:a16="http://schemas.microsoft.com/office/drawing/2014/main" id="{972C331E-508A-4048-BD3E-2D67601D2CC3}"/>
              </a:ext>
            </a:extLst>
          </p:cNvPr>
          <p:cNvSpPr/>
          <p:nvPr/>
        </p:nvSpPr>
        <p:spPr>
          <a:xfrm>
            <a:off x="7102524" y="1916832"/>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ADCDF22-4D8C-41A2-8C21-48BC259414EB}"/>
              </a:ext>
            </a:extLst>
          </p:cNvPr>
          <p:cNvSpPr/>
          <p:nvPr/>
        </p:nvSpPr>
        <p:spPr>
          <a:xfrm>
            <a:off x="1404780" y="3419675"/>
            <a:ext cx="2898549" cy="1754326"/>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Module </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a:t>
            </a: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xample </a:t>
            </a:r>
          </a:p>
        </p:txBody>
      </p:sp>
      <p:sp>
        <p:nvSpPr>
          <p:cNvPr id="20" name="Rectangle 19">
            <a:extLst>
              <a:ext uri="{FF2B5EF4-FFF2-40B4-BE49-F238E27FC236}">
                <a16:creationId xmlns:a16="http://schemas.microsoft.com/office/drawing/2014/main" id="{C047F96D-F022-4483-90E8-6E95F062F2AB}"/>
              </a:ext>
            </a:extLst>
          </p:cNvPr>
          <p:cNvSpPr/>
          <p:nvPr/>
        </p:nvSpPr>
        <p:spPr>
          <a:xfrm>
            <a:off x="5606482" y="3284984"/>
            <a:ext cx="4072205" cy="1754326"/>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Work/course </a:t>
            </a:r>
          </a:p>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a:t>
            </a: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xample </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19CDC0-CF01-43BC-BFD0-D33725850348}"/>
              </a:ext>
            </a:extLst>
          </p:cNvPr>
          <p:cNvSpPr/>
          <p:nvPr/>
        </p:nvSpPr>
        <p:spPr>
          <a:xfrm>
            <a:off x="693812" y="214088"/>
            <a:ext cx="11089232" cy="1077218"/>
          </a:xfrm>
          <a:prstGeom prst="rect">
            <a:avLst/>
          </a:prstGeom>
          <a:noFill/>
          <a:effectLst>
            <a:outerShdw blurRad="50800" dist="38100" algn="l" rotWithShape="0">
              <a:prstClr val="black">
                <a:alpha val="40000"/>
              </a:prstClr>
            </a:outerShdw>
          </a:effectLst>
        </p:spPr>
        <p:txBody>
          <a:bodyPr wrap="square" lIns="91440" tIns="45720" rIns="91440" bIns="45720">
            <a:spAutoFit/>
          </a:bodyPr>
          <a:lstStyle/>
          <a:p>
            <a:pPr algn="ctr"/>
            <a:r>
              <a:rPr lang="en-US" sz="32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 am a team player who can communicate, collaborate and</a:t>
            </a:r>
          </a:p>
          <a:p>
            <a:pPr algn="ctr"/>
            <a:r>
              <a:rPr lang="en-US" sz="32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lead effectively within a team or as an individual.</a:t>
            </a:r>
            <a:endParaRPr lang="en-GB" sz="32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2" name="Arrow: Down 11">
            <a:extLst>
              <a:ext uri="{FF2B5EF4-FFF2-40B4-BE49-F238E27FC236}">
                <a16:creationId xmlns:a16="http://schemas.microsoft.com/office/drawing/2014/main" id="{395536CE-FFEB-4C50-A9A8-9740176370BD}"/>
              </a:ext>
            </a:extLst>
          </p:cNvPr>
          <p:cNvSpPr/>
          <p:nvPr/>
        </p:nvSpPr>
        <p:spPr>
          <a:xfrm>
            <a:off x="2313992" y="1772816"/>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6D71047E-787B-4494-886F-B9F547C45943}"/>
              </a:ext>
            </a:extLst>
          </p:cNvPr>
          <p:cNvSpPr/>
          <p:nvPr/>
        </p:nvSpPr>
        <p:spPr>
          <a:xfrm>
            <a:off x="8470676" y="1640450"/>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FF6FC9DB-3483-46C3-AA73-BD23C178102C}"/>
              </a:ext>
            </a:extLst>
          </p:cNvPr>
          <p:cNvSpPr/>
          <p:nvPr/>
        </p:nvSpPr>
        <p:spPr>
          <a:xfrm>
            <a:off x="333771" y="3069894"/>
            <a:ext cx="5328595" cy="3788106"/>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Rounded Corners 14">
            <a:extLst>
              <a:ext uri="{FF2B5EF4-FFF2-40B4-BE49-F238E27FC236}">
                <a16:creationId xmlns:a16="http://schemas.microsoft.com/office/drawing/2014/main" id="{39ABEB4E-1F79-43E4-8675-8CA36C9BA111}"/>
              </a:ext>
            </a:extLst>
          </p:cNvPr>
          <p:cNvSpPr/>
          <p:nvPr/>
        </p:nvSpPr>
        <p:spPr>
          <a:xfrm>
            <a:off x="6526459" y="3040741"/>
            <a:ext cx="5040561" cy="3574953"/>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A5C26E8-8926-4322-A00A-B064A06249A6}"/>
              </a:ext>
            </a:extLst>
          </p:cNvPr>
          <p:cNvSpPr txBox="1"/>
          <p:nvPr/>
        </p:nvSpPr>
        <p:spPr>
          <a:xfrm>
            <a:off x="6553870" y="3177272"/>
            <a:ext cx="4797126" cy="757130"/>
          </a:xfrm>
          <a:prstGeom prst="rect">
            <a:avLst/>
          </a:prstGeom>
          <a:noFill/>
        </p:spPr>
        <p:txBody>
          <a:bodyPr wrap="square" rtlCol="0">
            <a:spAutoFit/>
          </a:bodyPr>
          <a:lstStyle/>
          <a:p>
            <a:pPr marL="342900" indent="-342900">
              <a:lnSpc>
                <a:spcPct val="90000"/>
              </a:lnSpc>
              <a:buFont typeface="Wingdings" panose="05000000000000000000" pitchFamily="2" charset="2"/>
              <a:buChar char="Ø"/>
            </a:pPr>
            <a:endParaRPr lang="en-GB" sz="2400" dirty="0">
              <a:solidFill>
                <a:schemeClr val="bg1"/>
              </a:solidFill>
            </a:endParaRPr>
          </a:p>
          <a:p>
            <a:pPr marL="342900" indent="-342900">
              <a:lnSpc>
                <a:spcPct val="90000"/>
              </a:lnSpc>
              <a:buFont typeface="Wingdings" panose="05000000000000000000" pitchFamily="2" charset="2"/>
              <a:buChar char="Ø"/>
            </a:pPr>
            <a:endParaRPr lang="en-GB" sz="2400" dirty="0">
              <a:solidFill>
                <a:schemeClr val="bg1"/>
              </a:solidFill>
            </a:endParaRPr>
          </a:p>
        </p:txBody>
      </p:sp>
      <p:sp>
        <p:nvSpPr>
          <p:cNvPr id="20" name="TextBox 19">
            <a:extLst>
              <a:ext uri="{FF2B5EF4-FFF2-40B4-BE49-F238E27FC236}">
                <a16:creationId xmlns:a16="http://schemas.microsoft.com/office/drawing/2014/main" id="{2F847F7B-5627-4D70-B325-E80466D1DE0D}"/>
              </a:ext>
            </a:extLst>
          </p:cNvPr>
          <p:cNvSpPr txBox="1"/>
          <p:nvPr/>
        </p:nvSpPr>
        <p:spPr>
          <a:xfrm>
            <a:off x="286851" y="3177272"/>
            <a:ext cx="5328595" cy="3083921"/>
          </a:xfrm>
          <a:prstGeom prst="rect">
            <a:avLst/>
          </a:prstGeom>
          <a:noFill/>
        </p:spPr>
        <p:txBody>
          <a:bodyPr wrap="square" rtlCol="0">
            <a:spAutoFit/>
          </a:bodyPr>
          <a:lstStyle/>
          <a:p>
            <a:pPr marL="342900" indent="-342900" algn="just">
              <a:lnSpc>
                <a:spcPct val="90000"/>
              </a:lnSpc>
              <a:buFont typeface="Wingdings" panose="05000000000000000000" pitchFamily="2" charset="2"/>
              <a:buChar char="Ø"/>
            </a:pPr>
            <a:r>
              <a:rPr lang="en-GB" sz="2400" dirty="0">
                <a:solidFill>
                  <a:schemeClr val="bg1"/>
                </a:solidFill>
              </a:rPr>
              <a:t>The module has given me confidence to reflect upon and understand that one  of my key strengths is being a team player with the ability clear and concise communication. For example, taking part in group discussions throughout the sessions and completing work sheets in small group has been a great experience.</a:t>
            </a:r>
          </a:p>
        </p:txBody>
      </p:sp>
      <p:sp>
        <p:nvSpPr>
          <p:cNvPr id="21" name="TextBox 20">
            <a:extLst>
              <a:ext uri="{FF2B5EF4-FFF2-40B4-BE49-F238E27FC236}">
                <a16:creationId xmlns:a16="http://schemas.microsoft.com/office/drawing/2014/main" id="{7D100AA7-44B5-4516-ABB2-0FC8265C682E}"/>
              </a:ext>
            </a:extLst>
          </p:cNvPr>
          <p:cNvSpPr txBox="1"/>
          <p:nvPr/>
        </p:nvSpPr>
        <p:spPr>
          <a:xfrm>
            <a:off x="6553870" y="3213367"/>
            <a:ext cx="5013150" cy="3416320"/>
          </a:xfrm>
          <a:prstGeom prst="rect">
            <a:avLst/>
          </a:prstGeom>
          <a:noFill/>
        </p:spPr>
        <p:txBody>
          <a:bodyPr wrap="square" rtlCol="0">
            <a:spAutoFit/>
          </a:bodyPr>
          <a:lstStyle/>
          <a:p>
            <a:pPr marL="342900" indent="-342900" algn="just">
              <a:lnSpc>
                <a:spcPct val="90000"/>
              </a:lnSpc>
              <a:buFont typeface="Wingdings" panose="05000000000000000000" pitchFamily="2" charset="2"/>
              <a:buChar char="Ø"/>
            </a:pPr>
            <a:r>
              <a:rPr lang="en-GB" sz="2400" dirty="0">
                <a:solidFill>
                  <a:schemeClr val="bg1"/>
                </a:solidFill>
              </a:rPr>
              <a:t> I have worked for over ten years in  catering and hospitality which requires effective teamwork and clear communication with all stakeholders. This includes staff, suppliers and customers. A fast paced catering establishment needs teamwork but equally valuable is the ability to work on your own and be self motivated.</a:t>
            </a:r>
          </a:p>
        </p:txBody>
      </p:sp>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9FE85F4-9914-4804-9E6E-9294BB0CF57B}"/>
              </a:ext>
            </a:extLst>
          </p:cNvPr>
          <p:cNvSpPr/>
          <p:nvPr/>
        </p:nvSpPr>
        <p:spPr>
          <a:xfrm>
            <a:off x="1862771" y="188640"/>
            <a:ext cx="8093562" cy="1446550"/>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Ability to find a resolution for</a:t>
            </a:r>
          </a:p>
          <a:p>
            <a:pPr algn="ctr"/>
            <a:r>
              <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problems and resolve efficiently.</a:t>
            </a:r>
            <a:r>
              <a:rPr lang="en-US" sz="1400" dirty="0"/>
              <a:t> </a:t>
            </a:r>
            <a:endParaRPr lang="en-US" sz="4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0" name="Arrow: Down 9">
            <a:extLst>
              <a:ext uri="{FF2B5EF4-FFF2-40B4-BE49-F238E27FC236}">
                <a16:creationId xmlns:a16="http://schemas.microsoft.com/office/drawing/2014/main" id="{19E3B0E7-FF6C-4322-952B-E6F16EF9E7DD}"/>
              </a:ext>
            </a:extLst>
          </p:cNvPr>
          <p:cNvSpPr/>
          <p:nvPr/>
        </p:nvSpPr>
        <p:spPr>
          <a:xfrm>
            <a:off x="2675613" y="1673400"/>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911745AD-FEFD-432E-9396-890E51C27DFD}"/>
              </a:ext>
            </a:extLst>
          </p:cNvPr>
          <p:cNvSpPr/>
          <p:nvPr/>
        </p:nvSpPr>
        <p:spPr>
          <a:xfrm>
            <a:off x="8184225" y="1652768"/>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FA2EB94-11AC-4630-A39D-6433C0959376}"/>
              </a:ext>
            </a:extLst>
          </p:cNvPr>
          <p:cNvSpPr/>
          <p:nvPr/>
        </p:nvSpPr>
        <p:spPr>
          <a:xfrm>
            <a:off x="405780" y="2969543"/>
            <a:ext cx="5112568" cy="3699817"/>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4E5AAF8D-F0E0-43EC-BABC-F2D9F533ABA9}"/>
              </a:ext>
            </a:extLst>
          </p:cNvPr>
          <p:cNvSpPr/>
          <p:nvPr/>
        </p:nvSpPr>
        <p:spPr>
          <a:xfrm>
            <a:off x="5950397" y="2822474"/>
            <a:ext cx="5328591" cy="3846886"/>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823320F-C725-4FF8-9B75-A66613B1790C}"/>
              </a:ext>
            </a:extLst>
          </p:cNvPr>
          <p:cNvSpPr txBox="1"/>
          <p:nvPr/>
        </p:nvSpPr>
        <p:spPr>
          <a:xfrm>
            <a:off x="6238428" y="2969542"/>
            <a:ext cx="5040560" cy="4081117"/>
          </a:xfrm>
          <a:prstGeom prst="rect">
            <a:avLst/>
          </a:prstGeom>
          <a:noFill/>
        </p:spPr>
        <p:txBody>
          <a:bodyPr wrap="square" rtlCol="0">
            <a:spAutoFit/>
          </a:bodyPr>
          <a:lstStyle/>
          <a:p>
            <a:pPr marL="342900" indent="-342900" algn="just">
              <a:lnSpc>
                <a:spcPct val="90000"/>
              </a:lnSpc>
              <a:buFont typeface="Wingdings" panose="05000000000000000000" pitchFamily="2" charset="2"/>
              <a:buChar char="Ø"/>
            </a:pPr>
            <a:r>
              <a:rPr lang="en-GB" sz="2400" dirty="0">
                <a:solidFill>
                  <a:schemeClr val="bg1"/>
                </a:solidFill>
              </a:rPr>
              <a:t>The course has enabled me to develop effective problem solving strategies.</a:t>
            </a:r>
          </a:p>
          <a:p>
            <a:pPr algn="just">
              <a:lnSpc>
                <a:spcPct val="90000"/>
              </a:lnSpc>
            </a:pPr>
            <a:r>
              <a:rPr lang="en-GB" sz="2400" dirty="0">
                <a:solidFill>
                  <a:schemeClr val="bg1"/>
                </a:solidFill>
              </a:rPr>
              <a:t>Reflective practice encourages focussed evaluation of possible options and the selection of appropriate solutions based upon analysis of information. Furthermore, the course has given me the ability to use varied resources to resolve and wider my knowledge.</a:t>
            </a:r>
          </a:p>
          <a:p>
            <a:pPr>
              <a:lnSpc>
                <a:spcPct val="90000"/>
              </a:lnSpc>
            </a:pPr>
            <a:endParaRPr lang="en-GB" sz="2400" dirty="0">
              <a:solidFill>
                <a:schemeClr val="bg1"/>
              </a:solidFill>
            </a:endParaRPr>
          </a:p>
        </p:txBody>
      </p:sp>
      <p:sp>
        <p:nvSpPr>
          <p:cNvPr id="16" name="TextBox 15">
            <a:extLst>
              <a:ext uri="{FF2B5EF4-FFF2-40B4-BE49-F238E27FC236}">
                <a16:creationId xmlns:a16="http://schemas.microsoft.com/office/drawing/2014/main" id="{9007305F-1AC2-4728-BC8E-DD82864CA5D3}"/>
              </a:ext>
            </a:extLst>
          </p:cNvPr>
          <p:cNvSpPr txBox="1"/>
          <p:nvPr/>
        </p:nvSpPr>
        <p:spPr>
          <a:xfrm>
            <a:off x="405780" y="3003379"/>
            <a:ext cx="5112568" cy="3416320"/>
          </a:xfrm>
          <a:prstGeom prst="rect">
            <a:avLst/>
          </a:prstGeom>
          <a:noFill/>
        </p:spPr>
        <p:txBody>
          <a:bodyPr wrap="square" rtlCol="0">
            <a:spAutoFit/>
          </a:bodyPr>
          <a:lstStyle/>
          <a:p>
            <a:pPr marL="342900" indent="-342900">
              <a:lnSpc>
                <a:spcPct val="90000"/>
              </a:lnSpc>
              <a:buFont typeface="Wingdings" panose="05000000000000000000" pitchFamily="2" charset="2"/>
              <a:buChar char="Ø"/>
            </a:pPr>
            <a:r>
              <a:rPr lang="en-GB" sz="2400" dirty="0">
                <a:solidFill>
                  <a:schemeClr val="bg1"/>
                </a:solidFill>
              </a:rPr>
              <a:t>The module strengthened my ability to find resolution for problems by given  tool and knowledge on how to deal with different aspects of employment and pathway skills. Further reflection upon the module by discussing different aspects of conflict throughout the workplace has  made me more confidant in resolving  matters efficiently. </a:t>
            </a:r>
          </a:p>
        </p:txBody>
      </p:sp>
    </p:spTree>
    <p:extLst>
      <p:ext uri="{BB962C8B-B14F-4D97-AF65-F5344CB8AC3E}">
        <p14:creationId xmlns:p14="http://schemas.microsoft.com/office/powerpoint/2010/main" val="3847750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E548F25-A24B-4654-9C2D-BE8BFA0B0687}"/>
              </a:ext>
            </a:extLst>
          </p:cNvPr>
          <p:cNvSpPr/>
          <p:nvPr/>
        </p:nvSpPr>
        <p:spPr>
          <a:xfrm>
            <a:off x="1377888" y="-99392"/>
            <a:ext cx="9433048" cy="1754326"/>
          </a:xfrm>
          <a:prstGeom prst="rect">
            <a:avLst/>
          </a:prstGeom>
          <a:noFill/>
        </p:spPr>
        <p:txBody>
          <a:bodyPr wrap="squar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Committed to continual learning and future learning. </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1" name="Arrow: Down 10">
            <a:extLst>
              <a:ext uri="{FF2B5EF4-FFF2-40B4-BE49-F238E27FC236}">
                <a16:creationId xmlns:a16="http://schemas.microsoft.com/office/drawing/2014/main" id="{533294F9-1DF7-4796-984B-24911306F224}"/>
              </a:ext>
            </a:extLst>
          </p:cNvPr>
          <p:cNvSpPr/>
          <p:nvPr/>
        </p:nvSpPr>
        <p:spPr>
          <a:xfrm>
            <a:off x="2675613" y="1673400"/>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F126DD65-A6A2-41A4-B8FD-91F641F20D8E}"/>
              </a:ext>
            </a:extLst>
          </p:cNvPr>
          <p:cNvSpPr/>
          <p:nvPr/>
        </p:nvSpPr>
        <p:spPr>
          <a:xfrm>
            <a:off x="8184225" y="1652768"/>
            <a:ext cx="1080120" cy="1152128"/>
          </a:xfrm>
          <a:prstGeom prst="downArrow">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82259FDA-42EA-4350-96D9-F936B8D89A1D}"/>
              </a:ext>
            </a:extLst>
          </p:cNvPr>
          <p:cNvSpPr/>
          <p:nvPr/>
        </p:nvSpPr>
        <p:spPr>
          <a:xfrm>
            <a:off x="335351" y="3002693"/>
            <a:ext cx="5327011" cy="3574952"/>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4A20C012-6816-4F84-90A8-BEC0903A1B00}"/>
              </a:ext>
            </a:extLst>
          </p:cNvPr>
          <p:cNvSpPr/>
          <p:nvPr/>
        </p:nvSpPr>
        <p:spPr>
          <a:xfrm>
            <a:off x="6238428" y="2969542"/>
            <a:ext cx="5327012" cy="3574953"/>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1E817E27-F759-4FC1-85EB-6B7D517AC0BD}"/>
              </a:ext>
            </a:extLst>
          </p:cNvPr>
          <p:cNvSpPr txBox="1"/>
          <p:nvPr/>
        </p:nvSpPr>
        <p:spPr>
          <a:xfrm>
            <a:off x="6148684" y="2969542"/>
            <a:ext cx="5327012" cy="3416320"/>
          </a:xfrm>
          <a:prstGeom prst="rect">
            <a:avLst/>
          </a:prstGeom>
          <a:noFill/>
        </p:spPr>
        <p:txBody>
          <a:bodyPr wrap="square" rtlCol="0">
            <a:spAutoFit/>
          </a:bodyPr>
          <a:lstStyle/>
          <a:p>
            <a:pPr marL="342900" indent="-342900" algn="just">
              <a:lnSpc>
                <a:spcPct val="90000"/>
              </a:lnSpc>
              <a:buFont typeface="Wingdings" panose="05000000000000000000" pitchFamily="2" charset="2"/>
              <a:buChar char="Ø"/>
            </a:pPr>
            <a:r>
              <a:rPr lang="en-GB" sz="2400" dirty="0">
                <a:solidFill>
                  <a:schemeClr val="bg1"/>
                </a:solidFill>
              </a:rPr>
              <a:t>The course of study and the requirements of the post applied for  need me to keep fully up to date with changing policy, new legislation and any development in  theoretical practice. Furthermore, my past experiences provide an example of my commitment to continual learning  as I changed career path from chef to starting a degree course.</a:t>
            </a:r>
          </a:p>
        </p:txBody>
      </p:sp>
      <p:sp>
        <p:nvSpPr>
          <p:cNvPr id="18" name="TextBox 17">
            <a:extLst>
              <a:ext uri="{FF2B5EF4-FFF2-40B4-BE49-F238E27FC236}">
                <a16:creationId xmlns:a16="http://schemas.microsoft.com/office/drawing/2014/main" id="{BA490D7C-A20D-4840-9E31-954006F53C48}"/>
              </a:ext>
            </a:extLst>
          </p:cNvPr>
          <p:cNvSpPr txBox="1"/>
          <p:nvPr/>
        </p:nvSpPr>
        <p:spPr>
          <a:xfrm>
            <a:off x="245608" y="3004268"/>
            <a:ext cx="5416754" cy="3748719"/>
          </a:xfrm>
          <a:prstGeom prst="rect">
            <a:avLst/>
          </a:prstGeom>
          <a:noFill/>
        </p:spPr>
        <p:txBody>
          <a:bodyPr wrap="square" rtlCol="0">
            <a:spAutoFit/>
          </a:bodyPr>
          <a:lstStyle/>
          <a:p>
            <a:pPr marL="342900" indent="-342900" algn="just">
              <a:lnSpc>
                <a:spcPct val="90000"/>
              </a:lnSpc>
              <a:buFont typeface="Wingdings" panose="05000000000000000000" pitchFamily="2" charset="2"/>
              <a:buChar char="Ø"/>
            </a:pPr>
            <a:r>
              <a:rPr lang="en-GB" sz="2400" dirty="0">
                <a:solidFill>
                  <a:schemeClr val="bg1"/>
                </a:solidFill>
              </a:rPr>
              <a:t>The module has enabled me to grasp the importance of future learning incorporating the principles of  Global Citizenship Education (GCE). GCE aims to mark changes not just as individuals but also businesses taking responsibility. Through sharing knowledge, skills, values and attitudes we all need to be able to contribute to an inclusive and fair workplace.</a:t>
            </a:r>
          </a:p>
          <a:p>
            <a:pPr marL="342900" indent="-342900" algn="just">
              <a:lnSpc>
                <a:spcPct val="90000"/>
              </a:lnSpc>
              <a:buFont typeface="Wingdings" panose="05000000000000000000" pitchFamily="2" charset="2"/>
              <a:buChar char="Ø"/>
            </a:pPr>
            <a:endParaRPr lang="en-GB" sz="2400" dirty="0">
              <a:solidFill>
                <a:schemeClr val="bg1"/>
              </a:solidFill>
            </a:endParaRPr>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0B6612-A91B-4B2F-AD0E-250EBB55E70E}"/>
              </a:ext>
            </a:extLst>
          </p:cNvPr>
          <p:cNvSpPr/>
          <p:nvPr/>
        </p:nvSpPr>
        <p:spPr>
          <a:xfrm>
            <a:off x="2502729" y="2967335"/>
            <a:ext cx="718337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Thank you for listening.</a:t>
            </a:r>
          </a:p>
        </p:txBody>
      </p:sp>
    </p:spTree>
    <p:extLst>
      <p:ext uri="{BB962C8B-B14F-4D97-AF65-F5344CB8AC3E}">
        <p14:creationId xmlns:p14="http://schemas.microsoft.com/office/powerpoint/2010/main" val="2215894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E78D85-01B8-49D9-938D-2ACA920ECD2D}"/>
              </a:ext>
            </a:extLst>
          </p:cNvPr>
          <p:cNvSpPr/>
          <p:nvPr/>
        </p:nvSpPr>
        <p:spPr>
          <a:xfrm>
            <a:off x="3439293" y="260648"/>
            <a:ext cx="4428713"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Reference list.</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4" name="Rectangle: Rounded Corners 3">
            <a:extLst>
              <a:ext uri="{FF2B5EF4-FFF2-40B4-BE49-F238E27FC236}">
                <a16:creationId xmlns:a16="http://schemas.microsoft.com/office/drawing/2014/main" id="{34AA4A37-6AE4-42DE-AA30-AADE1736F631}"/>
              </a:ext>
            </a:extLst>
          </p:cNvPr>
          <p:cNvSpPr/>
          <p:nvPr/>
        </p:nvSpPr>
        <p:spPr>
          <a:xfrm>
            <a:off x="117748" y="980728"/>
            <a:ext cx="11953328" cy="5877272"/>
          </a:xfrm>
          <a:prstGeom prst="roundRect">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953669A-0189-4BFD-B175-2CCF670FA201}"/>
              </a:ext>
            </a:extLst>
          </p:cNvPr>
          <p:cNvSpPr txBox="1"/>
          <p:nvPr/>
        </p:nvSpPr>
        <p:spPr>
          <a:xfrm>
            <a:off x="369776" y="1197791"/>
            <a:ext cx="11449272" cy="5907771"/>
          </a:xfrm>
          <a:prstGeom prst="rect">
            <a:avLst/>
          </a:prstGeom>
          <a:noFill/>
        </p:spPr>
        <p:txBody>
          <a:bodyPr wrap="square" rtlCol="0">
            <a:spAutoFit/>
          </a:bodyPr>
          <a:lstStyle/>
          <a:p>
            <a:pPr algn="just">
              <a:lnSpc>
                <a:spcPct val="150000"/>
              </a:lnSpc>
            </a:pPr>
            <a:r>
              <a:rPr lang="en-GB" dirty="0">
                <a:solidFill>
                  <a:schemeClr val="bg1"/>
                </a:solidFill>
              </a:rPr>
              <a:t> </a:t>
            </a:r>
            <a:r>
              <a:rPr lang="en-GB" dirty="0" err="1">
                <a:solidFill>
                  <a:schemeClr val="bg1"/>
                </a:solidFill>
              </a:rPr>
              <a:t>Albuquerqueflorist</a:t>
            </a:r>
            <a:r>
              <a:rPr lang="en-GB" dirty="0">
                <a:solidFill>
                  <a:schemeClr val="bg1"/>
                </a:solidFill>
              </a:rPr>
              <a:t>. (no date) ‘sunflower’ </a:t>
            </a:r>
            <a:r>
              <a:rPr lang="en-GB" u="sng" dirty="0">
                <a:solidFill>
                  <a:schemeClr val="bg1"/>
                </a:solidFill>
                <a:hlinkClick r:id="rId3">
                  <a:extLst>
                    <a:ext uri="{A12FA001-AC4F-418D-AE19-62706E023703}">
                      <ahyp:hlinkClr xmlns:ahyp="http://schemas.microsoft.com/office/drawing/2018/hyperlinkcolor" val="tx"/>
                    </a:ext>
                  </a:extLst>
                </a:hlinkClick>
              </a:rPr>
              <a:t>https://www.albuquerqueflorist.com/small-sunflowers/</a:t>
            </a:r>
            <a:r>
              <a:rPr lang="en-GB" dirty="0">
                <a:solidFill>
                  <a:schemeClr val="bg1"/>
                </a:solidFill>
              </a:rPr>
              <a:t>  [Accessed: 12 October 2019].</a:t>
            </a:r>
          </a:p>
          <a:p>
            <a:pPr algn="just">
              <a:lnSpc>
                <a:spcPct val="150000"/>
              </a:lnSpc>
            </a:pPr>
            <a:r>
              <a:rPr lang="en-GB" dirty="0">
                <a:solidFill>
                  <a:schemeClr val="bg1"/>
                </a:solidFill>
              </a:rPr>
              <a:t>ICS. (no date) ‘International Citizen Services’ </a:t>
            </a:r>
            <a:r>
              <a:rPr lang="en-GB" u="sng" dirty="0">
                <a:solidFill>
                  <a:schemeClr val="bg1"/>
                </a:solidFill>
                <a:hlinkClick r:id="rId4">
                  <a:extLst>
                    <a:ext uri="{A12FA001-AC4F-418D-AE19-62706E023703}">
                      <ahyp:hlinkClr xmlns:ahyp="http://schemas.microsoft.com/office/drawing/2018/hyperlinkcolor" val="tx"/>
                    </a:ext>
                  </a:extLst>
                </a:hlinkClick>
              </a:rPr>
              <a:t>https://www.volunteerics.org/why-volunteer-ics?gclid=Cj0KCQjw_5rtBRDxARIsAJfxvYA22FiqiGwr0ob7rJ7KbrozcWsJjPUnzg8vWtDVe1TL57n0HdqN2W4aAsCXEALw_wcB&amp;gclsrc=aw.ds</a:t>
            </a:r>
            <a:r>
              <a:rPr lang="en-GB" dirty="0">
                <a:solidFill>
                  <a:schemeClr val="bg1"/>
                </a:solidFill>
              </a:rPr>
              <a:t> [Accessed: 12 October 2019].  </a:t>
            </a:r>
          </a:p>
          <a:p>
            <a:pPr algn="just">
              <a:lnSpc>
                <a:spcPct val="150000"/>
              </a:lnSpc>
            </a:pPr>
            <a:r>
              <a:rPr lang="en-GB" dirty="0">
                <a:solidFill>
                  <a:schemeClr val="bg1"/>
                </a:solidFill>
              </a:rPr>
              <a:t>Proctor, T. (2014) Creative problem solving for managers: developing skills for decision making and innovation Fourth. London: Routledge. </a:t>
            </a:r>
          </a:p>
          <a:p>
            <a:pPr algn="just">
              <a:lnSpc>
                <a:spcPct val="150000"/>
              </a:lnSpc>
            </a:pPr>
            <a:r>
              <a:rPr lang="en-GB" dirty="0">
                <a:solidFill>
                  <a:schemeClr val="bg1"/>
                </a:solidFill>
              </a:rPr>
              <a:t>Restless Development. (no date) ‘Restless Development’ </a:t>
            </a:r>
            <a:r>
              <a:rPr lang="en-GB" u="sng" dirty="0">
                <a:solidFill>
                  <a:schemeClr val="bg1"/>
                </a:solidFill>
                <a:hlinkClick r:id="rId5">
                  <a:extLst>
                    <a:ext uri="{A12FA001-AC4F-418D-AE19-62706E023703}">
                      <ahyp:hlinkClr xmlns:ahyp="http://schemas.microsoft.com/office/drawing/2018/hyperlinkcolor" val="tx"/>
                    </a:ext>
                  </a:extLst>
                </a:hlinkClick>
              </a:rPr>
              <a:t>https://restlessdevelopment.org/volunteer</a:t>
            </a:r>
            <a:r>
              <a:rPr lang="en-GB" dirty="0">
                <a:solidFill>
                  <a:schemeClr val="bg1"/>
                </a:solidFill>
              </a:rPr>
              <a:t> [Accessed: 12 October 2019].</a:t>
            </a:r>
          </a:p>
          <a:p>
            <a:pPr algn="just">
              <a:lnSpc>
                <a:spcPct val="150000"/>
              </a:lnSpc>
            </a:pPr>
            <a:r>
              <a:rPr lang="en-GB" dirty="0" err="1">
                <a:solidFill>
                  <a:schemeClr val="bg1"/>
                </a:solidFill>
              </a:rPr>
              <a:t>Trought</a:t>
            </a:r>
            <a:r>
              <a:rPr lang="en-GB" dirty="0">
                <a:solidFill>
                  <a:schemeClr val="bg1"/>
                </a:solidFill>
              </a:rPr>
              <a:t>, F. (2017) Brilliant employability skill: how to stand out from the crowd in the graduate job market Second. New York: Pearson Education. </a:t>
            </a:r>
          </a:p>
          <a:p>
            <a:pPr algn="just">
              <a:lnSpc>
                <a:spcPct val="150000"/>
              </a:lnSpc>
            </a:pPr>
            <a:r>
              <a:rPr lang="en-GB" dirty="0">
                <a:solidFill>
                  <a:schemeClr val="bg1"/>
                </a:solidFill>
              </a:rPr>
              <a:t>Yeadon-Lee, A. &amp; Hall, R. (2013) ‘Developing Transferable Management Skills through Action Learning’, </a:t>
            </a:r>
            <a:r>
              <a:rPr lang="en-GB" i="1" dirty="0">
                <a:solidFill>
                  <a:schemeClr val="bg1"/>
                </a:solidFill>
              </a:rPr>
              <a:t>Industry and Higher Education</a:t>
            </a:r>
            <a:r>
              <a:rPr lang="en-GB" dirty="0">
                <a:solidFill>
                  <a:schemeClr val="bg1"/>
                </a:solidFill>
              </a:rPr>
              <a:t>, pp.67–75.</a:t>
            </a:r>
          </a:p>
          <a:p>
            <a:pPr algn="just">
              <a:lnSpc>
                <a:spcPct val="150000"/>
              </a:lnSpc>
            </a:pPr>
            <a:endParaRPr lang="en-GB" sz="2000" dirty="0">
              <a:solidFill>
                <a:schemeClr val="bg1"/>
              </a:solidFill>
            </a:endParaRPr>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4720</TotalTime>
  <Words>1220</Words>
  <Application>Microsoft Office PowerPoint</Application>
  <PresentationFormat>Custom</PresentationFormat>
  <Paragraphs>80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Consolas</vt:lpstr>
      <vt:lpstr>Corbel</vt:lpstr>
      <vt:lpstr>Wingdings</vt:lpstr>
      <vt:lpstr>Chalkboard 16x9</vt:lpstr>
      <vt:lpstr>PowerPoint Presentation</vt:lpstr>
      <vt:lpstr>Good Morning.</vt:lpstr>
      <vt:lpstr>Introduction to the job.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 Morning.</dc:title>
  <dc:creator>Ffion Roberts (1705125)</dc:creator>
  <cp:lastModifiedBy>Ffion Roberts (1705125)</cp:lastModifiedBy>
  <cp:revision>84</cp:revision>
  <dcterms:created xsi:type="dcterms:W3CDTF">2019-10-10T13:46:17Z</dcterms:created>
  <dcterms:modified xsi:type="dcterms:W3CDTF">2019-10-16T20:29:23Z</dcterms:modified>
</cp:coreProperties>
</file>