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3" r:id="rId1"/>
  </p:sldMasterIdLst>
  <p:notesMasterIdLst>
    <p:notesMasterId r:id="rId44"/>
  </p:notesMasterIdLst>
  <p:handoutMasterIdLst>
    <p:handoutMasterId r:id="rId45"/>
  </p:handoutMasterIdLst>
  <p:sldIdLst>
    <p:sldId id="649" r:id="rId2"/>
    <p:sldId id="544" r:id="rId3"/>
    <p:sldId id="643" r:id="rId4"/>
    <p:sldId id="830" r:id="rId5"/>
    <p:sldId id="831" r:id="rId6"/>
    <p:sldId id="832" r:id="rId7"/>
    <p:sldId id="833" r:id="rId8"/>
    <p:sldId id="834" r:id="rId9"/>
    <p:sldId id="865" r:id="rId10"/>
    <p:sldId id="835" r:id="rId11"/>
    <p:sldId id="734" r:id="rId12"/>
    <p:sldId id="864" r:id="rId13"/>
    <p:sldId id="819" r:id="rId14"/>
    <p:sldId id="866" r:id="rId15"/>
    <p:sldId id="867" r:id="rId16"/>
    <p:sldId id="868" r:id="rId17"/>
    <p:sldId id="869" r:id="rId18"/>
    <p:sldId id="870" r:id="rId19"/>
    <p:sldId id="871" r:id="rId20"/>
    <p:sldId id="876" r:id="rId21"/>
    <p:sldId id="725" r:id="rId22"/>
    <p:sldId id="879" r:id="rId23"/>
    <p:sldId id="881" r:id="rId24"/>
    <p:sldId id="735" r:id="rId25"/>
    <p:sldId id="778" r:id="rId26"/>
    <p:sldId id="803" r:id="rId27"/>
    <p:sldId id="738" r:id="rId28"/>
    <p:sldId id="739" r:id="rId29"/>
    <p:sldId id="760" r:id="rId30"/>
    <p:sldId id="691" r:id="rId31"/>
    <p:sldId id="741" r:id="rId32"/>
    <p:sldId id="742" r:id="rId33"/>
    <p:sldId id="772" r:id="rId34"/>
    <p:sldId id="744" r:id="rId35"/>
    <p:sldId id="718" r:id="rId36"/>
    <p:sldId id="761" r:id="rId37"/>
    <p:sldId id="762" r:id="rId38"/>
    <p:sldId id="747" r:id="rId39"/>
    <p:sldId id="650" r:id="rId40"/>
    <p:sldId id="617" r:id="rId41"/>
    <p:sldId id="732" r:id="rId42"/>
    <p:sldId id="44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73"/>
    <p:restoredTop sz="79080"/>
  </p:normalViewPr>
  <p:slideViewPr>
    <p:cSldViewPr snapToGrid="0" snapToObjects="1">
      <p:cViewPr varScale="1">
        <p:scale>
          <a:sx n="73" d="100"/>
          <a:sy n="73" d="100"/>
        </p:scale>
        <p:origin x="208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213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014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954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075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4864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635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2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80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134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04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433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526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983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88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23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988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31748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253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60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199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821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583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40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9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  <p:sldLayoutId id="2147483865" r:id="rId12"/>
    <p:sldLayoutId id="2147483866" r:id="rId13"/>
    <p:sldLayoutId id="2147483867" r:id="rId14"/>
    <p:sldLayoutId id="2147483868" r:id="rId15"/>
    <p:sldLayoutId id="2147483869" r:id="rId16"/>
    <p:sldLayoutId id="2147483870" r:id="rId17"/>
    <p:sldLayoutId id="2147483871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Oyfub5kIYA" TargetMode="External"/><Relationship Id="rId2" Type="http://schemas.openxmlformats.org/officeDocument/2006/relationships/hyperlink" Target="https://youtu.be/mFWbUtnG6V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2DvoGZMcYOM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62Ra3SQJbI" TargetMode="External"/><Relationship Id="rId2" Type="http://schemas.openxmlformats.org/officeDocument/2006/relationships/hyperlink" Target="https://youtu.be/pZHsSIUs9_I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wtsd.hosted.panopto.com/Panopto/Pages/Viewer.aspx?id=67b0bddb-02fb-436b-9e7b-ac6801416ac7" TargetMode="Externa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tiff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tiff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13" Type="http://schemas.microsoft.com/office/2007/relationships/hdphoto" Target="../media/hdphoto3.wdp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12" Type="http://schemas.openxmlformats.org/officeDocument/2006/relationships/image" Target="../media/image25.png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tiff"/><Relationship Id="rId11" Type="http://schemas.microsoft.com/office/2007/relationships/hdphoto" Target="../media/hdphoto2.wdp"/><Relationship Id="rId5" Type="http://schemas.openxmlformats.org/officeDocument/2006/relationships/image" Target="../media/image20.tiff"/><Relationship Id="rId10" Type="http://schemas.microsoft.com/office/2007/relationships/hdphoto" Target="../media/hdphoto1.wdp"/><Relationship Id="rId4" Type="http://schemas.openxmlformats.org/officeDocument/2006/relationships/image" Target="../media/image19.tiff"/><Relationship Id="rId9" Type="http://schemas.openxmlformats.org/officeDocument/2006/relationships/image" Target="../media/image24.png"/><Relationship Id="rId14" Type="http://schemas.microsoft.com/office/2007/relationships/hdphoto" Target="../media/hdphoto4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tiff"/><Relationship Id="rId3" Type="http://schemas.openxmlformats.org/officeDocument/2006/relationships/image" Target="../media/image29.tiff"/><Relationship Id="rId7" Type="http://schemas.openxmlformats.org/officeDocument/2006/relationships/image" Target="../media/image33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tiff"/><Relationship Id="rId11" Type="http://schemas.openxmlformats.org/officeDocument/2006/relationships/image" Target="../media/image37.tiff"/><Relationship Id="rId5" Type="http://schemas.openxmlformats.org/officeDocument/2006/relationships/image" Target="../media/image31.tiff"/><Relationship Id="rId10" Type="http://schemas.openxmlformats.org/officeDocument/2006/relationships/image" Target="../media/image36.tiff"/><Relationship Id="rId4" Type="http://schemas.openxmlformats.org/officeDocument/2006/relationships/image" Target="../media/image30.tiff"/><Relationship Id="rId9" Type="http://schemas.openxmlformats.org/officeDocument/2006/relationships/image" Target="../media/image35.tif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7" Type="http://schemas.openxmlformats.org/officeDocument/2006/relationships/image" Target="../media/image44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tiff"/><Relationship Id="rId5" Type="http://schemas.openxmlformats.org/officeDocument/2006/relationships/image" Target="../media/image42.tiff"/><Relationship Id="rId4" Type="http://schemas.openxmlformats.org/officeDocument/2006/relationships/image" Target="../media/image41.tif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0.tif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deuddegfed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12.1.21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11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amdano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 ac </a:t>
            </a:r>
            <a:r>
              <a:rPr lang="en-US" sz="2800" dirty="0" err="1"/>
              <a:t>amdani</a:t>
            </a:r>
            <a:r>
              <a:rPr lang="en-US" sz="2800" dirty="0"/>
              <a:t> 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him and her</a:t>
            </a:r>
          </a:p>
          <a:p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163833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6670269" y="2172394"/>
            <a:ext cx="3497578" cy="2593571"/>
          </a:xfrm>
          <a:prstGeom prst="star1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Mercher</a:t>
            </a:r>
            <a:endParaRPr lang="en-US" sz="3200" b="1" dirty="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4305993" y="4035830"/>
            <a:ext cx="3416533" cy="2593571"/>
          </a:xfrm>
          <a:prstGeom prst="star1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Gwener</a:t>
            </a:r>
            <a:endParaRPr lang="en-US" sz="32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8962505" y="71352"/>
            <a:ext cx="3142211" cy="2593571"/>
          </a:xfrm>
          <a:prstGeom prst="star1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Llun</a:t>
            </a:r>
            <a:endParaRPr lang="en-US" sz="32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2322715" y="2101043"/>
            <a:ext cx="3142211" cy="2593571"/>
          </a:xfrm>
          <a:prstGeom prst="star1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Mawrth</a:t>
            </a:r>
            <a:endParaRPr lang="en-US" sz="3200" b="1" dirty="0"/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80D97C35-1F61-A340-981F-E0F31FAA73F9}"/>
              </a:ext>
            </a:extLst>
          </p:cNvPr>
          <p:cNvSpPr/>
          <p:nvPr/>
        </p:nvSpPr>
        <p:spPr>
          <a:xfrm>
            <a:off x="3391593" y="71351"/>
            <a:ext cx="55709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Dyddiau’r</a:t>
            </a:r>
            <a:r>
              <a:rPr lang="en-US" sz="4400" b="1" dirty="0">
                <a:solidFill>
                  <a:srgbClr val="0070C0"/>
                </a:solidFill>
              </a:rPr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wythnos</a:t>
            </a:r>
            <a:endParaRPr lang="en-US" sz="4400" b="1" dirty="0">
              <a:solidFill>
                <a:srgbClr val="0070C0"/>
              </a:solidFill>
            </a:endParaRP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148938" y="4035830"/>
            <a:ext cx="3142211" cy="2593571"/>
          </a:xfrm>
          <a:prstGeom prst="star1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8927869" y="4035830"/>
            <a:ext cx="3142211" cy="2593571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Sadwrn</a:t>
            </a:r>
            <a:endParaRPr lang="en-US" sz="32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249382" y="166255"/>
            <a:ext cx="3142211" cy="2593571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Sul</a:t>
            </a:r>
          </a:p>
        </p:txBody>
      </p:sp>
    </p:spTree>
    <p:extLst>
      <p:ext uri="{BB962C8B-B14F-4D97-AF65-F5344CB8AC3E}">
        <p14:creationId xmlns:p14="http://schemas.microsoft.com/office/powerpoint/2010/main" val="246260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971049" y="4259811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971049" y="4259811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065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1A096050-C1EC-BA4B-8333-7E4A83850828}"/>
              </a:ext>
            </a:extLst>
          </p:cNvPr>
          <p:cNvSpPr/>
          <p:nvPr/>
        </p:nvSpPr>
        <p:spPr>
          <a:xfrm>
            <a:off x="3391593" y="71351"/>
            <a:ext cx="55709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Dyddiau’r</a:t>
            </a:r>
            <a:r>
              <a:rPr lang="en-US" sz="4400" b="1" dirty="0">
                <a:solidFill>
                  <a:srgbClr val="0070C0"/>
                </a:solidFill>
              </a:rPr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wythnos</a:t>
            </a:r>
            <a:endParaRPr lang="en-US" sz="4400" b="1" dirty="0">
              <a:solidFill>
                <a:srgbClr val="0070C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A54BAA-ED82-0542-8E0C-AA48935AE51B}"/>
              </a:ext>
            </a:extLst>
          </p:cNvPr>
          <p:cNvSpPr txBox="1"/>
          <p:nvPr/>
        </p:nvSpPr>
        <p:spPr>
          <a:xfrm>
            <a:off x="399011" y="3108960"/>
            <a:ext cx="11421687" cy="3323987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Gwrandewch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caneuon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er</a:t>
            </a:r>
            <a:r>
              <a:rPr lang="en-US" sz="2400" b="1" dirty="0"/>
              <a:t> </a:t>
            </a:r>
            <a:r>
              <a:rPr lang="en-US" sz="2400" b="1" dirty="0" err="1"/>
              <a:t>mwyn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helpu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ddysgu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dyddiau’r</a:t>
            </a:r>
            <a:r>
              <a:rPr lang="en-US" sz="2400" b="1" dirty="0"/>
              <a:t> </a:t>
            </a:r>
            <a:r>
              <a:rPr lang="en-US" sz="2400" b="1" dirty="0" err="1"/>
              <a:t>wythnos</a:t>
            </a:r>
            <a:r>
              <a:rPr lang="en-US" sz="2400" b="1" dirty="0"/>
              <a:t>: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2"/>
              </a:rPr>
              <a:t>https://youtu.be/mFWbUtnG6VE</a:t>
            </a: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3"/>
              </a:rPr>
              <a:t>https://youtu.be/tOyfub5kIYA</a:t>
            </a: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4"/>
              </a:rPr>
              <a:t>https://youtu.be/2DvoGZMcYOM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3038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AB81CF3-EBB7-D144-8CF0-A5F0C9BF4C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0710104"/>
              </p:ext>
            </p:extLst>
          </p:nvPr>
        </p:nvGraphicFramePr>
        <p:xfrm>
          <a:off x="829731" y="2463799"/>
          <a:ext cx="10278536" cy="4004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9634">
                  <a:extLst>
                    <a:ext uri="{9D8B030D-6E8A-4147-A177-3AD203B41FA5}">
                      <a16:colId xmlns:a16="http://schemas.microsoft.com/office/drawing/2014/main" val="1828262002"/>
                    </a:ext>
                  </a:extLst>
                </a:gridCol>
                <a:gridCol w="2569634">
                  <a:extLst>
                    <a:ext uri="{9D8B030D-6E8A-4147-A177-3AD203B41FA5}">
                      <a16:colId xmlns:a16="http://schemas.microsoft.com/office/drawing/2014/main" val="2610456410"/>
                    </a:ext>
                  </a:extLst>
                </a:gridCol>
                <a:gridCol w="2569634">
                  <a:extLst>
                    <a:ext uri="{9D8B030D-6E8A-4147-A177-3AD203B41FA5}">
                      <a16:colId xmlns:a16="http://schemas.microsoft.com/office/drawing/2014/main" val="764149637"/>
                    </a:ext>
                  </a:extLst>
                </a:gridCol>
                <a:gridCol w="2569634">
                  <a:extLst>
                    <a:ext uri="{9D8B030D-6E8A-4147-A177-3AD203B41FA5}">
                      <a16:colId xmlns:a16="http://schemas.microsoft.com/office/drawing/2014/main" val="2288085579"/>
                    </a:ext>
                  </a:extLst>
                </a:gridCol>
              </a:tblGrid>
              <a:tr h="667456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Ionawr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January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July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6561003"/>
                  </a:ext>
                </a:extLst>
              </a:tr>
              <a:tr h="667456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Chwefror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February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August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7196776"/>
                  </a:ext>
                </a:extLst>
              </a:tr>
              <a:tr h="667456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March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Medi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September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3855313"/>
                  </a:ext>
                </a:extLst>
              </a:tr>
              <a:tr h="667456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April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Hydref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October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8844117"/>
                  </a:ext>
                </a:extLst>
              </a:tr>
              <a:tr h="667456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chemeClr val="tx1"/>
                          </a:solidFill>
                        </a:rPr>
                        <a:t>Mai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May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November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8155117"/>
                  </a:ext>
                </a:extLst>
              </a:tr>
              <a:tr h="667456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Mehefin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June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chemeClr val="tx1"/>
                          </a:solidFill>
                        </a:rPr>
                        <a:t>Rhagfyr</a:t>
                      </a:r>
                      <a:endParaRPr lang="en-US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chemeClr val="tx1"/>
                          </a:solidFill>
                        </a:rPr>
                        <a:t>December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1877846"/>
                  </a:ext>
                </a:extLst>
              </a:tr>
            </a:tbl>
          </a:graphicData>
        </a:graphic>
      </p:graphicFrame>
      <p:sp>
        <p:nvSpPr>
          <p:cNvPr id="12" name="12-Point Star 11">
            <a:extLst>
              <a:ext uri="{FF2B5EF4-FFF2-40B4-BE49-F238E27FC236}">
                <a16:creationId xmlns:a16="http://schemas.microsoft.com/office/drawing/2014/main" id="{35C4052D-B1E6-3E44-93CE-A30916426D1A}"/>
              </a:ext>
            </a:extLst>
          </p:cNvPr>
          <p:cNvSpPr/>
          <p:nvPr/>
        </p:nvSpPr>
        <p:spPr>
          <a:xfrm>
            <a:off x="1151466" y="122151"/>
            <a:ext cx="9635066" cy="2113049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Misoedd</a:t>
            </a:r>
            <a:r>
              <a:rPr lang="en-US" sz="4400" b="1" dirty="0">
                <a:solidFill>
                  <a:srgbClr val="0070C0"/>
                </a:solidFill>
              </a:rPr>
              <a:t> y </a:t>
            </a:r>
            <a:r>
              <a:rPr lang="en-US" sz="4400" b="1" dirty="0" err="1">
                <a:solidFill>
                  <a:srgbClr val="0070C0"/>
                </a:solidFill>
              </a:rPr>
              <a:t>flwyddyn</a:t>
            </a:r>
            <a:endParaRPr lang="en-US" sz="4400" b="1" dirty="0">
              <a:solidFill>
                <a:srgbClr val="0070C0"/>
              </a:solidFill>
            </a:endParaRPr>
          </a:p>
          <a:p>
            <a:pPr algn="ctr"/>
            <a:r>
              <a:rPr lang="en-US" sz="2800" b="1" i="1" dirty="0">
                <a:solidFill>
                  <a:srgbClr val="0070C0"/>
                </a:solidFill>
              </a:rPr>
              <a:t>Months of the year</a:t>
            </a:r>
          </a:p>
        </p:txBody>
      </p:sp>
    </p:spTree>
    <p:extLst>
      <p:ext uri="{BB962C8B-B14F-4D97-AF65-F5344CB8AC3E}">
        <p14:creationId xmlns:p14="http://schemas.microsoft.com/office/powerpoint/2010/main" val="1586190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A54BAA-ED82-0542-8E0C-AA48935AE51B}"/>
              </a:ext>
            </a:extLst>
          </p:cNvPr>
          <p:cNvSpPr txBox="1"/>
          <p:nvPr/>
        </p:nvSpPr>
        <p:spPr>
          <a:xfrm>
            <a:off x="399011" y="3108960"/>
            <a:ext cx="11421687" cy="2677656"/>
          </a:xfrm>
          <a:prstGeom prst="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Gwrandewch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caneuon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er</a:t>
            </a:r>
            <a:r>
              <a:rPr lang="en-US" sz="2400" b="1" dirty="0"/>
              <a:t> </a:t>
            </a:r>
            <a:r>
              <a:rPr lang="en-US" sz="2400" b="1" dirty="0" err="1"/>
              <a:t>mwyn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helpu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ddysgu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misoedd</a:t>
            </a:r>
            <a:r>
              <a:rPr lang="en-US" sz="2400" b="1" dirty="0"/>
              <a:t> y </a:t>
            </a:r>
            <a:r>
              <a:rPr lang="en-US" sz="2400" b="1" dirty="0" err="1"/>
              <a:t>flwyddyn</a:t>
            </a:r>
            <a:r>
              <a:rPr lang="en-US" sz="2400" b="1" dirty="0"/>
              <a:t>:</a:t>
            </a:r>
          </a:p>
          <a:p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hlinkClick r:id="rId2"/>
              </a:rPr>
              <a:t>https://youtu.be/pZHsSIUs9_I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3"/>
              </a:rPr>
              <a:t>https://youtu.be/F62Ra3SQJbI</a:t>
            </a:r>
            <a:endParaRPr lang="en-US" sz="2400" b="1" dirty="0"/>
          </a:p>
          <a:p>
            <a:endParaRPr lang="en-US" sz="2400" b="1" dirty="0"/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DC3F5B85-1297-D549-A59A-A7B2E827B101}"/>
              </a:ext>
            </a:extLst>
          </p:cNvPr>
          <p:cNvSpPr/>
          <p:nvPr/>
        </p:nvSpPr>
        <p:spPr>
          <a:xfrm>
            <a:off x="1151466" y="122151"/>
            <a:ext cx="9635066" cy="2113049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Misoedd</a:t>
            </a:r>
            <a:r>
              <a:rPr lang="en-US" sz="4400" b="1" dirty="0">
                <a:solidFill>
                  <a:srgbClr val="0070C0"/>
                </a:solidFill>
              </a:rPr>
              <a:t> y </a:t>
            </a:r>
            <a:r>
              <a:rPr lang="en-US" sz="4400" b="1" dirty="0" err="1">
                <a:solidFill>
                  <a:srgbClr val="0070C0"/>
                </a:solidFill>
              </a:rPr>
              <a:t>flwyddyn</a:t>
            </a:r>
            <a:endParaRPr lang="en-US" sz="4400" b="1" dirty="0">
              <a:solidFill>
                <a:srgbClr val="0070C0"/>
              </a:solidFill>
            </a:endParaRPr>
          </a:p>
          <a:p>
            <a:pPr algn="ctr"/>
            <a:r>
              <a:rPr lang="en-US" sz="2800" b="1" i="1" dirty="0">
                <a:solidFill>
                  <a:srgbClr val="0070C0"/>
                </a:solidFill>
              </a:rPr>
              <a:t>Months of the year</a:t>
            </a:r>
          </a:p>
        </p:txBody>
      </p:sp>
    </p:spTree>
    <p:extLst>
      <p:ext uri="{BB962C8B-B14F-4D97-AF65-F5344CB8AC3E}">
        <p14:creationId xmlns:p14="http://schemas.microsoft.com/office/powerpoint/2010/main" val="3626314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750916" y="4550449"/>
            <a:ext cx="3346951" cy="1877291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Ionawr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nawr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6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12.1.2021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78401" y="4556119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deuddegfed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917809" y="4526667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6841067" y="5551609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deuddegfed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94D5A-A6AF-D242-AD89-D1028141F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27" y="319310"/>
            <a:ext cx="11553440" cy="87218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Help </a:t>
            </a:r>
            <a:r>
              <a:rPr lang="en-US" b="1" dirty="0" err="1">
                <a:solidFill>
                  <a:schemeClr val="bg1"/>
                </a:solidFill>
              </a:rPr>
              <a:t>llaw</a:t>
            </a:r>
            <a:r>
              <a:rPr lang="en-US" b="1" dirty="0">
                <a:solidFill>
                  <a:schemeClr val="bg1"/>
                </a:solidFill>
              </a:rPr>
              <a:t> …                                 a helping hand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7975E-D76C-6649-B794-438CB1EDCA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12" t="8707"/>
          <a:stretch/>
        </p:blipFill>
        <p:spPr>
          <a:xfrm>
            <a:off x="4184073" y="3172691"/>
            <a:ext cx="3920835" cy="35773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3A4E92-770B-A742-8E34-85E65ADBB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82" r="11163" b="5932"/>
          <a:stretch/>
        </p:blipFill>
        <p:spPr>
          <a:xfrm>
            <a:off x="9385685" y="3750879"/>
            <a:ext cx="2535382" cy="2114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95D158-CC27-ED4E-9E59-B99B3458FC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26" y="1560933"/>
            <a:ext cx="3659752" cy="18240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26B80D-EF37-2742-B06B-8B6789A560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08586">
            <a:off x="656383" y="4039636"/>
            <a:ext cx="2060957" cy="20609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1DEE6C-4A2F-454D-8429-703D0638259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21" t="21050" r="47346" b="41547"/>
          <a:stretch/>
        </p:blipFill>
        <p:spPr>
          <a:xfrm rot="20692472">
            <a:off x="8312729" y="1745673"/>
            <a:ext cx="817416" cy="831272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5FB8601-1242-5048-8336-48ADECFDE8D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000" t="20625" r="7798" b="42452"/>
          <a:stretch/>
        </p:blipFill>
        <p:spPr>
          <a:xfrm rot="966186">
            <a:off x="9452574" y="1524001"/>
            <a:ext cx="702107" cy="820629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7D2A85-F9D2-E34C-9237-47035434A99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619" t="57351" r="52576" b="9610"/>
          <a:stretch/>
        </p:blipFill>
        <p:spPr>
          <a:xfrm rot="21177038">
            <a:off x="8930842" y="2632677"/>
            <a:ext cx="678872" cy="73429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6218A2C-2162-8742-A6A0-CA413147488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9881" t="56453" r="7649" b="9200"/>
          <a:stretch/>
        </p:blipFill>
        <p:spPr>
          <a:xfrm rot="1387947">
            <a:off x="10005218" y="2513538"/>
            <a:ext cx="706582" cy="763357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FD3E0DB-6B71-2A47-9052-B75AC2C263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01770" y="1445724"/>
            <a:ext cx="3138038" cy="1559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657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1053548" y="342742"/>
            <a:ext cx="1017766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  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your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185530" y="1290098"/>
            <a:ext cx="3968459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Gwrandewch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sgwrs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Gwrandewch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sgwrs</a:t>
            </a:r>
            <a:r>
              <a:rPr lang="en-US" sz="2000" b="1" dirty="0"/>
              <a:t> </a:t>
            </a:r>
            <a:r>
              <a:rPr lang="en-US" sz="2000" b="1" dirty="0" err="1"/>
              <a:t>eto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Atebwch</a:t>
            </a:r>
            <a:r>
              <a:rPr lang="en-US" sz="2000" b="1" dirty="0"/>
              <a:t> y </a:t>
            </a:r>
            <a:r>
              <a:rPr lang="en-US" sz="2000" b="1" dirty="0" err="1"/>
              <a:t>cwestiynau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8412480" y="1290098"/>
            <a:ext cx="3505900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Listen to the chat.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Listen again.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Answer the questions.</a:t>
            </a: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4553826" y="911808"/>
            <a:ext cx="3458817" cy="1967193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TASG WRANDO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D4B723-D433-D24B-8628-18EF4942D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03" t="21389" r="38020" b="11111"/>
          <a:stretch/>
        </p:blipFill>
        <p:spPr>
          <a:xfrm>
            <a:off x="6705600" y="3163059"/>
            <a:ext cx="2609850" cy="354298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9A9CBC-307A-DE4D-8FF1-5CFBE54AADF5}"/>
              </a:ext>
            </a:extLst>
          </p:cNvPr>
          <p:cNvSpPr txBox="1"/>
          <p:nvPr/>
        </p:nvSpPr>
        <p:spPr>
          <a:xfrm>
            <a:off x="829340" y="3955311"/>
            <a:ext cx="4784651" cy="184665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5"/>
              </a:rPr>
              <a:t>https://uwtsd.hosted.panopto.com/Panopto/Pages/Viewer.aspx?id=67b0bddb-02fb-436b-9e7b-ac6801416ac7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512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245534" y="342742"/>
            <a:ext cx="11743266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WRANDO                           LISTENING TASK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6993466" y="1730194"/>
            <a:ext cx="4030133" cy="2030504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ATEBION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FFEABC-EEF8-3744-AC32-8B7B981D2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534" y="1730194"/>
            <a:ext cx="5990166" cy="379631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257E66E-8CBD-3D40-B7AC-E68342371A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2628" y="4334933"/>
            <a:ext cx="6206172" cy="230878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3629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The aim of today’s lesson is to learn about hobbies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858822" y="5321546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me.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926454" y="3895400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Any questions?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819548" y="4157010"/>
            <a:ext cx="289252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Nod y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am </a:t>
            </a:r>
            <a:r>
              <a:rPr lang="en-US" b="1" dirty="0" err="1"/>
              <a:t>hobïau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4715998" y="6259069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4680241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Oes</a:t>
            </a:r>
            <a:r>
              <a:rPr lang="en-US" b="1" dirty="0"/>
              <a:t> </a:t>
            </a:r>
            <a:r>
              <a:rPr lang="en-US" b="1" dirty="0" err="1"/>
              <a:t>cwestiwn</a:t>
            </a:r>
            <a:r>
              <a:rPr lang="en-US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happy?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7" y="305189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hapus</a:t>
            </a:r>
            <a:r>
              <a:rPr lang="en-US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8892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He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287538-883C-D449-AC1F-F16469ACD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585" y="2326341"/>
            <a:ext cx="1592797" cy="354662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116985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4" y="1236134"/>
            <a:ext cx="1901204" cy="423334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</a:t>
            </a:r>
            <a:r>
              <a:rPr lang="en-US" sz="3600" b="1" dirty="0" err="1"/>
              <a:t>wneud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E2417-FCC1-9A4A-BD35-20A9127AE9DB}"/>
              </a:ext>
            </a:extLst>
          </p:cNvPr>
          <p:cNvSpPr txBox="1"/>
          <p:nvPr/>
        </p:nvSpPr>
        <p:spPr>
          <a:xfrm>
            <a:off x="3770485" y="5705164"/>
            <a:ext cx="3876261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Mae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828960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are </a:t>
            </a:r>
            <a:r>
              <a:rPr lang="en-US" sz="4000" b="1" dirty="0">
                <a:solidFill>
                  <a:srgbClr val="FF0000"/>
                </a:solidFill>
              </a:rPr>
              <a:t>his</a:t>
            </a:r>
            <a:r>
              <a:rPr lang="en-US" sz="4000" b="1" dirty="0"/>
              <a:t> hobbies?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His</a:t>
            </a:r>
            <a:r>
              <a:rPr lang="en-US" sz="4000" b="1" dirty="0"/>
              <a:t> hobbies are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863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1962367" cy="436953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hobïau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3B5E8D-25E5-734A-B4CC-7C6685FBC0B0}"/>
              </a:ext>
            </a:extLst>
          </p:cNvPr>
          <p:cNvSpPr txBox="1"/>
          <p:nvPr/>
        </p:nvSpPr>
        <p:spPr>
          <a:xfrm>
            <a:off x="3823194" y="5920342"/>
            <a:ext cx="38320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Ei</a:t>
            </a:r>
            <a:r>
              <a:rPr lang="en-US" sz="3200" b="1" dirty="0"/>
              <a:t> </a:t>
            </a:r>
            <a:r>
              <a:rPr lang="en-US" sz="3200" b="1" dirty="0" err="1"/>
              <a:t>hobïau</a:t>
            </a:r>
            <a:r>
              <a:rPr lang="en-US" sz="3200" b="1" dirty="0"/>
              <a:t> </a:t>
            </a:r>
            <a:r>
              <a:rPr lang="en-US" sz="3200" b="1" dirty="0" err="1"/>
              <a:t>ydy</a:t>
            </a:r>
            <a:r>
              <a:rPr lang="en-US" sz="32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4839419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e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D18597-725B-3D4B-AAD1-AA3BB4E23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1867" y="290688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38662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…?</a:t>
            </a:r>
          </a:p>
          <a:p>
            <a:pPr algn="ctr"/>
            <a:endParaRPr lang="en-US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B7039E-CBA7-1F4A-B5B4-15C7BDE46C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0D550C-9085-F441-B5E2-2C448C03EF5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04382" y="4121629"/>
            <a:ext cx="1816100" cy="1117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DAAF6F9-EC5E-6A43-A481-28A5DB4030B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25313" y="5710514"/>
            <a:ext cx="1816100" cy="1117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8BC93B-7A86-A140-8B4B-2F9B8B146D9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71968" y="5740400"/>
            <a:ext cx="1816100" cy="111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60224" y="1992983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43E423-8026-364E-94E9-C6D196E3C00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62044" y="232404"/>
            <a:ext cx="18288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0575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is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9082D6-2A73-9940-8670-0DA3E24524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3" y="3468284"/>
            <a:ext cx="1449477" cy="144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11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8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e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he’s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589444-926E-2849-92F7-694F70CE99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3" y="3373784"/>
            <a:ext cx="1404529" cy="140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37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8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does </a:t>
            </a:r>
            <a:r>
              <a:rPr lang="en-US" sz="3200" b="1" dirty="0">
                <a:solidFill>
                  <a:srgbClr val="FF0000"/>
                </a:solidFill>
              </a:rPr>
              <a:t>he</a:t>
            </a:r>
            <a:r>
              <a:rPr lang="en-US" sz="32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179407" cy="62216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Mae </a:t>
            </a:r>
            <a:r>
              <a:rPr lang="en-US" sz="4800" b="1" dirty="0" err="1">
                <a:solidFill>
                  <a:srgbClr val="FF0000"/>
                </a:solidFill>
              </a:rPr>
              <a:t>e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>
                <a:solidFill>
                  <a:srgbClr val="FF0000"/>
                </a:solidFill>
              </a:rPr>
              <a:t>He</a:t>
            </a:r>
            <a:r>
              <a:rPr lang="en-US" sz="36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E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E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45645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E3BFD6D-68B8-6A4F-AD73-05206E437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9323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r>
              <a:rPr lang="en-US" b="1" dirty="0">
                <a:solidFill>
                  <a:schemeClr val="bg1"/>
                </a:solidFill>
              </a:rPr>
              <a:t>  / in</a:t>
            </a:r>
            <a:endParaRPr lang="en-US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7789333" y="1270000"/>
            <a:ext cx="4402667" cy="459270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/>
              <a:t>RHEOL:</a:t>
            </a:r>
          </a:p>
          <a:p>
            <a:pPr algn="ctr"/>
            <a:endParaRPr lang="en-US" sz="3200" b="1" u="sng" dirty="0"/>
          </a:p>
          <a:p>
            <a:pPr algn="ctr"/>
            <a:r>
              <a:rPr lang="en-US" b="1" dirty="0"/>
              <a:t>YN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penodol</a:t>
            </a:r>
            <a:r>
              <a:rPr lang="en-US" b="1" dirty="0"/>
              <a:t> (definite place)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MEWN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amhenodol</a:t>
            </a:r>
            <a:r>
              <a:rPr lang="en-US" b="1" dirty="0"/>
              <a:t> (indefinite place)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69BCE-252A-6B4D-BDB0-D6D36B6FC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FD4EA6-2A5D-DD43-8427-B5016FBBF2B5}"/>
              </a:ext>
            </a:extLst>
          </p:cNvPr>
          <p:cNvSpPr txBox="1"/>
          <p:nvPr/>
        </p:nvSpPr>
        <p:spPr>
          <a:xfrm>
            <a:off x="203199" y="1904357"/>
            <a:ext cx="855133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 err="1"/>
              <a:t>Dw</a:t>
            </a:r>
            <a:r>
              <a:rPr lang="en-US" sz="3000" b="1" dirty="0"/>
              <a:t> </a:t>
            </a:r>
            <a:r>
              <a:rPr lang="en-US" sz="3000" b="1" dirty="0" err="1"/>
              <a:t>i’n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yng</a:t>
            </a:r>
            <a:r>
              <a:rPr lang="en-US" sz="3000" b="1" dirty="0"/>
              <a:t> </a:t>
            </a:r>
            <a:r>
              <a:rPr lang="en-US" sz="3000" b="1" dirty="0" err="1"/>
              <a:t>Ngheredigion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ty </a:t>
            </a:r>
            <a:r>
              <a:rPr lang="en-US" sz="3000" b="1" dirty="0" err="1"/>
              <a:t>ar</a:t>
            </a:r>
            <a:r>
              <a:rPr lang="en-US" sz="3000" b="1" dirty="0"/>
              <a:t> </a:t>
            </a:r>
            <a:r>
              <a:rPr lang="en-US" sz="3000" b="1" dirty="0" err="1"/>
              <a:t>wahân</a:t>
            </a:r>
            <a:r>
              <a:rPr lang="en-US" sz="3000" b="1" dirty="0"/>
              <a:t>.</a:t>
            </a:r>
          </a:p>
          <a:p>
            <a:endParaRPr lang="en-US" sz="3000" b="1" dirty="0"/>
          </a:p>
          <a:p>
            <a:r>
              <a:rPr lang="en-US" sz="3000" b="1" dirty="0"/>
              <a:t>Mae </a:t>
            </a:r>
            <a:r>
              <a:rPr lang="en-US" sz="3000" b="1" dirty="0" err="1"/>
              <a:t>e’n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yng</a:t>
            </a:r>
            <a:r>
              <a:rPr lang="en-US" sz="3000" b="1" dirty="0"/>
              <a:t> </a:t>
            </a:r>
            <a:r>
              <a:rPr lang="en-US" sz="3000" b="1" dirty="0" err="1"/>
              <a:t>Nghastell</a:t>
            </a:r>
            <a:r>
              <a:rPr lang="en-US" sz="3000" b="1" dirty="0"/>
              <a:t> </a:t>
            </a:r>
            <a:r>
              <a:rPr lang="en-US" sz="3000" b="1" dirty="0" err="1"/>
              <a:t>Nedd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</a:t>
            </a:r>
            <a:r>
              <a:rPr lang="en-US" sz="3000" b="1" dirty="0" err="1"/>
              <a:t>byngalo</a:t>
            </a:r>
            <a:r>
              <a:rPr lang="en-US" sz="3000" b="1" dirty="0"/>
              <a:t>.</a:t>
            </a:r>
          </a:p>
          <a:p>
            <a:endParaRPr lang="en-US" sz="3000" b="1" dirty="0"/>
          </a:p>
          <a:p>
            <a:r>
              <a:rPr lang="en-US" sz="3000" b="1" dirty="0"/>
              <a:t>Mae </a:t>
            </a:r>
            <a:r>
              <a:rPr lang="en-US" sz="3000" b="1" dirty="0" err="1"/>
              <a:t>hi’n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ym</a:t>
            </a:r>
            <a:r>
              <a:rPr lang="en-US" sz="3000" b="1" dirty="0"/>
              <a:t> </a:t>
            </a:r>
            <a:r>
              <a:rPr lang="en-US" sz="3000" b="1" dirty="0" err="1"/>
              <a:t>Mhen</a:t>
            </a:r>
            <a:r>
              <a:rPr lang="en-US" sz="3000" b="1" dirty="0"/>
              <a:t>-y-</a:t>
            </a:r>
            <a:r>
              <a:rPr lang="en-US" sz="3000" b="1" dirty="0" err="1"/>
              <a:t>bont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</a:t>
            </a:r>
            <a:r>
              <a:rPr lang="en-US" sz="3000" b="1" dirty="0" err="1"/>
              <a:t>fflat</a:t>
            </a:r>
            <a:r>
              <a:rPr lang="en-US" sz="3000" b="1" dirty="0"/>
              <a:t>.</a:t>
            </a:r>
          </a:p>
          <a:p>
            <a:endParaRPr lang="en-US" sz="3000" b="1" dirty="0"/>
          </a:p>
          <a:p>
            <a:r>
              <a:rPr lang="en-US" sz="3000" b="1" dirty="0"/>
              <a:t>Mae </a:t>
            </a:r>
            <a:r>
              <a:rPr lang="en-US" sz="3000" b="1" dirty="0" err="1"/>
              <a:t>Nia’n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yn</a:t>
            </a:r>
            <a:r>
              <a:rPr lang="en-US" sz="3000" b="1" dirty="0"/>
              <a:t> </a:t>
            </a:r>
            <a:r>
              <a:rPr lang="en-US" sz="3000" b="1" dirty="0" err="1"/>
              <a:t>Llanelli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ty </a:t>
            </a:r>
            <a:r>
              <a:rPr lang="en-US" sz="3000" b="1" dirty="0" err="1"/>
              <a:t>teras</a:t>
            </a:r>
            <a:r>
              <a:rPr lang="en-US" sz="3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825627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fi!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>
                <a:solidFill>
                  <a:srgbClr val="FF0000"/>
                </a:solidFill>
              </a:rPr>
              <a:t>rwyt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ti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ti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>
                <a:solidFill>
                  <a:srgbClr val="FF0000"/>
                </a:solidFill>
              </a:rPr>
              <a:t>dwyt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ti</a:t>
            </a:r>
            <a:r>
              <a:rPr lang="en-US" sz="3600" b="1" dirty="0">
                <a:solidFill>
                  <a:srgbClr val="FF0000"/>
                </a:solidFill>
              </a:rPr>
              <a:t> 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7973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>
                <a:solidFill>
                  <a:srgbClr val="FF0000"/>
                </a:solidFill>
              </a:rPr>
              <a:t>dydy</a:t>
            </a:r>
            <a:r>
              <a:rPr lang="en-US" sz="3600" b="1" dirty="0">
                <a:solidFill>
                  <a:srgbClr val="FF0000"/>
                </a:solidFill>
              </a:rPr>
              <a:t> e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91661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26439" y="102515"/>
            <a:ext cx="2701236" cy="1591733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Bryn Terfel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55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5938865" y="115678"/>
            <a:ext cx="3873605" cy="1591733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Tachwedd</a:t>
            </a:r>
            <a:r>
              <a:rPr lang="en-US" sz="2800" b="1" dirty="0"/>
              <a:t> y 9fed</a:t>
            </a:r>
          </a:p>
        </p:txBody>
      </p:sp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30" t="24224" r="19445" b="6260"/>
          <a:stretch/>
        </p:blipFill>
        <p:spPr>
          <a:xfrm>
            <a:off x="7016482" y="3849077"/>
            <a:ext cx="1891776" cy="1337014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21D12D3-6322-DD46-A4C2-2AA76CF86B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5717" y="285867"/>
            <a:ext cx="2052620" cy="15042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37EC74-24E1-7649-B4FD-BC93C5E03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31" y="4193827"/>
            <a:ext cx="1600200" cy="12700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87F3C6-F24C-8949-A902-8DAE415FCC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7476" y="5272643"/>
            <a:ext cx="1422400" cy="14224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D3CB76-E74D-664E-A2FD-23A3D605C9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3824" y="3750538"/>
            <a:ext cx="2084667" cy="1384706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sp>
        <p:nvSpPr>
          <p:cNvPr id="27" name="12-Point Star 26">
            <a:extLst>
              <a:ext uri="{FF2B5EF4-FFF2-40B4-BE49-F238E27FC236}">
                <a16:creationId xmlns:a16="http://schemas.microsoft.com/office/drawing/2014/main" id="{E0FBB21F-1E4A-9E46-BB74-E78DFDDF1A26}"/>
              </a:ext>
            </a:extLst>
          </p:cNvPr>
          <p:cNvSpPr/>
          <p:nvPr/>
        </p:nvSpPr>
        <p:spPr>
          <a:xfrm rot="322858">
            <a:off x="1110126" y="3450060"/>
            <a:ext cx="1871284" cy="1070611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8D0855-A80B-1548-8DD8-58333EFDCB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68202" y="4412388"/>
            <a:ext cx="1409700" cy="14351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700A99-B227-A049-A449-8B02E655EC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35657" y="4442891"/>
            <a:ext cx="1460500" cy="13843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A4CB02-CA08-114D-A141-133E0FD7D8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50271" y="5340107"/>
            <a:ext cx="1422400" cy="14224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223AB5-2A7D-5C4C-ACD2-0767345169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33098" y="5128691"/>
            <a:ext cx="1447800" cy="13970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4C001A3C-70AC-7148-8234-75945880084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7A4065-75CB-3B41-8268-0179C38F7EB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3988" y="1786279"/>
            <a:ext cx="1318325" cy="175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8739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3151734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Does </a:t>
            </a:r>
            <a:r>
              <a:rPr lang="en-US" sz="3200" b="1" i="1" dirty="0">
                <a:solidFill>
                  <a:srgbClr val="FF0000"/>
                </a:solidFill>
              </a:rPr>
              <a:t>he</a:t>
            </a:r>
            <a:r>
              <a:rPr lang="en-US" sz="3200" b="1" i="1" dirty="0">
                <a:solidFill>
                  <a:schemeClr val="bg1"/>
                </a:solidFill>
              </a:rPr>
              <a:t>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282346-30DD-7540-A0BF-947D85017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074" b="6355"/>
          <a:stretch/>
        </p:blipFill>
        <p:spPr>
          <a:xfrm>
            <a:off x="5049776" y="2946013"/>
            <a:ext cx="1875957" cy="282842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1778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0" y="333574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872735" y="333573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8970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C9A8505-B1FF-1940-9B33-2342AB7AD3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20"/>
          <a:stretch/>
        </p:blipFill>
        <p:spPr>
          <a:xfrm>
            <a:off x="4742795" y="1328934"/>
            <a:ext cx="2786344" cy="2334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D956-26BF-B241-828F-287EFECF70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1300" y="5164559"/>
            <a:ext cx="2692400" cy="13632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4B674A-4CCD-044D-BF40-EC7B4F40E90A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7FBE22-EFD6-BF46-A6F9-155F0DE75FD8}"/>
              </a:ext>
            </a:extLst>
          </p:cNvPr>
          <p:cNvSpPr txBox="1"/>
          <p:nvPr/>
        </p:nvSpPr>
        <p:spPr>
          <a:xfrm>
            <a:off x="259346" y="913436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B3CA1-C4DD-EA4A-8ED2-4A35E702C668}"/>
              </a:ext>
            </a:extLst>
          </p:cNvPr>
          <p:cNvSpPr txBox="1"/>
          <p:nvPr/>
        </p:nvSpPr>
        <p:spPr>
          <a:xfrm>
            <a:off x="8519532" y="913436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9BBA5F-4DB0-BC4C-9952-F7732D80B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201" y="2282213"/>
            <a:ext cx="3671123" cy="18240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548CD66-DB6A-9547-AC23-5C245C1F5A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1474" y="4140151"/>
            <a:ext cx="2879224" cy="23876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C8A6C85-4649-234F-956C-5830B8F901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8034" y="3642266"/>
            <a:ext cx="2607958" cy="28011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3E41ED-DB4D-3D48-8CCC-7B4F2F9ADFD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837" t="8263" r="22066" b="3899"/>
          <a:stretch/>
        </p:blipFill>
        <p:spPr>
          <a:xfrm>
            <a:off x="10103572" y="1971765"/>
            <a:ext cx="1697255" cy="275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771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74B674A-4CCD-044D-BF40-EC7B4F40E90A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7FBE22-EFD6-BF46-A6F9-155F0DE75FD8}"/>
              </a:ext>
            </a:extLst>
          </p:cNvPr>
          <p:cNvSpPr txBox="1"/>
          <p:nvPr/>
        </p:nvSpPr>
        <p:spPr>
          <a:xfrm>
            <a:off x="259346" y="913436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B3CA1-C4DD-EA4A-8ED2-4A35E702C668}"/>
              </a:ext>
            </a:extLst>
          </p:cNvPr>
          <p:cNvSpPr txBox="1"/>
          <p:nvPr/>
        </p:nvSpPr>
        <p:spPr>
          <a:xfrm>
            <a:off x="8519532" y="913436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1F75F3-BD14-B343-B1C9-E9E3CEE2C7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99"/>
          <a:stretch/>
        </p:blipFill>
        <p:spPr>
          <a:xfrm rot="16200000">
            <a:off x="3757744" y="950499"/>
            <a:ext cx="4706690" cy="683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46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944491"/>
            <a:ext cx="3959335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599983" y="944491"/>
            <a:ext cx="4347755" cy="6771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1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1298" y="2351765"/>
          <a:ext cx="1168644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Y TEULU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mam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ewythr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uncle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llysfam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grand-daughter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llysdad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husband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brawd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cefnder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gwraig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chwaer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sister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cyfnither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(female)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rhieni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modryb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auntie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mam-</a:t>
                      </a:r>
                      <a:r>
                        <a:rPr lang="en-US" sz="2000" b="1" dirty="0" err="1"/>
                        <a:t>gu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tad-cu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taid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nain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357949-A650-8C4F-AACB-5FD45D2C2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06353" y="703546"/>
            <a:ext cx="1596330" cy="159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90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8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Jac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Rhys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Mai 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ty </a:t>
                      </a:r>
                      <a:r>
                        <a:rPr lang="en-US" dirty="0" err="1"/>
                        <a:t>teras</a:t>
                      </a:r>
                      <a:r>
                        <a:rPr lang="en-US" dirty="0"/>
                        <a:t> , Abertawe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chwarae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pêl-droed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gwylio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pêl-droed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rhedeg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bwyd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Tsienïaidd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siocled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ffeithiol</a:t>
                      </a:r>
                      <a:r>
                        <a:rPr lang="en-US" b="0" u="none" dirty="0"/>
                        <a:t>, </a:t>
                      </a:r>
                      <a:r>
                        <a:rPr lang="en-US" b="0" u="none" dirty="0" err="1"/>
                        <a:t>mynd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ar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wyliau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pobl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anghwrtais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hufen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iâ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glas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/>
                        <a:t>Mam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dwy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ci </a:t>
                      </a:r>
                      <a:r>
                        <a:rPr lang="en-US" dirty="0" err="1"/>
                        <a:t>labradôr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siocled</a:t>
                      </a:r>
                      <a:r>
                        <a:rPr lang="en-US" dirty="0"/>
                        <a:t> - Ted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/>
              <a:t>asbort</a:t>
            </a:r>
            <a:endParaRPr lang="en-US" sz="28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E2EB7F-99F3-6D4C-9687-D16BB2B9A7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7925" y="2785759"/>
            <a:ext cx="3429275" cy="308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8184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5776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407945" y="2111916"/>
            <a:ext cx="4267200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093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1091493">
            <a:off x="482195" y="450230"/>
            <a:ext cx="4632182" cy="2352352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latin typeface="Segoe Print" panose="02000800000000000000" pitchFamily="2" charset="0"/>
              </a:rPr>
              <a:t>Eich</a:t>
            </a:r>
            <a:r>
              <a:rPr lang="en-US" sz="3600" b="1" dirty="0"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latin typeface="Segoe Print" panose="02000800000000000000" pitchFamily="2" charset="0"/>
              </a:rPr>
              <a:t>tasg</a:t>
            </a:r>
            <a:endParaRPr lang="en-US" sz="3600" b="1" dirty="0">
              <a:latin typeface="Segoe Print" panose="02000800000000000000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478DAA-C5C2-7740-BCD3-18D3DD8C9A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1333" y="241299"/>
            <a:ext cx="5509684" cy="647703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612097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92387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/>
              <a:t>Dysgwch</a:t>
            </a:r>
            <a:r>
              <a:rPr lang="en-US" sz="3200" b="1" dirty="0"/>
              <a:t> y </a:t>
            </a:r>
            <a:r>
              <a:rPr lang="en-US" sz="3200" b="1" dirty="0" err="1"/>
              <a:t>patrymau</a:t>
            </a:r>
            <a:r>
              <a:rPr lang="en-US" sz="3200" b="1" dirty="0"/>
              <a:t> </a:t>
            </a:r>
            <a:r>
              <a:rPr lang="en-US" sz="3200" b="1" dirty="0" err="1"/>
              <a:t>iaith</a:t>
            </a:r>
            <a:r>
              <a:rPr lang="en-US" sz="3200" b="1" dirty="0"/>
              <a:t> </a:t>
            </a:r>
            <a:r>
              <a:rPr lang="en-US" sz="3200" b="1" dirty="0" err="1"/>
              <a:t>a’r</a:t>
            </a:r>
            <a:r>
              <a:rPr lang="en-US" sz="3200" b="1" dirty="0"/>
              <a:t> </a:t>
            </a:r>
            <a:r>
              <a:rPr lang="en-US" sz="3200" b="1" dirty="0" err="1"/>
              <a:t>eirfa</a:t>
            </a:r>
            <a:r>
              <a:rPr lang="en-US" sz="3200" b="1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/>
              <a:t>Gwnewch</a:t>
            </a:r>
            <a:r>
              <a:rPr lang="en-US" sz="3200" b="1" dirty="0"/>
              <a:t> y </a:t>
            </a:r>
            <a:r>
              <a:rPr lang="en-US" sz="3200" b="1" dirty="0" err="1"/>
              <a:t>dasg</a:t>
            </a:r>
            <a:r>
              <a:rPr lang="en-US" sz="3200" b="1" dirty="0"/>
              <a:t> </a:t>
            </a:r>
            <a:r>
              <a:rPr lang="en-US" sz="3200" b="1" dirty="0" err="1"/>
              <a:t>sydd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</a:t>
            </a:r>
            <a:r>
              <a:rPr lang="en-US" sz="3200" b="1" dirty="0" err="1"/>
              <a:t>sleid</a:t>
            </a:r>
            <a:r>
              <a:rPr lang="en-US" sz="3200" b="1" dirty="0"/>
              <a:t> 41.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92387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Learn the language patterns and any new vocabulary.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Complete your task which is on Slide 41.</a:t>
            </a:r>
          </a:p>
          <a:p>
            <a:endParaRPr lang="en-US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73316" y="1378531"/>
            <a:ext cx="8030817" cy="381642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19.1.2021 @ 9 a.m.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2252</TotalTime>
  <Words>1512</Words>
  <Application>Microsoft Macintosh PowerPoint</Application>
  <PresentationFormat>Widescreen</PresentationFormat>
  <Paragraphs>405</Paragraphs>
  <Slides>42</Slides>
  <Notes>7</Notes>
  <HiddenSlides>0</HiddenSlides>
  <MMClips>3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4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Cooper Black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Yn y dosbarth…                    In the classroom …</vt:lpstr>
      <vt:lpstr>Yn y dosbarth…                    In the classroom …</vt:lpstr>
      <vt:lpstr>PowerPoint Presentation</vt:lpstr>
      <vt:lpstr>PowerPoint Presentation</vt:lpstr>
      <vt:lpstr>PowerPoint Presentation</vt:lpstr>
      <vt:lpstr>Yn y dosbarth…                    In the classroom …</vt:lpstr>
      <vt:lpstr>PowerPoint Presentation</vt:lpstr>
      <vt:lpstr>Help llaw …                                 a helping hand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Tai a Chartrefi  / in</vt:lpstr>
      <vt:lpstr>PowerPoint Presentation</vt:lpstr>
      <vt:lpstr>PowerPoint Presentation</vt:lpstr>
      <vt:lpstr>PowerPoint Presentation</vt:lpstr>
      <vt:lpstr>PowerPoint Presentation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187</cp:revision>
  <cp:lastPrinted>2020-10-12T18:34:26Z</cp:lastPrinted>
  <dcterms:created xsi:type="dcterms:W3CDTF">2020-09-11T11:29:22Z</dcterms:created>
  <dcterms:modified xsi:type="dcterms:W3CDTF">2021-01-11T15:34:47Z</dcterms:modified>
</cp:coreProperties>
</file>