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78" r:id="rId2"/>
    <p:sldId id="256" r:id="rId3"/>
    <p:sldId id="281" r:id="rId4"/>
    <p:sldId id="282" r:id="rId5"/>
    <p:sldId id="283" r:id="rId6"/>
    <p:sldId id="260" r:id="rId7"/>
    <p:sldId id="263" r:id="rId8"/>
    <p:sldId id="264" r:id="rId9"/>
    <p:sldId id="265" r:id="rId10"/>
    <p:sldId id="266" r:id="rId11"/>
    <p:sldId id="257" r:id="rId12"/>
    <p:sldId id="258" r:id="rId13"/>
    <p:sldId id="280" r:id="rId14"/>
    <p:sldId id="259"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DDEE2-F4E2-B5B4-1988-525172CEFD8C}" v="399" dt="2026-02-14T11:04:49.680"/>
    <p1510:client id="{D52252EB-E13F-8262-AA69-0146078F087C}" v="1" dt="2026-02-13T19:19:07.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35"/>
    <p:restoredTop sz="94637"/>
  </p:normalViewPr>
  <p:slideViewPr>
    <p:cSldViewPr snapToGrid="0">
      <p:cViewPr varScale="1">
        <p:scale>
          <a:sx n="56" d="100"/>
          <a:sy n="56" d="100"/>
        </p:scale>
        <p:origin x="1188"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ata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B3E1D6-94EE-45CE-A899-F32D33D4798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3E22F09-EC8A-4FA5-B5E7-FD0578DAC88D}">
      <dgm:prSet/>
      <dgm:spPr/>
      <dgm:t>
        <a:bodyPr/>
        <a:lstStyle/>
        <a:p>
          <a:pPr>
            <a:lnSpc>
              <a:spcPct val="100000"/>
            </a:lnSpc>
          </a:pPr>
          <a:r>
            <a:rPr lang="en-US" dirty="0"/>
            <a:t>Microsoft Excel is a programmed application that is used by a spreadsheet.</a:t>
          </a:r>
        </a:p>
      </dgm:t>
    </dgm:pt>
    <dgm:pt modelId="{BD78FA41-AE49-4958-A9CA-6CED1014B011}" type="parTrans" cxnId="{1B5B1B76-EEB6-4D2D-A9DF-7B80184CCD9A}">
      <dgm:prSet/>
      <dgm:spPr/>
      <dgm:t>
        <a:bodyPr/>
        <a:lstStyle/>
        <a:p>
          <a:endParaRPr lang="en-US"/>
        </a:p>
      </dgm:t>
    </dgm:pt>
    <dgm:pt modelId="{B2B1172C-2755-4433-881D-2095C7BF2050}" type="sibTrans" cxnId="{1B5B1B76-EEB6-4D2D-A9DF-7B80184CCD9A}">
      <dgm:prSet/>
      <dgm:spPr/>
      <dgm:t>
        <a:bodyPr/>
        <a:lstStyle/>
        <a:p>
          <a:endParaRPr lang="en-US"/>
        </a:p>
      </dgm:t>
    </dgm:pt>
    <dgm:pt modelId="{0F22345D-04F6-4049-8C1C-F16208020B3E}">
      <dgm:prSet/>
      <dgm:spPr/>
      <dgm:t>
        <a:bodyPr/>
        <a:lstStyle/>
        <a:p>
          <a:pPr>
            <a:lnSpc>
              <a:spcPct val="100000"/>
            </a:lnSpc>
          </a:pPr>
          <a:r>
            <a:rPr lang="en-US" dirty="0"/>
            <a:t>From the many things it can be used for, workplaces use it to do there project management which are for tracking, organising and managing tasks.</a:t>
          </a:r>
        </a:p>
      </dgm:t>
    </dgm:pt>
    <dgm:pt modelId="{08F7FFC3-2678-46D5-8AED-94567943BA68}" type="parTrans" cxnId="{DCD6FE0B-38D3-408D-AE91-361B2AE65C0D}">
      <dgm:prSet/>
      <dgm:spPr/>
      <dgm:t>
        <a:bodyPr/>
        <a:lstStyle/>
        <a:p>
          <a:endParaRPr lang="en-US"/>
        </a:p>
      </dgm:t>
    </dgm:pt>
    <dgm:pt modelId="{7FA93D51-6687-4887-A79F-FC6B464A5B10}" type="sibTrans" cxnId="{DCD6FE0B-38D3-408D-AE91-361B2AE65C0D}">
      <dgm:prSet/>
      <dgm:spPr/>
      <dgm:t>
        <a:bodyPr/>
        <a:lstStyle/>
        <a:p>
          <a:endParaRPr lang="en-US"/>
        </a:p>
      </dgm:t>
    </dgm:pt>
    <dgm:pt modelId="{8B404072-81E0-463F-A83C-763FCB82F293}">
      <dgm:prSet/>
      <dgm:spPr/>
      <dgm:t>
        <a:bodyPr/>
        <a:lstStyle/>
        <a:p>
          <a:pPr>
            <a:lnSpc>
              <a:spcPct val="100000"/>
            </a:lnSpc>
          </a:pPr>
          <a:r>
            <a:rPr lang="en-US" dirty="0"/>
            <a:t>Greenfield Home Care Agency can use Excel for: data organization, tracking, financial analysis, reporting, analysis, charting and compliance.</a:t>
          </a:r>
        </a:p>
      </dgm:t>
    </dgm:pt>
    <dgm:pt modelId="{3B7900AE-8AAA-4A45-B6DC-412827676458}" type="parTrans" cxnId="{C4DCE7CE-3A0F-4BAA-85D9-8DE4B4560CFC}">
      <dgm:prSet/>
      <dgm:spPr/>
      <dgm:t>
        <a:bodyPr/>
        <a:lstStyle/>
        <a:p>
          <a:endParaRPr lang="en-US"/>
        </a:p>
      </dgm:t>
    </dgm:pt>
    <dgm:pt modelId="{50996167-5F1F-46C9-AA22-F302823FAC92}" type="sibTrans" cxnId="{C4DCE7CE-3A0F-4BAA-85D9-8DE4B4560CFC}">
      <dgm:prSet/>
      <dgm:spPr/>
      <dgm:t>
        <a:bodyPr/>
        <a:lstStyle/>
        <a:p>
          <a:endParaRPr lang="en-US"/>
        </a:p>
      </dgm:t>
    </dgm:pt>
    <dgm:pt modelId="{80FC9C22-7F45-4654-90A7-0BA6C528F704}" type="pres">
      <dgm:prSet presAssocID="{80B3E1D6-94EE-45CE-A899-F32D33D47985}" presName="root" presStyleCnt="0">
        <dgm:presLayoutVars>
          <dgm:dir/>
          <dgm:resizeHandles val="exact"/>
        </dgm:presLayoutVars>
      </dgm:prSet>
      <dgm:spPr/>
    </dgm:pt>
    <dgm:pt modelId="{FAAA5C67-71A2-4DA0-AA7A-C6DDF48C8994}" type="pres">
      <dgm:prSet presAssocID="{93E22F09-EC8A-4FA5-B5E7-FD0578DAC88D}" presName="compNode" presStyleCnt="0"/>
      <dgm:spPr/>
    </dgm:pt>
    <dgm:pt modelId="{9A9E0595-8517-4CDB-9A90-81C015445EE2}" type="pres">
      <dgm:prSet presAssocID="{93E22F09-EC8A-4FA5-B5E7-FD0578DAC88D}" presName="bgRect" presStyleLbl="bgShp" presStyleIdx="0" presStyleCnt="3" custLinFactNeighborX="-1498" custLinFactNeighborY="732"/>
      <dgm:spPr/>
    </dgm:pt>
    <dgm:pt modelId="{90F39930-2AFE-490D-8F72-585D93B845ED}" type="pres">
      <dgm:prSet presAssocID="{93E22F09-EC8A-4FA5-B5E7-FD0578DAC8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ble"/>
        </a:ext>
      </dgm:extLst>
    </dgm:pt>
    <dgm:pt modelId="{07A7BF04-DFC8-4666-855D-80493F36EBE4}" type="pres">
      <dgm:prSet presAssocID="{93E22F09-EC8A-4FA5-B5E7-FD0578DAC88D}" presName="spaceRect" presStyleCnt="0"/>
      <dgm:spPr/>
    </dgm:pt>
    <dgm:pt modelId="{EF2FBC16-8743-4DE2-A85A-6994BC18C006}" type="pres">
      <dgm:prSet presAssocID="{93E22F09-EC8A-4FA5-B5E7-FD0578DAC88D}" presName="parTx" presStyleLbl="revTx" presStyleIdx="0" presStyleCnt="3">
        <dgm:presLayoutVars>
          <dgm:chMax val="0"/>
          <dgm:chPref val="0"/>
        </dgm:presLayoutVars>
      </dgm:prSet>
      <dgm:spPr/>
    </dgm:pt>
    <dgm:pt modelId="{577DD047-7313-459C-BA4F-C079C33FDCE2}" type="pres">
      <dgm:prSet presAssocID="{B2B1172C-2755-4433-881D-2095C7BF2050}" presName="sibTrans" presStyleCnt="0"/>
      <dgm:spPr/>
    </dgm:pt>
    <dgm:pt modelId="{1919A9DF-5757-4B58-B7F9-A0281A70F621}" type="pres">
      <dgm:prSet presAssocID="{0F22345D-04F6-4049-8C1C-F16208020B3E}" presName="compNode" presStyleCnt="0"/>
      <dgm:spPr/>
    </dgm:pt>
    <dgm:pt modelId="{44B67D3A-6BAC-44E0-B2A4-DCC323492986}" type="pres">
      <dgm:prSet presAssocID="{0F22345D-04F6-4049-8C1C-F16208020B3E}" presName="bgRect" presStyleLbl="bgShp" presStyleIdx="1" presStyleCnt="3"/>
      <dgm:spPr/>
    </dgm:pt>
    <dgm:pt modelId="{93C7874C-2A41-4AF2-9196-192F9C8CC3C0}" type="pres">
      <dgm:prSet presAssocID="{0F22345D-04F6-4049-8C1C-F16208020B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AAC9F340-81B6-4C78-BB53-AEAF429B5339}" type="pres">
      <dgm:prSet presAssocID="{0F22345D-04F6-4049-8C1C-F16208020B3E}" presName="spaceRect" presStyleCnt="0"/>
      <dgm:spPr/>
    </dgm:pt>
    <dgm:pt modelId="{DE69ADE9-07A2-440F-A30E-F976A9BDBCCB}" type="pres">
      <dgm:prSet presAssocID="{0F22345D-04F6-4049-8C1C-F16208020B3E}" presName="parTx" presStyleLbl="revTx" presStyleIdx="1" presStyleCnt="3">
        <dgm:presLayoutVars>
          <dgm:chMax val="0"/>
          <dgm:chPref val="0"/>
        </dgm:presLayoutVars>
      </dgm:prSet>
      <dgm:spPr/>
    </dgm:pt>
    <dgm:pt modelId="{A2BD7236-68BC-402D-AADC-01769F63DF8A}" type="pres">
      <dgm:prSet presAssocID="{7FA93D51-6687-4887-A79F-FC6B464A5B10}" presName="sibTrans" presStyleCnt="0"/>
      <dgm:spPr/>
    </dgm:pt>
    <dgm:pt modelId="{F03BCA3B-F08B-47D9-891B-9750A8F7E64A}" type="pres">
      <dgm:prSet presAssocID="{8B404072-81E0-463F-A83C-763FCB82F293}" presName="compNode" presStyleCnt="0"/>
      <dgm:spPr/>
    </dgm:pt>
    <dgm:pt modelId="{F3A8927F-FB94-4A55-9086-7861157397B3}" type="pres">
      <dgm:prSet presAssocID="{8B404072-81E0-463F-A83C-763FCB82F293}" presName="bgRect" presStyleLbl="bgShp" presStyleIdx="2" presStyleCnt="3"/>
      <dgm:spPr/>
    </dgm:pt>
    <dgm:pt modelId="{9D4A74E3-9302-4857-B9A9-D73A4B23492A}" type="pres">
      <dgm:prSet presAssocID="{8B404072-81E0-463F-A83C-763FCB82F2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5342B1DD-53A2-4F73-B0FE-C4A61279A66D}" type="pres">
      <dgm:prSet presAssocID="{8B404072-81E0-463F-A83C-763FCB82F293}" presName="spaceRect" presStyleCnt="0"/>
      <dgm:spPr/>
    </dgm:pt>
    <dgm:pt modelId="{8849CBD6-BC84-491C-AC0C-C27DDE377EC7}" type="pres">
      <dgm:prSet presAssocID="{8B404072-81E0-463F-A83C-763FCB82F293}" presName="parTx" presStyleLbl="revTx" presStyleIdx="2" presStyleCnt="3">
        <dgm:presLayoutVars>
          <dgm:chMax val="0"/>
          <dgm:chPref val="0"/>
        </dgm:presLayoutVars>
      </dgm:prSet>
      <dgm:spPr/>
    </dgm:pt>
  </dgm:ptLst>
  <dgm:cxnLst>
    <dgm:cxn modelId="{77760A0A-0A02-4B64-BF16-E08106FACA8A}" type="presOf" srcId="{8B404072-81E0-463F-A83C-763FCB82F293}" destId="{8849CBD6-BC84-491C-AC0C-C27DDE377EC7}" srcOrd="0" destOrd="0" presId="urn:microsoft.com/office/officeart/2018/2/layout/IconVerticalSolidList"/>
    <dgm:cxn modelId="{DCD6FE0B-38D3-408D-AE91-361B2AE65C0D}" srcId="{80B3E1D6-94EE-45CE-A899-F32D33D47985}" destId="{0F22345D-04F6-4049-8C1C-F16208020B3E}" srcOrd="1" destOrd="0" parTransId="{08F7FFC3-2678-46D5-8AED-94567943BA68}" sibTransId="{7FA93D51-6687-4887-A79F-FC6B464A5B10}"/>
    <dgm:cxn modelId="{63F92011-A930-4FA2-B279-C8D84A3C8013}" type="presOf" srcId="{80B3E1D6-94EE-45CE-A899-F32D33D47985}" destId="{80FC9C22-7F45-4654-90A7-0BA6C528F704}" srcOrd="0" destOrd="0" presId="urn:microsoft.com/office/officeart/2018/2/layout/IconVerticalSolidList"/>
    <dgm:cxn modelId="{3ED5BB29-B855-46FB-A1F9-DA7161CEB900}" type="presOf" srcId="{0F22345D-04F6-4049-8C1C-F16208020B3E}" destId="{DE69ADE9-07A2-440F-A30E-F976A9BDBCCB}" srcOrd="0" destOrd="0" presId="urn:microsoft.com/office/officeart/2018/2/layout/IconVerticalSolidList"/>
    <dgm:cxn modelId="{5224A84E-7F09-4CCC-9761-373735F58C3C}" type="presOf" srcId="{93E22F09-EC8A-4FA5-B5E7-FD0578DAC88D}" destId="{EF2FBC16-8743-4DE2-A85A-6994BC18C006}" srcOrd="0" destOrd="0" presId="urn:microsoft.com/office/officeart/2018/2/layout/IconVerticalSolidList"/>
    <dgm:cxn modelId="{1B5B1B76-EEB6-4D2D-A9DF-7B80184CCD9A}" srcId="{80B3E1D6-94EE-45CE-A899-F32D33D47985}" destId="{93E22F09-EC8A-4FA5-B5E7-FD0578DAC88D}" srcOrd="0" destOrd="0" parTransId="{BD78FA41-AE49-4958-A9CA-6CED1014B011}" sibTransId="{B2B1172C-2755-4433-881D-2095C7BF2050}"/>
    <dgm:cxn modelId="{C4DCE7CE-3A0F-4BAA-85D9-8DE4B4560CFC}" srcId="{80B3E1D6-94EE-45CE-A899-F32D33D47985}" destId="{8B404072-81E0-463F-A83C-763FCB82F293}" srcOrd="2" destOrd="0" parTransId="{3B7900AE-8AAA-4A45-B6DC-412827676458}" sibTransId="{50996167-5F1F-46C9-AA22-F302823FAC92}"/>
    <dgm:cxn modelId="{F9AE94B9-E066-4532-BA85-8E167A6C4D33}" type="presParOf" srcId="{80FC9C22-7F45-4654-90A7-0BA6C528F704}" destId="{FAAA5C67-71A2-4DA0-AA7A-C6DDF48C8994}" srcOrd="0" destOrd="0" presId="urn:microsoft.com/office/officeart/2018/2/layout/IconVerticalSolidList"/>
    <dgm:cxn modelId="{CBF889EF-D76C-478A-B26A-9B09E3F1C3AB}" type="presParOf" srcId="{FAAA5C67-71A2-4DA0-AA7A-C6DDF48C8994}" destId="{9A9E0595-8517-4CDB-9A90-81C015445EE2}" srcOrd="0" destOrd="0" presId="urn:microsoft.com/office/officeart/2018/2/layout/IconVerticalSolidList"/>
    <dgm:cxn modelId="{DBB29B9D-0E4D-424B-A5BC-45F2B1D5060B}" type="presParOf" srcId="{FAAA5C67-71A2-4DA0-AA7A-C6DDF48C8994}" destId="{90F39930-2AFE-490D-8F72-585D93B845ED}" srcOrd="1" destOrd="0" presId="urn:microsoft.com/office/officeart/2018/2/layout/IconVerticalSolidList"/>
    <dgm:cxn modelId="{283DE7BF-C062-4AC4-AD00-E1628756154E}" type="presParOf" srcId="{FAAA5C67-71A2-4DA0-AA7A-C6DDF48C8994}" destId="{07A7BF04-DFC8-4666-855D-80493F36EBE4}" srcOrd="2" destOrd="0" presId="urn:microsoft.com/office/officeart/2018/2/layout/IconVerticalSolidList"/>
    <dgm:cxn modelId="{D6FEB5D7-6402-4A54-9759-EF32BD0C28EF}" type="presParOf" srcId="{FAAA5C67-71A2-4DA0-AA7A-C6DDF48C8994}" destId="{EF2FBC16-8743-4DE2-A85A-6994BC18C006}" srcOrd="3" destOrd="0" presId="urn:microsoft.com/office/officeart/2018/2/layout/IconVerticalSolidList"/>
    <dgm:cxn modelId="{15F40314-C939-4996-9F55-6FCD3146FD01}" type="presParOf" srcId="{80FC9C22-7F45-4654-90A7-0BA6C528F704}" destId="{577DD047-7313-459C-BA4F-C079C33FDCE2}" srcOrd="1" destOrd="0" presId="urn:microsoft.com/office/officeart/2018/2/layout/IconVerticalSolidList"/>
    <dgm:cxn modelId="{EFBEC1F5-0C8D-42B7-989E-E98AB32340E1}" type="presParOf" srcId="{80FC9C22-7F45-4654-90A7-0BA6C528F704}" destId="{1919A9DF-5757-4B58-B7F9-A0281A70F621}" srcOrd="2" destOrd="0" presId="urn:microsoft.com/office/officeart/2018/2/layout/IconVerticalSolidList"/>
    <dgm:cxn modelId="{9FFA730B-283C-44B4-89E0-8428F90C15FB}" type="presParOf" srcId="{1919A9DF-5757-4B58-B7F9-A0281A70F621}" destId="{44B67D3A-6BAC-44E0-B2A4-DCC323492986}" srcOrd="0" destOrd="0" presId="urn:microsoft.com/office/officeart/2018/2/layout/IconVerticalSolidList"/>
    <dgm:cxn modelId="{2BC950B5-F511-4B63-A377-CA991005C9D8}" type="presParOf" srcId="{1919A9DF-5757-4B58-B7F9-A0281A70F621}" destId="{93C7874C-2A41-4AF2-9196-192F9C8CC3C0}" srcOrd="1" destOrd="0" presId="urn:microsoft.com/office/officeart/2018/2/layout/IconVerticalSolidList"/>
    <dgm:cxn modelId="{069A09C9-FD0B-4A8A-8D54-A68F7D6F68E6}" type="presParOf" srcId="{1919A9DF-5757-4B58-B7F9-A0281A70F621}" destId="{AAC9F340-81B6-4C78-BB53-AEAF429B5339}" srcOrd="2" destOrd="0" presId="urn:microsoft.com/office/officeart/2018/2/layout/IconVerticalSolidList"/>
    <dgm:cxn modelId="{ED07C274-F857-47B7-B18E-7D89234EC1B3}" type="presParOf" srcId="{1919A9DF-5757-4B58-B7F9-A0281A70F621}" destId="{DE69ADE9-07A2-440F-A30E-F976A9BDBCCB}" srcOrd="3" destOrd="0" presId="urn:microsoft.com/office/officeart/2018/2/layout/IconVerticalSolidList"/>
    <dgm:cxn modelId="{0F7C159B-A661-40C8-A4DE-9B3A3F47CD35}" type="presParOf" srcId="{80FC9C22-7F45-4654-90A7-0BA6C528F704}" destId="{A2BD7236-68BC-402D-AADC-01769F63DF8A}" srcOrd="3" destOrd="0" presId="urn:microsoft.com/office/officeart/2018/2/layout/IconVerticalSolidList"/>
    <dgm:cxn modelId="{6FC82E4A-4FF7-4EB1-B98F-94BD949650FB}" type="presParOf" srcId="{80FC9C22-7F45-4654-90A7-0BA6C528F704}" destId="{F03BCA3B-F08B-47D9-891B-9750A8F7E64A}" srcOrd="4" destOrd="0" presId="urn:microsoft.com/office/officeart/2018/2/layout/IconVerticalSolidList"/>
    <dgm:cxn modelId="{5D0F1A0C-0187-4FBF-A006-397B47D3FE9C}" type="presParOf" srcId="{F03BCA3B-F08B-47D9-891B-9750A8F7E64A}" destId="{F3A8927F-FB94-4A55-9086-7861157397B3}" srcOrd="0" destOrd="0" presId="urn:microsoft.com/office/officeart/2018/2/layout/IconVerticalSolidList"/>
    <dgm:cxn modelId="{0F6522D8-CBCD-49CF-93E5-0ADCE055A014}" type="presParOf" srcId="{F03BCA3B-F08B-47D9-891B-9750A8F7E64A}" destId="{9D4A74E3-9302-4857-B9A9-D73A4B23492A}" srcOrd="1" destOrd="0" presId="urn:microsoft.com/office/officeart/2018/2/layout/IconVerticalSolidList"/>
    <dgm:cxn modelId="{57F5D679-946D-4977-8D1C-01E4ADF3E70A}" type="presParOf" srcId="{F03BCA3B-F08B-47D9-891B-9750A8F7E64A}" destId="{5342B1DD-53A2-4F73-B0FE-C4A61279A66D}" srcOrd="2" destOrd="0" presId="urn:microsoft.com/office/officeart/2018/2/layout/IconVerticalSolidList"/>
    <dgm:cxn modelId="{1C85A1F8-004A-4786-ACE2-35D09EB8B0B9}" type="presParOf" srcId="{F03BCA3B-F08B-47D9-891B-9750A8F7E64A}" destId="{8849CBD6-BC84-491C-AC0C-C27DDE377EC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33A37B-F767-4EF5-A66E-E1F5A48638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8E9832-1CE2-43DA-AAFD-C0F29A459D41}">
      <dgm:prSet/>
      <dgm:spPr/>
      <dgm:t>
        <a:bodyPr/>
        <a:lstStyle/>
        <a:p>
          <a:pPr>
            <a:lnSpc>
              <a:spcPct val="100000"/>
            </a:lnSpc>
          </a:pPr>
          <a:r>
            <a:rPr lang="en-US" dirty="0"/>
            <a:t>Excel is effective in building strong communication with staff through </a:t>
          </a:r>
          <a:r>
            <a:rPr lang="en-US" dirty="0" err="1"/>
            <a:t>organised</a:t>
          </a:r>
          <a:r>
            <a:rPr lang="en-US" dirty="0"/>
            <a:t> data management and streamlined processes.</a:t>
          </a:r>
        </a:p>
      </dgm:t>
    </dgm:pt>
    <dgm:pt modelId="{CCD214EA-91CC-4854-AF24-B1621DBE2D2A}" type="parTrans" cxnId="{F2FDADB8-5667-46BB-B748-E615D1647C61}">
      <dgm:prSet/>
      <dgm:spPr/>
      <dgm:t>
        <a:bodyPr/>
        <a:lstStyle/>
        <a:p>
          <a:endParaRPr lang="en-US"/>
        </a:p>
      </dgm:t>
    </dgm:pt>
    <dgm:pt modelId="{B4A31E56-312B-4CC0-A2FE-4BF2433F133A}" type="sibTrans" cxnId="{F2FDADB8-5667-46BB-B748-E615D1647C61}">
      <dgm:prSet/>
      <dgm:spPr/>
      <dgm:t>
        <a:bodyPr/>
        <a:lstStyle/>
        <a:p>
          <a:endParaRPr lang="en-US"/>
        </a:p>
      </dgm:t>
    </dgm:pt>
    <dgm:pt modelId="{56C03460-7C11-4D18-B5A9-1A8DE178CB8C}">
      <dgm:prSet/>
      <dgm:spPr/>
      <dgm:t>
        <a:bodyPr/>
        <a:lstStyle/>
        <a:p>
          <a:pPr>
            <a:lnSpc>
              <a:spcPct val="100000"/>
            </a:lnSpc>
          </a:pPr>
          <a:r>
            <a:rPr lang="en-US" dirty="0"/>
            <a:t>Handover is smooth, clear and provided comprehensive information on medical input and any issues or concerns raised by staff.</a:t>
          </a:r>
        </a:p>
      </dgm:t>
    </dgm:pt>
    <dgm:pt modelId="{369DF54A-B533-4674-85CC-CF93C594D159}" type="parTrans" cxnId="{C47D6C53-3D82-48B5-8A45-764B28233FEC}">
      <dgm:prSet/>
      <dgm:spPr/>
      <dgm:t>
        <a:bodyPr/>
        <a:lstStyle/>
        <a:p>
          <a:endParaRPr lang="en-US"/>
        </a:p>
      </dgm:t>
    </dgm:pt>
    <dgm:pt modelId="{67E27EB9-153F-495C-B138-AA9578893DA4}" type="sibTrans" cxnId="{C47D6C53-3D82-48B5-8A45-764B28233FEC}">
      <dgm:prSet/>
      <dgm:spPr/>
      <dgm:t>
        <a:bodyPr/>
        <a:lstStyle/>
        <a:p>
          <a:endParaRPr lang="en-US"/>
        </a:p>
      </dgm:t>
    </dgm:pt>
    <dgm:pt modelId="{34CA8A96-2FB8-4C5F-9A52-9400CBC543A7}">
      <dgm:prSet/>
      <dgm:spPr/>
      <dgm:t>
        <a:bodyPr/>
        <a:lstStyle/>
        <a:p>
          <a:pPr>
            <a:lnSpc>
              <a:spcPct val="100000"/>
            </a:lnSpc>
          </a:pPr>
          <a:r>
            <a:rPr lang="en-US" dirty="0"/>
            <a:t>A clear view of data log of staff– tracking their shifts and the requirements for each of their shifts and it firms a basis for safeguarding staff.</a:t>
          </a:r>
        </a:p>
      </dgm:t>
    </dgm:pt>
    <dgm:pt modelId="{219D8E73-A779-4926-B1A8-E00A44F0504E}" type="parTrans" cxnId="{9DEE319C-B8D8-4203-B553-D4CCC09AB971}">
      <dgm:prSet/>
      <dgm:spPr/>
      <dgm:t>
        <a:bodyPr/>
        <a:lstStyle/>
        <a:p>
          <a:endParaRPr lang="en-US"/>
        </a:p>
      </dgm:t>
    </dgm:pt>
    <dgm:pt modelId="{1CADB0F9-E0E5-4570-AF15-F2D5306D54C1}" type="sibTrans" cxnId="{9DEE319C-B8D8-4203-B553-D4CCC09AB971}">
      <dgm:prSet/>
      <dgm:spPr/>
      <dgm:t>
        <a:bodyPr/>
        <a:lstStyle/>
        <a:p>
          <a:endParaRPr lang="en-US"/>
        </a:p>
      </dgm:t>
    </dgm:pt>
    <dgm:pt modelId="{B4815DC9-5A50-4777-A0B6-51721E903A89}">
      <dgm:prSet/>
      <dgm:spPr/>
      <dgm:t>
        <a:bodyPr/>
        <a:lstStyle/>
        <a:p>
          <a:pPr>
            <a:lnSpc>
              <a:spcPct val="100000"/>
            </a:lnSpc>
          </a:pPr>
          <a:r>
            <a:rPr lang="en-US" dirty="0"/>
            <a:t>Excel is also beneficial for scheduling shifts, tracking care plans and each patient’s needs and requirements – conditional formatting high profile patients for easier access.</a:t>
          </a:r>
        </a:p>
      </dgm:t>
    </dgm:pt>
    <dgm:pt modelId="{AEE8176D-F357-4CB6-8B01-54CEFC273773}" type="parTrans" cxnId="{5468C638-7CD0-4584-BBA5-9BFCFF3D65A6}">
      <dgm:prSet/>
      <dgm:spPr/>
      <dgm:t>
        <a:bodyPr/>
        <a:lstStyle/>
        <a:p>
          <a:endParaRPr lang="en-US"/>
        </a:p>
      </dgm:t>
    </dgm:pt>
    <dgm:pt modelId="{1418336B-6BF8-42B1-AD9E-41084EB7A2A2}" type="sibTrans" cxnId="{5468C638-7CD0-4584-BBA5-9BFCFF3D65A6}">
      <dgm:prSet/>
      <dgm:spPr/>
      <dgm:t>
        <a:bodyPr/>
        <a:lstStyle/>
        <a:p>
          <a:endParaRPr lang="en-US"/>
        </a:p>
      </dgm:t>
    </dgm:pt>
    <dgm:pt modelId="{08629B2A-07EA-4DC9-8AC5-D30B443796B2}">
      <dgm:prSet/>
      <dgm:spPr/>
      <dgm:t>
        <a:bodyPr/>
        <a:lstStyle/>
        <a:p>
          <a:pPr>
            <a:lnSpc>
              <a:spcPct val="100000"/>
            </a:lnSpc>
          </a:pPr>
          <a:r>
            <a:rPr lang="en-US" dirty="0"/>
            <a:t>Task tracking is also effective for Greenfield Home Agency as it will keep a record of residents, their medication needs and the dates and times given and any required follow ups. This ensures a clear audit trail of the support provided.</a:t>
          </a:r>
        </a:p>
      </dgm:t>
    </dgm:pt>
    <dgm:pt modelId="{DFC68E0E-7256-48DE-8FE1-8AF6BF7D991B}" type="parTrans" cxnId="{7960AF1E-C5AC-4707-9862-78F6BB1EFEE4}">
      <dgm:prSet/>
      <dgm:spPr/>
      <dgm:t>
        <a:bodyPr/>
        <a:lstStyle/>
        <a:p>
          <a:endParaRPr lang="en-US"/>
        </a:p>
      </dgm:t>
    </dgm:pt>
    <dgm:pt modelId="{E6D6DBC5-3526-476F-A919-EF09D250EA0F}" type="sibTrans" cxnId="{7960AF1E-C5AC-4707-9862-78F6BB1EFEE4}">
      <dgm:prSet/>
      <dgm:spPr/>
      <dgm:t>
        <a:bodyPr/>
        <a:lstStyle/>
        <a:p>
          <a:endParaRPr lang="en-US"/>
        </a:p>
      </dgm:t>
    </dgm:pt>
    <dgm:pt modelId="{84B3EE67-C613-7F42-B7E0-2157EF5950EC}">
      <dgm:prSet/>
      <dgm:spPr/>
      <dgm:t>
        <a:bodyPr/>
        <a:lstStyle/>
        <a:p>
          <a:pPr>
            <a:lnSpc>
              <a:spcPct val="100000"/>
            </a:lnSpc>
          </a:pPr>
          <a:endParaRPr lang="en-GB"/>
        </a:p>
      </dgm:t>
    </dgm:pt>
    <dgm:pt modelId="{605A953F-E2E3-1F48-9122-13D9AF1F4137}" type="parTrans" cxnId="{C8A24BB5-3972-994A-A5C1-775E12A13F4B}">
      <dgm:prSet/>
      <dgm:spPr/>
      <dgm:t>
        <a:bodyPr/>
        <a:lstStyle/>
        <a:p>
          <a:endParaRPr lang="en-GB"/>
        </a:p>
      </dgm:t>
    </dgm:pt>
    <dgm:pt modelId="{6F9FD741-2572-2E4F-B844-24FAC7A7BA56}" type="sibTrans" cxnId="{C8A24BB5-3972-994A-A5C1-775E12A13F4B}">
      <dgm:prSet/>
      <dgm:spPr/>
      <dgm:t>
        <a:bodyPr/>
        <a:lstStyle/>
        <a:p>
          <a:endParaRPr lang="en-GB"/>
        </a:p>
      </dgm:t>
    </dgm:pt>
    <dgm:pt modelId="{65C8B27E-195A-43CE-8E1A-C2EFFE65763B}" type="pres">
      <dgm:prSet presAssocID="{A333A37B-F767-4EF5-A66E-E1F5A48638FE}" presName="root" presStyleCnt="0">
        <dgm:presLayoutVars>
          <dgm:dir/>
          <dgm:resizeHandles val="exact"/>
        </dgm:presLayoutVars>
      </dgm:prSet>
      <dgm:spPr/>
    </dgm:pt>
    <dgm:pt modelId="{E76E7EE1-7BE7-493B-8C60-666C23A74953}" type="pres">
      <dgm:prSet presAssocID="{E48E9832-1CE2-43DA-AAFD-C0F29A459D41}" presName="compNode" presStyleCnt="0"/>
      <dgm:spPr/>
    </dgm:pt>
    <dgm:pt modelId="{A6F33047-80BA-47EC-840B-5661F9EFF81F}" type="pres">
      <dgm:prSet presAssocID="{E48E9832-1CE2-43DA-AAFD-C0F29A459D41}" presName="bgRect" presStyleLbl="bgShp" presStyleIdx="0" presStyleCnt="6" custLinFactNeighborX="-465" custLinFactNeighborY="-8841"/>
      <dgm:spPr/>
    </dgm:pt>
    <dgm:pt modelId="{1949D91B-6312-42B2-A5CE-733EE05435E1}" type="pres">
      <dgm:prSet presAssocID="{E48E9832-1CE2-43DA-AAFD-C0F29A459D4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35AD9DD7-CD64-4ABD-9F64-F1D215627D04}" type="pres">
      <dgm:prSet presAssocID="{E48E9832-1CE2-43DA-AAFD-C0F29A459D41}" presName="spaceRect" presStyleCnt="0"/>
      <dgm:spPr/>
    </dgm:pt>
    <dgm:pt modelId="{525054BC-596D-486F-BA92-0B4545127C17}" type="pres">
      <dgm:prSet presAssocID="{E48E9832-1CE2-43DA-AAFD-C0F29A459D41}" presName="parTx" presStyleLbl="revTx" presStyleIdx="0" presStyleCnt="6">
        <dgm:presLayoutVars>
          <dgm:chMax val="0"/>
          <dgm:chPref val="0"/>
        </dgm:presLayoutVars>
      </dgm:prSet>
      <dgm:spPr/>
    </dgm:pt>
    <dgm:pt modelId="{A41460D1-B89C-4726-AC17-D9FDBB0DF5EA}" type="pres">
      <dgm:prSet presAssocID="{B4A31E56-312B-4CC0-A2FE-4BF2433F133A}" presName="sibTrans" presStyleCnt="0"/>
      <dgm:spPr/>
    </dgm:pt>
    <dgm:pt modelId="{E21C6998-BA53-4B5D-AA85-053C225D176D}" type="pres">
      <dgm:prSet presAssocID="{56C03460-7C11-4D18-B5A9-1A8DE178CB8C}" presName="compNode" presStyleCnt="0"/>
      <dgm:spPr/>
    </dgm:pt>
    <dgm:pt modelId="{1FC23721-3BD1-4A20-8664-BA485E4ACCD4}" type="pres">
      <dgm:prSet presAssocID="{56C03460-7C11-4D18-B5A9-1A8DE178CB8C}" presName="bgRect" presStyleLbl="bgShp" presStyleIdx="1" presStyleCnt="6"/>
      <dgm:spPr/>
    </dgm:pt>
    <dgm:pt modelId="{F784DF43-646C-4DA5-892E-B9A9019D94E9}" type="pres">
      <dgm:prSet presAssocID="{56C03460-7C11-4D18-B5A9-1A8DE178CB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FC1C443-D3FB-4CDF-BF76-6C31A6AA4438}" type="pres">
      <dgm:prSet presAssocID="{56C03460-7C11-4D18-B5A9-1A8DE178CB8C}" presName="spaceRect" presStyleCnt="0"/>
      <dgm:spPr/>
    </dgm:pt>
    <dgm:pt modelId="{74FB6697-85D7-4831-B304-9259C1725712}" type="pres">
      <dgm:prSet presAssocID="{56C03460-7C11-4D18-B5A9-1A8DE178CB8C}" presName="parTx" presStyleLbl="revTx" presStyleIdx="1" presStyleCnt="6">
        <dgm:presLayoutVars>
          <dgm:chMax val="0"/>
          <dgm:chPref val="0"/>
        </dgm:presLayoutVars>
      </dgm:prSet>
      <dgm:spPr/>
    </dgm:pt>
    <dgm:pt modelId="{7A0A4793-D965-432C-9E0C-8EE83A71BFBA}" type="pres">
      <dgm:prSet presAssocID="{67E27EB9-153F-495C-B138-AA9578893DA4}" presName="sibTrans" presStyleCnt="0"/>
      <dgm:spPr/>
    </dgm:pt>
    <dgm:pt modelId="{7441B7B8-F4E7-4EB1-BD3A-9E2A30F4287D}" type="pres">
      <dgm:prSet presAssocID="{34CA8A96-2FB8-4C5F-9A52-9400CBC543A7}" presName="compNode" presStyleCnt="0"/>
      <dgm:spPr/>
    </dgm:pt>
    <dgm:pt modelId="{CA802BC4-CC90-468F-A309-5B04269F56B1}" type="pres">
      <dgm:prSet presAssocID="{34CA8A96-2FB8-4C5F-9A52-9400CBC543A7}" presName="bgRect" presStyleLbl="bgShp" presStyleIdx="2" presStyleCnt="6"/>
      <dgm:spPr/>
    </dgm:pt>
    <dgm:pt modelId="{39917ADF-393D-4F84-BC7C-374B9765369E}" type="pres">
      <dgm:prSet presAssocID="{34CA8A96-2FB8-4C5F-9A52-9400CBC543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54B1A8C9-FB6A-4822-84E8-593D88F589AC}" type="pres">
      <dgm:prSet presAssocID="{34CA8A96-2FB8-4C5F-9A52-9400CBC543A7}" presName="spaceRect" presStyleCnt="0"/>
      <dgm:spPr/>
    </dgm:pt>
    <dgm:pt modelId="{25B7F4AB-8D86-452B-91CC-C55E79FAEB37}" type="pres">
      <dgm:prSet presAssocID="{34CA8A96-2FB8-4C5F-9A52-9400CBC543A7}" presName="parTx" presStyleLbl="revTx" presStyleIdx="2" presStyleCnt="6">
        <dgm:presLayoutVars>
          <dgm:chMax val="0"/>
          <dgm:chPref val="0"/>
        </dgm:presLayoutVars>
      </dgm:prSet>
      <dgm:spPr/>
    </dgm:pt>
    <dgm:pt modelId="{4B9F47FA-1C97-439D-B56E-E5AA9B9455DD}" type="pres">
      <dgm:prSet presAssocID="{1CADB0F9-E0E5-4570-AF15-F2D5306D54C1}" presName="sibTrans" presStyleCnt="0"/>
      <dgm:spPr/>
    </dgm:pt>
    <dgm:pt modelId="{FE0E1107-B4F5-4F25-AB39-A0CA4AB2B577}" type="pres">
      <dgm:prSet presAssocID="{B4815DC9-5A50-4777-A0B6-51721E903A89}" presName="compNode" presStyleCnt="0"/>
      <dgm:spPr/>
    </dgm:pt>
    <dgm:pt modelId="{8A377CC1-BA85-4865-A239-AD667066D65D}" type="pres">
      <dgm:prSet presAssocID="{B4815DC9-5A50-4777-A0B6-51721E903A89}" presName="bgRect" presStyleLbl="bgShp" presStyleIdx="3" presStyleCnt="6"/>
      <dgm:spPr/>
    </dgm:pt>
    <dgm:pt modelId="{376E426E-9DD9-471C-9A24-C89F2C320793}" type="pres">
      <dgm:prSet presAssocID="{B4815DC9-5A50-4777-A0B6-51721E903A8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C01C0B0F-91FA-4016-9739-7A45573C8697}" type="pres">
      <dgm:prSet presAssocID="{B4815DC9-5A50-4777-A0B6-51721E903A89}" presName="spaceRect" presStyleCnt="0"/>
      <dgm:spPr/>
    </dgm:pt>
    <dgm:pt modelId="{58E42EFF-6D38-43E7-9B5F-B9C95DC6EC8A}" type="pres">
      <dgm:prSet presAssocID="{B4815DC9-5A50-4777-A0B6-51721E903A89}" presName="parTx" presStyleLbl="revTx" presStyleIdx="3" presStyleCnt="6">
        <dgm:presLayoutVars>
          <dgm:chMax val="0"/>
          <dgm:chPref val="0"/>
        </dgm:presLayoutVars>
      </dgm:prSet>
      <dgm:spPr/>
    </dgm:pt>
    <dgm:pt modelId="{CA6E0332-43F3-4F99-969F-7AA73DFFE579}" type="pres">
      <dgm:prSet presAssocID="{1418336B-6BF8-42B1-AD9E-41084EB7A2A2}" presName="sibTrans" presStyleCnt="0"/>
      <dgm:spPr/>
    </dgm:pt>
    <dgm:pt modelId="{AEBAB76C-7F60-4063-8587-960BE80CEFF2}" type="pres">
      <dgm:prSet presAssocID="{08629B2A-07EA-4DC9-8AC5-D30B443796B2}" presName="compNode" presStyleCnt="0"/>
      <dgm:spPr/>
    </dgm:pt>
    <dgm:pt modelId="{5FF44452-2215-492A-8E34-48EB3EC93AC9}" type="pres">
      <dgm:prSet presAssocID="{08629B2A-07EA-4DC9-8AC5-D30B443796B2}" presName="bgRect" presStyleLbl="bgShp" presStyleIdx="4" presStyleCnt="6"/>
      <dgm:spPr/>
    </dgm:pt>
    <dgm:pt modelId="{D7809554-93A8-4682-AF97-D1A5EC05CB96}" type="pres">
      <dgm:prSet presAssocID="{08629B2A-07EA-4DC9-8AC5-D30B443796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ine"/>
        </a:ext>
      </dgm:extLst>
    </dgm:pt>
    <dgm:pt modelId="{51100D05-F51A-4414-9156-F1B0B7B090BF}" type="pres">
      <dgm:prSet presAssocID="{08629B2A-07EA-4DC9-8AC5-D30B443796B2}" presName="spaceRect" presStyleCnt="0"/>
      <dgm:spPr/>
    </dgm:pt>
    <dgm:pt modelId="{8246D3D2-F7DC-4D4C-A620-970D40783ED0}" type="pres">
      <dgm:prSet presAssocID="{08629B2A-07EA-4DC9-8AC5-D30B443796B2}" presName="parTx" presStyleLbl="revTx" presStyleIdx="4" presStyleCnt="6">
        <dgm:presLayoutVars>
          <dgm:chMax val="0"/>
          <dgm:chPref val="0"/>
        </dgm:presLayoutVars>
      </dgm:prSet>
      <dgm:spPr/>
    </dgm:pt>
    <dgm:pt modelId="{0CEFF526-853B-E043-B3D2-46A6D0311850}" type="pres">
      <dgm:prSet presAssocID="{E6D6DBC5-3526-476F-A919-EF09D250EA0F}" presName="sibTrans" presStyleCnt="0"/>
      <dgm:spPr/>
    </dgm:pt>
    <dgm:pt modelId="{204A98CC-B6E3-9A4E-98A5-345CB313B5A1}" type="pres">
      <dgm:prSet presAssocID="{84B3EE67-C613-7F42-B7E0-2157EF5950EC}" presName="compNode" presStyleCnt="0"/>
      <dgm:spPr/>
    </dgm:pt>
    <dgm:pt modelId="{9CB3DEA0-257B-F44C-BDD2-1CE460D6B650}" type="pres">
      <dgm:prSet presAssocID="{84B3EE67-C613-7F42-B7E0-2157EF5950EC}" presName="bgRect" presStyleLbl="bgShp" presStyleIdx="5" presStyleCnt="6"/>
      <dgm:spPr/>
    </dgm:pt>
    <dgm:pt modelId="{CA17D08D-1E90-A345-8691-2A0B358503CE}" type="pres">
      <dgm:prSet presAssocID="{84B3EE67-C613-7F42-B7E0-2157EF5950EC}"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Piggy Bank with solid fill"/>
        </a:ext>
      </dgm:extLst>
    </dgm:pt>
    <dgm:pt modelId="{9B729356-3FA1-9345-A932-EEAFD86BA281}" type="pres">
      <dgm:prSet presAssocID="{84B3EE67-C613-7F42-B7E0-2157EF5950EC}" presName="spaceRect" presStyleCnt="0"/>
      <dgm:spPr/>
    </dgm:pt>
    <dgm:pt modelId="{3BF61351-E5C9-0C4D-B475-F4C6A0DF8726}" type="pres">
      <dgm:prSet presAssocID="{84B3EE67-C613-7F42-B7E0-2157EF5950EC}" presName="parTx" presStyleLbl="revTx" presStyleIdx="5" presStyleCnt="6">
        <dgm:presLayoutVars>
          <dgm:chMax val="0"/>
          <dgm:chPref val="0"/>
        </dgm:presLayoutVars>
      </dgm:prSet>
      <dgm:spPr/>
    </dgm:pt>
  </dgm:ptLst>
  <dgm:cxnLst>
    <dgm:cxn modelId="{820E5B0E-C397-4F05-8107-C5FCFA2AFB7C}" type="presOf" srcId="{A333A37B-F767-4EF5-A66E-E1F5A48638FE}" destId="{65C8B27E-195A-43CE-8E1A-C2EFFE65763B}" srcOrd="0" destOrd="0" presId="urn:microsoft.com/office/officeart/2018/2/layout/IconVerticalSolidList"/>
    <dgm:cxn modelId="{7960AF1E-C5AC-4707-9862-78F6BB1EFEE4}" srcId="{A333A37B-F767-4EF5-A66E-E1F5A48638FE}" destId="{08629B2A-07EA-4DC9-8AC5-D30B443796B2}" srcOrd="4" destOrd="0" parTransId="{DFC68E0E-7256-48DE-8FE1-8AF6BF7D991B}" sibTransId="{E6D6DBC5-3526-476F-A919-EF09D250EA0F}"/>
    <dgm:cxn modelId="{5468C638-7CD0-4584-BBA5-9BFCFF3D65A6}" srcId="{A333A37B-F767-4EF5-A66E-E1F5A48638FE}" destId="{B4815DC9-5A50-4777-A0B6-51721E903A89}" srcOrd="3" destOrd="0" parTransId="{AEE8176D-F357-4CB6-8B01-54CEFC273773}" sibTransId="{1418336B-6BF8-42B1-AD9E-41084EB7A2A2}"/>
    <dgm:cxn modelId="{C47D6C53-3D82-48B5-8A45-764B28233FEC}" srcId="{A333A37B-F767-4EF5-A66E-E1F5A48638FE}" destId="{56C03460-7C11-4D18-B5A9-1A8DE178CB8C}" srcOrd="1" destOrd="0" parTransId="{369DF54A-B533-4674-85CC-CF93C594D159}" sibTransId="{67E27EB9-153F-495C-B138-AA9578893DA4}"/>
    <dgm:cxn modelId="{BD9FCE74-6D37-544E-BA7F-69ED52819CD0}" type="presOf" srcId="{84B3EE67-C613-7F42-B7E0-2157EF5950EC}" destId="{3BF61351-E5C9-0C4D-B475-F4C6A0DF8726}" srcOrd="0" destOrd="0" presId="urn:microsoft.com/office/officeart/2018/2/layout/IconVerticalSolidList"/>
    <dgm:cxn modelId="{F7B4078A-0F6C-4CE0-A501-4620CC1546C7}" type="presOf" srcId="{34CA8A96-2FB8-4C5F-9A52-9400CBC543A7}" destId="{25B7F4AB-8D86-452B-91CC-C55E79FAEB37}" srcOrd="0" destOrd="0" presId="urn:microsoft.com/office/officeart/2018/2/layout/IconVerticalSolidList"/>
    <dgm:cxn modelId="{726A439A-3B25-4F4B-8924-31897CD359AB}" type="presOf" srcId="{08629B2A-07EA-4DC9-8AC5-D30B443796B2}" destId="{8246D3D2-F7DC-4D4C-A620-970D40783ED0}" srcOrd="0" destOrd="0" presId="urn:microsoft.com/office/officeart/2018/2/layout/IconVerticalSolidList"/>
    <dgm:cxn modelId="{9DEE319C-B8D8-4203-B553-D4CCC09AB971}" srcId="{A333A37B-F767-4EF5-A66E-E1F5A48638FE}" destId="{34CA8A96-2FB8-4C5F-9A52-9400CBC543A7}" srcOrd="2" destOrd="0" parTransId="{219D8E73-A779-4926-B1A8-E00A44F0504E}" sibTransId="{1CADB0F9-E0E5-4570-AF15-F2D5306D54C1}"/>
    <dgm:cxn modelId="{C8A24BB5-3972-994A-A5C1-775E12A13F4B}" srcId="{A333A37B-F767-4EF5-A66E-E1F5A48638FE}" destId="{84B3EE67-C613-7F42-B7E0-2157EF5950EC}" srcOrd="5" destOrd="0" parTransId="{605A953F-E2E3-1F48-9122-13D9AF1F4137}" sibTransId="{6F9FD741-2572-2E4F-B844-24FAC7A7BA56}"/>
    <dgm:cxn modelId="{F2FDADB8-5667-46BB-B748-E615D1647C61}" srcId="{A333A37B-F767-4EF5-A66E-E1F5A48638FE}" destId="{E48E9832-1CE2-43DA-AAFD-C0F29A459D41}" srcOrd="0" destOrd="0" parTransId="{CCD214EA-91CC-4854-AF24-B1621DBE2D2A}" sibTransId="{B4A31E56-312B-4CC0-A2FE-4BF2433F133A}"/>
    <dgm:cxn modelId="{8B1139C9-8BED-4287-BC79-CDD0A698120C}" type="presOf" srcId="{B4815DC9-5A50-4777-A0B6-51721E903A89}" destId="{58E42EFF-6D38-43E7-9B5F-B9C95DC6EC8A}" srcOrd="0" destOrd="0" presId="urn:microsoft.com/office/officeart/2018/2/layout/IconVerticalSolidList"/>
    <dgm:cxn modelId="{136B69EF-2DCE-4BA0-B08F-B2D0210BFBD5}" type="presOf" srcId="{E48E9832-1CE2-43DA-AAFD-C0F29A459D41}" destId="{525054BC-596D-486F-BA92-0B4545127C17}" srcOrd="0" destOrd="0" presId="urn:microsoft.com/office/officeart/2018/2/layout/IconVerticalSolidList"/>
    <dgm:cxn modelId="{CEA605F7-A225-47F6-A143-DC36A9ECBBA2}" type="presOf" srcId="{56C03460-7C11-4D18-B5A9-1A8DE178CB8C}" destId="{74FB6697-85D7-4831-B304-9259C1725712}" srcOrd="0" destOrd="0" presId="urn:microsoft.com/office/officeart/2018/2/layout/IconVerticalSolidList"/>
    <dgm:cxn modelId="{46DE9BA9-BF85-4DBC-8046-EFD06C350D01}" type="presParOf" srcId="{65C8B27E-195A-43CE-8E1A-C2EFFE65763B}" destId="{E76E7EE1-7BE7-493B-8C60-666C23A74953}" srcOrd="0" destOrd="0" presId="urn:microsoft.com/office/officeart/2018/2/layout/IconVerticalSolidList"/>
    <dgm:cxn modelId="{265DC37A-9C2A-41AF-9E10-5C43F79E7F95}" type="presParOf" srcId="{E76E7EE1-7BE7-493B-8C60-666C23A74953}" destId="{A6F33047-80BA-47EC-840B-5661F9EFF81F}" srcOrd="0" destOrd="0" presId="urn:microsoft.com/office/officeart/2018/2/layout/IconVerticalSolidList"/>
    <dgm:cxn modelId="{6C296A11-A394-4EDF-BB4B-F6269F827AF2}" type="presParOf" srcId="{E76E7EE1-7BE7-493B-8C60-666C23A74953}" destId="{1949D91B-6312-42B2-A5CE-733EE05435E1}" srcOrd="1" destOrd="0" presId="urn:microsoft.com/office/officeart/2018/2/layout/IconVerticalSolidList"/>
    <dgm:cxn modelId="{050C6C8B-3D59-414A-A3C8-0B88DBB9052E}" type="presParOf" srcId="{E76E7EE1-7BE7-493B-8C60-666C23A74953}" destId="{35AD9DD7-CD64-4ABD-9F64-F1D215627D04}" srcOrd="2" destOrd="0" presId="urn:microsoft.com/office/officeart/2018/2/layout/IconVerticalSolidList"/>
    <dgm:cxn modelId="{C5F20B26-637F-4FB5-8E13-3244509DFEF1}" type="presParOf" srcId="{E76E7EE1-7BE7-493B-8C60-666C23A74953}" destId="{525054BC-596D-486F-BA92-0B4545127C17}" srcOrd="3" destOrd="0" presId="urn:microsoft.com/office/officeart/2018/2/layout/IconVerticalSolidList"/>
    <dgm:cxn modelId="{CB0A11A6-0EA4-403C-A0B4-D92BBC57077D}" type="presParOf" srcId="{65C8B27E-195A-43CE-8E1A-C2EFFE65763B}" destId="{A41460D1-B89C-4726-AC17-D9FDBB0DF5EA}" srcOrd="1" destOrd="0" presId="urn:microsoft.com/office/officeart/2018/2/layout/IconVerticalSolidList"/>
    <dgm:cxn modelId="{B836F770-38FA-4815-B227-D13DA4EAD6E3}" type="presParOf" srcId="{65C8B27E-195A-43CE-8E1A-C2EFFE65763B}" destId="{E21C6998-BA53-4B5D-AA85-053C225D176D}" srcOrd="2" destOrd="0" presId="urn:microsoft.com/office/officeart/2018/2/layout/IconVerticalSolidList"/>
    <dgm:cxn modelId="{7F047373-74E3-45E0-A7B3-F36E9D2F1B79}" type="presParOf" srcId="{E21C6998-BA53-4B5D-AA85-053C225D176D}" destId="{1FC23721-3BD1-4A20-8664-BA485E4ACCD4}" srcOrd="0" destOrd="0" presId="urn:microsoft.com/office/officeart/2018/2/layout/IconVerticalSolidList"/>
    <dgm:cxn modelId="{1C84D726-8175-44AA-9DD0-9628F655EFED}" type="presParOf" srcId="{E21C6998-BA53-4B5D-AA85-053C225D176D}" destId="{F784DF43-646C-4DA5-892E-B9A9019D94E9}" srcOrd="1" destOrd="0" presId="urn:microsoft.com/office/officeart/2018/2/layout/IconVerticalSolidList"/>
    <dgm:cxn modelId="{BCBCBFB3-9EBA-4459-9CFA-39672AE9BC80}" type="presParOf" srcId="{E21C6998-BA53-4B5D-AA85-053C225D176D}" destId="{BFC1C443-D3FB-4CDF-BF76-6C31A6AA4438}" srcOrd="2" destOrd="0" presId="urn:microsoft.com/office/officeart/2018/2/layout/IconVerticalSolidList"/>
    <dgm:cxn modelId="{9A3721B9-2BE9-4FED-8F97-4163AC651D39}" type="presParOf" srcId="{E21C6998-BA53-4B5D-AA85-053C225D176D}" destId="{74FB6697-85D7-4831-B304-9259C1725712}" srcOrd="3" destOrd="0" presId="urn:microsoft.com/office/officeart/2018/2/layout/IconVerticalSolidList"/>
    <dgm:cxn modelId="{40639E3E-6E56-49DD-A042-6D57AF5C938A}" type="presParOf" srcId="{65C8B27E-195A-43CE-8E1A-C2EFFE65763B}" destId="{7A0A4793-D965-432C-9E0C-8EE83A71BFBA}" srcOrd="3" destOrd="0" presId="urn:microsoft.com/office/officeart/2018/2/layout/IconVerticalSolidList"/>
    <dgm:cxn modelId="{49AA168C-E7CD-4E34-8813-B3F259A9650C}" type="presParOf" srcId="{65C8B27E-195A-43CE-8E1A-C2EFFE65763B}" destId="{7441B7B8-F4E7-4EB1-BD3A-9E2A30F4287D}" srcOrd="4" destOrd="0" presId="urn:microsoft.com/office/officeart/2018/2/layout/IconVerticalSolidList"/>
    <dgm:cxn modelId="{A9725E83-0388-408D-82D5-FAE87C755CFB}" type="presParOf" srcId="{7441B7B8-F4E7-4EB1-BD3A-9E2A30F4287D}" destId="{CA802BC4-CC90-468F-A309-5B04269F56B1}" srcOrd="0" destOrd="0" presId="urn:microsoft.com/office/officeart/2018/2/layout/IconVerticalSolidList"/>
    <dgm:cxn modelId="{BB216B82-4859-43F6-9F03-FE45DD4FB396}" type="presParOf" srcId="{7441B7B8-F4E7-4EB1-BD3A-9E2A30F4287D}" destId="{39917ADF-393D-4F84-BC7C-374B9765369E}" srcOrd="1" destOrd="0" presId="urn:microsoft.com/office/officeart/2018/2/layout/IconVerticalSolidList"/>
    <dgm:cxn modelId="{2BB09868-C5F8-43AD-9AD9-B765F1D462C2}" type="presParOf" srcId="{7441B7B8-F4E7-4EB1-BD3A-9E2A30F4287D}" destId="{54B1A8C9-FB6A-4822-84E8-593D88F589AC}" srcOrd="2" destOrd="0" presId="urn:microsoft.com/office/officeart/2018/2/layout/IconVerticalSolidList"/>
    <dgm:cxn modelId="{A2ED57A0-B74B-456F-A8B0-05A259082C28}" type="presParOf" srcId="{7441B7B8-F4E7-4EB1-BD3A-9E2A30F4287D}" destId="{25B7F4AB-8D86-452B-91CC-C55E79FAEB37}" srcOrd="3" destOrd="0" presId="urn:microsoft.com/office/officeart/2018/2/layout/IconVerticalSolidList"/>
    <dgm:cxn modelId="{B6C4C53C-4E7E-4D2B-8EAD-84D0744413DB}" type="presParOf" srcId="{65C8B27E-195A-43CE-8E1A-C2EFFE65763B}" destId="{4B9F47FA-1C97-439D-B56E-E5AA9B9455DD}" srcOrd="5" destOrd="0" presId="urn:microsoft.com/office/officeart/2018/2/layout/IconVerticalSolidList"/>
    <dgm:cxn modelId="{75B719B3-F4AD-40A7-A83D-1C94B006BD4E}" type="presParOf" srcId="{65C8B27E-195A-43CE-8E1A-C2EFFE65763B}" destId="{FE0E1107-B4F5-4F25-AB39-A0CA4AB2B577}" srcOrd="6" destOrd="0" presId="urn:microsoft.com/office/officeart/2018/2/layout/IconVerticalSolidList"/>
    <dgm:cxn modelId="{167BE5F3-2D01-4391-A370-010E4829E461}" type="presParOf" srcId="{FE0E1107-B4F5-4F25-AB39-A0CA4AB2B577}" destId="{8A377CC1-BA85-4865-A239-AD667066D65D}" srcOrd="0" destOrd="0" presId="urn:microsoft.com/office/officeart/2018/2/layout/IconVerticalSolidList"/>
    <dgm:cxn modelId="{1806FEF8-FAE0-49A6-BA09-EBB91372B584}" type="presParOf" srcId="{FE0E1107-B4F5-4F25-AB39-A0CA4AB2B577}" destId="{376E426E-9DD9-471C-9A24-C89F2C320793}" srcOrd="1" destOrd="0" presId="urn:microsoft.com/office/officeart/2018/2/layout/IconVerticalSolidList"/>
    <dgm:cxn modelId="{52313E0A-987C-472E-9867-69F3AC2CBA71}" type="presParOf" srcId="{FE0E1107-B4F5-4F25-AB39-A0CA4AB2B577}" destId="{C01C0B0F-91FA-4016-9739-7A45573C8697}" srcOrd="2" destOrd="0" presId="urn:microsoft.com/office/officeart/2018/2/layout/IconVerticalSolidList"/>
    <dgm:cxn modelId="{1C8C138F-EFF6-4BFD-BFBB-7C555050ADA8}" type="presParOf" srcId="{FE0E1107-B4F5-4F25-AB39-A0CA4AB2B577}" destId="{58E42EFF-6D38-43E7-9B5F-B9C95DC6EC8A}" srcOrd="3" destOrd="0" presId="urn:microsoft.com/office/officeart/2018/2/layout/IconVerticalSolidList"/>
    <dgm:cxn modelId="{FB3DB423-C420-4CB8-8DAD-B7E840507F77}" type="presParOf" srcId="{65C8B27E-195A-43CE-8E1A-C2EFFE65763B}" destId="{CA6E0332-43F3-4F99-969F-7AA73DFFE579}" srcOrd="7" destOrd="0" presId="urn:microsoft.com/office/officeart/2018/2/layout/IconVerticalSolidList"/>
    <dgm:cxn modelId="{D6E635B5-4ADC-4570-9A4A-387DB5E0B1BC}" type="presParOf" srcId="{65C8B27E-195A-43CE-8E1A-C2EFFE65763B}" destId="{AEBAB76C-7F60-4063-8587-960BE80CEFF2}" srcOrd="8" destOrd="0" presId="urn:microsoft.com/office/officeart/2018/2/layout/IconVerticalSolidList"/>
    <dgm:cxn modelId="{3CB0B4BA-FE9B-4736-A582-A0E4DCB4D633}" type="presParOf" srcId="{AEBAB76C-7F60-4063-8587-960BE80CEFF2}" destId="{5FF44452-2215-492A-8E34-48EB3EC93AC9}" srcOrd="0" destOrd="0" presId="urn:microsoft.com/office/officeart/2018/2/layout/IconVerticalSolidList"/>
    <dgm:cxn modelId="{7BB77ADC-A76C-420D-A862-839A5D060247}" type="presParOf" srcId="{AEBAB76C-7F60-4063-8587-960BE80CEFF2}" destId="{D7809554-93A8-4682-AF97-D1A5EC05CB96}" srcOrd="1" destOrd="0" presId="urn:microsoft.com/office/officeart/2018/2/layout/IconVerticalSolidList"/>
    <dgm:cxn modelId="{493BF650-2CE9-47BC-9B08-6238BF50A5FC}" type="presParOf" srcId="{AEBAB76C-7F60-4063-8587-960BE80CEFF2}" destId="{51100D05-F51A-4414-9156-F1B0B7B090BF}" srcOrd="2" destOrd="0" presId="urn:microsoft.com/office/officeart/2018/2/layout/IconVerticalSolidList"/>
    <dgm:cxn modelId="{9ECDADDA-9E02-4F4D-864E-B0E7E9838F1D}" type="presParOf" srcId="{AEBAB76C-7F60-4063-8587-960BE80CEFF2}" destId="{8246D3D2-F7DC-4D4C-A620-970D40783ED0}" srcOrd="3" destOrd="0" presId="urn:microsoft.com/office/officeart/2018/2/layout/IconVerticalSolidList"/>
    <dgm:cxn modelId="{B14A2342-13AF-D840-A119-98E98770D5A9}" type="presParOf" srcId="{65C8B27E-195A-43CE-8E1A-C2EFFE65763B}" destId="{0CEFF526-853B-E043-B3D2-46A6D0311850}" srcOrd="9" destOrd="0" presId="urn:microsoft.com/office/officeart/2018/2/layout/IconVerticalSolidList"/>
    <dgm:cxn modelId="{363B1A2E-D91B-4B4D-9B84-3A838906660D}" type="presParOf" srcId="{65C8B27E-195A-43CE-8E1A-C2EFFE65763B}" destId="{204A98CC-B6E3-9A4E-98A5-345CB313B5A1}" srcOrd="10" destOrd="0" presId="urn:microsoft.com/office/officeart/2018/2/layout/IconVerticalSolidList"/>
    <dgm:cxn modelId="{A1FCCDD0-1D91-A34D-9C55-1778375BFDE0}" type="presParOf" srcId="{204A98CC-B6E3-9A4E-98A5-345CB313B5A1}" destId="{9CB3DEA0-257B-F44C-BDD2-1CE460D6B650}" srcOrd="0" destOrd="0" presId="urn:microsoft.com/office/officeart/2018/2/layout/IconVerticalSolidList"/>
    <dgm:cxn modelId="{B43660CA-C253-B843-BBD1-FC6B60EC9909}" type="presParOf" srcId="{204A98CC-B6E3-9A4E-98A5-345CB313B5A1}" destId="{CA17D08D-1E90-A345-8691-2A0B358503CE}" srcOrd="1" destOrd="0" presId="urn:microsoft.com/office/officeart/2018/2/layout/IconVerticalSolidList"/>
    <dgm:cxn modelId="{B8F9F596-D1E4-EA43-AE4F-37CBBC09C80E}" type="presParOf" srcId="{204A98CC-B6E3-9A4E-98A5-345CB313B5A1}" destId="{9B729356-3FA1-9345-A932-EEAFD86BA281}" srcOrd="2" destOrd="0" presId="urn:microsoft.com/office/officeart/2018/2/layout/IconVerticalSolidList"/>
    <dgm:cxn modelId="{D33D94E8-C664-0743-BC87-B52186F77694}" type="presParOf" srcId="{204A98CC-B6E3-9A4E-98A5-345CB313B5A1}" destId="{3BF61351-E5C9-0C4D-B475-F4C6A0DF87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232086-D806-4EB6-AC89-569DF7DA41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A15FCB-43AE-46EE-9CEE-FEE7E6C7DBCB}">
      <dgm:prSet/>
      <dgm:spPr/>
      <dgm:t>
        <a:bodyPr/>
        <a:lstStyle/>
        <a:p>
          <a:r>
            <a:rPr lang="en-US" dirty="0"/>
            <a:t>Easy for all to access.</a:t>
          </a:r>
        </a:p>
      </dgm:t>
    </dgm:pt>
    <dgm:pt modelId="{C4086C40-5C7D-4618-AE55-239E19E6CA08}" type="parTrans" cxnId="{FD5941B1-193C-42B7-BBF4-DC8E6ACCE126}">
      <dgm:prSet/>
      <dgm:spPr/>
      <dgm:t>
        <a:bodyPr/>
        <a:lstStyle/>
        <a:p>
          <a:endParaRPr lang="en-US"/>
        </a:p>
      </dgm:t>
    </dgm:pt>
    <dgm:pt modelId="{5136DBF2-1FED-4B7A-89E5-8A359106E7FC}" type="sibTrans" cxnId="{FD5941B1-193C-42B7-BBF4-DC8E6ACCE126}">
      <dgm:prSet/>
      <dgm:spPr/>
      <dgm:t>
        <a:bodyPr/>
        <a:lstStyle/>
        <a:p>
          <a:endParaRPr lang="en-US"/>
        </a:p>
      </dgm:t>
    </dgm:pt>
    <dgm:pt modelId="{02564EBE-1A29-4EDF-BC30-47944A82BE6F}">
      <dgm:prSet/>
      <dgm:spPr/>
      <dgm:t>
        <a:bodyPr/>
        <a:lstStyle/>
        <a:p>
          <a:r>
            <a:rPr lang="en-US" dirty="0"/>
            <a:t>Password protected – for data protection.</a:t>
          </a:r>
        </a:p>
      </dgm:t>
    </dgm:pt>
    <dgm:pt modelId="{4EFC7A9A-2C2B-4E98-A07B-7F169E4A4DA1}" type="parTrans" cxnId="{278DBF16-AD87-4034-8C10-B51AEBDFCDE9}">
      <dgm:prSet/>
      <dgm:spPr/>
      <dgm:t>
        <a:bodyPr/>
        <a:lstStyle/>
        <a:p>
          <a:endParaRPr lang="en-US"/>
        </a:p>
      </dgm:t>
    </dgm:pt>
    <dgm:pt modelId="{A546489C-53FC-4D51-8B11-B7B7DF64A59D}" type="sibTrans" cxnId="{278DBF16-AD87-4034-8C10-B51AEBDFCDE9}">
      <dgm:prSet/>
      <dgm:spPr/>
      <dgm:t>
        <a:bodyPr/>
        <a:lstStyle/>
        <a:p>
          <a:endParaRPr lang="en-US"/>
        </a:p>
      </dgm:t>
    </dgm:pt>
    <dgm:pt modelId="{DA8AFB7E-184C-4453-9F6F-467A75807BBB}">
      <dgm:prSet/>
      <dgm:spPr/>
      <dgm:t>
        <a:bodyPr/>
        <a:lstStyle/>
        <a:p>
          <a:r>
            <a:rPr lang="en-US" dirty="0"/>
            <a:t>Trail of record.</a:t>
          </a:r>
        </a:p>
      </dgm:t>
    </dgm:pt>
    <dgm:pt modelId="{C8A3FE6E-426D-4B1F-9DA2-F9C01329396F}" type="parTrans" cxnId="{E92502AF-4C06-43F3-910E-19AFED70ACF3}">
      <dgm:prSet/>
      <dgm:spPr/>
      <dgm:t>
        <a:bodyPr/>
        <a:lstStyle/>
        <a:p>
          <a:endParaRPr lang="en-US"/>
        </a:p>
      </dgm:t>
    </dgm:pt>
    <dgm:pt modelId="{CBD9FAAC-F41D-4B06-9517-C91C48D29C24}" type="sibTrans" cxnId="{E92502AF-4C06-43F3-910E-19AFED70ACF3}">
      <dgm:prSet/>
      <dgm:spPr/>
      <dgm:t>
        <a:bodyPr/>
        <a:lstStyle/>
        <a:p>
          <a:endParaRPr lang="en-US"/>
        </a:p>
      </dgm:t>
    </dgm:pt>
    <dgm:pt modelId="{6F59BD45-BFEF-413D-841D-E91842660B5E}">
      <dgm:prSet/>
      <dgm:spPr/>
      <dgm:t>
        <a:bodyPr/>
        <a:lstStyle/>
        <a:p>
          <a:r>
            <a:rPr lang="en-US" dirty="0"/>
            <a:t>More accurate.</a:t>
          </a:r>
        </a:p>
      </dgm:t>
    </dgm:pt>
    <dgm:pt modelId="{C8A8A4D7-ACF4-4DBE-85A4-D51BA9D6D9B6}" type="parTrans" cxnId="{AD996F92-C143-4ED5-BF98-C81395AC6C23}">
      <dgm:prSet/>
      <dgm:spPr/>
      <dgm:t>
        <a:bodyPr/>
        <a:lstStyle/>
        <a:p>
          <a:endParaRPr lang="en-US"/>
        </a:p>
      </dgm:t>
    </dgm:pt>
    <dgm:pt modelId="{F6ADA4E3-5196-4893-AC89-468975B256D6}" type="sibTrans" cxnId="{AD996F92-C143-4ED5-BF98-C81395AC6C23}">
      <dgm:prSet/>
      <dgm:spPr/>
      <dgm:t>
        <a:bodyPr/>
        <a:lstStyle/>
        <a:p>
          <a:endParaRPr lang="en-US"/>
        </a:p>
      </dgm:t>
    </dgm:pt>
    <dgm:pt modelId="{EFA56EA1-8CEB-4258-9B04-F7E1F9F3CCA7}">
      <dgm:prSet/>
      <dgm:spPr/>
      <dgm:t>
        <a:bodyPr/>
        <a:lstStyle/>
        <a:p>
          <a:r>
            <a:rPr lang="en-US" dirty="0"/>
            <a:t>Graphical representation.</a:t>
          </a:r>
        </a:p>
      </dgm:t>
    </dgm:pt>
    <dgm:pt modelId="{8CAE88E0-4A43-4F90-ADFD-D8DC3986817B}" type="parTrans" cxnId="{A54C9FC1-7ED9-422D-993F-EF2D90770EC1}">
      <dgm:prSet/>
      <dgm:spPr/>
      <dgm:t>
        <a:bodyPr/>
        <a:lstStyle/>
        <a:p>
          <a:endParaRPr lang="en-US"/>
        </a:p>
      </dgm:t>
    </dgm:pt>
    <dgm:pt modelId="{CFED4C26-FE47-42E5-B3ED-4146738010C4}" type="sibTrans" cxnId="{A54C9FC1-7ED9-422D-993F-EF2D90770EC1}">
      <dgm:prSet/>
      <dgm:spPr/>
      <dgm:t>
        <a:bodyPr/>
        <a:lstStyle/>
        <a:p>
          <a:endParaRPr lang="en-US"/>
        </a:p>
      </dgm:t>
    </dgm:pt>
    <dgm:pt modelId="{D73743C3-879F-49E6-BAA1-D19C0077D92D}" type="pres">
      <dgm:prSet presAssocID="{46232086-D806-4EB6-AC89-569DF7DA41A3}" presName="root" presStyleCnt="0">
        <dgm:presLayoutVars>
          <dgm:dir/>
          <dgm:resizeHandles val="exact"/>
        </dgm:presLayoutVars>
      </dgm:prSet>
      <dgm:spPr/>
    </dgm:pt>
    <dgm:pt modelId="{4A13FAD8-16A9-4AD5-9A06-1957BA7C665B}" type="pres">
      <dgm:prSet presAssocID="{76A15FCB-43AE-46EE-9CEE-FEE7E6C7DBCB}" presName="compNode" presStyleCnt="0"/>
      <dgm:spPr/>
    </dgm:pt>
    <dgm:pt modelId="{E31CF84A-7DAD-4A45-A56F-A7BF9240ABB9}" type="pres">
      <dgm:prSet presAssocID="{76A15FCB-43AE-46EE-9CEE-FEE7E6C7DBCB}" presName="bgRect" presStyleLbl="bgShp" presStyleIdx="0" presStyleCnt="5" custLinFactNeighborX="967" custLinFactNeighborY="952"/>
      <dgm:spPr/>
    </dgm:pt>
    <dgm:pt modelId="{FB333880-4A56-4977-9C8C-3DDB63D4E8C3}" type="pres">
      <dgm:prSet presAssocID="{76A15FCB-43AE-46EE-9CEE-FEE7E6C7DBC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3B6C580C-949E-464C-9019-FC3A6D2D6F10}" type="pres">
      <dgm:prSet presAssocID="{76A15FCB-43AE-46EE-9CEE-FEE7E6C7DBCB}" presName="spaceRect" presStyleCnt="0"/>
      <dgm:spPr/>
    </dgm:pt>
    <dgm:pt modelId="{16EEE150-F83E-4BF1-A905-A51C517FB8DF}" type="pres">
      <dgm:prSet presAssocID="{76A15FCB-43AE-46EE-9CEE-FEE7E6C7DBCB}" presName="parTx" presStyleLbl="revTx" presStyleIdx="0" presStyleCnt="5">
        <dgm:presLayoutVars>
          <dgm:chMax val="0"/>
          <dgm:chPref val="0"/>
        </dgm:presLayoutVars>
      </dgm:prSet>
      <dgm:spPr/>
    </dgm:pt>
    <dgm:pt modelId="{70653726-F92E-4237-BBDB-A45717327E6B}" type="pres">
      <dgm:prSet presAssocID="{5136DBF2-1FED-4B7A-89E5-8A359106E7FC}" presName="sibTrans" presStyleCnt="0"/>
      <dgm:spPr/>
    </dgm:pt>
    <dgm:pt modelId="{2CBB6A44-EFDF-49F5-829D-ADADE4D79ED9}" type="pres">
      <dgm:prSet presAssocID="{02564EBE-1A29-4EDF-BC30-47944A82BE6F}" presName="compNode" presStyleCnt="0"/>
      <dgm:spPr/>
    </dgm:pt>
    <dgm:pt modelId="{497C3F64-47BF-4CBB-B1BC-977681EE0E6E}" type="pres">
      <dgm:prSet presAssocID="{02564EBE-1A29-4EDF-BC30-47944A82BE6F}" presName="bgRect" presStyleLbl="bgShp" presStyleIdx="1" presStyleCnt="5"/>
      <dgm:spPr/>
    </dgm:pt>
    <dgm:pt modelId="{2EAE914B-87A9-4467-B21F-664A9E092599}" type="pres">
      <dgm:prSet presAssocID="{02564EBE-1A29-4EDF-BC30-47944A82BE6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A75D5B09-D31D-4B94-ACDE-69F882A2B530}" type="pres">
      <dgm:prSet presAssocID="{02564EBE-1A29-4EDF-BC30-47944A82BE6F}" presName="spaceRect" presStyleCnt="0"/>
      <dgm:spPr/>
    </dgm:pt>
    <dgm:pt modelId="{773A37B8-DF59-4600-BAF4-A21FA30F1135}" type="pres">
      <dgm:prSet presAssocID="{02564EBE-1A29-4EDF-BC30-47944A82BE6F}" presName="parTx" presStyleLbl="revTx" presStyleIdx="1" presStyleCnt="5">
        <dgm:presLayoutVars>
          <dgm:chMax val="0"/>
          <dgm:chPref val="0"/>
        </dgm:presLayoutVars>
      </dgm:prSet>
      <dgm:spPr/>
    </dgm:pt>
    <dgm:pt modelId="{9D3D3312-CE8B-4611-B477-B63EA0437353}" type="pres">
      <dgm:prSet presAssocID="{A546489C-53FC-4D51-8B11-B7B7DF64A59D}" presName="sibTrans" presStyleCnt="0"/>
      <dgm:spPr/>
    </dgm:pt>
    <dgm:pt modelId="{746BCEA2-3558-407C-A793-42A94564D55F}" type="pres">
      <dgm:prSet presAssocID="{DA8AFB7E-184C-4453-9F6F-467A75807BBB}" presName="compNode" presStyleCnt="0"/>
      <dgm:spPr/>
    </dgm:pt>
    <dgm:pt modelId="{5BE204FF-8125-4A04-B048-124BCED2B8AA}" type="pres">
      <dgm:prSet presAssocID="{DA8AFB7E-184C-4453-9F6F-467A75807BBB}" presName="bgRect" presStyleLbl="bgShp" presStyleIdx="2" presStyleCnt="5"/>
      <dgm:spPr/>
    </dgm:pt>
    <dgm:pt modelId="{BCC6FE14-8BE8-41AA-A6F1-94F32DA012AF}" type="pres">
      <dgm:prSet presAssocID="{DA8AFB7E-184C-4453-9F6F-467A75807B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e footprints"/>
        </a:ext>
      </dgm:extLst>
    </dgm:pt>
    <dgm:pt modelId="{1BCFB57F-147F-4320-8375-5AD1E7991A61}" type="pres">
      <dgm:prSet presAssocID="{DA8AFB7E-184C-4453-9F6F-467A75807BBB}" presName="spaceRect" presStyleCnt="0"/>
      <dgm:spPr/>
    </dgm:pt>
    <dgm:pt modelId="{84F7FB1F-B389-4712-84B8-6F95E1AFEACD}" type="pres">
      <dgm:prSet presAssocID="{DA8AFB7E-184C-4453-9F6F-467A75807BBB}" presName="parTx" presStyleLbl="revTx" presStyleIdx="2" presStyleCnt="5">
        <dgm:presLayoutVars>
          <dgm:chMax val="0"/>
          <dgm:chPref val="0"/>
        </dgm:presLayoutVars>
      </dgm:prSet>
      <dgm:spPr/>
    </dgm:pt>
    <dgm:pt modelId="{BCDF2C7B-9D71-452D-99E6-EBA45DD84D27}" type="pres">
      <dgm:prSet presAssocID="{CBD9FAAC-F41D-4B06-9517-C91C48D29C24}" presName="sibTrans" presStyleCnt="0"/>
      <dgm:spPr/>
    </dgm:pt>
    <dgm:pt modelId="{317D95F8-36B5-4245-BEF4-380292F673A1}" type="pres">
      <dgm:prSet presAssocID="{6F59BD45-BFEF-413D-841D-E91842660B5E}" presName="compNode" presStyleCnt="0"/>
      <dgm:spPr/>
    </dgm:pt>
    <dgm:pt modelId="{EB887CAB-89E0-4BE0-8A17-8C99EE42D019}" type="pres">
      <dgm:prSet presAssocID="{6F59BD45-BFEF-413D-841D-E91842660B5E}" presName="bgRect" presStyleLbl="bgShp" presStyleIdx="3" presStyleCnt="5"/>
      <dgm:spPr/>
    </dgm:pt>
    <dgm:pt modelId="{1E1AF9CB-882C-48A4-8928-CBBF35B55006}" type="pres">
      <dgm:prSet presAssocID="{6F59BD45-BFEF-413D-841D-E91842660B5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ext>
      </dgm:extLst>
    </dgm:pt>
    <dgm:pt modelId="{96C63B72-B60F-4CCA-AABF-45F0E60004EC}" type="pres">
      <dgm:prSet presAssocID="{6F59BD45-BFEF-413D-841D-E91842660B5E}" presName="spaceRect" presStyleCnt="0"/>
      <dgm:spPr/>
    </dgm:pt>
    <dgm:pt modelId="{7829ACC6-4A5F-4915-895E-0118790EFBA0}" type="pres">
      <dgm:prSet presAssocID="{6F59BD45-BFEF-413D-841D-E91842660B5E}" presName="parTx" presStyleLbl="revTx" presStyleIdx="3" presStyleCnt="5">
        <dgm:presLayoutVars>
          <dgm:chMax val="0"/>
          <dgm:chPref val="0"/>
        </dgm:presLayoutVars>
      </dgm:prSet>
      <dgm:spPr/>
    </dgm:pt>
    <dgm:pt modelId="{B902639E-0EF2-412A-8C8F-AB4E4CAE7D7F}" type="pres">
      <dgm:prSet presAssocID="{F6ADA4E3-5196-4893-AC89-468975B256D6}" presName="sibTrans" presStyleCnt="0"/>
      <dgm:spPr/>
    </dgm:pt>
    <dgm:pt modelId="{4799E616-C316-4623-B197-A625DD2E2C5D}" type="pres">
      <dgm:prSet presAssocID="{EFA56EA1-8CEB-4258-9B04-F7E1F9F3CCA7}" presName="compNode" presStyleCnt="0"/>
      <dgm:spPr/>
    </dgm:pt>
    <dgm:pt modelId="{2068BCB5-3BF0-40F4-B85C-BA0999BDEACC}" type="pres">
      <dgm:prSet presAssocID="{EFA56EA1-8CEB-4258-9B04-F7E1F9F3CCA7}" presName="bgRect" presStyleLbl="bgShp" presStyleIdx="4" presStyleCnt="5"/>
      <dgm:spPr/>
    </dgm:pt>
    <dgm:pt modelId="{FD28D5C3-F26C-4137-9076-3D53DD2EF7BC}" type="pres">
      <dgm:prSet presAssocID="{EFA56EA1-8CEB-4258-9B04-F7E1F9F3CCA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1A37398D-4F3E-43B3-BF7F-1601350101AF}" type="pres">
      <dgm:prSet presAssocID="{EFA56EA1-8CEB-4258-9B04-F7E1F9F3CCA7}" presName="spaceRect" presStyleCnt="0"/>
      <dgm:spPr/>
    </dgm:pt>
    <dgm:pt modelId="{F954B739-ACBA-4CDC-9E25-690F85577789}" type="pres">
      <dgm:prSet presAssocID="{EFA56EA1-8CEB-4258-9B04-F7E1F9F3CCA7}" presName="parTx" presStyleLbl="revTx" presStyleIdx="4" presStyleCnt="5">
        <dgm:presLayoutVars>
          <dgm:chMax val="0"/>
          <dgm:chPref val="0"/>
        </dgm:presLayoutVars>
      </dgm:prSet>
      <dgm:spPr/>
    </dgm:pt>
  </dgm:ptLst>
  <dgm:cxnLst>
    <dgm:cxn modelId="{278DBF16-AD87-4034-8C10-B51AEBDFCDE9}" srcId="{46232086-D806-4EB6-AC89-569DF7DA41A3}" destId="{02564EBE-1A29-4EDF-BC30-47944A82BE6F}" srcOrd="1" destOrd="0" parTransId="{4EFC7A9A-2C2B-4E98-A07B-7F169E4A4DA1}" sibTransId="{A546489C-53FC-4D51-8B11-B7B7DF64A59D}"/>
    <dgm:cxn modelId="{47F9DB3D-63AB-49A7-B156-DBECDD0C0514}" type="presOf" srcId="{6F59BD45-BFEF-413D-841D-E91842660B5E}" destId="{7829ACC6-4A5F-4915-895E-0118790EFBA0}" srcOrd="0" destOrd="0" presId="urn:microsoft.com/office/officeart/2018/2/layout/IconVerticalSolidList"/>
    <dgm:cxn modelId="{CC83815B-F3EB-4727-9F71-640F325BE799}" type="presOf" srcId="{76A15FCB-43AE-46EE-9CEE-FEE7E6C7DBCB}" destId="{16EEE150-F83E-4BF1-A905-A51C517FB8DF}" srcOrd="0" destOrd="0" presId="urn:microsoft.com/office/officeart/2018/2/layout/IconVerticalSolidList"/>
    <dgm:cxn modelId="{9605E846-8C8B-40E9-B1E1-2B72A128D8D4}" type="presOf" srcId="{EFA56EA1-8CEB-4258-9B04-F7E1F9F3CCA7}" destId="{F954B739-ACBA-4CDC-9E25-690F85577789}" srcOrd="0" destOrd="0" presId="urn:microsoft.com/office/officeart/2018/2/layout/IconVerticalSolidList"/>
    <dgm:cxn modelId="{D5B7426C-629A-410E-BB6F-13656255BD30}" type="presOf" srcId="{DA8AFB7E-184C-4453-9F6F-467A75807BBB}" destId="{84F7FB1F-B389-4712-84B8-6F95E1AFEACD}" srcOrd="0" destOrd="0" presId="urn:microsoft.com/office/officeart/2018/2/layout/IconVerticalSolidList"/>
    <dgm:cxn modelId="{51A44E75-81BA-4F1B-BF0F-07FCADAA6C8D}" type="presOf" srcId="{46232086-D806-4EB6-AC89-569DF7DA41A3}" destId="{D73743C3-879F-49E6-BAA1-D19C0077D92D}" srcOrd="0" destOrd="0" presId="urn:microsoft.com/office/officeart/2018/2/layout/IconVerticalSolidList"/>
    <dgm:cxn modelId="{AD996F92-C143-4ED5-BF98-C81395AC6C23}" srcId="{46232086-D806-4EB6-AC89-569DF7DA41A3}" destId="{6F59BD45-BFEF-413D-841D-E91842660B5E}" srcOrd="3" destOrd="0" parTransId="{C8A8A4D7-ACF4-4DBE-85A4-D51BA9D6D9B6}" sibTransId="{F6ADA4E3-5196-4893-AC89-468975B256D6}"/>
    <dgm:cxn modelId="{E92502AF-4C06-43F3-910E-19AFED70ACF3}" srcId="{46232086-D806-4EB6-AC89-569DF7DA41A3}" destId="{DA8AFB7E-184C-4453-9F6F-467A75807BBB}" srcOrd="2" destOrd="0" parTransId="{C8A3FE6E-426D-4B1F-9DA2-F9C01329396F}" sibTransId="{CBD9FAAC-F41D-4B06-9517-C91C48D29C24}"/>
    <dgm:cxn modelId="{FD5941B1-193C-42B7-BBF4-DC8E6ACCE126}" srcId="{46232086-D806-4EB6-AC89-569DF7DA41A3}" destId="{76A15FCB-43AE-46EE-9CEE-FEE7E6C7DBCB}" srcOrd="0" destOrd="0" parTransId="{C4086C40-5C7D-4618-AE55-239E19E6CA08}" sibTransId="{5136DBF2-1FED-4B7A-89E5-8A359106E7FC}"/>
    <dgm:cxn modelId="{7FCF75C0-7812-4FE6-B519-0ABAC741BE8F}" type="presOf" srcId="{02564EBE-1A29-4EDF-BC30-47944A82BE6F}" destId="{773A37B8-DF59-4600-BAF4-A21FA30F1135}" srcOrd="0" destOrd="0" presId="urn:microsoft.com/office/officeart/2018/2/layout/IconVerticalSolidList"/>
    <dgm:cxn modelId="{A54C9FC1-7ED9-422D-993F-EF2D90770EC1}" srcId="{46232086-D806-4EB6-AC89-569DF7DA41A3}" destId="{EFA56EA1-8CEB-4258-9B04-F7E1F9F3CCA7}" srcOrd="4" destOrd="0" parTransId="{8CAE88E0-4A43-4F90-ADFD-D8DC3986817B}" sibTransId="{CFED4C26-FE47-42E5-B3ED-4146738010C4}"/>
    <dgm:cxn modelId="{24C39F2C-2DCD-4EE3-AE05-D4F5C36533F2}" type="presParOf" srcId="{D73743C3-879F-49E6-BAA1-D19C0077D92D}" destId="{4A13FAD8-16A9-4AD5-9A06-1957BA7C665B}" srcOrd="0" destOrd="0" presId="urn:microsoft.com/office/officeart/2018/2/layout/IconVerticalSolidList"/>
    <dgm:cxn modelId="{76F65B6A-4FAF-4900-B6B9-B38F56C93800}" type="presParOf" srcId="{4A13FAD8-16A9-4AD5-9A06-1957BA7C665B}" destId="{E31CF84A-7DAD-4A45-A56F-A7BF9240ABB9}" srcOrd="0" destOrd="0" presId="urn:microsoft.com/office/officeart/2018/2/layout/IconVerticalSolidList"/>
    <dgm:cxn modelId="{3AA7E7C6-3859-45B4-B682-979E6654973F}" type="presParOf" srcId="{4A13FAD8-16A9-4AD5-9A06-1957BA7C665B}" destId="{FB333880-4A56-4977-9C8C-3DDB63D4E8C3}" srcOrd="1" destOrd="0" presId="urn:microsoft.com/office/officeart/2018/2/layout/IconVerticalSolidList"/>
    <dgm:cxn modelId="{8E3673AB-2BDB-4120-9C2B-E6522FC93713}" type="presParOf" srcId="{4A13FAD8-16A9-4AD5-9A06-1957BA7C665B}" destId="{3B6C580C-949E-464C-9019-FC3A6D2D6F10}" srcOrd="2" destOrd="0" presId="urn:microsoft.com/office/officeart/2018/2/layout/IconVerticalSolidList"/>
    <dgm:cxn modelId="{FD6F2DB2-D2E8-4372-97AC-41967AE4DFAA}" type="presParOf" srcId="{4A13FAD8-16A9-4AD5-9A06-1957BA7C665B}" destId="{16EEE150-F83E-4BF1-A905-A51C517FB8DF}" srcOrd="3" destOrd="0" presId="urn:microsoft.com/office/officeart/2018/2/layout/IconVerticalSolidList"/>
    <dgm:cxn modelId="{5C4C70EE-F6E3-43D7-8343-B1B89B1D8CC4}" type="presParOf" srcId="{D73743C3-879F-49E6-BAA1-D19C0077D92D}" destId="{70653726-F92E-4237-BBDB-A45717327E6B}" srcOrd="1" destOrd="0" presId="urn:microsoft.com/office/officeart/2018/2/layout/IconVerticalSolidList"/>
    <dgm:cxn modelId="{6822B68F-E0AB-48AB-8ABA-F84136A9B307}" type="presParOf" srcId="{D73743C3-879F-49E6-BAA1-D19C0077D92D}" destId="{2CBB6A44-EFDF-49F5-829D-ADADE4D79ED9}" srcOrd="2" destOrd="0" presId="urn:microsoft.com/office/officeart/2018/2/layout/IconVerticalSolidList"/>
    <dgm:cxn modelId="{0383CEB0-5FA8-447F-B085-67C54DFD07EE}" type="presParOf" srcId="{2CBB6A44-EFDF-49F5-829D-ADADE4D79ED9}" destId="{497C3F64-47BF-4CBB-B1BC-977681EE0E6E}" srcOrd="0" destOrd="0" presId="urn:microsoft.com/office/officeart/2018/2/layout/IconVerticalSolidList"/>
    <dgm:cxn modelId="{081DF878-C026-4A5C-A559-96BAAAC8B7EA}" type="presParOf" srcId="{2CBB6A44-EFDF-49F5-829D-ADADE4D79ED9}" destId="{2EAE914B-87A9-4467-B21F-664A9E092599}" srcOrd="1" destOrd="0" presId="urn:microsoft.com/office/officeart/2018/2/layout/IconVerticalSolidList"/>
    <dgm:cxn modelId="{4B388C5A-D07E-4EB8-A1BF-7938F604F94A}" type="presParOf" srcId="{2CBB6A44-EFDF-49F5-829D-ADADE4D79ED9}" destId="{A75D5B09-D31D-4B94-ACDE-69F882A2B530}" srcOrd="2" destOrd="0" presId="urn:microsoft.com/office/officeart/2018/2/layout/IconVerticalSolidList"/>
    <dgm:cxn modelId="{ADD51591-3F95-49D9-99ED-49EA944456A6}" type="presParOf" srcId="{2CBB6A44-EFDF-49F5-829D-ADADE4D79ED9}" destId="{773A37B8-DF59-4600-BAF4-A21FA30F1135}" srcOrd="3" destOrd="0" presId="urn:microsoft.com/office/officeart/2018/2/layout/IconVerticalSolidList"/>
    <dgm:cxn modelId="{88C88555-D9BF-4657-8ADB-62601D7E56B0}" type="presParOf" srcId="{D73743C3-879F-49E6-BAA1-D19C0077D92D}" destId="{9D3D3312-CE8B-4611-B477-B63EA0437353}" srcOrd="3" destOrd="0" presId="urn:microsoft.com/office/officeart/2018/2/layout/IconVerticalSolidList"/>
    <dgm:cxn modelId="{915738BF-725F-4B54-A580-7C5E17F08EDA}" type="presParOf" srcId="{D73743C3-879F-49E6-BAA1-D19C0077D92D}" destId="{746BCEA2-3558-407C-A793-42A94564D55F}" srcOrd="4" destOrd="0" presId="urn:microsoft.com/office/officeart/2018/2/layout/IconVerticalSolidList"/>
    <dgm:cxn modelId="{52688E21-7A9D-429A-802D-26A7A944A7E1}" type="presParOf" srcId="{746BCEA2-3558-407C-A793-42A94564D55F}" destId="{5BE204FF-8125-4A04-B048-124BCED2B8AA}" srcOrd="0" destOrd="0" presId="urn:microsoft.com/office/officeart/2018/2/layout/IconVerticalSolidList"/>
    <dgm:cxn modelId="{D72CD910-C87E-4652-887D-BC93D4FB40F6}" type="presParOf" srcId="{746BCEA2-3558-407C-A793-42A94564D55F}" destId="{BCC6FE14-8BE8-41AA-A6F1-94F32DA012AF}" srcOrd="1" destOrd="0" presId="urn:microsoft.com/office/officeart/2018/2/layout/IconVerticalSolidList"/>
    <dgm:cxn modelId="{0BE938AE-1A9A-40B0-830E-4EBF72C29F99}" type="presParOf" srcId="{746BCEA2-3558-407C-A793-42A94564D55F}" destId="{1BCFB57F-147F-4320-8375-5AD1E7991A61}" srcOrd="2" destOrd="0" presId="urn:microsoft.com/office/officeart/2018/2/layout/IconVerticalSolidList"/>
    <dgm:cxn modelId="{01B5A0BA-F2D2-4A5F-A216-5C8B7EA7F94E}" type="presParOf" srcId="{746BCEA2-3558-407C-A793-42A94564D55F}" destId="{84F7FB1F-B389-4712-84B8-6F95E1AFEACD}" srcOrd="3" destOrd="0" presId="urn:microsoft.com/office/officeart/2018/2/layout/IconVerticalSolidList"/>
    <dgm:cxn modelId="{7EB4B931-7264-4BCA-87E5-811D3E7027DD}" type="presParOf" srcId="{D73743C3-879F-49E6-BAA1-D19C0077D92D}" destId="{BCDF2C7B-9D71-452D-99E6-EBA45DD84D27}" srcOrd="5" destOrd="0" presId="urn:microsoft.com/office/officeart/2018/2/layout/IconVerticalSolidList"/>
    <dgm:cxn modelId="{1BD60AA8-4BEB-4BFB-818B-718D8A1101CB}" type="presParOf" srcId="{D73743C3-879F-49E6-BAA1-D19C0077D92D}" destId="{317D95F8-36B5-4245-BEF4-380292F673A1}" srcOrd="6" destOrd="0" presId="urn:microsoft.com/office/officeart/2018/2/layout/IconVerticalSolidList"/>
    <dgm:cxn modelId="{D1063BA3-6827-402D-BC67-D0AC5FA36B9E}" type="presParOf" srcId="{317D95F8-36B5-4245-BEF4-380292F673A1}" destId="{EB887CAB-89E0-4BE0-8A17-8C99EE42D019}" srcOrd="0" destOrd="0" presId="urn:microsoft.com/office/officeart/2018/2/layout/IconVerticalSolidList"/>
    <dgm:cxn modelId="{A7D277FF-85DA-4E10-A8C2-E37529B09C62}" type="presParOf" srcId="{317D95F8-36B5-4245-BEF4-380292F673A1}" destId="{1E1AF9CB-882C-48A4-8928-CBBF35B55006}" srcOrd="1" destOrd="0" presId="urn:microsoft.com/office/officeart/2018/2/layout/IconVerticalSolidList"/>
    <dgm:cxn modelId="{2A989032-A9F1-4622-A46A-646B0622A563}" type="presParOf" srcId="{317D95F8-36B5-4245-BEF4-380292F673A1}" destId="{96C63B72-B60F-4CCA-AABF-45F0E60004EC}" srcOrd="2" destOrd="0" presId="urn:microsoft.com/office/officeart/2018/2/layout/IconVerticalSolidList"/>
    <dgm:cxn modelId="{04331C0E-B4AC-481E-8C1A-A3C6FF438DD0}" type="presParOf" srcId="{317D95F8-36B5-4245-BEF4-380292F673A1}" destId="{7829ACC6-4A5F-4915-895E-0118790EFBA0}" srcOrd="3" destOrd="0" presId="urn:microsoft.com/office/officeart/2018/2/layout/IconVerticalSolidList"/>
    <dgm:cxn modelId="{5D55FAFD-B4EE-4B8F-A6F1-F6FC1482E38E}" type="presParOf" srcId="{D73743C3-879F-49E6-BAA1-D19C0077D92D}" destId="{B902639E-0EF2-412A-8C8F-AB4E4CAE7D7F}" srcOrd="7" destOrd="0" presId="urn:microsoft.com/office/officeart/2018/2/layout/IconVerticalSolidList"/>
    <dgm:cxn modelId="{33FDACB5-DB47-4E32-899F-4D60BC56B7AC}" type="presParOf" srcId="{D73743C3-879F-49E6-BAA1-D19C0077D92D}" destId="{4799E616-C316-4623-B197-A625DD2E2C5D}" srcOrd="8" destOrd="0" presId="urn:microsoft.com/office/officeart/2018/2/layout/IconVerticalSolidList"/>
    <dgm:cxn modelId="{5B257D97-8340-4AF7-9C2A-DCAA41166D74}" type="presParOf" srcId="{4799E616-C316-4623-B197-A625DD2E2C5D}" destId="{2068BCB5-3BF0-40F4-B85C-BA0999BDEACC}" srcOrd="0" destOrd="0" presId="urn:microsoft.com/office/officeart/2018/2/layout/IconVerticalSolidList"/>
    <dgm:cxn modelId="{0C4C30F6-796B-4020-B489-EC982B28F4DC}" type="presParOf" srcId="{4799E616-C316-4623-B197-A625DD2E2C5D}" destId="{FD28D5C3-F26C-4137-9076-3D53DD2EF7BC}" srcOrd="1" destOrd="0" presId="urn:microsoft.com/office/officeart/2018/2/layout/IconVerticalSolidList"/>
    <dgm:cxn modelId="{F9F08BA8-852B-466F-A03F-F79644E47A6D}" type="presParOf" srcId="{4799E616-C316-4623-B197-A625DD2E2C5D}" destId="{1A37398D-4F3E-43B3-BF7F-1601350101AF}" srcOrd="2" destOrd="0" presId="urn:microsoft.com/office/officeart/2018/2/layout/IconVerticalSolidList"/>
    <dgm:cxn modelId="{17DE6C06-5300-4806-B020-BB452A094771}" type="presParOf" srcId="{4799E616-C316-4623-B197-A625DD2E2C5D}" destId="{F954B739-ACBA-4CDC-9E25-690F855777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6872C8-4071-4614-8830-AE39E175E6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7603AE-932C-49C1-BFB1-70C1465C5244}">
      <dgm:prSet/>
      <dgm:spPr/>
      <dgm:t>
        <a:bodyPr/>
        <a:lstStyle/>
        <a:p>
          <a:pPr>
            <a:lnSpc>
              <a:spcPct val="100000"/>
            </a:lnSpc>
          </a:pPr>
          <a:r>
            <a:rPr lang="en-US" dirty="0"/>
            <a:t>Not prone to errors.</a:t>
          </a:r>
        </a:p>
      </dgm:t>
    </dgm:pt>
    <dgm:pt modelId="{E2FF5692-7A48-4568-8FC1-377104D3AED5}" type="parTrans" cxnId="{BFAF5693-9E34-4768-81CA-2AC89463ECB0}">
      <dgm:prSet/>
      <dgm:spPr/>
      <dgm:t>
        <a:bodyPr/>
        <a:lstStyle/>
        <a:p>
          <a:endParaRPr lang="en-US"/>
        </a:p>
      </dgm:t>
    </dgm:pt>
    <dgm:pt modelId="{776E380D-E21E-44C9-8D58-08E337B01FD5}" type="sibTrans" cxnId="{BFAF5693-9E34-4768-81CA-2AC89463ECB0}">
      <dgm:prSet/>
      <dgm:spPr/>
      <dgm:t>
        <a:bodyPr/>
        <a:lstStyle/>
        <a:p>
          <a:endParaRPr lang="en-US"/>
        </a:p>
      </dgm:t>
    </dgm:pt>
    <dgm:pt modelId="{D8B486DE-539C-4956-84DC-7B2550B8EE3A}">
      <dgm:prSet/>
      <dgm:spPr/>
      <dgm:t>
        <a:bodyPr/>
        <a:lstStyle/>
        <a:p>
          <a:pPr>
            <a:lnSpc>
              <a:spcPct val="100000"/>
            </a:lnSpc>
          </a:pPr>
          <a:r>
            <a:rPr lang="en-US" dirty="0"/>
            <a:t>Staff might not be I.T confident.</a:t>
          </a:r>
        </a:p>
      </dgm:t>
    </dgm:pt>
    <dgm:pt modelId="{BF1C0A8C-5A8D-4A9C-8DED-55C7D8BD4866}" type="parTrans" cxnId="{D73180E0-42B1-4DD7-A758-1BAADB66712D}">
      <dgm:prSet/>
      <dgm:spPr/>
      <dgm:t>
        <a:bodyPr/>
        <a:lstStyle/>
        <a:p>
          <a:endParaRPr lang="en-US"/>
        </a:p>
      </dgm:t>
    </dgm:pt>
    <dgm:pt modelId="{C2E79BA4-AFD9-49F6-B828-B0BC7A456651}" type="sibTrans" cxnId="{D73180E0-42B1-4DD7-A758-1BAADB66712D}">
      <dgm:prSet/>
      <dgm:spPr/>
      <dgm:t>
        <a:bodyPr/>
        <a:lstStyle/>
        <a:p>
          <a:endParaRPr lang="en-US"/>
        </a:p>
      </dgm:t>
    </dgm:pt>
    <dgm:pt modelId="{9A14E572-9DF1-41F5-AC8B-97E5C7A33FCA}">
      <dgm:prSet/>
      <dgm:spPr/>
      <dgm:t>
        <a:bodyPr/>
        <a:lstStyle/>
        <a:p>
          <a:pPr>
            <a:lnSpc>
              <a:spcPct val="100000"/>
            </a:lnSpc>
          </a:pPr>
          <a:r>
            <a:rPr lang="en-US" dirty="0"/>
            <a:t>Cost of training staff.</a:t>
          </a:r>
        </a:p>
      </dgm:t>
    </dgm:pt>
    <dgm:pt modelId="{34CD2325-046E-4D17-A924-0D378FF7EAF0}" type="parTrans" cxnId="{BE1233EC-1452-4E12-9AEF-A384277EB815}">
      <dgm:prSet/>
      <dgm:spPr/>
      <dgm:t>
        <a:bodyPr/>
        <a:lstStyle/>
        <a:p>
          <a:endParaRPr lang="en-US"/>
        </a:p>
      </dgm:t>
    </dgm:pt>
    <dgm:pt modelId="{1095E678-1F44-4F37-BFDC-65B5322ADA1F}" type="sibTrans" cxnId="{BE1233EC-1452-4E12-9AEF-A384277EB815}">
      <dgm:prSet/>
      <dgm:spPr/>
      <dgm:t>
        <a:bodyPr/>
        <a:lstStyle/>
        <a:p>
          <a:endParaRPr lang="en-US"/>
        </a:p>
      </dgm:t>
    </dgm:pt>
    <dgm:pt modelId="{EC303A3E-4883-4967-BA0A-7C06A07029C5}">
      <dgm:prSet/>
      <dgm:spPr/>
      <dgm:t>
        <a:bodyPr/>
        <a:lstStyle/>
        <a:p>
          <a:pPr>
            <a:lnSpc>
              <a:spcPct val="100000"/>
            </a:lnSpc>
          </a:pPr>
          <a:r>
            <a:rPr lang="en-US" dirty="0"/>
            <a:t>Only one person using at a time.</a:t>
          </a:r>
        </a:p>
      </dgm:t>
    </dgm:pt>
    <dgm:pt modelId="{BBD14449-1386-4FAE-8C2A-38FEF881021E}" type="parTrans" cxnId="{DB78A4D4-116F-4A54-B1A7-65418E3A6BEA}">
      <dgm:prSet/>
      <dgm:spPr/>
      <dgm:t>
        <a:bodyPr/>
        <a:lstStyle/>
        <a:p>
          <a:endParaRPr lang="en-US"/>
        </a:p>
      </dgm:t>
    </dgm:pt>
    <dgm:pt modelId="{956E1B1E-62B0-4EA0-A96C-536A7FF2FFC5}" type="sibTrans" cxnId="{DB78A4D4-116F-4A54-B1A7-65418E3A6BEA}">
      <dgm:prSet/>
      <dgm:spPr/>
      <dgm:t>
        <a:bodyPr/>
        <a:lstStyle/>
        <a:p>
          <a:endParaRPr lang="en-US"/>
        </a:p>
      </dgm:t>
    </dgm:pt>
    <dgm:pt modelId="{50245CF1-1863-43BE-A182-E8F6CA7E3848}">
      <dgm:prSet/>
      <dgm:spPr/>
      <dgm:t>
        <a:bodyPr/>
        <a:lstStyle/>
        <a:p>
          <a:pPr>
            <a:lnSpc>
              <a:spcPct val="100000"/>
            </a:lnSpc>
          </a:pPr>
          <a:r>
            <a:rPr lang="en-US" dirty="0"/>
            <a:t>Security.</a:t>
          </a:r>
        </a:p>
      </dgm:t>
    </dgm:pt>
    <dgm:pt modelId="{F3DD24BE-10EE-49F8-91D5-6B267A3DC8A7}" type="parTrans" cxnId="{492A6FA6-26B8-42E6-824F-7D23136132D7}">
      <dgm:prSet/>
      <dgm:spPr/>
      <dgm:t>
        <a:bodyPr/>
        <a:lstStyle/>
        <a:p>
          <a:endParaRPr lang="en-US"/>
        </a:p>
      </dgm:t>
    </dgm:pt>
    <dgm:pt modelId="{1709A3B4-68DB-4602-9D1D-DBD5771C9A4B}" type="sibTrans" cxnId="{492A6FA6-26B8-42E6-824F-7D23136132D7}">
      <dgm:prSet/>
      <dgm:spPr/>
      <dgm:t>
        <a:bodyPr/>
        <a:lstStyle/>
        <a:p>
          <a:endParaRPr lang="en-US"/>
        </a:p>
      </dgm:t>
    </dgm:pt>
    <dgm:pt modelId="{6BFDE488-4E8E-462D-82C0-1AB80D57C6AC}" type="pres">
      <dgm:prSet presAssocID="{9B6872C8-4071-4614-8830-AE39E175E6C1}" presName="root" presStyleCnt="0">
        <dgm:presLayoutVars>
          <dgm:dir/>
          <dgm:resizeHandles val="exact"/>
        </dgm:presLayoutVars>
      </dgm:prSet>
      <dgm:spPr/>
    </dgm:pt>
    <dgm:pt modelId="{75D63D12-D0FC-4B1A-8B98-64439583222E}" type="pres">
      <dgm:prSet presAssocID="{057603AE-932C-49C1-BFB1-70C1465C5244}" presName="compNode" presStyleCnt="0"/>
      <dgm:spPr/>
    </dgm:pt>
    <dgm:pt modelId="{24FA325B-4CFF-4F19-83A7-58C8692AFBD4}" type="pres">
      <dgm:prSet presAssocID="{057603AE-932C-49C1-BFB1-70C1465C5244}" presName="bgRect" presStyleLbl="bgShp" presStyleIdx="0" presStyleCnt="5" custLinFactNeighborX="4571" custLinFactNeighborY="11608"/>
      <dgm:spPr/>
    </dgm:pt>
    <dgm:pt modelId="{AE0AE57B-5CA8-441F-90A0-C32EF2AD44BE}" type="pres">
      <dgm:prSet presAssocID="{057603AE-932C-49C1-BFB1-70C1465C524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023D271B-6358-4DF2-BD05-47E2237EEA40}" type="pres">
      <dgm:prSet presAssocID="{057603AE-932C-49C1-BFB1-70C1465C5244}" presName="spaceRect" presStyleCnt="0"/>
      <dgm:spPr/>
    </dgm:pt>
    <dgm:pt modelId="{64F77414-B53D-4FCA-8124-6AD4778DAC94}" type="pres">
      <dgm:prSet presAssocID="{057603AE-932C-49C1-BFB1-70C1465C5244}" presName="parTx" presStyleLbl="revTx" presStyleIdx="0" presStyleCnt="5">
        <dgm:presLayoutVars>
          <dgm:chMax val="0"/>
          <dgm:chPref val="0"/>
        </dgm:presLayoutVars>
      </dgm:prSet>
      <dgm:spPr/>
    </dgm:pt>
    <dgm:pt modelId="{988E8E79-3E82-4C20-BF07-A21CC3F1FAB9}" type="pres">
      <dgm:prSet presAssocID="{776E380D-E21E-44C9-8D58-08E337B01FD5}" presName="sibTrans" presStyleCnt="0"/>
      <dgm:spPr/>
    </dgm:pt>
    <dgm:pt modelId="{54CF58C6-2DAF-473B-AEA3-2C8BC55E557C}" type="pres">
      <dgm:prSet presAssocID="{D8B486DE-539C-4956-84DC-7B2550B8EE3A}" presName="compNode" presStyleCnt="0"/>
      <dgm:spPr/>
    </dgm:pt>
    <dgm:pt modelId="{6C2F351F-3B99-4428-9409-50E5ECBCBCDD}" type="pres">
      <dgm:prSet presAssocID="{D8B486DE-539C-4956-84DC-7B2550B8EE3A}" presName="bgRect" presStyleLbl="bgShp" presStyleIdx="1" presStyleCnt="5"/>
      <dgm:spPr/>
    </dgm:pt>
    <dgm:pt modelId="{63B45DED-C049-4768-9236-F5577C7DF301}" type="pres">
      <dgm:prSet presAssocID="{D8B486DE-539C-4956-84DC-7B2550B8EE3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F0B2214C-2DB3-44FF-B7BD-A30AB50411FD}" type="pres">
      <dgm:prSet presAssocID="{D8B486DE-539C-4956-84DC-7B2550B8EE3A}" presName="spaceRect" presStyleCnt="0"/>
      <dgm:spPr/>
    </dgm:pt>
    <dgm:pt modelId="{A3CDAC26-CED6-4AB2-A4D3-A91FB853E305}" type="pres">
      <dgm:prSet presAssocID="{D8B486DE-539C-4956-84DC-7B2550B8EE3A}" presName="parTx" presStyleLbl="revTx" presStyleIdx="1" presStyleCnt="5">
        <dgm:presLayoutVars>
          <dgm:chMax val="0"/>
          <dgm:chPref val="0"/>
        </dgm:presLayoutVars>
      </dgm:prSet>
      <dgm:spPr/>
    </dgm:pt>
    <dgm:pt modelId="{5C6268C7-5E3E-42D9-95BE-4EBF64952860}" type="pres">
      <dgm:prSet presAssocID="{C2E79BA4-AFD9-49F6-B828-B0BC7A456651}" presName="sibTrans" presStyleCnt="0"/>
      <dgm:spPr/>
    </dgm:pt>
    <dgm:pt modelId="{520B44B2-8716-4C09-A61C-FDB989714F0B}" type="pres">
      <dgm:prSet presAssocID="{9A14E572-9DF1-41F5-AC8B-97E5C7A33FCA}" presName="compNode" presStyleCnt="0"/>
      <dgm:spPr/>
    </dgm:pt>
    <dgm:pt modelId="{BED8091F-10BA-4892-8721-C9288ADFAB07}" type="pres">
      <dgm:prSet presAssocID="{9A14E572-9DF1-41F5-AC8B-97E5C7A33FCA}" presName="bgRect" presStyleLbl="bgShp" presStyleIdx="2" presStyleCnt="5"/>
      <dgm:spPr/>
    </dgm:pt>
    <dgm:pt modelId="{F54695F0-B8BD-4990-83D4-93239A575D2B}" type="pres">
      <dgm:prSet presAssocID="{9A14E572-9DF1-41F5-AC8B-97E5C7A33F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A8D73AAB-5AF8-4A34-881E-E25409BDFE8B}" type="pres">
      <dgm:prSet presAssocID="{9A14E572-9DF1-41F5-AC8B-97E5C7A33FCA}" presName="spaceRect" presStyleCnt="0"/>
      <dgm:spPr/>
    </dgm:pt>
    <dgm:pt modelId="{EC30DF45-F2F2-4759-B4BB-E854E9DB3B87}" type="pres">
      <dgm:prSet presAssocID="{9A14E572-9DF1-41F5-AC8B-97E5C7A33FCA}" presName="parTx" presStyleLbl="revTx" presStyleIdx="2" presStyleCnt="5">
        <dgm:presLayoutVars>
          <dgm:chMax val="0"/>
          <dgm:chPref val="0"/>
        </dgm:presLayoutVars>
      </dgm:prSet>
      <dgm:spPr/>
    </dgm:pt>
    <dgm:pt modelId="{1A8ECB57-3673-40B5-BCE9-C31C54ADA6A5}" type="pres">
      <dgm:prSet presAssocID="{1095E678-1F44-4F37-BFDC-65B5322ADA1F}" presName="sibTrans" presStyleCnt="0"/>
      <dgm:spPr/>
    </dgm:pt>
    <dgm:pt modelId="{23E9800B-1667-48D7-BE53-03F5D7A42940}" type="pres">
      <dgm:prSet presAssocID="{EC303A3E-4883-4967-BA0A-7C06A07029C5}" presName="compNode" presStyleCnt="0"/>
      <dgm:spPr/>
    </dgm:pt>
    <dgm:pt modelId="{20C896E2-475E-4CB9-B463-973CE4B5F408}" type="pres">
      <dgm:prSet presAssocID="{EC303A3E-4883-4967-BA0A-7C06A07029C5}" presName="bgRect" presStyleLbl="bgShp" presStyleIdx="3" presStyleCnt="5"/>
      <dgm:spPr/>
    </dgm:pt>
    <dgm:pt modelId="{3E7E15CD-80E8-4B72-8C9A-9A22EDA164E6}" type="pres">
      <dgm:prSet presAssocID="{EC303A3E-4883-4967-BA0A-7C06A07029C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50E244B2-1960-4199-A3F8-C834082F0395}" type="pres">
      <dgm:prSet presAssocID="{EC303A3E-4883-4967-BA0A-7C06A07029C5}" presName="spaceRect" presStyleCnt="0"/>
      <dgm:spPr/>
    </dgm:pt>
    <dgm:pt modelId="{054D838B-77E3-4242-8F72-93046C8D778B}" type="pres">
      <dgm:prSet presAssocID="{EC303A3E-4883-4967-BA0A-7C06A07029C5}" presName="parTx" presStyleLbl="revTx" presStyleIdx="3" presStyleCnt="5">
        <dgm:presLayoutVars>
          <dgm:chMax val="0"/>
          <dgm:chPref val="0"/>
        </dgm:presLayoutVars>
      </dgm:prSet>
      <dgm:spPr/>
    </dgm:pt>
    <dgm:pt modelId="{7F83E8E6-6988-4D69-8081-759CBAE6C553}" type="pres">
      <dgm:prSet presAssocID="{956E1B1E-62B0-4EA0-A96C-536A7FF2FFC5}" presName="sibTrans" presStyleCnt="0"/>
      <dgm:spPr/>
    </dgm:pt>
    <dgm:pt modelId="{37A347CE-BF7E-4B93-AA28-1F1DBA5F316A}" type="pres">
      <dgm:prSet presAssocID="{50245CF1-1863-43BE-A182-E8F6CA7E3848}" presName="compNode" presStyleCnt="0"/>
      <dgm:spPr/>
    </dgm:pt>
    <dgm:pt modelId="{6F35BC4F-0EF3-4A20-8320-BD569590ED9E}" type="pres">
      <dgm:prSet presAssocID="{50245CF1-1863-43BE-A182-E8F6CA7E3848}" presName="bgRect" presStyleLbl="bgShp" presStyleIdx="4" presStyleCnt="5"/>
      <dgm:spPr/>
    </dgm:pt>
    <dgm:pt modelId="{89494E97-7AEF-4F75-B3C4-D3919B91C287}" type="pres">
      <dgm:prSet presAssocID="{50245CF1-1863-43BE-A182-E8F6CA7E38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15A223CE-AE33-457E-9F3F-476EC57B2586}" type="pres">
      <dgm:prSet presAssocID="{50245CF1-1863-43BE-A182-E8F6CA7E3848}" presName="spaceRect" presStyleCnt="0"/>
      <dgm:spPr/>
    </dgm:pt>
    <dgm:pt modelId="{506AB88F-978E-4973-8B63-35DACB164768}" type="pres">
      <dgm:prSet presAssocID="{50245CF1-1863-43BE-A182-E8F6CA7E3848}" presName="parTx" presStyleLbl="revTx" presStyleIdx="4" presStyleCnt="5">
        <dgm:presLayoutVars>
          <dgm:chMax val="0"/>
          <dgm:chPref val="0"/>
        </dgm:presLayoutVars>
      </dgm:prSet>
      <dgm:spPr/>
    </dgm:pt>
  </dgm:ptLst>
  <dgm:cxnLst>
    <dgm:cxn modelId="{86689731-CEB6-4C2C-AE8E-004897CC88F7}" type="presOf" srcId="{9B6872C8-4071-4614-8830-AE39E175E6C1}" destId="{6BFDE488-4E8E-462D-82C0-1AB80D57C6AC}" srcOrd="0" destOrd="0" presId="urn:microsoft.com/office/officeart/2018/2/layout/IconVerticalSolidList"/>
    <dgm:cxn modelId="{0DC31F63-BD9C-A345-B22E-08D5494160B1}" type="presOf" srcId="{EC303A3E-4883-4967-BA0A-7C06A07029C5}" destId="{054D838B-77E3-4242-8F72-93046C8D778B}" srcOrd="0" destOrd="0" presId="urn:microsoft.com/office/officeart/2018/2/layout/IconVerticalSolidList"/>
    <dgm:cxn modelId="{07DA2A74-C441-4941-B1FA-8D9111F92325}" type="presOf" srcId="{D8B486DE-539C-4956-84DC-7B2550B8EE3A}" destId="{A3CDAC26-CED6-4AB2-A4D3-A91FB853E305}" srcOrd="0" destOrd="0" presId="urn:microsoft.com/office/officeart/2018/2/layout/IconVerticalSolidList"/>
    <dgm:cxn modelId="{BFAF5693-9E34-4768-81CA-2AC89463ECB0}" srcId="{9B6872C8-4071-4614-8830-AE39E175E6C1}" destId="{057603AE-932C-49C1-BFB1-70C1465C5244}" srcOrd="0" destOrd="0" parTransId="{E2FF5692-7A48-4568-8FC1-377104D3AED5}" sibTransId="{776E380D-E21E-44C9-8D58-08E337B01FD5}"/>
    <dgm:cxn modelId="{492A6FA6-26B8-42E6-824F-7D23136132D7}" srcId="{9B6872C8-4071-4614-8830-AE39E175E6C1}" destId="{50245CF1-1863-43BE-A182-E8F6CA7E3848}" srcOrd="4" destOrd="0" parTransId="{F3DD24BE-10EE-49F8-91D5-6B267A3DC8A7}" sibTransId="{1709A3B4-68DB-4602-9D1D-DBD5771C9A4B}"/>
    <dgm:cxn modelId="{DB78A4D4-116F-4A54-B1A7-65418E3A6BEA}" srcId="{9B6872C8-4071-4614-8830-AE39E175E6C1}" destId="{EC303A3E-4883-4967-BA0A-7C06A07029C5}" srcOrd="3" destOrd="0" parTransId="{BBD14449-1386-4FAE-8C2A-38FEF881021E}" sibTransId="{956E1B1E-62B0-4EA0-A96C-536A7FF2FFC5}"/>
    <dgm:cxn modelId="{654E7CD8-6DCA-0447-BE04-DFFC9479D5F7}" type="presOf" srcId="{50245CF1-1863-43BE-A182-E8F6CA7E3848}" destId="{506AB88F-978E-4973-8B63-35DACB164768}" srcOrd="0" destOrd="0" presId="urn:microsoft.com/office/officeart/2018/2/layout/IconVerticalSolidList"/>
    <dgm:cxn modelId="{3433ABDD-1688-7F46-A027-410E72FD0C9A}" type="presOf" srcId="{9A14E572-9DF1-41F5-AC8B-97E5C7A33FCA}" destId="{EC30DF45-F2F2-4759-B4BB-E854E9DB3B87}" srcOrd="0" destOrd="0" presId="urn:microsoft.com/office/officeart/2018/2/layout/IconVerticalSolidList"/>
    <dgm:cxn modelId="{D73180E0-42B1-4DD7-A758-1BAADB66712D}" srcId="{9B6872C8-4071-4614-8830-AE39E175E6C1}" destId="{D8B486DE-539C-4956-84DC-7B2550B8EE3A}" srcOrd="1" destOrd="0" parTransId="{BF1C0A8C-5A8D-4A9C-8DED-55C7D8BD4866}" sibTransId="{C2E79BA4-AFD9-49F6-B828-B0BC7A456651}"/>
    <dgm:cxn modelId="{3095ACE8-7B18-0041-8A2C-0331FEDC3E43}" type="presOf" srcId="{057603AE-932C-49C1-BFB1-70C1465C5244}" destId="{64F77414-B53D-4FCA-8124-6AD4778DAC94}" srcOrd="0" destOrd="0" presId="urn:microsoft.com/office/officeart/2018/2/layout/IconVerticalSolidList"/>
    <dgm:cxn modelId="{BE1233EC-1452-4E12-9AEF-A384277EB815}" srcId="{9B6872C8-4071-4614-8830-AE39E175E6C1}" destId="{9A14E572-9DF1-41F5-AC8B-97E5C7A33FCA}" srcOrd="2" destOrd="0" parTransId="{34CD2325-046E-4D17-A924-0D378FF7EAF0}" sibTransId="{1095E678-1F44-4F37-BFDC-65B5322ADA1F}"/>
    <dgm:cxn modelId="{5B554733-7A41-B344-9719-F39F7F160B04}" type="presParOf" srcId="{6BFDE488-4E8E-462D-82C0-1AB80D57C6AC}" destId="{75D63D12-D0FC-4B1A-8B98-64439583222E}" srcOrd="0" destOrd="0" presId="urn:microsoft.com/office/officeart/2018/2/layout/IconVerticalSolidList"/>
    <dgm:cxn modelId="{2935F90D-3C06-484C-A06F-965682472F8B}" type="presParOf" srcId="{75D63D12-D0FC-4B1A-8B98-64439583222E}" destId="{24FA325B-4CFF-4F19-83A7-58C8692AFBD4}" srcOrd="0" destOrd="0" presId="urn:microsoft.com/office/officeart/2018/2/layout/IconVerticalSolidList"/>
    <dgm:cxn modelId="{875A570A-1459-2E4B-85F3-11EEB32C706F}" type="presParOf" srcId="{75D63D12-D0FC-4B1A-8B98-64439583222E}" destId="{AE0AE57B-5CA8-441F-90A0-C32EF2AD44BE}" srcOrd="1" destOrd="0" presId="urn:microsoft.com/office/officeart/2018/2/layout/IconVerticalSolidList"/>
    <dgm:cxn modelId="{BC372589-DF47-EF44-A996-FBC6A090A2E5}" type="presParOf" srcId="{75D63D12-D0FC-4B1A-8B98-64439583222E}" destId="{023D271B-6358-4DF2-BD05-47E2237EEA40}" srcOrd="2" destOrd="0" presId="urn:microsoft.com/office/officeart/2018/2/layout/IconVerticalSolidList"/>
    <dgm:cxn modelId="{20E5510A-330E-234F-A59A-105D38D7F32D}" type="presParOf" srcId="{75D63D12-D0FC-4B1A-8B98-64439583222E}" destId="{64F77414-B53D-4FCA-8124-6AD4778DAC94}" srcOrd="3" destOrd="0" presId="urn:microsoft.com/office/officeart/2018/2/layout/IconVerticalSolidList"/>
    <dgm:cxn modelId="{DE4D7150-0130-F149-B361-873F1A9A6804}" type="presParOf" srcId="{6BFDE488-4E8E-462D-82C0-1AB80D57C6AC}" destId="{988E8E79-3E82-4C20-BF07-A21CC3F1FAB9}" srcOrd="1" destOrd="0" presId="urn:microsoft.com/office/officeart/2018/2/layout/IconVerticalSolidList"/>
    <dgm:cxn modelId="{28D05DC1-3D6F-3E4B-93C4-648D63FD28B6}" type="presParOf" srcId="{6BFDE488-4E8E-462D-82C0-1AB80D57C6AC}" destId="{54CF58C6-2DAF-473B-AEA3-2C8BC55E557C}" srcOrd="2" destOrd="0" presId="urn:microsoft.com/office/officeart/2018/2/layout/IconVerticalSolidList"/>
    <dgm:cxn modelId="{5A0C79E3-6C9E-D640-8614-03CDA12403D9}" type="presParOf" srcId="{54CF58C6-2DAF-473B-AEA3-2C8BC55E557C}" destId="{6C2F351F-3B99-4428-9409-50E5ECBCBCDD}" srcOrd="0" destOrd="0" presId="urn:microsoft.com/office/officeart/2018/2/layout/IconVerticalSolidList"/>
    <dgm:cxn modelId="{EAD7C372-DF7D-2D4D-9208-E11C9C76D8BD}" type="presParOf" srcId="{54CF58C6-2DAF-473B-AEA3-2C8BC55E557C}" destId="{63B45DED-C049-4768-9236-F5577C7DF301}" srcOrd="1" destOrd="0" presId="urn:microsoft.com/office/officeart/2018/2/layout/IconVerticalSolidList"/>
    <dgm:cxn modelId="{EAA69F71-FD17-AD45-8438-FBE3C1E00660}" type="presParOf" srcId="{54CF58C6-2DAF-473B-AEA3-2C8BC55E557C}" destId="{F0B2214C-2DB3-44FF-B7BD-A30AB50411FD}" srcOrd="2" destOrd="0" presId="urn:microsoft.com/office/officeart/2018/2/layout/IconVerticalSolidList"/>
    <dgm:cxn modelId="{7543A99A-97E5-D048-8160-83AB9FD93CD1}" type="presParOf" srcId="{54CF58C6-2DAF-473B-AEA3-2C8BC55E557C}" destId="{A3CDAC26-CED6-4AB2-A4D3-A91FB853E305}" srcOrd="3" destOrd="0" presId="urn:microsoft.com/office/officeart/2018/2/layout/IconVerticalSolidList"/>
    <dgm:cxn modelId="{5999CB55-6EE9-774A-9679-38A082D1A724}" type="presParOf" srcId="{6BFDE488-4E8E-462D-82C0-1AB80D57C6AC}" destId="{5C6268C7-5E3E-42D9-95BE-4EBF64952860}" srcOrd="3" destOrd="0" presId="urn:microsoft.com/office/officeart/2018/2/layout/IconVerticalSolidList"/>
    <dgm:cxn modelId="{B2E86551-5280-AB49-91F0-80AC1B9CE668}" type="presParOf" srcId="{6BFDE488-4E8E-462D-82C0-1AB80D57C6AC}" destId="{520B44B2-8716-4C09-A61C-FDB989714F0B}" srcOrd="4" destOrd="0" presId="urn:microsoft.com/office/officeart/2018/2/layout/IconVerticalSolidList"/>
    <dgm:cxn modelId="{48410DD5-1DC5-3F4D-83AF-5C74AA1E99A2}" type="presParOf" srcId="{520B44B2-8716-4C09-A61C-FDB989714F0B}" destId="{BED8091F-10BA-4892-8721-C9288ADFAB07}" srcOrd="0" destOrd="0" presId="urn:microsoft.com/office/officeart/2018/2/layout/IconVerticalSolidList"/>
    <dgm:cxn modelId="{58950EC6-8BEB-6F4A-8D69-80DE2FE5AC0D}" type="presParOf" srcId="{520B44B2-8716-4C09-A61C-FDB989714F0B}" destId="{F54695F0-B8BD-4990-83D4-93239A575D2B}" srcOrd="1" destOrd="0" presId="urn:microsoft.com/office/officeart/2018/2/layout/IconVerticalSolidList"/>
    <dgm:cxn modelId="{828D2B75-B337-D54A-816E-5D7179F8DAD1}" type="presParOf" srcId="{520B44B2-8716-4C09-A61C-FDB989714F0B}" destId="{A8D73AAB-5AF8-4A34-881E-E25409BDFE8B}" srcOrd="2" destOrd="0" presId="urn:microsoft.com/office/officeart/2018/2/layout/IconVerticalSolidList"/>
    <dgm:cxn modelId="{1226B624-1FEC-214C-A3DA-C1BF7D70CF19}" type="presParOf" srcId="{520B44B2-8716-4C09-A61C-FDB989714F0B}" destId="{EC30DF45-F2F2-4759-B4BB-E854E9DB3B87}" srcOrd="3" destOrd="0" presId="urn:microsoft.com/office/officeart/2018/2/layout/IconVerticalSolidList"/>
    <dgm:cxn modelId="{F284F72B-1CEC-A046-9D39-A170CBAED9D7}" type="presParOf" srcId="{6BFDE488-4E8E-462D-82C0-1AB80D57C6AC}" destId="{1A8ECB57-3673-40B5-BCE9-C31C54ADA6A5}" srcOrd="5" destOrd="0" presId="urn:microsoft.com/office/officeart/2018/2/layout/IconVerticalSolidList"/>
    <dgm:cxn modelId="{737ADD5F-58FE-7D49-A8C0-40D7BBE75BAC}" type="presParOf" srcId="{6BFDE488-4E8E-462D-82C0-1AB80D57C6AC}" destId="{23E9800B-1667-48D7-BE53-03F5D7A42940}" srcOrd="6" destOrd="0" presId="urn:microsoft.com/office/officeart/2018/2/layout/IconVerticalSolidList"/>
    <dgm:cxn modelId="{95D40F47-D323-D243-96E8-1F747B417B30}" type="presParOf" srcId="{23E9800B-1667-48D7-BE53-03F5D7A42940}" destId="{20C896E2-475E-4CB9-B463-973CE4B5F408}" srcOrd="0" destOrd="0" presId="urn:microsoft.com/office/officeart/2018/2/layout/IconVerticalSolidList"/>
    <dgm:cxn modelId="{ABDA525E-56A9-914B-A09C-C65367EFBEFA}" type="presParOf" srcId="{23E9800B-1667-48D7-BE53-03F5D7A42940}" destId="{3E7E15CD-80E8-4B72-8C9A-9A22EDA164E6}" srcOrd="1" destOrd="0" presId="urn:microsoft.com/office/officeart/2018/2/layout/IconVerticalSolidList"/>
    <dgm:cxn modelId="{B9D19B8E-8608-004A-9486-A0EC662154D1}" type="presParOf" srcId="{23E9800B-1667-48D7-BE53-03F5D7A42940}" destId="{50E244B2-1960-4199-A3F8-C834082F0395}" srcOrd="2" destOrd="0" presId="urn:microsoft.com/office/officeart/2018/2/layout/IconVerticalSolidList"/>
    <dgm:cxn modelId="{6280738A-42F7-2040-9C7F-B1F34A05086B}" type="presParOf" srcId="{23E9800B-1667-48D7-BE53-03F5D7A42940}" destId="{054D838B-77E3-4242-8F72-93046C8D778B}" srcOrd="3" destOrd="0" presId="urn:microsoft.com/office/officeart/2018/2/layout/IconVerticalSolidList"/>
    <dgm:cxn modelId="{FC087A51-EC23-9B48-965B-ABCD7D945CEF}" type="presParOf" srcId="{6BFDE488-4E8E-462D-82C0-1AB80D57C6AC}" destId="{7F83E8E6-6988-4D69-8081-759CBAE6C553}" srcOrd="7" destOrd="0" presId="urn:microsoft.com/office/officeart/2018/2/layout/IconVerticalSolidList"/>
    <dgm:cxn modelId="{82D2822F-F718-EC41-B357-8F11A100EA6D}" type="presParOf" srcId="{6BFDE488-4E8E-462D-82C0-1AB80D57C6AC}" destId="{37A347CE-BF7E-4B93-AA28-1F1DBA5F316A}" srcOrd="8" destOrd="0" presId="urn:microsoft.com/office/officeart/2018/2/layout/IconVerticalSolidList"/>
    <dgm:cxn modelId="{CE89462A-FA98-DE49-8BFB-73FFD06B2E35}" type="presParOf" srcId="{37A347CE-BF7E-4B93-AA28-1F1DBA5F316A}" destId="{6F35BC4F-0EF3-4A20-8320-BD569590ED9E}" srcOrd="0" destOrd="0" presId="urn:microsoft.com/office/officeart/2018/2/layout/IconVerticalSolidList"/>
    <dgm:cxn modelId="{75FD65D9-D52C-1242-875A-1435293460A1}" type="presParOf" srcId="{37A347CE-BF7E-4B93-AA28-1F1DBA5F316A}" destId="{89494E97-7AEF-4F75-B3C4-D3919B91C287}" srcOrd="1" destOrd="0" presId="urn:microsoft.com/office/officeart/2018/2/layout/IconVerticalSolidList"/>
    <dgm:cxn modelId="{D34B42AF-FFE6-B840-B516-0F3081A85F88}" type="presParOf" srcId="{37A347CE-BF7E-4B93-AA28-1F1DBA5F316A}" destId="{15A223CE-AE33-457E-9F3F-476EC57B2586}" srcOrd="2" destOrd="0" presId="urn:microsoft.com/office/officeart/2018/2/layout/IconVerticalSolidList"/>
    <dgm:cxn modelId="{938BB1BE-F351-314F-BF14-C57F3D1AD2B4}" type="presParOf" srcId="{37A347CE-BF7E-4B93-AA28-1F1DBA5F316A}" destId="{506AB88F-978E-4973-8B63-35DACB1647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30F3C2-F7AD-4C27-816B-391B17B3688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7855F4-2F8C-46BC-B5B6-E635EDA6A6E9}">
      <dgm:prSet/>
      <dgm:spPr/>
      <dgm:t>
        <a:bodyPr/>
        <a:lstStyle/>
        <a:p>
          <a:r>
            <a:rPr lang="en-GB" dirty="0">
              <a:solidFill>
                <a:schemeClr val="tx1"/>
              </a:solidFill>
            </a:rPr>
            <a:t>In conclusion, Microsoft 365 applications can assist Greenfield Care Agency in enhancing efficiency communication and </a:t>
          </a:r>
          <a:r>
            <a:rPr lang="en-GB" dirty="0" err="1">
              <a:solidFill>
                <a:schemeClr val="tx1"/>
              </a:solidFill>
            </a:rPr>
            <a:t>oraganisation</a:t>
          </a:r>
          <a:r>
            <a:rPr lang="en-GB" dirty="0">
              <a:solidFill>
                <a:schemeClr val="tx1"/>
              </a:solidFill>
            </a:rPr>
            <a:t>. </a:t>
          </a:r>
          <a:endParaRPr lang="en-US" dirty="0">
            <a:solidFill>
              <a:schemeClr val="tx1"/>
            </a:solidFill>
          </a:endParaRPr>
        </a:p>
      </dgm:t>
    </dgm:pt>
    <dgm:pt modelId="{48E00B5E-15BA-4D0F-A57E-11A383A630FC}" type="parTrans" cxnId="{C223A3EC-315F-4031-A15C-6BA5F3061485}">
      <dgm:prSet/>
      <dgm:spPr/>
      <dgm:t>
        <a:bodyPr/>
        <a:lstStyle/>
        <a:p>
          <a:endParaRPr lang="en-US"/>
        </a:p>
      </dgm:t>
    </dgm:pt>
    <dgm:pt modelId="{E608F08C-A530-4AB6-9DBB-BCD4A6FA9ED1}" type="sibTrans" cxnId="{C223A3EC-315F-4031-A15C-6BA5F3061485}">
      <dgm:prSet/>
      <dgm:spPr/>
      <dgm:t>
        <a:bodyPr/>
        <a:lstStyle/>
        <a:p>
          <a:endParaRPr lang="en-US"/>
        </a:p>
      </dgm:t>
    </dgm:pt>
    <dgm:pt modelId="{1A44A19F-ED17-4863-BD38-B66C2856189D}">
      <dgm:prSet/>
      <dgm:spPr/>
      <dgm:t>
        <a:bodyPr/>
        <a:lstStyle/>
        <a:p>
          <a:r>
            <a:rPr lang="en-GB" dirty="0">
              <a:solidFill>
                <a:schemeClr val="tx1"/>
              </a:solidFill>
            </a:rPr>
            <a:t>Using applications such as Excel, staff can work together more effectively, and with appropriate use and training of these applications. Staff can work together more effectively and sensitive information can be protected ensuring quality care.</a:t>
          </a:r>
          <a:endParaRPr lang="en-US" dirty="0">
            <a:solidFill>
              <a:schemeClr val="tx1"/>
            </a:solidFill>
          </a:endParaRPr>
        </a:p>
      </dgm:t>
    </dgm:pt>
    <dgm:pt modelId="{A8F538D1-030F-4847-A1E3-5E4C75FD2F4A}" type="parTrans" cxnId="{D8095B97-E30D-4191-B7C2-B139C045B8D0}">
      <dgm:prSet/>
      <dgm:spPr/>
      <dgm:t>
        <a:bodyPr/>
        <a:lstStyle/>
        <a:p>
          <a:endParaRPr lang="en-US"/>
        </a:p>
      </dgm:t>
    </dgm:pt>
    <dgm:pt modelId="{1504F2F8-9774-4882-AC7F-49C69A62CEFD}" type="sibTrans" cxnId="{D8095B97-E30D-4191-B7C2-B139C045B8D0}">
      <dgm:prSet/>
      <dgm:spPr/>
      <dgm:t>
        <a:bodyPr/>
        <a:lstStyle/>
        <a:p>
          <a:endParaRPr lang="en-US"/>
        </a:p>
      </dgm:t>
    </dgm:pt>
    <dgm:pt modelId="{A05A4DD8-1CFE-4766-A125-490ADB5EC57A}" type="pres">
      <dgm:prSet presAssocID="{8630F3C2-F7AD-4C27-816B-391B17B36886}" presName="root" presStyleCnt="0">
        <dgm:presLayoutVars>
          <dgm:dir/>
          <dgm:resizeHandles val="exact"/>
        </dgm:presLayoutVars>
      </dgm:prSet>
      <dgm:spPr/>
    </dgm:pt>
    <dgm:pt modelId="{5624E5C1-9866-4193-A7FA-43757BD90CB1}" type="pres">
      <dgm:prSet presAssocID="{517855F4-2F8C-46BC-B5B6-E635EDA6A6E9}" presName="compNode" presStyleCnt="0"/>
      <dgm:spPr/>
    </dgm:pt>
    <dgm:pt modelId="{7BFDA91D-11F7-4D08-83BA-0FECA9A4F621}" type="pres">
      <dgm:prSet presAssocID="{517855F4-2F8C-46BC-B5B6-E635EDA6A6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734C464-13B4-4E67-8FA1-D3F6D929C718}" type="pres">
      <dgm:prSet presAssocID="{517855F4-2F8C-46BC-B5B6-E635EDA6A6E9}" presName="spaceRect" presStyleCnt="0"/>
      <dgm:spPr/>
    </dgm:pt>
    <dgm:pt modelId="{89BA108E-920D-458D-8D93-C0BF2877A723}" type="pres">
      <dgm:prSet presAssocID="{517855F4-2F8C-46BC-B5B6-E635EDA6A6E9}" presName="textRect" presStyleLbl="revTx" presStyleIdx="0" presStyleCnt="2">
        <dgm:presLayoutVars>
          <dgm:chMax val="1"/>
          <dgm:chPref val="1"/>
        </dgm:presLayoutVars>
      </dgm:prSet>
      <dgm:spPr/>
    </dgm:pt>
    <dgm:pt modelId="{32A6557C-B017-46A5-867A-099AB79CD31F}" type="pres">
      <dgm:prSet presAssocID="{E608F08C-A530-4AB6-9DBB-BCD4A6FA9ED1}" presName="sibTrans" presStyleCnt="0"/>
      <dgm:spPr/>
    </dgm:pt>
    <dgm:pt modelId="{81717754-9123-43E2-969F-C5BE846B3ACA}" type="pres">
      <dgm:prSet presAssocID="{1A44A19F-ED17-4863-BD38-B66C2856189D}" presName="compNode" presStyleCnt="0"/>
      <dgm:spPr/>
    </dgm:pt>
    <dgm:pt modelId="{562D2EDA-1833-4583-BBDC-35E421A6C8A1}" type="pres">
      <dgm:prSet presAssocID="{1A44A19F-ED17-4863-BD38-B66C285618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1EB0F88-11B3-4D43-BB12-B9FEF26BD1C4}" type="pres">
      <dgm:prSet presAssocID="{1A44A19F-ED17-4863-BD38-B66C2856189D}" presName="spaceRect" presStyleCnt="0"/>
      <dgm:spPr/>
    </dgm:pt>
    <dgm:pt modelId="{E8B08284-2C97-49A0-854E-93B00F6A08A6}" type="pres">
      <dgm:prSet presAssocID="{1A44A19F-ED17-4863-BD38-B66C2856189D}" presName="textRect" presStyleLbl="revTx" presStyleIdx="1" presStyleCnt="2">
        <dgm:presLayoutVars>
          <dgm:chMax val="1"/>
          <dgm:chPref val="1"/>
        </dgm:presLayoutVars>
      </dgm:prSet>
      <dgm:spPr/>
    </dgm:pt>
  </dgm:ptLst>
  <dgm:cxnLst>
    <dgm:cxn modelId="{FF5B0700-C0F3-437A-A2B1-8D30E616637C}" type="presOf" srcId="{1A44A19F-ED17-4863-BD38-B66C2856189D}" destId="{E8B08284-2C97-49A0-854E-93B00F6A08A6}" srcOrd="0" destOrd="0" presId="urn:microsoft.com/office/officeart/2018/2/layout/IconLabelList"/>
    <dgm:cxn modelId="{71E46E55-6B50-4CC6-ADEE-89BB430D1844}" type="presOf" srcId="{517855F4-2F8C-46BC-B5B6-E635EDA6A6E9}" destId="{89BA108E-920D-458D-8D93-C0BF2877A723}" srcOrd="0" destOrd="0" presId="urn:microsoft.com/office/officeart/2018/2/layout/IconLabelList"/>
    <dgm:cxn modelId="{D8095B97-E30D-4191-B7C2-B139C045B8D0}" srcId="{8630F3C2-F7AD-4C27-816B-391B17B36886}" destId="{1A44A19F-ED17-4863-BD38-B66C2856189D}" srcOrd="1" destOrd="0" parTransId="{A8F538D1-030F-4847-A1E3-5E4C75FD2F4A}" sibTransId="{1504F2F8-9774-4882-AC7F-49C69A62CEFD}"/>
    <dgm:cxn modelId="{086D82D2-DF86-4BB1-AE65-FD8633324AA3}" type="presOf" srcId="{8630F3C2-F7AD-4C27-816B-391B17B36886}" destId="{A05A4DD8-1CFE-4766-A125-490ADB5EC57A}" srcOrd="0" destOrd="0" presId="urn:microsoft.com/office/officeart/2018/2/layout/IconLabelList"/>
    <dgm:cxn modelId="{C223A3EC-315F-4031-A15C-6BA5F3061485}" srcId="{8630F3C2-F7AD-4C27-816B-391B17B36886}" destId="{517855F4-2F8C-46BC-B5B6-E635EDA6A6E9}" srcOrd="0" destOrd="0" parTransId="{48E00B5E-15BA-4D0F-A57E-11A383A630FC}" sibTransId="{E608F08C-A530-4AB6-9DBB-BCD4A6FA9ED1}"/>
    <dgm:cxn modelId="{ACA44BF5-9764-4D36-A7EF-3E1EC8CBB509}" type="presParOf" srcId="{A05A4DD8-1CFE-4766-A125-490ADB5EC57A}" destId="{5624E5C1-9866-4193-A7FA-43757BD90CB1}" srcOrd="0" destOrd="0" presId="urn:microsoft.com/office/officeart/2018/2/layout/IconLabelList"/>
    <dgm:cxn modelId="{2BC95074-9348-47F6-B5EB-14CEE61636D7}" type="presParOf" srcId="{5624E5C1-9866-4193-A7FA-43757BD90CB1}" destId="{7BFDA91D-11F7-4D08-83BA-0FECA9A4F621}" srcOrd="0" destOrd="0" presId="urn:microsoft.com/office/officeart/2018/2/layout/IconLabelList"/>
    <dgm:cxn modelId="{30D1066D-2ED5-481A-AA46-3699036D1DDC}" type="presParOf" srcId="{5624E5C1-9866-4193-A7FA-43757BD90CB1}" destId="{5734C464-13B4-4E67-8FA1-D3F6D929C718}" srcOrd="1" destOrd="0" presId="urn:microsoft.com/office/officeart/2018/2/layout/IconLabelList"/>
    <dgm:cxn modelId="{A3DFAE20-F19F-47BB-9DCF-2F4BBCF44AE4}" type="presParOf" srcId="{5624E5C1-9866-4193-A7FA-43757BD90CB1}" destId="{89BA108E-920D-458D-8D93-C0BF2877A723}" srcOrd="2" destOrd="0" presId="urn:microsoft.com/office/officeart/2018/2/layout/IconLabelList"/>
    <dgm:cxn modelId="{8F8C18D9-D41C-43D1-A1A3-4DBD826AB26B}" type="presParOf" srcId="{A05A4DD8-1CFE-4766-A125-490ADB5EC57A}" destId="{32A6557C-B017-46A5-867A-099AB79CD31F}" srcOrd="1" destOrd="0" presId="urn:microsoft.com/office/officeart/2018/2/layout/IconLabelList"/>
    <dgm:cxn modelId="{588FF183-C251-4484-ACC6-26F0EA5FDD18}" type="presParOf" srcId="{A05A4DD8-1CFE-4766-A125-490ADB5EC57A}" destId="{81717754-9123-43E2-969F-C5BE846B3ACA}" srcOrd="2" destOrd="0" presId="urn:microsoft.com/office/officeart/2018/2/layout/IconLabelList"/>
    <dgm:cxn modelId="{FED7B294-A0AA-4C25-9CD5-BB1826C41692}" type="presParOf" srcId="{81717754-9123-43E2-969F-C5BE846B3ACA}" destId="{562D2EDA-1833-4583-BBDC-35E421A6C8A1}" srcOrd="0" destOrd="0" presId="urn:microsoft.com/office/officeart/2018/2/layout/IconLabelList"/>
    <dgm:cxn modelId="{CFE008E9-7DF7-461A-BCFA-AD1C2E70F6DF}" type="presParOf" srcId="{81717754-9123-43E2-969F-C5BE846B3ACA}" destId="{01EB0F88-11B3-4D43-BB12-B9FEF26BD1C4}" srcOrd="1" destOrd="0" presId="urn:microsoft.com/office/officeart/2018/2/layout/IconLabelList"/>
    <dgm:cxn modelId="{D93CC472-7273-4DC9-84E9-8198E698B248}" type="presParOf" srcId="{81717754-9123-43E2-969F-C5BE846B3ACA}" destId="{E8B08284-2C97-49A0-854E-93B00F6A08A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E0595-8517-4CDB-9A90-81C015445EE2}">
      <dsp:nvSpPr>
        <dsp:cNvPr id="0" name=""/>
        <dsp:cNvSpPr/>
      </dsp:nvSpPr>
      <dsp:spPr>
        <a:xfrm>
          <a:off x="0" y="11412"/>
          <a:ext cx="4651467" cy="1189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39930-2AFE-490D-8F72-585D93B845ED}">
      <dsp:nvSpPr>
        <dsp:cNvPr id="0" name=""/>
        <dsp:cNvSpPr/>
      </dsp:nvSpPr>
      <dsp:spPr>
        <a:xfrm>
          <a:off x="359909" y="270404"/>
          <a:ext cx="655020" cy="6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2FBC16-8743-4DE2-A85A-6994BC18C006}">
      <dsp:nvSpPr>
        <dsp:cNvPr id="0" name=""/>
        <dsp:cNvSpPr/>
      </dsp:nvSpPr>
      <dsp:spPr>
        <a:xfrm>
          <a:off x="1374839" y="2703"/>
          <a:ext cx="3234985" cy="126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89" tIns="133789" rIns="133789" bIns="133789" numCol="1" spcCol="1270" anchor="ctr" anchorCtr="0">
          <a:noAutofit/>
        </a:bodyPr>
        <a:lstStyle/>
        <a:p>
          <a:pPr marL="0" lvl="0" indent="0" algn="l" defTabSz="622300">
            <a:lnSpc>
              <a:spcPct val="100000"/>
            </a:lnSpc>
            <a:spcBef>
              <a:spcPct val="0"/>
            </a:spcBef>
            <a:spcAft>
              <a:spcPct val="35000"/>
            </a:spcAft>
            <a:buNone/>
          </a:pPr>
          <a:r>
            <a:rPr lang="en-US" sz="1400" kern="1200" dirty="0"/>
            <a:t>Microsoft Excel is a programmed application that is used by a spreadsheet.</a:t>
          </a:r>
        </a:p>
      </dsp:txBody>
      <dsp:txXfrm>
        <a:off x="1374839" y="2703"/>
        <a:ext cx="3234985" cy="1264144"/>
      </dsp:txXfrm>
    </dsp:sp>
    <dsp:sp modelId="{44B67D3A-6BAC-44E0-B2A4-DCC323492986}">
      <dsp:nvSpPr>
        <dsp:cNvPr id="0" name=""/>
        <dsp:cNvSpPr/>
      </dsp:nvSpPr>
      <dsp:spPr>
        <a:xfrm>
          <a:off x="0" y="1582884"/>
          <a:ext cx="4651467" cy="1189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C7874C-2A41-4AF2-9196-192F9C8CC3C0}">
      <dsp:nvSpPr>
        <dsp:cNvPr id="0" name=""/>
        <dsp:cNvSpPr/>
      </dsp:nvSpPr>
      <dsp:spPr>
        <a:xfrm>
          <a:off x="359909" y="1850585"/>
          <a:ext cx="655020" cy="6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9ADE9-07A2-440F-A30E-F976A9BDBCCB}">
      <dsp:nvSpPr>
        <dsp:cNvPr id="0" name=""/>
        <dsp:cNvSpPr/>
      </dsp:nvSpPr>
      <dsp:spPr>
        <a:xfrm>
          <a:off x="1374839" y="1582884"/>
          <a:ext cx="3234985" cy="126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89" tIns="133789" rIns="133789" bIns="133789" numCol="1" spcCol="1270" anchor="ctr" anchorCtr="0">
          <a:noAutofit/>
        </a:bodyPr>
        <a:lstStyle/>
        <a:p>
          <a:pPr marL="0" lvl="0" indent="0" algn="l" defTabSz="622300">
            <a:lnSpc>
              <a:spcPct val="100000"/>
            </a:lnSpc>
            <a:spcBef>
              <a:spcPct val="0"/>
            </a:spcBef>
            <a:spcAft>
              <a:spcPct val="35000"/>
            </a:spcAft>
            <a:buNone/>
          </a:pPr>
          <a:r>
            <a:rPr lang="en-US" sz="1400" kern="1200" dirty="0"/>
            <a:t>From the many things it can be used for, workplaces use it to do there project management which are for tracking, organising and managing tasks.</a:t>
          </a:r>
        </a:p>
      </dsp:txBody>
      <dsp:txXfrm>
        <a:off x="1374839" y="1582884"/>
        <a:ext cx="3234985" cy="1264144"/>
      </dsp:txXfrm>
    </dsp:sp>
    <dsp:sp modelId="{F3A8927F-FB94-4A55-9086-7861157397B3}">
      <dsp:nvSpPr>
        <dsp:cNvPr id="0" name=""/>
        <dsp:cNvSpPr/>
      </dsp:nvSpPr>
      <dsp:spPr>
        <a:xfrm>
          <a:off x="0" y="3163065"/>
          <a:ext cx="4651467" cy="1189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A74E3-9302-4857-B9A9-D73A4B23492A}">
      <dsp:nvSpPr>
        <dsp:cNvPr id="0" name=""/>
        <dsp:cNvSpPr/>
      </dsp:nvSpPr>
      <dsp:spPr>
        <a:xfrm>
          <a:off x="359909" y="3430766"/>
          <a:ext cx="655020" cy="654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9CBD6-BC84-491C-AC0C-C27DDE377EC7}">
      <dsp:nvSpPr>
        <dsp:cNvPr id="0" name=""/>
        <dsp:cNvSpPr/>
      </dsp:nvSpPr>
      <dsp:spPr>
        <a:xfrm>
          <a:off x="1374839" y="3163065"/>
          <a:ext cx="3234985" cy="126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89" tIns="133789" rIns="133789" bIns="133789" numCol="1" spcCol="1270" anchor="ctr" anchorCtr="0">
          <a:noAutofit/>
        </a:bodyPr>
        <a:lstStyle/>
        <a:p>
          <a:pPr marL="0" lvl="0" indent="0" algn="l" defTabSz="622300">
            <a:lnSpc>
              <a:spcPct val="100000"/>
            </a:lnSpc>
            <a:spcBef>
              <a:spcPct val="0"/>
            </a:spcBef>
            <a:spcAft>
              <a:spcPct val="35000"/>
            </a:spcAft>
            <a:buNone/>
          </a:pPr>
          <a:r>
            <a:rPr lang="en-US" sz="1400" kern="1200" dirty="0"/>
            <a:t>Greenfield Home Care Agency can use Excel for: data organization, tracking, financial analysis, reporting, analysis, charting and compliance.</a:t>
          </a:r>
        </a:p>
      </dsp:txBody>
      <dsp:txXfrm>
        <a:off x="1374839" y="3163065"/>
        <a:ext cx="3234985" cy="1264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33047-80BA-47EC-840B-5661F9EFF81F}">
      <dsp:nvSpPr>
        <dsp:cNvPr id="0" name=""/>
        <dsp:cNvSpPr/>
      </dsp:nvSpPr>
      <dsp:spPr>
        <a:xfrm>
          <a:off x="0" y="0"/>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9D91B-6312-42B2-A5CE-733EE05435E1}">
      <dsp:nvSpPr>
        <dsp:cNvPr id="0" name=""/>
        <dsp:cNvSpPr/>
      </dsp:nvSpPr>
      <dsp:spPr>
        <a:xfrm>
          <a:off x="215597" y="164824"/>
          <a:ext cx="392379" cy="3919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5054BC-596D-486F-BA92-0B4545127C17}">
      <dsp:nvSpPr>
        <dsp:cNvPr id="0" name=""/>
        <dsp:cNvSpPr/>
      </dsp:nvSpPr>
      <dsp:spPr>
        <a:xfrm>
          <a:off x="823575" y="4462"/>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Excel is effective in building strong communication with staff through </a:t>
          </a:r>
          <a:r>
            <a:rPr lang="en-US" sz="1400" kern="1200" dirty="0" err="1"/>
            <a:t>organised</a:t>
          </a:r>
          <a:r>
            <a:rPr lang="en-US" sz="1400" kern="1200" dirty="0"/>
            <a:t> data management and streamlined processes.</a:t>
          </a:r>
        </a:p>
      </dsp:txBody>
      <dsp:txXfrm>
        <a:off x="823575" y="4462"/>
        <a:ext cx="5323427" cy="757265"/>
      </dsp:txXfrm>
    </dsp:sp>
    <dsp:sp modelId="{1FC23721-3BD1-4A20-8664-BA485E4ACCD4}">
      <dsp:nvSpPr>
        <dsp:cNvPr id="0" name=""/>
        <dsp:cNvSpPr/>
      </dsp:nvSpPr>
      <dsp:spPr>
        <a:xfrm>
          <a:off x="0" y="951044"/>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4DF43-646C-4DA5-892E-B9A9019D94E9}">
      <dsp:nvSpPr>
        <dsp:cNvPr id="0" name=""/>
        <dsp:cNvSpPr/>
      </dsp:nvSpPr>
      <dsp:spPr>
        <a:xfrm>
          <a:off x="215597" y="1111406"/>
          <a:ext cx="392379" cy="3919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FB6697-85D7-4831-B304-9259C1725712}">
      <dsp:nvSpPr>
        <dsp:cNvPr id="0" name=""/>
        <dsp:cNvSpPr/>
      </dsp:nvSpPr>
      <dsp:spPr>
        <a:xfrm>
          <a:off x="823575" y="951044"/>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Handover is smooth, clear and provided comprehensive information on medical input and any issues or concerns raised by staff.</a:t>
          </a:r>
        </a:p>
      </dsp:txBody>
      <dsp:txXfrm>
        <a:off x="823575" y="951044"/>
        <a:ext cx="5323427" cy="757265"/>
      </dsp:txXfrm>
    </dsp:sp>
    <dsp:sp modelId="{CA802BC4-CC90-468F-A309-5B04269F56B1}">
      <dsp:nvSpPr>
        <dsp:cNvPr id="0" name=""/>
        <dsp:cNvSpPr/>
      </dsp:nvSpPr>
      <dsp:spPr>
        <a:xfrm>
          <a:off x="0" y="1897626"/>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17ADF-393D-4F84-BC7C-374B9765369E}">
      <dsp:nvSpPr>
        <dsp:cNvPr id="0" name=""/>
        <dsp:cNvSpPr/>
      </dsp:nvSpPr>
      <dsp:spPr>
        <a:xfrm>
          <a:off x="215597" y="2057988"/>
          <a:ext cx="392379" cy="391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B7F4AB-8D86-452B-91CC-C55E79FAEB37}">
      <dsp:nvSpPr>
        <dsp:cNvPr id="0" name=""/>
        <dsp:cNvSpPr/>
      </dsp:nvSpPr>
      <dsp:spPr>
        <a:xfrm>
          <a:off x="823575" y="1897626"/>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A clear view of data log of staff– tracking their shifts and the requirements for each of their shifts and it firms a basis for safeguarding staff.</a:t>
          </a:r>
        </a:p>
      </dsp:txBody>
      <dsp:txXfrm>
        <a:off x="823575" y="1897626"/>
        <a:ext cx="5323427" cy="757265"/>
      </dsp:txXfrm>
    </dsp:sp>
    <dsp:sp modelId="{8A377CC1-BA85-4865-A239-AD667066D65D}">
      <dsp:nvSpPr>
        <dsp:cNvPr id="0" name=""/>
        <dsp:cNvSpPr/>
      </dsp:nvSpPr>
      <dsp:spPr>
        <a:xfrm>
          <a:off x="0" y="2844208"/>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E426E-9DD9-471C-9A24-C89F2C320793}">
      <dsp:nvSpPr>
        <dsp:cNvPr id="0" name=""/>
        <dsp:cNvSpPr/>
      </dsp:nvSpPr>
      <dsp:spPr>
        <a:xfrm>
          <a:off x="215597" y="3004570"/>
          <a:ext cx="392379" cy="3919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E42EFF-6D38-43E7-9B5F-B9C95DC6EC8A}">
      <dsp:nvSpPr>
        <dsp:cNvPr id="0" name=""/>
        <dsp:cNvSpPr/>
      </dsp:nvSpPr>
      <dsp:spPr>
        <a:xfrm>
          <a:off x="823575" y="2844208"/>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Excel is also beneficial for scheduling shifts, tracking care plans and each patient’s needs and requirements – conditional formatting high profile patients for easier access.</a:t>
          </a:r>
        </a:p>
      </dsp:txBody>
      <dsp:txXfrm>
        <a:off x="823575" y="2844208"/>
        <a:ext cx="5323427" cy="757265"/>
      </dsp:txXfrm>
    </dsp:sp>
    <dsp:sp modelId="{5FF44452-2215-492A-8E34-48EB3EC93AC9}">
      <dsp:nvSpPr>
        <dsp:cNvPr id="0" name=""/>
        <dsp:cNvSpPr/>
      </dsp:nvSpPr>
      <dsp:spPr>
        <a:xfrm>
          <a:off x="0" y="3790790"/>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09554-93A8-4682-AF97-D1A5EC05CB96}">
      <dsp:nvSpPr>
        <dsp:cNvPr id="0" name=""/>
        <dsp:cNvSpPr/>
      </dsp:nvSpPr>
      <dsp:spPr>
        <a:xfrm>
          <a:off x="215597" y="3951152"/>
          <a:ext cx="392379" cy="3919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46D3D2-F7DC-4D4C-A620-970D40783ED0}">
      <dsp:nvSpPr>
        <dsp:cNvPr id="0" name=""/>
        <dsp:cNvSpPr/>
      </dsp:nvSpPr>
      <dsp:spPr>
        <a:xfrm>
          <a:off x="823575" y="3790790"/>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Task tracking is also effective for Greenfield Home Agency as it will keep a record of residents, their medication needs and the dates and times given and any required follow ups. This ensures a clear audit trail of the support provided.</a:t>
          </a:r>
        </a:p>
      </dsp:txBody>
      <dsp:txXfrm>
        <a:off x="823575" y="3790790"/>
        <a:ext cx="5323427" cy="757265"/>
      </dsp:txXfrm>
    </dsp:sp>
    <dsp:sp modelId="{9CB3DEA0-257B-F44C-BDD2-1CE460D6B650}">
      <dsp:nvSpPr>
        <dsp:cNvPr id="0" name=""/>
        <dsp:cNvSpPr/>
      </dsp:nvSpPr>
      <dsp:spPr>
        <a:xfrm>
          <a:off x="0" y="4737372"/>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7D08D-1E90-A345-8691-2A0B358503CE}">
      <dsp:nvSpPr>
        <dsp:cNvPr id="0" name=""/>
        <dsp:cNvSpPr/>
      </dsp:nvSpPr>
      <dsp:spPr>
        <a:xfrm>
          <a:off x="215597" y="4897734"/>
          <a:ext cx="392379" cy="391996"/>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F61351-E5C9-0C4D-B475-F4C6A0DF8726}">
      <dsp:nvSpPr>
        <dsp:cNvPr id="0" name=""/>
        <dsp:cNvSpPr/>
      </dsp:nvSpPr>
      <dsp:spPr>
        <a:xfrm>
          <a:off x="823575" y="4737372"/>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endParaRPr lang="en-GB" sz="1400" kern="1200"/>
        </a:p>
      </dsp:txBody>
      <dsp:txXfrm>
        <a:off x="823575" y="4737372"/>
        <a:ext cx="5323427" cy="757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CF84A-7DAD-4A45-A56F-A7BF9240ABB9}">
      <dsp:nvSpPr>
        <dsp:cNvPr id="0" name=""/>
        <dsp:cNvSpPr/>
      </dsp:nvSpPr>
      <dsp:spPr>
        <a:xfrm>
          <a:off x="0" y="13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33880-4A56-4977-9C8C-3DDB63D4E8C3}">
      <dsp:nvSpPr>
        <dsp:cNvPr id="0" name=""/>
        <dsp:cNvSpPr/>
      </dsp:nvSpPr>
      <dsp:spPr>
        <a:xfrm>
          <a:off x="276813" y="210190"/>
          <a:ext cx="503296" cy="503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EEE150-F83E-4BF1-A905-A51C517FB8DF}">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Easy for all to access.</a:t>
          </a:r>
        </a:p>
      </dsp:txBody>
      <dsp:txXfrm>
        <a:off x="1056922" y="4296"/>
        <a:ext cx="5115025" cy="915084"/>
      </dsp:txXfrm>
    </dsp:sp>
    <dsp:sp modelId="{497C3F64-47BF-4CBB-B1BC-977681EE0E6E}">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E914B-87A9-4467-B21F-664A9E092599}">
      <dsp:nvSpPr>
        <dsp:cNvPr id="0" name=""/>
        <dsp:cNvSpPr/>
      </dsp:nvSpPr>
      <dsp:spPr>
        <a:xfrm>
          <a:off x="276813" y="1354045"/>
          <a:ext cx="503296" cy="503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3A37B8-DF59-4600-BAF4-A21FA30F1135}">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Password protected – for data protection.</a:t>
          </a:r>
        </a:p>
      </dsp:txBody>
      <dsp:txXfrm>
        <a:off x="1056922" y="1148151"/>
        <a:ext cx="5115025" cy="915084"/>
      </dsp:txXfrm>
    </dsp:sp>
    <dsp:sp modelId="{5BE204FF-8125-4A04-B048-124BCED2B8AA}">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6FE14-8BE8-41AA-A6F1-94F32DA012AF}">
      <dsp:nvSpPr>
        <dsp:cNvPr id="0" name=""/>
        <dsp:cNvSpPr/>
      </dsp:nvSpPr>
      <dsp:spPr>
        <a:xfrm>
          <a:off x="276813" y="2497901"/>
          <a:ext cx="503296" cy="503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F7FB1F-B389-4712-84B8-6F95E1AFEACD}">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Trail of record.</a:t>
          </a:r>
        </a:p>
      </dsp:txBody>
      <dsp:txXfrm>
        <a:off x="1056922" y="2292007"/>
        <a:ext cx="5115025" cy="915084"/>
      </dsp:txXfrm>
    </dsp:sp>
    <dsp:sp modelId="{EB887CAB-89E0-4BE0-8A17-8C99EE42D019}">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AF9CB-882C-48A4-8928-CBBF35B55006}">
      <dsp:nvSpPr>
        <dsp:cNvPr id="0" name=""/>
        <dsp:cNvSpPr/>
      </dsp:nvSpPr>
      <dsp:spPr>
        <a:xfrm>
          <a:off x="276813" y="3641757"/>
          <a:ext cx="503296" cy="503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29ACC6-4A5F-4915-895E-0118790EFBA0}">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More accurate.</a:t>
          </a:r>
        </a:p>
      </dsp:txBody>
      <dsp:txXfrm>
        <a:off x="1056922" y="3435863"/>
        <a:ext cx="5115025" cy="915084"/>
      </dsp:txXfrm>
    </dsp:sp>
    <dsp:sp modelId="{2068BCB5-3BF0-40F4-B85C-BA0999BDEACC}">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8D5C3-F26C-4137-9076-3D53DD2EF7BC}">
      <dsp:nvSpPr>
        <dsp:cNvPr id="0" name=""/>
        <dsp:cNvSpPr/>
      </dsp:nvSpPr>
      <dsp:spPr>
        <a:xfrm>
          <a:off x="276813" y="4785613"/>
          <a:ext cx="503296" cy="503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54B739-ACBA-4CDC-9E25-690F85577789}">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Graphical representation.</a:t>
          </a:r>
        </a:p>
      </dsp:txBody>
      <dsp:txXfrm>
        <a:off x="1056922" y="4579719"/>
        <a:ext cx="5115025" cy="9150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A325B-4CFF-4F19-83A7-58C8692AFBD4}">
      <dsp:nvSpPr>
        <dsp:cNvPr id="0" name=""/>
        <dsp:cNvSpPr/>
      </dsp:nvSpPr>
      <dsp:spPr>
        <a:xfrm>
          <a:off x="0" y="108732"/>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0AE57B-5CA8-441F-90A0-C32EF2AD44BE}">
      <dsp:nvSpPr>
        <dsp:cNvPr id="0" name=""/>
        <dsp:cNvSpPr/>
      </dsp:nvSpPr>
      <dsp:spPr>
        <a:xfrm>
          <a:off x="272338" y="206792"/>
          <a:ext cx="495160" cy="4951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F77414-B53D-4FCA-8124-6AD4778DAC94}">
      <dsp:nvSpPr>
        <dsp:cNvPr id="0" name=""/>
        <dsp:cNvSpPr/>
      </dsp:nvSpPr>
      <dsp:spPr>
        <a:xfrm>
          <a:off x="1039836" y="4226"/>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Not prone to errors.</a:t>
          </a:r>
        </a:p>
      </dsp:txBody>
      <dsp:txXfrm>
        <a:off x="1039836" y="4226"/>
        <a:ext cx="4675163" cy="900291"/>
      </dsp:txXfrm>
    </dsp:sp>
    <dsp:sp modelId="{6C2F351F-3B99-4428-9409-50E5ECBCBCDD}">
      <dsp:nvSpPr>
        <dsp:cNvPr id="0" name=""/>
        <dsp:cNvSpPr/>
      </dsp:nvSpPr>
      <dsp:spPr>
        <a:xfrm>
          <a:off x="0" y="1129590"/>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45DED-C049-4768-9236-F5577C7DF301}">
      <dsp:nvSpPr>
        <dsp:cNvPr id="0" name=""/>
        <dsp:cNvSpPr/>
      </dsp:nvSpPr>
      <dsp:spPr>
        <a:xfrm>
          <a:off x="272338" y="1332156"/>
          <a:ext cx="495160" cy="4951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CDAC26-CED6-4AB2-A4D3-A91FB853E305}">
      <dsp:nvSpPr>
        <dsp:cNvPr id="0" name=""/>
        <dsp:cNvSpPr/>
      </dsp:nvSpPr>
      <dsp:spPr>
        <a:xfrm>
          <a:off x="1039836" y="1129590"/>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Staff might not be I.T confident.</a:t>
          </a:r>
        </a:p>
      </dsp:txBody>
      <dsp:txXfrm>
        <a:off x="1039836" y="1129590"/>
        <a:ext cx="4675163" cy="900291"/>
      </dsp:txXfrm>
    </dsp:sp>
    <dsp:sp modelId="{BED8091F-10BA-4892-8721-C9288ADFAB07}">
      <dsp:nvSpPr>
        <dsp:cNvPr id="0" name=""/>
        <dsp:cNvSpPr/>
      </dsp:nvSpPr>
      <dsp:spPr>
        <a:xfrm>
          <a:off x="0" y="2254954"/>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695F0-B8BD-4990-83D4-93239A575D2B}">
      <dsp:nvSpPr>
        <dsp:cNvPr id="0" name=""/>
        <dsp:cNvSpPr/>
      </dsp:nvSpPr>
      <dsp:spPr>
        <a:xfrm>
          <a:off x="272338" y="2457519"/>
          <a:ext cx="495160" cy="4951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30DF45-F2F2-4759-B4BB-E854E9DB3B87}">
      <dsp:nvSpPr>
        <dsp:cNvPr id="0" name=""/>
        <dsp:cNvSpPr/>
      </dsp:nvSpPr>
      <dsp:spPr>
        <a:xfrm>
          <a:off x="1039836" y="2254954"/>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Cost of training staff.</a:t>
          </a:r>
        </a:p>
      </dsp:txBody>
      <dsp:txXfrm>
        <a:off x="1039836" y="2254954"/>
        <a:ext cx="4675163" cy="900291"/>
      </dsp:txXfrm>
    </dsp:sp>
    <dsp:sp modelId="{20C896E2-475E-4CB9-B463-973CE4B5F408}">
      <dsp:nvSpPr>
        <dsp:cNvPr id="0" name=""/>
        <dsp:cNvSpPr/>
      </dsp:nvSpPr>
      <dsp:spPr>
        <a:xfrm>
          <a:off x="0" y="3380318"/>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E15CD-80E8-4B72-8C9A-9A22EDA164E6}">
      <dsp:nvSpPr>
        <dsp:cNvPr id="0" name=""/>
        <dsp:cNvSpPr/>
      </dsp:nvSpPr>
      <dsp:spPr>
        <a:xfrm>
          <a:off x="272338" y="3582883"/>
          <a:ext cx="495160" cy="4951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4D838B-77E3-4242-8F72-93046C8D778B}">
      <dsp:nvSpPr>
        <dsp:cNvPr id="0" name=""/>
        <dsp:cNvSpPr/>
      </dsp:nvSpPr>
      <dsp:spPr>
        <a:xfrm>
          <a:off x="1039836" y="3380318"/>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Only one person using at a time.</a:t>
          </a:r>
        </a:p>
      </dsp:txBody>
      <dsp:txXfrm>
        <a:off x="1039836" y="3380318"/>
        <a:ext cx="4675163" cy="900291"/>
      </dsp:txXfrm>
    </dsp:sp>
    <dsp:sp modelId="{6F35BC4F-0EF3-4A20-8320-BD569590ED9E}">
      <dsp:nvSpPr>
        <dsp:cNvPr id="0" name=""/>
        <dsp:cNvSpPr/>
      </dsp:nvSpPr>
      <dsp:spPr>
        <a:xfrm>
          <a:off x="0" y="4505682"/>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494E97-7AEF-4F75-B3C4-D3919B91C287}">
      <dsp:nvSpPr>
        <dsp:cNvPr id="0" name=""/>
        <dsp:cNvSpPr/>
      </dsp:nvSpPr>
      <dsp:spPr>
        <a:xfrm>
          <a:off x="272338" y="4708247"/>
          <a:ext cx="495160" cy="4951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6AB88F-978E-4973-8B63-35DACB164768}">
      <dsp:nvSpPr>
        <dsp:cNvPr id="0" name=""/>
        <dsp:cNvSpPr/>
      </dsp:nvSpPr>
      <dsp:spPr>
        <a:xfrm>
          <a:off x="1039836" y="4505682"/>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Security.</a:t>
          </a:r>
        </a:p>
      </dsp:txBody>
      <dsp:txXfrm>
        <a:off x="1039836" y="4505682"/>
        <a:ext cx="4675163" cy="9002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DA91D-11F7-4D08-83BA-0FECA9A4F621}">
      <dsp:nvSpPr>
        <dsp:cNvPr id="0" name=""/>
        <dsp:cNvSpPr/>
      </dsp:nvSpPr>
      <dsp:spPr>
        <a:xfrm>
          <a:off x="1181191" y="951236"/>
          <a:ext cx="1802250" cy="1802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BA108E-920D-458D-8D93-C0BF2877A723}">
      <dsp:nvSpPr>
        <dsp:cNvPr id="0" name=""/>
        <dsp:cNvSpPr/>
      </dsp:nvSpPr>
      <dsp:spPr>
        <a:xfrm>
          <a:off x="79816" y="3198621"/>
          <a:ext cx="400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In conclusion, Microsoft 365 applications can assist Greenfield Care Agency in enhancing efficiency communication and </a:t>
          </a:r>
          <a:r>
            <a:rPr lang="en-GB" sz="1100" kern="1200" dirty="0" err="1">
              <a:solidFill>
                <a:schemeClr val="tx1"/>
              </a:solidFill>
            </a:rPr>
            <a:t>oraganisation</a:t>
          </a:r>
          <a:r>
            <a:rPr lang="en-GB" sz="1100" kern="1200" dirty="0">
              <a:solidFill>
                <a:schemeClr val="tx1"/>
              </a:solidFill>
            </a:rPr>
            <a:t>. </a:t>
          </a:r>
          <a:endParaRPr lang="en-US" sz="1100" kern="1200" dirty="0">
            <a:solidFill>
              <a:schemeClr val="tx1"/>
            </a:solidFill>
          </a:endParaRPr>
        </a:p>
      </dsp:txBody>
      <dsp:txXfrm>
        <a:off x="79816" y="3198621"/>
        <a:ext cx="4005000" cy="720000"/>
      </dsp:txXfrm>
    </dsp:sp>
    <dsp:sp modelId="{562D2EDA-1833-4583-BBDC-35E421A6C8A1}">
      <dsp:nvSpPr>
        <dsp:cNvPr id="0" name=""/>
        <dsp:cNvSpPr/>
      </dsp:nvSpPr>
      <dsp:spPr>
        <a:xfrm>
          <a:off x="5887067" y="951236"/>
          <a:ext cx="1802250" cy="1802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B08284-2C97-49A0-854E-93B00F6A08A6}">
      <dsp:nvSpPr>
        <dsp:cNvPr id="0" name=""/>
        <dsp:cNvSpPr/>
      </dsp:nvSpPr>
      <dsp:spPr>
        <a:xfrm>
          <a:off x="4785692" y="3198621"/>
          <a:ext cx="400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Using applications such as Excel, staff can work together more effectively, and with appropriate use and training of these applications. Staff can work together more effectively and sensitive information can be protected ensuring quality care.</a:t>
          </a:r>
          <a:endParaRPr lang="en-US" sz="1100" kern="1200" dirty="0">
            <a:solidFill>
              <a:schemeClr val="tx1"/>
            </a:solidFill>
          </a:endParaRPr>
        </a:p>
      </dsp:txBody>
      <dsp:txXfrm>
        <a:off x="4785692" y="3198621"/>
        <a:ext cx="4005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2290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3922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896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474521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075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5769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3471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866559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8930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3535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26377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0226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13809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4480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792371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5738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7380659"/>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Lst>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sv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ulse.microsoft.com/en/work-productivity-en/na/fa2-privacy-and-protection-of-your-data-in-microsoft-teams/"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1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chomelearning.co.uk/blog/confidentiality-in-health-and-social-care/" TargetMode="External"/><Relationship Id="rId2" Type="http://schemas.openxmlformats.org/officeDocument/2006/relationships/hyperlink" Target="https://www.careengland.org.uk/internet-security-measures-in-care-homes/" TargetMode="External"/><Relationship Id="rId1" Type="http://schemas.openxmlformats.org/officeDocument/2006/relationships/slideLayout" Target="../slideLayouts/slideLayout2.xml"/><Relationship Id="rId6" Type="http://schemas.openxmlformats.org/officeDocument/2006/relationships/hyperlink" Target="https://www.scie.org.uk/providing-care/dignity-in-care/privacy/" TargetMode="External"/><Relationship Id="rId5"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rule-1" TargetMode="External"/><Relationship Id="rId4" Type="http://schemas.openxmlformats.org/officeDocument/2006/relationships/hyperlink" Target="https://www.poplarscarehome.com/uploads/1/4/5/5/145516446/confidentiality_policy_and_procedure.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ulse.microsoft.com/en/work-productivity-en/na/fa2-privacy-and-protection-of-your-data-in-microsoft-teams/"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6" Type="http://schemas.openxmlformats.org/officeDocument/2006/relationships/hyperlink" Target="https://www.sunbasedata.com/blog/understanding-disadvantages-of-spreadsheet-its-limitations" TargetMode="External"/><Relationship Id="rId5" Type="http://schemas.openxmlformats.org/officeDocument/2006/relationships/hyperlink" Target="https://www.lenovo.com/gb/en/glossary/microsoft-excel/?orgRef=https%253A%252F%252Fwww.google.com%252F&amp;srsltid=AfmBOopbZ0jBtl-qMJMpxKY2NUu0nJgNtf0LXStMOB-4BuL7e963aO4-" TargetMode="External"/><Relationship Id="rId4" Type="http://schemas.openxmlformats.org/officeDocument/2006/relationships/hyperlink" Target="https://kaplan.co.uk/blog/features/is-microsoft-excel-still-relevant"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1329E-0339-0F40-3639-47ECFCE595D1}"/>
              </a:ext>
            </a:extLst>
          </p:cNvPr>
          <p:cNvSpPr>
            <a:spLocks noGrp="1"/>
          </p:cNvSpPr>
          <p:nvPr>
            <p:ph type="title"/>
          </p:nvPr>
        </p:nvSpPr>
        <p:spPr>
          <a:xfrm>
            <a:off x="877631" y="839789"/>
            <a:ext cx="8596668" cy="1320800"/>
          </a:xfrm>
        </p:spPr>
        <p:txBody>
          <a:bodyPr>
            <a:normAutofit fontScale="90000"/>
          </a:bodyPr>
          <a:lstStyle/>
          <a:p>
            <a:pPr algn="ctr"/>
            <a:r>
              <a:rPr lang="en-GB" b="1" dirty="0">
                <a:solidFill>
                  <a:schemeClr val="tx1"/>
                </a:solidFill>
              </a:rPr>
              <a:t>Digital Skills and Research Method </a:t>
            </a:r>
            <a:r>
              <a:rPr lang="en-US" b="1" dirty="0">
                <a:solidFill>
                  <a:schemeClr val="tx1"/>
                </a:solidFill>
              </a:rPr>
              <a:t>LCHS4007_BIRM</a:t>
            </a:r>
            <a:r>
              <a:rPr lang="en-GB" b="1" dirty="0">
                <a:solidFill>
                  <a:schemeClr val="tx1"/>
                </a:solidFill>
              </a:rPr>
              <a:t>  </a:t>
            </a:r>
            <a:br>
              <a:rPr lang="en-GB" dirty="0"/>
            </a:br>
            <a:endParaRPr lang="en-GB" dirty="0"/>
          </a:p>
        </p:txBody>
      </p:sp>
      <p:sp>
        <p:nvSpPr>
          <p:cNvPr id="3" name="Content Placeholder 2">
            <a:extLst>
              <a:ext uri="{FF2B5EF4-FFF2-40B4-BE49-F238E27FC236}">
                <a16:creationId xmlns:a16="http://schemas.microsoft.com/office/drawing/2014/main" id="{2DAB9362-BB27-856B-C6EF-58ACC04D4DF2}"/>
              </a:ext>
            </a:extLst>
          </p:cNvPr>
          <p:cNvSpPr>
            <a:spLocks noGrp="1"/>
          </p:cNvSpPr>
          <p:nvPr>
            <p:ph idx="1"/>
          </p:nvPr>
        </p:nvSpPr>
        <p:spPr>
          <a:xfrm>
            <a:off x="877631" y="2137438"/>
            <a:ext cx="8596668" cy="3880773"/>
          </a:xfrm>
        </p:spPr>
        <p:txBody>
          <a:bodyPr vert="horz" lIns="91440" tIns="45720" rIns="91440" bIns="45720" rtlCol="0" anchor="t">
            <a:normAutofit/>
          </a:bodyPr>
          <a:lstStyle/>
          <a:p>
            <a:pPr marL="0" indent="0" algn="ctr">
              <a:buNone/>
            </a:pPr>
            <a:r>
              <a:rPr lang="en-GB" sz="3600" u="sng" dirty="0">
                <a:solidFill>
                  <a:schemeClr val="tx1"/>
                </a:solidFill>
                <a:latin typeface="+mj-lt"/>
              </a:rPr>
              <a:t>Group members:</a:t>
            </a:r>
            <a:endParaRPr lang="en-US" sz="3600" u="sng" dirty="0">
              <a:solidFill>
                <a:schemeClr val="tx1"/>
              </a:solidFill>
              <a:latin typeface="+mj-lt"/>
            </a:endParaRPr>
          </a:p>
          <a:p>
            <a:pPr marL="0" indent="0" algn="ctr">
              <a:buNone/>
            </a:pPr>
            <a:r>
              <a:rPr lang="en-GB" sz="3600" dirty="0">
                <a:solidFill>
                  <a:schemeClr val="tx1"/>
                </a:solidFill>
                <a:latin typeface="+mj-lt"/>
              </a:rPr>
              <a:t>Yasmin Ishfaq-2519890</a:t>
            </a:r>
          </a:p>
          <a:p>
            <a:pPr marL="0" indent="0" algn="ctr">
              <a:buNone/>
            </a:pPr>
            <a:r>
              <a:rPr lang="en-GB" sz="3600" dirty="0">
                <a:solidFill>
                  <a:schemeClr val="tx1"/>
                </a:solidFill>
                <a:latin typeface="+mj-lt"/>
              </a:rPr>
              <a:t>Taybah Nisa- 2511286</a:t>
            </a:r>
          </a:p>
          <a:p>
            <a:pPr marL="0" indent="0" algn="ctr">
              <a:buNone/>
            </a:pPr>
            <a:r>
              <a:rPr lang="en-GB" sz="3600" dirty="0">
                <a:solidFill>
                  <a:schemeClr val="tx1"/>
                </a:solidFill>
                <a:latin typeface="+mj-lt"/>
              </a:rPr>
              <a:t>Rifaat Malik- 2524846</a:t>
            </a:r>
          </a:p>
        </p:txBody>
      </p:sp>
    </p:spTree>
    <p:extLst>
      <p:ext uri="{BB962C8B-B14F-4D97-AF65-F5344CB8AC3E}">
        <p14:creationId xmlns:p14="http://schemas.microsoft.com/office/powerpoint/2010/main" val="385793754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9" presetClass="entr" presetSubtype="0" decel="10000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7"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28" dur="500"/>
                                        <p:tgtEl>
                                          <p:spTgt spid="3">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6" presetClass="entr" presetSubtype="0" fill="hold" nodeType="clickEffect">
                                  <p:stCondLst>
                                    <p:cond delay="0"/>
                                  </p:stCondLst>
                                  <p:iterate type="lt">
                                    <p:tmPct val="10000"/>
                                  </p:iterate>
                                  <p:childTnLst>
                                    <p:set>
                                      <p:cBhvr>
                                        <p:cTn id="32" dur="1" fill="hold">
                                          <p:stCondLst>
                                            <p:cond delay="0"/>
                                          </p:stCondLst>
                                        </p:cTn>
                                        <p:tgtEl>
                                          <p:spTgt spid="3">
                                            <p:txEl>
                                              <p:pRg st="1" end="1"/>
                                            </p:txEl>
                                          </p:spTgt>
                                        </p:tgtEl>
                                        <p:attrNameLst>
                                          <p:attrName>style.visibility</p:attrName>
                                        </p:attrNameLst>
                                      </p:cBhvr>
                                      <p:to>
                                        <p:strVal val="visible"/>
                                      </p:to>
                                    </p:set>
                                    <p:anim by="(-#ppt_w*2)" calcmode="lin" valueType="num">
                                      <p:cBhvr rctx="PPT">
                                        <p:cTn id="33" dur="500" autoRev="1" fill="hold">
                                          <p:stCondLst>
                                            <p:cond delay="0"/>
                                          </p:stCondLst>
                                        </p:cTn>
                                        <p:tgtEl>
                                          <p:spTgt spid="3">
                                            <p:txEl>
                                              <p:pRg st="1" end="1"/>
                                            </p:txEl>
                                          </p:spTgt>
                                        </p:tgtEl>
                                        <p:attrNameLst>
                                          <p:attrName>ppt_w</p:attrName>
                                        </p:attrNameLst>
                                      </p:cBhvr>
                                    </p:anim>
                                    <p:anim by="(#ppt_w*0.50)" calcmode="lin" valueType="num">
                                      <p:cBhvr>
                                        <p:cTn id="34" dur="500" decel="50000" autoRev="1" fill="hold">
                                          <p:stCondLst>
                                            <p:cond delay="0"/>
                                          </p:stCondLst>
                                        </p:cTn>
                                        <p:tgtEl>
                                          <p:spTgt spid="3">
                                            <p:txEl>
                                              <p:pRg st="1" end="1"/>
                                            </p:txEl>
                                          </p:spTgt>
                                        </p:tgtEl>
                                        <p:attrNameLst>
                                          <p:attrName>ppt_x</p:attrName>
                                        </p:attrNameLst>
                                      </p:cBhvr>
                                    </p:anim>
                                    <p:anim from="(-#ppt_h/2)" to="(#ppt_y)" calcmode="lin" valueType="num">
                                      <p:cBhvr>
                                        <p:cTn id="35" dur="1000" fill="hold">
                                          <p:stCondLst>
                                            <p:cond delay="0"/>
                                          </p:stCondLst>
                                        </p:cTn>
                                        <p:tgtEl>
                                          <p:spTgt spid="3">
                                            <p:txEl>
                                              <p:pRg st="1" end="1"/>
                                            </p:txEl>
                                          </p:spTgt>
                                        </p:tgtEl>
                                        <p:attrNameLst>
                                          <p:attrName>ppt_y</p:attrName>
                                        </p:attrNameLst>
                                      </p:cBhvr>
                                    </p:anim>
                                    <p:animRot by="21600000">
                                      <p:cBhvr>
                                        <p:cTn id="36" dur="1000" fill="hold">
                                          <p:stCondLst>
                                            <p:cond delay="0"/>
                                          </p:stCondLst>
                                        </p:cTn>
                                        <p:tgtEl>
                                          <p:spTgt spid="3">
                                            <p:txEl>
                                              <p:pRg st="1" end="1"/>
                                            </p:txEl>
                                          </p:spTgt>
                                        </p:tgtEl>
                                        <p:attrNameLst>
                                          <p:attrName>r</p:attrName>
                                        </p:attrNameLst>
                                      </p:cBhvr>
                                    </p:animRot>
                                  </p:childTnLst>
                                </p:cTn>
                              </p:par>
                            </p:childTnLst>
                          </p:cTn>
                        </p:par>
                      </p:childTnLst>
                    </p:cTn>
                  </p:par>
                  <p:par>
                    <p:cTn id="37" fill="hold">
                      <p:stCondLst>
                        <p:cond delay="indefinite"/>
                      </p:stCondLst>
                      <p:childTnLst>
                        <p:par>
                          <p:cTn id="38" fill="hold">
                            <p:stCondLst>
                              <p:cond delay="0"/>
                            </p:stCondLst>
                            <p:childTnLst>
                              <p:par>
                                <p:cTn id="39" presetID="56" presetClass="entr" presetSubtype="0" fill="hold" nodeType="clickEffect">
                                  <p:stCondLst>
                                    <p:cond delay="0"/>
                                  </p:stCondLst>
                                  <p:iterate type="lt">
                                    <p:tmPct val="10000"/>
                                  </p:iterate>
                                  <p:childTnLst>
                                    <p:set>
                                      <p:cBhvr>
                                        <p:cTn id="40" dur="1" fill="hold">
                                          <p:stCondLst>
                                            <p:cond delay="0"/>
                                          </p:stCondLst>
                                        </p:cTn>
                                        <p:tgtEl>
                                          <p:spTgt spid="3">
                                            <p:txEl>
                                              <p:pRg st="2" end="2"/>
                                            </p:txEl>
                                          </p:spTgt>
                                        </p:tgtEl>
                                        <p:attrNameLst>
                                          <p:attrName>style.visibility</p:attrName>
                                        </p:attrNameLst>
                                      </p:cBhvr>
                                      <p:to>
                                        <p:strVal val="visible"/>
                                      </p:to>
                                    </p:set>
                                    <p:anim by="(-#ppt_w*2)" calcmode="lin" valueType="num">
                                      <p:cBhvr rctx="PPT">
                                        <p:cTn id="41" dur="500" autoRev="1" fill="hold">
                                          <p:stCondLst>
                                            <p:cond delay="0"/>
                                          </p:stCondLst>
                                        </p:cTn>
                                        <p:tgtEl>
                                          <p:spTgt spid="3">
                                            <p:txEl>
                                              <p:pRg st="2" end="2"/>
                                            </p:txEl>
                                          </p:spTgt>
                                        </p:tgtEl>
                                        <p:attrNameLst>
                                          <p:attrName>ppt_w</p:attrName>
                                        </p:attrNameLst>
                                      </p:cBhvr>
                                    </p:anim>
                                    <p:anim by="(#ppt_w*0.50)" calcmode="lin" valueType="num">
                                      <p:cBhvr>
                                        <p:cTn id="42" dur="500" decel="50000" autoRev="1" fill="hold">
                                          <p:stCondLst>
                                            <p:cond delay="0"/>
                                          </p:stCondLst>
                                        </p:cTn>
                                        <p:tgtEl>
                                          <p:spTgt spid="3">
                                            <p:txEl>
                                              <p:pRg st="2" end="2"/>
                                            </p:txEl>
                                          </p:spTgt>
                                        </p:tgtEl>
                                        <p:attrNameLst>
                                          <p:attrName>ppt_x</p:attrName>
                                        </p:attrNameLst>
                                      </p:cBhvr>
                                    </p:anim>
                                    <p:anim from="(-#ppt_h/2)" to="(#ppt_y)" calcmode="lin" valueType="num">
                                      <p:cBhvr>
                                        <p:cTn id="43" dur="1000" fill="hold">
                                          <p:stCondLst>
                                            <p:cond delay="0"/>
                                          </p:stCondLst>
                                        </p:cTn>
                                        <p:tgtEl>
                                          <p:spTgt spid="3">
                                            <p:txEl>
                                              <p:pRg st="2" end="2"/>
                                            </p:txEl>
                                          </p:spTgt>
                                        </p:tgtEl>
                                        <p:attrNameLst>
                                          <p:attrName>ppt_y</p:attrName>
                                        </p:attrNameLst>
                                      </p:cBhvr>
                                    </p:anim>
                                    <p:animRot by="21600000">
                                      <p:cBhvr>
                                        <p:cTn id="44" dur="1000" fill="hold">
                                          <p:stCondLst>
                                            <p:cond delay="0"/>
                                          </p:stCondLst>
                                        </p:cTn>
                                        <p:tgtEl>
                                          <p:spTgt spid="3">
                                            <p:txEl>
                                              <p:pRg st="2" end="2"/>
                                            </p:txEl>
                                          </p:spTgt>
                                        </p:tgtEl>
                                        <p:attrNameLst>
                                          <p:attrName>r</p:attrName>
                                        </p:attrNameLst>
                                      </p:cBhvr>
                                    </p:animRot>
                                  </p:childTnLst>
                                </p:cTn>
                              </p:par>
                            </p:childTnLst>
                          </p:cTn>
                        </p:par>
                      </p:childTnLst>
                    </p:cTn>
                  </p:par>
                  <p:par>
                    <p:cTn id="45" fill="hold">
                      <p:stCondLst>
                        <p:cond delay="indefinite"/>
                      </p:stCondLst>
                      <p:childTnLst>
                        <p:par>
                          <p:cTn id="46" fill="hold">
                            <p:stCondLst>
                              <p:cond delay="0"/>
                            </p:stCondLst>
                            <p:childTnLst>
                              <p:par>
                                <p:cTn id="47" presetID="56" presetClass="entr" presetSubtype="0" fill="hold" nodeType="clickEffect">
                                  <p:stCondLst>
                                    <p:cond delay="0"/>
                                  </p:stCondLst>
                                  <p:iterate type="lt">
                                    <p:tmPct val="10000"/>
                                  </p:iterate>
                                  <p:childTnLst>
                                    <p:set>
                                      <p:cBhvr>
                                        <p:cTn id="48" dur="1" fill="hold">
                                          <p:stCondLst>
                                            <p:cond delay="0"/>
                                          </p:stCondLst>
                                        </p:cTn>
                                        <p:tgtEl>
                                          <p:spTgt spid="3">
                                            <p:txEl>
                                              <p:pRg st="3" end="3"/>
                                            </p:txEl>
                                          </p:spTgt>
                                        </p:tgtEl>
                                        <p:attrNameLst>
                                          <p:attrName>style.visibility</p:attrName>
                                        </p:attrNameLst>
                                      </p:cBhvr>
                                      <p:to>
                                        <p:strVal val="visible"/>
                                      </p:to>
                                    </p:set>
                                    <p:anim by="(-#ppt_w*2)" calcmode="lin" valueType="num">
                                      <p:cBhvr rctx="PPT">
                                        <p:cTn id="49" dur="500" autoRev="1" fill="hold">
                                          <p:stCondLst>
                                            <p:cond delay="0"/>
                                          </p:stCondLst>
                                        </p:cTn>
                                        <p:tgtEl>
                                          <p:spTgt spid="3">
                                            <p:txEl>
                                              <p:pRg st="3" end="3"/>
                                            </p:txEl>
                                          </p:spTgt>
                                        </p:tgtEl>
                                        <p:attrNameLst>
                                          <p:attrName>ppt_w</p:attrName>
                                        </p:attrNameLst>
                                      </p:cBhvr>
                                    </p:anim>
                                    <p:anim by="(#ppt_w*0.50)" calcmode="lin" valueType="num">
                                      <p:cBhvr>
                                        <p:cTn id="50" dur="500" decel="50000" autoRev="1" fill="hold">
                                          <p:stCondLst>
                                            <p:cond delay="0"/>
                                          </p:stCondLst>
                                        </p:cTn>
                                        <p:tgtEl>
                                          <p:spTgt spid="3">
                                            <p:txEl>
                                              <p:pRg st="3" end="3"/>
                                            </p:txEl>
                                          </p:spTgt>
                                        </p:tgtEl>
                                        <p:attrNameLst>
                                          <p:attrName>ppt_x</p:attrName>
                                        </p:attrNameLst>
                                      </p:cBhvr>
                                    </p:anim>
                                    <p:anim from="(-#ppt_h/2)" to="(#ppt_y)" calcmode="lin" valueType="num">
                                      <p:cBhvr>
                                        <p:cTn id="51" dur="1000" fill="hold">
                                          <p:stCondLst>
                                            <p:cond delay="0"/>
                                          </p:stCondLst>
                                        </p:cTn>
                                        <p:tgtEl>
                                          <p:spTgt spid="3">
                                            <p:txEl>
                                              <p:pRg st="3" end="3"/>
                                            </p:txEl>
                                          </p:spTgt>
                                        </p:tgtEl>
                                        <p:attrNameLst>
                                          <p:attrName>ppt_y</p:attrName>
                                        </p:attrNameLst>
                                      </p:cBhvr>
                                    </p:anim>
                                    <p:animRot by="21600000">
                                      <p:cBhvr>
                                        <p:cTn id="52"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descr="Empty office cubicle">
            <a:extLst>
              <a:ext uri="{FF2B5EF4-FFF2-40B4-BE49-F238E27FC236}">
                <a16:creationId xmlns:a16="http://schemas.microsoft.com/office/drawing/2014/main" id="{33CD6ED1-784F-87D2-9C52-AA2A465FFD28}"/>
              </a:ext>
            </a:extLst>
          </p:cNvPr>
          <p:cNvPicPr>
            <a:picLocks noChangeAspect="1"/>
          </p:cNvPicPr>
          <p:nvPr/>
        </p:nvPicPr>
        <p:blipFill>
          <a:blip r:embed="rId2"/>
          <a:srcRect l="30005" t="3658" r="7" b="543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764661" y="1681738"/>
            <a:ext cx="4088190" cy="2369093"/>
          </a:xfrm>
        </p:spPr>
        <p:txBody>
          <a:bodyPr>
            <a:normAutofit/>
          </a:bodyPr>
          <a:lstStyle/>
          <a:p>
            <a:pPr algn="ctr"/>
            <a:r>
              <a:rPr lang="en-US" sz="4800" dirty="0">
                <a:solidFill>
                  <a:schemeClr val="tx1"/>
                </a:solidFill>
              </a:rPr>
              <a:t>GREENFIELD HOME CARE AGENCY</a:t>
            </a:r>
          </a:p>
        </p:txBody>
      </p:sp>
      <p:sp>
        <p:nvSpPr>
          <p:cNvPr id="3" name="Subtitle 2"/>
          <p:cNvSpPr>
            <a:spLocks noGrp="1"/>
          </p:cNvSpPr>
          <p:nvPr>
            <p:ph type="subTitle" idx="1"/>
          </p:nvPr>
        </p:nvSpPr>
        <p:spPr>
          <a:xfrm>
            <a:off x="677335" y="4050831"/>
            <a:ext cx="4079721" cy="1096901"/>
          </a:xfrm>
        </p:spPr>
        <p:txBody>
          <a:bodyPr vert="horz" lIns="91440" tIns="45720" rIns="91440" bIns="45720" rtlCol="0">
            <a:normAutofit/>
          </a:bodyPr>
          <a:lstStyle/>
          <a:p>
            <a:endParaRPr lang="en-US" sz="1600" b="1">
              <a:latin typeface="Franklin Gothic Demi Cond"/>
            </a:endParaRPr>
          </a:p>
          <a:p>
            <a:endParaRPr lang="en-US" sz="1600" b="1" dirty="0">
              <a:latin typeface="Franklin Gothic Demi Cond"/>
            </a:endParaRPr>
          </a:p>
          <a:p>
            <a:endParaRPr lang="en-US" sz="1600" b="1">
              <a:latin typeface="Franklin Gothic Demi Cond"/>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B0A8-C712-727B-0395-9D75ED3EDA37}"/>
              </a:ext>
            </a:extLst>
          </p:cNvPr>
          <p:cNvSpPr>
            <a:spLocks noGrp="1"/>
          </p:cNvSpPr>
          <p:nvPr>
            <p:ph type="title"/>
          </p:nvPr>
        </p:nvSpPr>
        <p:spPr>
          <a:xfrm>
            <a:off x="407996" y="866545"/>
            <a:ext cx="10687812" cy="798194"/>
          </a:xfrm>
        </p:spPr>
        <p:txBody>
          <a:bodyPr>
            <a:normAutofit/>
          </a:bodyPr>
          <a:lstStyle/>
          <a:p>
            <a:r>
              <a:rPr lang="en-US" b="1" u="sng" dirty="0">
                <a:solidFill>
                  <a:schemeClr val="tx1"/>
                </a:solidFill>
              </a:rPr>
              <a:t>WHAT IS EXCEL?</a:t>
            </a:r>
          </a:p>
        </p:txBody>
      </p:sp>
      <p:pic>
        <p:nvPicPr>
          <p:cNvPr id="6" name="Graphic 5">
            <a:extLst>
              <a:ext uri="{FF2B5EF4-FFF2-40B4-BE49-F238E27FC236}">
                <a16:creationId xmlns:a16="http://schemas.microsoft.com/office/drawing/2014/main" id="{4D426B19-1887-5C11-1472-9FF301BB81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3900" y="1647430"/>
            <a:ext cx="6072188" cy="4048125"/>
          </a:xfrm>
          <a:prstGeom prst="rect">
            <a:avLst/>
          </a:prstGeom>
        </p:spPr>
      </p:pic>
      <p:graphicFrame>
        <p:nvGraphicFramePr>
          <p:cNvPr id="17" name="Content Placeholder 2">
            <a:extLst>
              <a:ext uri="{FF2B5EF4-FFF2-40B4-BE49-F238E27FC236}">
                <a16:creationId xmlns:a16="http://schemas.microsoft.com/office/drawing/2014/main" id="{774C5ED4-9652-C329-F29E-F0F4E169E997}"/>
              </a:ext>
            </a:extLst>
          </p:cNvPr>
          <p:cNvGraphicFramePr>
            <a:graphicFrameLocks noGrp="1"/>
          </p:cNvGraphicFramePr>
          <p:nvPr>
            <p:ph idx="1"/>
            <p:extLst>
              <p:ext uri="{D42A27DB-BD31-4B8C-83A1-F6EECF244321}">
                <p14:modId xmlns:p14="http://schemas.microsoft.com/office/powerpoint/2010/main" val="3965690209"/>
              </p:ext>
            </p:extLst>
          </p:nvPr>
        </p:nvGraphicFramePr>
        <p:xfrm>
          <a:off x="4517980" y="1265642"/>
          <a:ext cx="4651467" cy="44299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516520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5"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2000"/>
                                        <p:tgtEl>
                                          <p:spTgt spid="6"/>
                                        </p:tgtEl>
                                      </p:cBhvr>
                                    </p:animEffect>
                                    <p:anim calcmode="lin" valueType="num">
                                      <p:cBhvr>
                                        <p:cTn id="26" dur="2000" fill="hold"/>
                                        <p:tgtEl>
                                          <p:spTgt spid="6"/>
                                        </p:tgtEl>
                                        <p:attrNameLst>
                                          <p:attrName>style.rotation</p:attrName>
                                        </p:attrNameLst>
                                      </p:cBhvr>
                                      <p:tavLst>
                                        <p:tav tm="0">
                                          <p:val>
                                            <p:fltVal val="720"/>
                                          </p:val>
                                        </p:tav>
                                        <p:tav tm="100000">
                                          <p:val>
                                            <p:fltVal val="0"/>
                                          </p:val>
                                        </p:tav>
                                      </p:tavLst>
                                    </p:anim>
                                    <p:anim calcmode="lin" valueType="num">
                                      <p:cBhvr>
                                        <p:cTn id="27" dur="2000" fill="hold"/>
                                        <p:tgtEl>
                                          <p:spTgt spid="6"/>
                                        </p:tgtEl>
                                        <p:attrNameLst>
                                          <p:attrName>ppt_h</p:attrName>
                                        </p:attrNameLst>
                                      </p:cBhvr>
                                      <p:tavLst>
                                        <p:tav tm="0">
                                          <p:val>
                                            <p:fltVal val="0"/>
                                          </p:val>
                                        </p:tav>
                                        <p:tav tm="100000">
                                          <p:val>
                                            <p:strVal val="#ppt_h"/>
                                          </p:val>
                                        </p:tav>
                                      </p:tavLst>
                                    </p:anim>
                                    <p:anim calcmode="lin" valueType="num">
                                      <p:cBhvr>
                                        <p:cTn id="28"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down)">
                                      <p:cBhvr>
                                        <p:cTn id="33" dur="580">
                                          <p:stCondLst>
                                            <p:cond delay="0"/>
                                          </p:stCondLst>
                                        </p:cTn>
                                        <p:tgtEl>
                                          <p:spTgt spid="17"/>
                                        </p:tgtEl>
                                      </p:cBhvr>
                                    </p:animEffect>
                                    <p:anim calcmode="lin" valueType="num">
                                      <p:cBhvr>
                                        <p:cTn id="34"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39" dur="26">
                                          <p:stCondLst>
                                            <p:cond delay="650"/>
                                          </p:stCondLst>
                                        </p:cTn>
                                        <p:tgtEl>
                                          <p:spTgt spid="17"/>
                                        </p:tgtEl>
                                      </p:cBhvr>
                                      <p:to x="100000" y="60000"/>
                                    </p:animScale>
                                    <p:animScale>
                                      <p:cBhvr>
                                        <p:cTn id="40" dur="166" decel="50000">
                                          <p:stCondLst>
                                            <p:cond delay="676"/>
                                          </p:stCondLst>
                                        </p:cTn>
                                        <p:tgtEl>
                                          <p:spTgt spid="17"/>
                                        </p:tgtEl>
                                      </p:cBhvr>
                                      <p:to x="100000" y="100000"/>
                                    </p:animScale>
                                    <p:animScale>
                                      <p:cBhvr>
                                        <p:cTn id="41" dur="26">
                                          <p:stCondLst>
                                            <p:cond delay="1312"/>
                                          </p:stCondLst>
                                        </p:cTn>
                                        <p:tgtEl>
                                          <p:spTgt spid="17"/>
                                        </p:tgtEl>
                                      </p:cBhvr>
                                      <p:to x="100000" y="80000"/>
                                    </p:animScale>
                                    <p:animScale>
                                      <p:cBhvr>
                                        <p:cTn id="42" dur="166" decel="50000">
                                          <p:stCondLst>
                                            <p:cond delay="1338"/>
                                          </p:stCondLst>
                                        </p:cTn>
                                        <p:tgtEl>
                                          <p:spTgt spid="17"/>
                                        </p:tgtEl>
                                      </p:cBhvr>
                                      <p:to x="100000" y="100000"/>
                                    </p:animScale>
                                    <p:animScale>
                                      <p:cBhvr>
                                        <p:cTn id="43" dur="26">
                                          <p:stCondLst>
                                            <p:cond delay="1642"/>
                                          </p:stCondLst>
                                        </p:cTn>
                                        <p:tgtEl>
                                          <p:spTgt spid="17"/>
                                        </p:tgtEl>
                                      </p:cBhvr>
                                      <p:to x="100000" y="90000"/>
                                    </p:animScale>
                                    <p:animScale>
                                      <p:cBhvr>
                                        <p:cTn id="44" dur="166" decel="50000">
                                          <p:stCondLst>
                                            <p:cond delay="1668"/>
                                          </p:stCondLst>
                                        </p:cTn>
                                        <p:tgtEl>
                                          <p:spTgt spid="17"/>
                                        </p:tgtEl>
                                      </p:cBhvr>
                                      <p:to x="100000" y="100000"/>
                                    </p:animScale>
                                    <p:animScale>
                                      <p:cBhvr>
                                        <p:cTn id="45" dur="26">
                                          <p:stCondLst>
                                            <p:cond delay="1808"/>
                                          </p:stCondLst>
                                        </p:cTn>
                                        <p:tgtEl>
                                          <p:spTgt spid="17"/>
                                        </p:tgtEl>
                                      </p:cBhvr>
                                      <p:to x="100000" y="95000"/>
                                    </p:animScale>
                                    <p:animScale>
                                      <p:cBhvr>
                                        <p:cTn id="46" dur="166" decel="50000">
                                          <p:stCondLst>
                                            <p:cond delay="1834"/>
                                          </p:stCondLst>
                                        </p:cTn>
                                        <p:tgtEl>
                                          <p:spTgt spid="1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F7F05-B356-C6D1-9F7E-3432B8C3AEC3}"/>
              </a:ext>
            </a:extLst>
          </p:cNvPr>
          <p:cNvSpPr>
            <a:spLocks noGrp="1"/>
          </p:cNvSpPr>
          <p:nvPr>
            <p:ph type="title"/>
          </p:nvPr>
        </p:nvSpPr>
        <p:spPr>
          <a:xfrm>
            <a:off x="95794" y="539931"/>
            <a:ext cx="2699657" cy="4537165"/>
          </a:xfrm>
        </p:spPr>
        <p:txBody>
          <a:bodyPr>
            <a:normAutofit fontScale="90000"/>
          </a:bodyPr>
          <a:lstStyle/>
          <a:p>
            <a:pPr algn="ctr"/>
            <a:r>
              <a:rPr lang="en-US" sz="3700" dirty="0">
                <a:solidFill>
                  <a:schemeClr val="tx1"/>
                </a:solidFill>
              </a:rPr>
              <a:t>HOW WILL MICROSOFT EXCEL MAKE TASKS FOR GREENFIELDHOME AGENCY MORE EFFECTIVE? </a:t>
            </a:r>
          </a:p>
        </p:txBody>
      </p:sp>
      <p:graphicFrame>
        <p:nvGraphicFramePr>
          <p:cNvPr id="5" name="Content Placeholder 2">
            <a:extLst>
              <a:ext uri="{FF2B5EF4-FFF2-40B4-BE49-F238E27FC236}">
                <a16:creationId xmlns:a16="http://schemas.microsoft.com/office/drawing/2014/main" id="{F0BC6970-6A59-364E-F644-363CC1E25DA1}"/>
              </a:ext>
            </a:extLst>
          </p:cNvPr>
          <p:cNvGraphicFramePr>
            <a:graphicFrameLocks noGrp="1"/>
          </p:cNvGraphicFramePr>
          <p:nvPr>
            <p:ph idx="1"/>
            <p:extLst>
              <p:ext uri="{D42A27DB-BD31-4B8C-83A1-F6EECF244321}">
                <p14:modId xmlns:p14="http://schemas.microsoft.com/office/powerpoint/2010/main" val="3989138263"/>
              </p:ext>
            </p:extLst>
          </p:nvPr>
        </p:nvGraphicFramePr>
        <p:xfrm>
          <a:off x="2894763" y="244928"/>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A509346-1319-39D3-0387-06AA095224D8}"/>
              </a:ext>
            </a:extLst>
          </p:cNvPr>
          <p:cNvSpPr txBox="1"/>
          <p:nvPr/>
        </p:nvSpPr>
        <p:spPr>
          <a:xfrm>
            <a:off x="3739794" y="5077096"/>
            <a:ext cx="5034337" cy="738664"/>
          </a:xfrm>
          <a:prstGeom prst="rect">
            <a:avLst/>
          </a:prstGeom>
          <a:noFill/>
        </p:spPr>
        <p:txBody>
          <a:bodyPr wrap="square" rtlCol="0">
            <a:spAutoFit/>
          </a:bodyPr>
          <a:lstStyle/>
          <a:p>
            <a:r>
              <a:rPr lang="en-US" sz="1400" dirty="0"/>
              <a:t>Is a practical tool for care home payroll management, </a:t>
            </a:r>
            <a:r>
              <a:rPr lang="en-US" sz="1400" dirty="0" err="1"/>
              <a:t>organising</a:t>
            </a:r>
            <a:r>
              <a:rPr lang="en-US" sz="1400" dirty="0"/>
              <a:t> key data, automating calculations, and ensuring accuracy and transparency for both management and staff.</a:t>
            </a:r>
          </a:p>
        </p:txBody>
      </p:sp>
    </p:spTree>
    <p:extLst>
      <p:ext uri="{BB962C8B-B14F-4D97-AF65-F5344CB8AC3E}">
        <p14:creationId xmlns:p14="http://schemas.microsoft.com/office/powerpoint/2010/main" val="19075985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9" presetClass="entr" presetSubtype="1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0" fill="hold"/>
                                        <p:tgtEl>
                                          <p:spTgt spid="5"/>
                                        </p:tgtEl>
                                        <p:attrNameLst>
                                          <p:attrName>ppt_w</p:attrName>
                                        </p:attrNameLst>
                                      </p:cBhvr>
                                      <p:tavLst>
                                        <p:tav tm="0" fmla="#ppt_w*sin(2.5*pi*$)">
                                          <p:val>
                                            <p:fltVal val="0"/>
                                          </p:val>
                                        </p:tav>
                                        <p:tav tm="100000">
                                          <p:val>
                                            <p:fltVal val="1"/>
                                          </p:val>
                                        </p:tav>
                                      </p:tavLst>
                                    </p:anim>
                                    <p:anim calcmode="lin" valueType="num">
                                      <p:cBhvr>
                                        <p:cTn id="26" dur="5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9" presetClass="entr" presetSubtype="1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p:cTn id="31" dur="5000" fill="hold"/>
                                        <p:tgtEl>
                                          <p:spTgt spid="3"/>
                                        </p:tgtEl>
                                        <p:attrNameLst>
                                          <p:attrName>ppt_w</p:attrName>
                                        </p:attrNameLst>
                                      </p:cBhvr>
                                      <p:tavLst>
                                        <p:tav tm="0" fmla="#ppt_w*sin(2.5*pi*$)">
                                          <p:val>
                                            <p:fltVal val="0"/>
                                          </p:val>
                                        </p:tav>
                                        <p:tav tm="100000">
                                          <p:val>
                                            <p:fltVal val="1"/>
                                          </p:val>
                                        </p:tav>
                                      </p:tavLst>
                                    </p:anim>
                                    <p:anim calcmode="lin" valueType="num">
                                      <p:cBhvr>
                                        <p:cTn id="32" dur="5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F47F-F89B-71C4-04A0-71DEFFF6B9CE}"/>
              </a:ext>
            </a:extLst>
          </p:cNvPr>
          <p:cNvSpPr>
            <a:spLocks noGrp="1"/>
          </p:cNvSpPr>
          <p:nvPr>
            <p:ph type="title"/>
          </p:nvPr>
        </p:nvSpPr>
        <p:spPr>
          <a:xfrm>
            <a:off x="152308" y="-95794"/>
            <a:ext cx="2857718" cy="4476206"/>
          </a:xfrm>
        </p:spPr>
        <p:txBody>
          <a:bodyPr>
            <a:normAutofit fontScale="90000"/>
          </a:bodyPr>
          <a:lstStyle/>
          <a:p>
            <a:pPr algn="ctr"/>
            <a:br>
              <a:rPr lang="en-US" dirty="0"/>
            </a:br>
            <a:r>
              <a:rPr lang="en-US" dirty="0">
                <a:solidFill>
                  <a:schemeClr val="tx1"/>
                </a:solidFill>
              </a:rPr>
              <a:t>BENEFITS OF GREENFIELD HOME CARE AGENCY USING MICROSOFT EXCEL:</a:t>
            </a:r>
          </a:p>
        </p:txBody>
      </p:sp>
      <p:graphicFrame>
        <p:nvGraphicFramePr>
          <p:cNvPr id="2059" name="Content Placeholder 2">
            <a:extLst>
              <a:ext uri="{FF2B5EF4-FFF2-40B4-BE49-F238E27FC236}">
                <a16:creationId xmlns:a16="http://schemas.microsoft.com/office/drawing/2014/main" id="{255FAA22-C0F6-8B51-65A6-006E193E60CD}"/>
              </a:ext>
            </a:extLst>
          </p:cNvPr>
          <p:cNvGraphicFramePr>
            <a:graphicFrameLocks noGrp="1"/>
          </p:cNvGraphicFramePr>
          <p:nvPr>
            <p:ph idx="1"/>
            <p:extLst>
              <p:ext uri="{D42A27DB-BD31-4B8C-83A1-F6EECF244321}">
                <p14:modId xmlns:p14="http://schemas.microsoft.com/office/powerpoint/2010/main" val="9140839"/>
              </p:ext>
            </p:extLst>
          </p:nvPr>
        </p:nvGraphicFramePr>
        <p:xfrm>
          <a:off x="3010026" y="140426"/>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84008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5" presetClass="entr" presetSubtype="0" fill="hold" grpId="0" nodeType="clickEffect">
                                  <p:stCondLst>
                                    <p:cond delay="0"/>
                                  </p:stCondLst>
                                  <p:childTnLst>
                                    <p:set>
                                      <p:cBhvr>
                                        <p:cTn id="24" dur="1" fill="hold">
                                          <p:stCondLst>
                                            <p:cond delay="0"/>
                                          </p:stCondLst>
                                        </p:cTn>
                                        <p:tgtEl>
                                          <p:spTgt spid="2059"/>
                                        </p:tgtEl>
                                        <p:attrNameLst>
                                          <p:attrName>style.visibility</p:attrName>
                                        </p:attrNameLst>
                                      </p:cBhvr>
                                      <p:to>
                                        <p:strVal val="visible"/>
                                      </p:to>
                                    </p:set>
                                    <p:anim calcmode="lin" valueType="num">
                                      <p:cBhvr>
                                        <p:cTn id="25" dur="1000" fill="hold"/>
                                        <p:tgtEl>
                                          <p:spTgt spid="2059"/>
                                        </p:tgtEl>
                                        <p:attrNameLst>
                                          <p:attrName>ppt_w</p:attrName>
                                        </p:attrNameLst>
                                      </p:cBhvr>
                                      <p:tavLst>
                                        <p:tav tm="0">
                                          <p:val>
                                            <p:fltVal val="0"/>
                                          </p:val>
                                        </p:tav>
                                        <p:tav tm="100000">
                                          <p:val>
                                            <p:strVal val="#ppt_w"/>
                                          </p:val>
                                        </p:tav>
                                      </p:tavLst>
                                    </p:anim>
                                    <p:anim calcmode="lin" valueType="num">
                                      <p:cBhvr>
                                        <p:cTn id="26" dur="1000" fill="hold"/>
                                        <p:tgtEl>
                                          <p:spTgt spid="2059"/>
                                        </p:tgtEl>
                                        <p:attrNameLst>
                                          <p:attrName>ppt_h</p:attrName>
                                        </p:attrNameLst>
                                      </p:cBhvr>
                                      <p:tavLst>
                                        <p:tav tm="0">
                                          <p:val>
                                            <p:fltVal val="0"/>
                                          </p:val>
                                        </p:tav>
                                        <p:tav tm="100000">
                                          <p:val>
                                            <p:strVal val="#ppt_h"/>
                                          </p:val>
                                        </p:tav>
                                      </p:tavLst>
                                    </p:anim>
                                    <p:anim calcmode="lin" valueType="num">
                                      <p:cBhvr>
                                        <p:cTn id="27" dur="1000" fill="hold"/>
                                        <p:tgtEl>
                                          <p:spTgt spid="2059"/>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205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059"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0BE45-CC79-4143-AB9F-7C47112BC600}"/>
              </a:ext>
            </a:extLst>
          </p:cNvPr>
          <p:cNvSpPr>
            <a:spLocks noGrp="1"/>
          </p:cNvSpPr>
          <p:nvPr>
            <p:ph type="title"/>
          </p:nvPr>
        </p:nvSpPr>
        <p:spPr>
          <a:xfrm>
            <a:off x="-70974" y="-176758"/>
            <a:ext cx="3623818" cy="4559890"/>
          </a:xfrm>
        </p:spPr>
        <p:txBody>
          <a:bodyPr>
            <a:normAutofit/>
          </a:bodyPr>
          <a:lstStyle/>
          <a:p>
            <a:pPr algn="ctr"/>
            <a:br>
              <a:rPr lang="en-US" dirty="0"/>
            </a:br>
            <a:r>
              <a:rPr lang="en-US" dirty="0">
                <a:solidFill>
                  <a:schemeClr val="tx1"/>
                </a:solidFill>
              </a:rPr>
              <a:t>LIMITATIONS OF GREENFIELD HOME AGENCY USING MICROSOFT EXCEL:</a:t>
            </a:r>
          </a:p>
        </p:txBody>
      </p:sp>
      <p:graphicFrame>
        <p:nvGraphicFramePr>
          <p:cNvPr id="5" name="Content Placeholder 2">
            <a:extLst>
              <a:ext uri="{FF2B5EF4-FFF2-40B4-BE49-F238E27FC236}">
                <a16:creationId xmlns:a16="http://schemas.microsoft.com/office/drawing/2014/main" id="{BC14E9D1-C11E-DC06-C5A9-A423E839BDD6}"/>
              </a:ext>
            </a:extLst>
          </p:cNvPr>
          <p:cNvGraphicFramePr>
            <a:graphicFrameLocks noGrp="1"/>
          </p:cNvGraphicFramePr>
          <p:nvPr>
            <p:ph idx="1"/>
            <p:extLst>
              <p:ext uri="{D42A27DB-BD31-4B8C-83A1-F6EECF244321}">
                <p14:modId xmlns:p14="http://schemas.microsoft.com/office/powerpoint/2010/main" val="709576444"/>
              </p:ext>
            </p:extLst>
          </p:nvPr>
        </p:nvGraphicFramePr>
        <p:xfrm>
          <a:off x="3422215" y="119333"/>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423709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2000"/>
                                        <p:tgtEl>
                                          <p:spTgt spid="5"/>
                                        </p:tgtEl>
                                      </p:cBhvr>
                                    </p:animEffect>
                                    <p:anim calcmode="lin" valueType="num">
                                      <p:cBhvr>
                                        <p:cTn id="26" dur="2000" fill="hold"/>
                                        <p:tgtEl>
                                          <p:spTgt spid="5"/>
                                        </p:tgtEl>
                                        <p:attrNameLst>
                                          <p:attrName>ppt_w</p:attrName>
                                        </p:attrNameLst>
                                      </p:cBhvr>
                                      <p:tavLst>
                                        <p:tav tm="0" fmla="#ppt_w*sin(2.5*pi*$)">
                                          <p:val>
                                            <p:fltVal val="0"/>
                                          </p:val>
                                        </p:tav>
                                        <p:tav tm="100000">
                                          <p:val>
                                            <p:fltVal val="1"/>
                                          </p:val>
                                        </p:tav>
                                      </p:tavLst>
                                    </p:anim>
                                    <p:anim calcmode="lin" valueType="num">
                                      <p:cBhvr>
                                        <p:cTn id="27"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0C60-1AC1-67D4-1FED-CD3A8B5BB21C}"/>
              </a:ext>
            </a:extLst>
          </p:cNvPr>
          <p:cNvSpPr>
            <a:spLocks noGrp="1"/>
          </p:cNvSpPr>
          <p:nvPr>
            <p:ph type="title"/>
          </p:nvPr>
        </p:nvSpPr>
        <p:spPr>
          <a:xfrm>
            <a:off x="171395" y="2006374"/>
            <a:ext cx="4078800" cy="1597753"/>
          </a:xfrm>
        </p:spPr>
        <p:txBody>
          <a:bodyPr wrap="square" anchor="b">
            <a:noAutofit/>
          </a:bodyPr>
          <a:lstStyle/>
          <a:p>
            <a:pPr algn="ctr"/>
            <a:br>
              <a:rPr lang="en-US" sz="4400" u="sng" dirty="0">
                <a:solidFill>
                  <a:schemeClr val="tx1"/>
                </a:solidFill>
              </a:rPr>
            </a:br>
            <a:r>
              <a:rPr lang="en-US" sz="4400" u="sng" dirty="0">
                <a:solidFill>
                  <a:schemeClr val="tx1"/>
                </a:solidFill>
              </a:rPr>
              <a:t>MICROSOFT TEAMS AT GREENFIELD HOME CARE AGENCY </a:t>
            </a:r>
          </a:p>
        </p:txBody>
      </p:sp>
      <p:pic>
        <p:nvPicPr>
          <p:cNvPr id="6" name="Picture 5" descr="Microsoft Teams | Access Tufts">
            <a:extLst>
              <a:ext uri="{FF2B5EF4-FFF2-40B4-BE49-F238E27FC236}">
                <a16:creationId xmlns:a16="http://schemas.microsoft.com/office/drawing/2014/main" id="{E5E0E105-E7B4-8668-E15F-23EE48C89697}"/>
              </a:ext>
            </a:extLst>
          </p:cNvPr>
          <p:cNvPicPr>
            <a:picLocks noChangeAspect="1"/>
          </p:cNvPicPr>
          <p:nvPr/>
        </p:nvPicPr>
        <p:blipFill>
          <a:blip r:embed="rId2"/>
          <a:stretch>
            <a:fillRect/>
          </a:stretch>
        </p:blipFill>
        <p:spPr>
          <a:xfrm>
            <a:off x="4561070" y="1024349"/>
            <a:ext cx="4999885" cy="4649893"/>
          </a:xfrm>
          <a:prstGeom prst="rect">
            <a:avLst/>
          </a:prstGeom>
        </p:spPr>
      </p:pic>
    </p:spTree>
    <p:extLst>
      <p:ext uri="{BB962C8B-B14F-4D97-AF65-F5344CB8AC3E}">
        <p14:creationId xmlns:p14="http://schemas.microsoft.com/office/powerpoint/2010/main" val="191624450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000"/>
                                        <p:tgtEl>
                                          <p:spTgt spid="6"/>
                                        </p:tgtEl>
                                      </p:cBhvr>
                                    </p:animEffect>
                                    <p:anim calcmode="lin" valueType="num">
                                      <p:cBhvr>
                                        <p:cTn id="13" dur="2000" fill="hold"/>
                                        <p:tgtEl>
                                          <p:spTgt spid="6"/>
                                        </p:tgtEl>
                                        <p:attrNameLst>
                                          <p:attrName>ppt_w</p:attrName>
                                        </p:attrNameLst>
                                      </p:cBhvr>
                                      <p:tavLst>
                                        <p:tav tm="0" fmla="#ppt_w*sin(2.5*pi*$)">
                                          <p:val>
                                            <p:fltVal val="0"/>
                                          </p:val>
                                        </p:tav>
                                        <p:tav tm="100000">
                                          <p:val>
                                            <p:fltVal val="1"/>
                                          </p:val>
                                        </p:tav>
                                      </p:tavLst>
                                    </p:anim>
                                    <p:anim calcmode="lin" valueType="num">
                                      <p:cBhvr>
                                        <p:cTn id="14"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27FF-B1EF-5DB5-2348-3DC87DF78FBC}"/>
              </a:ext>
            </a:extLst>
          </p:cNvPr>
          <p:cNvSpPr>
            <a:spLocks noGrp="1"/>
          </p:cNvSpPr>
          <p:nvPr>
            <p:ph type="title"/>
          </p:nvPr>
        </p:nvSpPr>
        <p:spPr>
          <a:xfrm>
            <a:off x="990000" y="395288"/>
            <a:ext cx="4078800" cy="1597753"/>
          </a:xfrm>
        </p:spPr>
        <p:txBody>
          <a:bodyPr wrap="square" anchor="b">
            <a:normAutofit/>
          </a:bodyPr>
          <a:lstStyle/>
          <a:p>
            <a:pPr algn="ctr"/>
            <a:r>
              <a:rPr lang="en-US" u="sng" dirty="0">
                <a:solidFill>
                  <a:schemeClr val="tx1"/>
                </a:solidFill>
              </a:rPr>
              <a:t>What is Microsoft Teams?</a:t>
            </a:r>
          </a:p>
        </p:txBody>
      </p:sp>
      <p:sp>
        <p:nvSpPr>
          <p:cNvPr id="3" name="Content Placeholder 2">
            <a:extLst>
              <a:ext uri="{FF2B5EF4-FFF2-40B4-BE49-F238E27FC236}">
                <a16:creationId xmlns:a16="http://schemas.microsoft.com/office/drawing/2014/main" id="{69F62E14-D94F-8EF9-D0F7-34A5986E5834}"/>
              </a:ext>
            </a:extLst>
          </p:cNvPr>
          <p:cNvSpPr>
            <a:spLocks noGrp="1"/>
          </p:cNvSpPr>
          <p:nvPr>
            <p:ph idx="1"/>
          </p:nvPr>
        </p:nvSpPr>
        <p:spPr>
          <a:xfrm>
            <a:off x="990000" y="2361601"/>
            <a:ext cx="4078800" cy="3416900"/>
          </a:xfrm>
        </p:spPr>
        <p:txBody>
          <a:bodyPr vert="horz" lIns="91440" tIns="45720" rIns="91440" bIns="45720" rtlCol="0">
            <a:normAutofit/>
          </a:bodyPr>
          <a:lstStyle/>
          <a:p>
            <a:pPr marL="359410" indent="-359410">
              <a:lnSpc>
                <a:spcPct val="140000"/>
              </a:lnSpc>
            </a:pPr>
            <a:r>
              <a:rPr lang="en-US" sz="1100" dirty="0">
                <a:solidFill>
                  <a:schemeClr val="tx1"/>
                </a:solidFill>
              </a:rPr>
              <a:t>Microsoft Teams is an app which can be accessed on your mobile phone or computer </a:t>
            </a:r>
          </a:p>
          <a:p>
            <a:pPr marL="359410" indent="-359410">
              <a:lnSpc>
                <a:spcPct val="140000"/>
              </a:lnSpc>
            </a:pPr>
            <a:r>
              <a:rPr lang="en-US" sz="1100" dirty="0">
                <a:solidFill>
                  <a:schemeClr val="tx1"/>
                </a:solidFill>
              </a:rPr>
              <a:t>Video calls</a:t>
            </a:r>
          </a:p>
          <a:p>
            <a:pPr marL="359410" indent="-359410">
              <a:lnSpc>
                <a:spcPct val="140000"/>
              </a:lnSpc>
            </a:pPr>
            <a:r>
              <a:rPr lang="en-US" sz="1100" dirty="0">
                <a:solidFill>
                  <a:schemeClr val="tx1"/>
                </a:solidFill>
              </a:rPr>
              <a:t>Part of </a:t>
            </a:r>
            <a:r>
              <a:rPr lang="en-US" sz="1100" dirty="0" err="1">
                <a:solidFill>
                  <a:schemeClr val="tx1"/>
                </a:solidFill>
              </a:rPr>
              <a:t>microsoft</a:t>
            </a:r>
            <a:r>
              <a:rPr lang="en-US" sz="1100" dirty="0">
                <a:solidFill>
                  <a:schemeClr val="tx1"/>
                </a:solidFill>
              </a:rPr>
              <a:t> 365 </a:t>
            </a:r>
          </a:p>
          <a:p>
            <a:pPr marL="0" indent="0">
              <a:lnSpc>
                <a:spcPct val="140000"/>
              </a:lnSpc>
              <a:buNone/>
            </a:pPr>
            <a:r>
              <a:rPr lang="en-US" sz="1100" dirty="0">
                <a:solidFill>
                  <a:schemeClr val="tx1"/>
                </a:solidFill>
              </a:rPr>
              <a:t>Microsoft Teams allows everyone to take place in meetings regardless of where they are located. </a:t>
            </a:r>
          </a:p>
          <a:p>
            <a:pPr marL="0" indent="0">
              <a:lnSpc>
                <a:spcPct val="140000"/>
              </a:lnSpc>
              <a:buNone/>
            </a:pPr>
            <a:r>
              <a:rPr lang="en-US" sz="1100" dirty="0">
                <a:solidFill>
                  <a:schemeClr val="tx1"/>
                </a:solidFill>
              </a:rPr>
              <a:t>According to Microsoft Teams service description(12.04.25)</a:t>
            </a:r>
            <a:r>
              <a:rPr lang="en-US" sz="1100" i="1" dirty="0">
                <a:solidFill>
                  <a:schemeClr val="tx1"/>
                </a:solidFill>
              </a:rPr>
              <a:t>Microsoft 365.Available </a:t>
            </a:r>
            <a:r>
              <a:rPr lang="en-US" sz="1100" i="1" dirty="0" err="1">
                <a:solidFill>
                  <a:schemeClr val="tx1"/>
                </a:solidFill>
              </a:rPr>
              <a:t>at:</a:t>
            </a:r>
            <a:r>
              <a:rPr lang="en-US" sz="1100" dirty="0" err="1">
                <a:solidFill>
                  <a:schemeClr val="tx1"/>
                </a:solidFill>
              </a:rPr>
              <a:t>https</a:t>
            </a:r>
            <a:r>
              <a:rPr lang="en-US" sz="1100" dirty="0">
                <a:solidFill>
                  <a:schemeClr val="tx1"/>
                </a:solidFill>
                <a:ea typeface="+mn-lt"/>
                <a:cs typeface="+mn-lt"/>
              </a:rPr>
              <a:t>://</a:t>
            </a:r>
            <a:r>
              <a:rPr lang="en-US" sz="1100" dirty="0" err="1">
                <a:solidFill>
                  <a:schemeClr val="tx1"/>
                </a:solidFill>
                <a:ea typeface="+mn-lt"/>
                <a:cs typeface="+mn-lt"/>
              </a:rPr>
              <a:t>learn.microsoft.com</a:t>
            </a:r>
            <a:r>
              <a:rPr lang="en-US" sz="1100" dirty="0">
                <a:solidFill>
                  <a:schemeClr val="tx1"/>
                </a:solidFill>
                <a:ea typeface="+mn-lt"/>
                <a:cs typeface="+mn-lt"/>
              </a:rPr>
              <a:t>/</a:t>
            </a:r>
            <a:r>
              <a:rPr lang="en-US" sz="1100" dirty="0" err="1">
                <a:solidFill>
                  <a:schemeClr val="tx1"/>
                </a:solidFill>
                <a:ea typeface="+mn-lt"/>
                <a:cs typeface="+mn-lt"/>
              </a:rPr>
              <a:t>en</a:t>
            </a:r>
            <a:r>
              <a:rPr lang="en-US" sz="1100" dirty="0">
                <a:solidFill>
                  <a:schemeClr val="tx1"/>
                </a:solidFill>
                <a:ea typeface="+mn-lt"/>
                <a:cs typeface="+mn-lt"/>
              </a:rPr>
              <a:t>-us/office365/</a:t>
            </a:r>
            <a:r>
              <a:rPr lang="en-US" sz="1100" dirty="0" err="1">
                <a:solidFill>
                  <a:schemeClr val="tx1"/>
                </a:solidFill>
                <a:ea typeface="+mn-lt"/>
                <a:cs typeface="+mn-lt"/>
              </a:rPr>
              <a:t>servicedescriptions</a:t>
            </a:r>
            <a:r>
              <a:rPr lang="en-US" sz="1100" dirty="0">
                <a:solidFill>
                  <a:schemeClr val="tx1"/>
                </a:solidFill>
                <a:ea typeface="+mn-lt"/>
                <a:cs typeface="+mn-lt"/>
              </a:rPr>
              <a:t>/teams-service-description(Accessed 2nd </a:t>
            </a:r>
            <a:r>
              <a:rPr lang="en-US" sz="1100" dirty="0" err="1">
                <a:solidFill>
                  <a:schemeClr val="tx1"/>
                </a:solidFill>
                <a:ea typeface="+mn-lt"/>
                <a:cs typeface="+mn-lt"/>
              </a:rPr>
              <a:t>febuary</a:t>
            </a:r>
            <a:r>
              <a:rPr lang="en-US" sz="1100" dirty="0">
                <a:solidFill>
                  <a:schemeClr val="tx1"/>
                </a:solidFill>
                <a:ea typeface="+mn-lt"/>
                <a:cs typeface="+mn-lt"/>
              </a:rPr>
              <a:t> 2026) </a:t>
            </a:r>
            <a:endParaRPr lang="en-US" sz="1100" dirty="0">
              <a:solidFill>
                <a:schemeClr val="tx1"/>
              </a:solidFill>
            </a:endParaRPr>
          </a:p>
          <a:p>
            <a:pPr marL="0" indent="0">
              <a:lnSpc>
                <a:spcPct val="140000"/>
              </a:lnSpc>
              <a:buNone/>
            </a:pPr>
            <a:endParaRPr lang="en-US" sz="1100" dirty="0"/>
          </a:p>
          <a:p>
            <a:pPr marL="359410" indent="-359410">
              <a:lnSpc>
                <a:spcPct val="140000"/>
              </a:lnSpc>
            </a:pPr>
            <a:endParaRPr lang="en-US" sz="1100" dirty="0"/>
          </a:p>
          <a:p>
            <a:pPr marL="359410" indent="-359410">
              <a:lnSpc>
                <a:spcPct val="140000"/>
              </a:lnSpc>
            </a:pPr>
            <a:endParaRPr lang="en-US" sz="1100" dirty="0"/>
          </a:p>
        </p:txBody>
      </p:sp>
      <p:pic>
        <p:nvPicPr>
          <p:cNvPr id="4" name="Picture 3" descr="A person using a computer and a phone&#10;&#10;AI-generated content may be incorrect.">
            <a:extLst>
              <a:ext uri="{FF2B5EF4-FFF2-40B4-BE49-F238E27FC236}">
                <a16:creationId xmlns:a16="http://schemas.microsoft.com/office/drawing/2014/main" id="{13BD5B1F-8EA2-BFBA-8985-76CB96EA86A6}"/>
              </a:ext>
            </a:extLst>
          </p:cNvPr>
          <p:cNvPicPr>
            <a:picLocks noChangeAspect="1"/>
          </p:cNvPicPr>
          <p:nvPr/>
        </p:nvPicPr>
        <p:blipFill>
          <a:blip r:embed="rId2"/>
          <a:stretch>
            <a:fillRect/>
          </a:stretch>
        </p:blipFill>
        <p:spPr>
          <a:xfrm>
            <a:off x="5344274" y="2438400"/>
            <a:ext cx="3827428" cy="2554808"/>
          </a:xfrm>
          <a:prstGeom prst="rect">
            <a:avLst/>
          </a:prstGeom>
        </p:spPr>
      </p:pic>
    </p:spTree>
    <p:extLst>
      <p:ext uri="{BB962C8B-B14F-4D97-AF65-F5344CB8AC3E}">
        <p14:creationId xmlns:p14="http://schemas.microsoft.com/office/powerpoint/2010/main" val="397148531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fade">
                                      <p:cBhvr>
                                        <p:cTn id="3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52ABD-F25A-F936-32B8-584EB5FB386E}"/>
              </a:ext>
            </a:extLst>
          </p:cNvPr>
          <p:cNvSpPr>
            <a:spLocks noGrp="1"/>
          </p:cNvSpPr>
          <p:nvPr>
            <p:ph type="title"/>
          </p:nvPr>
        </p:nvSpPr>
        <p:spPr>
          <a:xfrm>
            <a:off x="3797833" y="850206"/>
            <a:ext cx="6317998" cy="1120439"/>
          </a:xfrm>
        </p:spPr>
        <p:txBody>
          <a:bodyPr wrap="square" anchor="b">
            <a:normAutofit fontScale="90000"/>
          </a:bodyPr>
          <a:lstStyle/>
          <a:p>
            <a:pPr algn="ctr">
              <a:lnSpc>
                <a:spcPct val="90000"/>
              </a:lnSpc>
            </a:pPr>
            <a:r>
              <a:rPr lang="en-US" sz="2700" u="sng" dirty="0">
                <a:solidFill>
                  <a:schemeClr val="tx1"/>
                </a:solidFill>
              </a:rPr>
              <a:t>How Greenfield Home Care Agency staff can communicate via Microsoft Teams? </a:t>
            </a:r>
          </a:p>
        </p:txBody>
      </p:sp>
      <p:sp>
        <p:nvSpPr>
          <p:cNvPr id="3" name="Content Placeholder 2">
            <a:extLst>
              <a:ext uri="{FF2B5EF4-FFF2-40B4-BE49-F238E27FC236}">
                <a16:creationId xmlns:a16="http://schemas.microsoft.com/office/drawing/2014/main" id="{85B9A0E2-E047-271B-CE16-2379F37AAD49}"/>
              </a:ext>
            </a:extLst>
          </p:cNvPr>
          <p:cNvSpPr>
            <a:spLocks noGrp="1"/>
          </p:cNvSpPr>
          <p:nvPr>
            <p:ph idx="1"/>
          </p:nvPr>
        </p:nvSpPr>
        <p:spPr>
          <a:xfrm>
            <a:off x="3872684" y="2082542"/>
            <a:ext cx="6318000" cy="3365032"/>
          </a:xfrm>
        </p:spPr>
        <p:txBody>
          <a:bodyPr vert="horz" lIns="91440" tIns="45720" rIns="91440" bIns="45720" rtlCol="0" anchor="t">
            <a:noAutofit/>
          </a:bodyPr>
          <a:lstStyle/>
          <a:p>
            <a:pPr marL="359410" indent="-359410">
              <a:lnSpc>
                <a:spcPct val="140000"/>
              </a:lnSpc>
            </a:pPr>
            <a:r>
              <a:rPr lang="en-US" sz="1100" dirty="0">
                <a:solidFill>
                  <a:schemeClr val="tx1"/>
                </a:solidFill>
                <a:ea typeface="+mn-lt"/>
                <a:cs typeface="+mn-lt"/>
              </a:rPr>
              <a:t>Carers can join in Microsoft Teams for meetings from home or elsewhere </a:t>
            </a:r>
          </a:p>
          <a:p>
            <a:pPr marL="359410" indent="-359410">
              <a:lnSpc>
                <a:spcPct val="140000"/>
              </a:lnSpc>
            </a:pPr>
            <a:r>
              <a:rPr lang="en-US" sz="1100" dirty="0">
                <a:solidFill>
                  <a:schemeClr val="tx1"/>
                </a:solidFill>
                <a:ea typeface="+mn-lt"/>
                <a:cs typeface="+mn-lt"/>
              </a:rPr>
              <a:t>Allows chat rooms to divide work between multiple groups. According to NHS(4th April 2025)NHS England. Available at: </a:t>
            </a:r>
            <a:r>
              <a:rPr lang="en-US" sz="1100" dirty="0">
                <a:solidFill>
                  <a:schemeClr val="tx1"/>
                </a:solidFill>
                <a:ea typeface="+mn-lt"/>
                <a:cs typeface="+mn-lt"/>
                <a:hlinkClick r:id="rId2">
                  <a:extLst>
                    <a:ext uri="{A12FA001-AC4F-418D-AE19-62706E023703}">
                      <ahyp:hlinkClr xmlns:ahyp="http://schemas.microsoft.com/office/drawing/2018/hyperlinkcolor" val="tx"/>
                    </a:ext>
                  </a:extLst>
                </a:hlinkClick>
              </a:rPr>
              <a:t>https://www.england.nhs.uk/long-read/microsoft-teams-and-remote-working/</a:t>
            </a:r>
            <a:r>
              <a:rPr lang="en-US" sz="1100" dirty="0">
                <a:solidFill>
                  <a:schemeClr val="tx1"/>
                </a:solidFill>
                <a:ea typeface="+mn-lt"/>
                <a:cs typeface="+mn-lt"/>
              </a:rPr>
              <a:t> (Accessed 2nd </a:t>
            </a:r>
            <a:r>
              <a:rPr lang="en-US" sz="1100" dirty="0" err="1">
                <a:solidFill>
                  <a:schemeClr val="tx1"/>
                </a:solidFill>
                <a:ea typeface="+mn-lt"/>
                <a:cs typeface="+mn-lt"/>
              </a:rPr>
              <a:t>febuary</a:t>
            </a:r>
            <a:r>
              <a:rPr lang="en-US" sz="1100" dirty="0">
                <a:solidFill>
                  <a:schemeClr val="tx1"/>
                </a:solidFill>
                <a:ea typeface="+mn-lt"/>
                <a:cs typeface="+mn-lt"/>
              </a:rPr>
              <a:t>)</a:t>
            </a:r>
            <a:endParaRPr lang="en-US" sz="1100" dirty="0">
              <a:solidFill>
                <a:schemeClr val="tx1"/>
              </a:solidFill>
            </a:endParaRPr>
          </a:p>
          <a:p>
            <a:pPr marL="359410" indent="-359410">
              <a:lnSpc>
                <a:spcPct val="140000"/>
              </a:lnSpc>
            </a:pPr>
            <a:r>
              <a:rPr lang="en-US" sz="1100" dirty="0">
                <a:solidFill>
                  <a:schemeClr val="tx1"/>
                </a:solidFill>
                <a:ea typeface="+mn-lt"/>
                <a:cs typeface="+mn-lt"/>
              </a:rPr>
              <a:t>Managers can give advice to staff as soon as in cases of emergencies  </a:t>
            </a:r>
            <a:endParaRPr lang="en-US" sz="1100" dirty="0">
              <a:solidFill>
                <a:schemeClr val="tx1"/>
              </a:solidFill>
            </a:endParaRPr>
          </a:p>
          <a:p>
            <a:pPr marL="359410" indent="-359410">
              <a:lnSpc>
                <a:spcPct val="140000"/>
              </a:lnSpc>
            </a:pPr>
            <a:r>
              <a:rPr lang="en-US" sz="1100" dirty="0">
                <a:solidFill>
                  <a:schemeClr val="tx1"/>
                </a:solidFill>
                <a:ea typeface="+mn-lt"/>
                <a:cs typeface="+mn-lt"/>
              </a:rPr>
              <a:t>Supports general data protection rights according to </a:t>
            </a:r>
            <a:r>
              <a:rPr lang="en-US" sz="1100" dirty="0" err="1">
                <a:solidFill>
                  <a:schemeClr val="tx1"/>
                </a:solidFill>
                <a:ea typeface="+mn-lt"/>
                <a:cs typeface="+mn-lt"/>
              </a:rPr>
              <a:t>Microsft</a:t>
            </a:r>
            <a:r>
              <a:rPr lang="en-US" sz="1100" dirty="0">
                <a:solidFill>
                  <a:schemeClr val="tx1"/>
                </a:solidFill>
                <a:ea typeface="+mn-lt"/>
                <a:cs typeface="+mn-lt"/>
              </a:rPr>
              <a:t>(</a:t>
            </a:r>
            <a:r>
              <a:rPr lang="en-US" sz="1100" dirty="0" err="1">
                <a:solidFill>
                  <a:schemeClr val="tx1"/>
                </a:solidFill>
                <a:ea typeface="+mn-lt"/>
                <a:cs typeface="+mn-lt"/>
              </a:rPr>
              <a:t>n.d</a:t>
            </a:r>
            <a:r>
              <a:rPr lang="en-US" sz="1100" dirty="0">
                <a:solidFill>
                  <a:schemeClr val="tx1"/>
                </a:solidFill>
                <a:ea typeface="+mn-lt"/>
                <a:cs typeface="+mn-lt"/>
              </a:rPr>
              <a:t>)</a:t>
            </a:r>
            <a:r>
              <a:rPr lang="en-US" sz="1100" dirty="0" err="1">
                <a:solidFill>
                  <a:schemeClr val="tx1"/>
                </a:solidFill>
                <a:ea typeface="+mn-lt"/>
                <a:cs typeface="+mn-lt"/>
              </a:rPr>
              <a:t>Pulse.Available</a:t>
            </a:r>
            <a:r>
              <a:rPr lang="en-US" sz="1100" dirty="0">
                <a:solidFill>
                  <a:schemeClr val="tx1"/>
                </a:solidFill>
                <a:ea typeface="+mn-lt"/>
                <a:cs typeface="+mn-lt"/>
              </a:rPr>
              <a:t> at: </a:t>
            </a:r>
            <a:r>
              <a:rPr lang="en-US" sz="1100" dirty="0">
                <a:solidFill>
                  <a:schemeClr val="tx1"/>
                </a:solidFill>
                <a:ea typeface="+mn-lt"/>
                <a:cs typeface="+mn-lt"/>
                <a:hlinkClick r:id="rId3">
                  <a:extLst>
                    <a:ext uri="{A12FA001-AC4F-418D-AE19-62706E023703}">
                      <ahyp:hlinkClr xmlns:ahyp="http://schemas.microsoft.com/office/drawing/2018/hyperlinkcolor" val="tx"/>
                    </a:ext>
                  </a:extLst>
                </a:hlinkClick>
              </a:rPr>
              <a:t>https://pulse.microsoft.com/en/work-productivity-en/na/fa2-privacy-and-protection-of-your-data-in-microsoft-teams/</a:t>
            </a:r>
            <a:r>
              <a:rPr lang="en-US" sz="1100" dirty="0">
                <a:solidFill>
                  <a:schemeClr val="tx1"/>
                </a:solidFill>
                <a:ea typeface="+mn-lt"/>
                <a:cs typeface="+mn-lt"/>
              </a:rPr>
              <a:t> (</a:t>
            </a:r>
            <a:r>
              <a:rPr lang="en-US" sz="1100" dirty="0" err="1">
                <a:solidFill>
                  <a:schemeClr val="tx1"/>
                </a:solidFill>
                <a:ea typeface="+mn-lt"/>
                <a:cs typeface="+mn-lt"/>
              </a:rPr>
              <a:t>Accsessed</a:t>
            </a:r>
            <a:r>
              <a:rPr lang="en-US" sz="1100" dirty="0">
                <a:solidFill>
                  <a:schemeClr val="tx1"/>
                </a:solidFill>
                <a:ea typeface="+mn-lt"/>
                <a:cs typeface="+mn-lt"/>
              </a:rPr>
              <a:t> 2nd </a:t>
            </a:r>
            <a:r>
              <a:rPr lang="en-US" sz="1100" dirty="0" err="1">
                <a:solidFill>
                  <a:schemeClr val="tx1"/>
                </a:solidFill>
                <a:ea typeface="+mn-lt"/>
                <a:cs typeface="+mn-lt"/>
              </a:rPr>
              <a:t>febuary</a:t>
            </a:r>
            <a:r>
              <a:rPr lang="en-US" sz="1100" dirty="0">
                <a:solidFill>
                  <a:schemeClr val="tx1"/>
                </a:solidFill>
                <a:ea typeface="+mn-lt"/>
                <a:cs typeface="+mn-lt"/>
              </a:rPr>
              <a:t>)</a:t>
            </a:r>
            <a:endParaRPr lang="en-US" sz="1100" dirty="0">
              <a:solidFill>
                <a:schemeClr val="tx1"/>
              </a:solidFill>
            </a:endParaRPr>
          </a:p>
          <a:p>
            <a:pPr marL="359410" indent="-359410">
              <a:lnSpc>
                <a:spcPct val="140000"/>
              </a:lnSpc>
            </a:pPr>
            <a:endParaRPr lang="en-US" sz="1100" dirty="0">
              <a:solidFill>
                <a:srgbClr val="000000">
                  <a:alpha val="60000"/>
                </a:srgbClr>
              </a:solidFill>
              <a:ea typeface="+mn-lt"/>
              <a:cs typeface="+mn-lt"/>
            </a:endParaRPr>
          </a:p>
          <a:p>
            <a:pPr marL="359410" indent="-359410">
              <a:lnSpc>
                <a:spcPct val="140000"/>
              </a:lnSpc>
            </a:pPr>
            <a:endParaRPr lang="en-US" sz="1100" dirty="0">
              <a:solidFill>
                <a:srgbClr val="000000">
                  <a:alpha val="60000"/>
                </a:srgbClr>
              </a:solidFill>
              <a:highlight>
                <a:srgbClr val="FFFFFF"/>
              </a:highlight>
              <a:ea typeface="+mn-lt"/>
              <a:cs typeface="+mn-lt"/>
            </a:endParaRPr>
          </a:p>
          <a:p>
            <a:pPr marL="359410" indent="-359410">
              <a:lnSpc>
                <a:spcPct val="140000"/>
              </a:lnSpc>
            </a:pPr>
            <a:endParaRPr lang="en-US" sz="1100" dirty="0">
              <a:solidFill>
                <a:srgbClr val="000000">
                  <a:alpha val="60000"/>
                </a:srgbClr>
              </a:solidFill>
              <a:ea typeface="+mn-lt"/>
              <a:cs typeface="+mn-lt"/>
            </a:endParaRPr>
          </a:p>
          <a:p>
            <a:pPr marL="359410" indent="-359410">
              <a:lnSpc>
                <a:spcPct val="140000"/>
              </a:lnSpc>
            </a:pPr>
            <a:endParaRPr lang="en-US" sz="1100" dirty="0">
              <a:solidFill>
                <a:srgbClr val="000000">
                  <a:alpha val="60000"/>
                </a:srgbClr>
              </a:solidFill>
              <a:highlight>
                <a:srgbClr val="FFFFFF"/>
              </a:highlight>
              <a:ea typeface="+mn-lt"/>
              <a:cs typeface="+mn-lt"/>
            </a:endParaRPr>
          </a:p>
          <a:p>
            <a:pPr marL="0" indent="0">
              <a:lnSpc>
                <a:spcPct val="140000"/>
              </a:lnSpc>
              <a:buNone/>
            </a:pPr>
            <a:endParaRPr lang="en-US" sz="1100" dirty="0">
              <a:solidFill>
                <a:srgbClr val="000000">
                  <a:alpha val="60000"/>
                </a:srgbClr>
              </a:solidFill>
              <a:highlight>
                <a:srgbClr val="FFFFFF"/>
              </a:highlight>
            </a:endParaRPr>
          </a:p>
          <a:p>
            <a:pPr marL="0" indent="0">
              <a:lnSpc>
                <a:spcPct val="140000"/>
              </a:lnSpc>
              <a:buNone/>
            </a:pPr>
            <a:endParaRPr lang="en-US" sz="1100" dirty="0">
              <a:solidFill>
                <a:srgbClr val="000000">
                  <a:alpha val="60000"/>
                </a:srgbClr>
              </a:solidFill>
              <a:highlight>
                <a:srgbClr val="FFFFFF"/>
              </a:highlight>
            </a:endParaRPr>
          </a:p>
          <a:p>
            <a:pPr marL="0" indent="0">
              <a:lnSpc>
                <a:spcPct val="140000"/>
              </a:lnSpc>
              <a:buNone/>
            </a:pPr>
            <a:br>
              <a:rPr lang="en-US" sz="1100" dirty="0"/>
            </a:br>
            <a:endParaRPr lang="en-US" sz="1100" dirty="0">
              <a:solidFill>
                <a:srgbClr val="000000">
                  <a:alpha val="60000"/>
                </a:srgbClr>
              </a:solidFill>
            </a:endParaRPr>
          </a:p>
          <a:p>
            <a:pPr marL="359410" indent="-359410">
              <a:lnSpc>
                <a:spcPct val="140000"/>
              </a:lnSpc>
            </a:pPr>
            <a:endParaRPr lang="en-US" sz="1100" dirty="0">
              <a:solidFill>
                <a:srgbClr val="000000">
                  <a:alpha val="60000"/>
                </a:srgbClr>
              </a:solidFill>
              <a:highlight>
                <a:srgbClr val="FFFFFF"/>
              </a:highlight>
            </a:endParaRPr>
          </a:p>
          <a:p>
            <a:pPr marL="0" indent="0">
              <a:lnSpc>
                <a:spcPct val="140000"/>
              </a:lnSpc>
              <a:buNone/>
            </a:pPr>
            <a:br>
              <a:rPr lang="en-US" sz="1100" dirty="0"/>
            </a:br>
            <a:endParaRPr lang="en-US" sz="1100" dirty="0">
              <a:solidFill>
                <a:srgbClr val="000000">
                  <a:alpha val="60000"/>
                </a:srgbClr>
              </a:solidFill>
            </a:endParaRPr>
          </a:p>
        </p:txBody>
      </p:sp>
      <p:pic>
        <p:nvPicPr>
          <p:cNvPr id="5" name="Picture 4" descr="A group of blue mugs with black liquid in the shape of a question mark&#10;&#10;AI-generated content may be incorrect.">
            <a:extLst>
              <a:ext uri="{FF2B5EF4-FFF2-40B4-BE49-F238E27FC236}">
                <a16:creationId xmlns:a16="http://schemas.microsoft.com/office/drawing/2014/main" id="{95E151DF-3E15-7632-8C08-0D9D2EB85950}"/>
              </a:ext>
            </a:extLst>
          </p:cNvPr>
          <p:cNvPicPr>
            <a:picLocks noChangeAspect="1"/>
          </p:cNvPicPr>
          <p:nvPr/>
        </p:nvPicPr>
        <p:blipFill>
          <a:blip r:embed="rId4"/>
          <a:srcRect l="19005" r="10567"/>
          <a:stretch>
            <a:fillRect/>
          </a:stretch>
        </p:blipFill>
        <p:spPr>
          <a:xfrm>
            <a:off x="20" y="10"/>
            <a:ext cx="3863955" cy="6857989"/>
          </a:xfrm>
          <a:prstGeom prst="rect">
            <a:avLst/>
          </a:prstGeom>
        </p:spPr>
      </p:pic>
    </p:spTree>
    <p:extLst>
      <p:ext uri="{BB962C8B-B14F-4D97-AF65-F5344CB8AC3E}">
        <p14:creationId xmlns:p14="http://schemas.microsoft.com/office/powerpoint/2010/main" val="269671816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ED4B3-4544-A913-DA64-A8A46B9E0A48}"/>
              </a:ext>
            </a:extLst>
          </p:cNvPr>
          <p:cNvSpPr>
            <a:spLocks noGrp="1"/>
          </p:cNvSpPr>
          <p:nvPr>
            <p:ph type="title"/>
          </p:nvPr>
        </p:nvSpPr>
        <p:spPr>
          <a:xfrm>
            <a:off x="7173329" y="1195650"/>
            <a:ext cx="4078800" cy="1594282"/>
          </a:xfrm>
        </p:spPr>
        <p:txBody>
          <a:bodyPr wrap="square" anchor="b">
            <a:normAutofit/>
          </a:bodyPr>
          <a:lstStyle/>
          <a:p>
            <a:pPr algn="ctr"/>
            <a:r>
              <a:rPr lang="en-US" u="sng" dirty="0">
                <a:solidFill>
                  <a:schemeClr val="tx1"/>
                </a:solidFill>
              </a:rPr>
              <a:t>Microsoft Teams Video Calls </a:t>
            </a:r>
          </a:p>
        </p:txBody>
      </p:sp>
      <p:sp>
        <p:nvSpPr>
          <p:cNvPr id="3" name="Content Placeholder 2">
            <a:extLst>
              <a:ext uri="{FF2B5EF4-FFF2-40B4-BE49-F238E27FC236}">
                <a16:creationId xmlns:a16="http://schemas.microsoft.com/office/drawing/2014/main" id="{F912F889-009D-1B55-4371-30A2386F527A}"/>
              </a:ext>
            </a:extLst>
          </p:cNvPr>
          <p:cNvSpPr>
            <a:spLocks noGrp="1"/>
          </p:cNvSpPr>
          <p:nvPr>
            <p:ph idx="1"/>
          </p:nvPr>
        </p:nvSpPr>
        <p:spPr>
          <a:xfrm>
            <a:off x="7112369" y="2877018"/>
            <a:ext cx="4367436" cy="2901482"/>
          </a:xfrm>
        </p:spPr>
        <p:txBody>
          <a:bodyPr vert="horz" lIns="91440" tIns="45720" rIns="91440" bIns="45720" rtlCol="0">
            <a:normAutofit/>
          </a:bodyPr>
          <a:lstStyle/>
          <a:p>
            <a:pPr marL="0" indent="0" algn="ctr">
              <a:lnSpc>
                <a:spcPct val="140000"/>
              </a:lnSpc>
              <a:buNone/>
            </a:pPr>
            <a:r>
              <a:rPr lang="en-US" sz="1300" dirty="0">
                <a:solidFill>
                  <a:schemeClr val="tx1"/>
                </a:solidFill>
              </a:rPr>
              <a:t>When staff communicate by seeing one another face to face information can be said clearer and reduces misunderstanding that can happen when texting rather then video calling.</a:t>
            </a:r>
          </a:p>
          <a:p>
            <a:pPr marL="0" indent="0" algn="ctr">
              <a:lnSpc>
                <a:spcPct val="140000"/>
              </a:lnSpc>
              <a:buNone/>
            </a:pPr>
            <a:r>
              <a:rPr lang="en-US" sz="1300" dirty="0">
                <a:solidFill>
                  <a:schemeClr val="tx1"/>
                </a:solidFill>
              </a:rPr>
              <a:t>By reducing misunderstandings there will be less risks for vulnerable individuals at Greenfield Home Care Agency and a safer environment. </a:t>
            </a:r>
          </a:p>
          <a:p>
            <a:pPr marL="0" indent="0">
              <a:lnSpc>
                <a:spcPct val="140000"/>
              </a:lnSpc>
              <a:buNone/>
            </a:pPr>
            <a:endParaRPr lang="en-US" sz="1300" dirty="0"/>
          </a:p>
          <a:p>
            <a:pPr marL="0" indent="0">
              <a:lnSpc>
                <a:spcPct val="140000"/>
              </a:lnSpc>
              <a:buNone/>
            </a:pPr>
            <a:endParaRPr lang="en-US" sz="1300" dirty="0"/>
          </a:p>
          <a:p>
            <a:pPr marL="0" indent="0">
              <a:lnSpc>
                <a:spcPct val="140000"/>
              </a:lnSpc>
              <a:buNone/>
            </a:pPr>
            <a:endParaRPr lang="en-US" sz="1300" dirty="0"/>
          </a:p>
        </p:txBody>
      </p:sp>
      <p:pic>
        <p:nvPicPr>
          <p:cNvPr id="4" name="Picture 3" descr="A person using a computer&#10;&#10;AI-generated content may be incorrect.">
            <a:extLst>
              <a:ext uri="{FF2B5EF4-FFF2-40B4-BE49-F238E27FC236}">
                <a16:creationId xmlns:a16="http://schemas.microsoft.com/office/drawing/2014/main" id="{E73ED01C-497D-3C0B-ABE8-F9EAAFC49971}"/>
              </a:ext>
            </a:extLst>
          </p:cNvPr>
          <p:cNvPicPr>
            <a:picLocks noChangeAspect="1"/>
          </p:cNvPicPr>
          <p:nvPr/>
        </p:nvPicPr>
        <p:blipFill>
          <a:blip r:embed="rId2"/>
          <a:srcRect l="27925" r="5324" b="-2"/>
          <a:stretch>
            <a:fillRect/>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426909681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9"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0" fill="hold"/>
                                        <p:tgtEl>
                                          <p:spTgt spid="2"/>
                                        </p:tgtEl>
                                        <p:attrNameLst>
                                          <p:attrName>ppt_w</p:attrName>
                                        </p:attrNameLst>
                                      </p:cBhvr>
                                      <p:tavLst>
                                        <p:tav tm="0" fmla="#ppt_w*sin(2.5*pi*$)">
                                          <p:val>
                                            <p:fltVal val="0"/>
                                          </p:val>
                                        </p:tav>
                                        <p:tav tm="100000">
                                          <p:val>
                                            <p:fltVal val="1"/>
                                          </p:val>
                                        </p:tav>
                                      </p:tavLst>
                                    </p:anim>
                                    <p:anim calcmode="lin" valueType="num">
                                      <p:cBhvr>
                                        <p:cTn id="13" dur="5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644E-4A39-3DBB-961A-9181D7D81362}"/>
              </a:ext>
            </a:extLst>
          </p:cNvPr>
          <p:cNvSpPr>
            <a:spLocks noGrp="1"/>
          </p:cNvSpPr>
          <p:nvPr>
            <p:ph type="title"/>
          </p:nvPr>
        </p:nvSpPr>
        <p:spPr>
          <a:xfrm>
            <a:off x="677334" y="738996"/>
            <a:ext cx="8596668" cy="1550837"/>
          </a:xfrm>
        </p:spPr>
        <p:txBody>
          <a:bodyPr vert="horz" lIns="91440" tIns="45720" rIns="91440" bIns="45720" rtlCol="0" anchor="t">
            <a:noAutofit/>
          </a:bodyPr>
          <a:lstStyle/>
          <a:p>
            <a:pPr algn="ctr"/>
            <a:r>
              <a:rPr lang="en-US" sz="2800" u="sng" dirty="0">
                <a:solidFill>
                  <a:schemeClr val="tx1"/>
                </a:solidFill>
              </a:rPr>
              <a:t>What is the purpose of a Digital Action plan?</a:t>
            </a:r>
            <a:br>
              <a:rPr lang="en-US" sz="2800" dirty="0"/>
            </a:br>
            <a:br>
              <a:rPr lang="en-US" sz="2800" dirty="0"/>
            </a:br>
            <a:r>
              <a:rPr lang="en-US" sz="2800" dirty="0">
                <a:solidFill>
                  <a:schemeClr val="tx1"/>
                </a:solidFill>
              </a:rPr>
              <a:t>As we live in a modern digital society it is important for everyone to access skills and gain support so that everyone can take part and stay safe when using digital technology. </a:t>
            </a:r>
            <a:br>
              <a:rPr lang="en-US" sz="2800" dirty="0">
                <a:solidFill>
                  <a:schemeClr val="tx1"/>
                </a:solidFill>
              </a:rPr>
            </a:br>
            <a:br>
              <a:rPr lang="en-US" sz="2800" dirty="0">
                <a:solidFill>
                  <a:schemeClr val="tx1"/>
                </a:solidFill>
              </a:rPr>
            </a:br>
            <a:r>
              <a:rPr lang="en-US" sz="2800" dirty="0">
                <a:solidFill>
                  <a:schemeClr val="tx1"/>
                </a:solidFill>
              </a:rPr>
              <a:t>In the next slide I will show an action plan to adapt these strategies.</a:t>
            </a:r>
          </a:p>
        </p:txBody>
      </p:sp>
      <p:sp>
        <p:nvSpPr>
          <p:cNvPr id="3" name="Content Placeholder 2">
            <a:extLst>
              <a:ext uri="{FF2B5EF4-FFF2-40B4-BE49-F238E27FC236}">
                <a16:creationId xmlns:a16="http://schemas.microsoft.com/office/drawing/2014/main" id="{1AEEED1E-C3A8-2CE7-5FAC-D6D4EC30CCC5}"/>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endParaRPr lang="en-US" dirty="0"/>
          </a:p>
        </p:txBody>
      </p:sp>
    </p:spTree>
    <p:extLst>
      <p:ext uri="{BB962C8B-B14F-4D97-AF65-F5344CB8AC3E}">
        <p14:creationId xmlns:p14="http://schemas.microsoft.com/office/powerpoint/2010/main" val="207100330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1"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500" autoRev="1" fill="hold">
                                          <p:stCondLst>
                                            <p:cond delay="0"/>
                                          </p:stCondLst>
                                        </p:cTn>
                                        <p:tgtEl>
                                          <p:spTgt spid="2"/>
                                        </p:tgtEl>
                                        <p:attrNameLst>
                                          <p:attrName>ppt_w</p:attrName>
                                        </p:attrNameLst>
                                      </p:cBhvr>
                                    </p:anim>
                                    <p:anim by="(#ppt_w*0.50)" calcmode="lin" valueType="num">
                                      <p:cBhvr>
                                        <p:cTn id="8" dur="500" decel="50000" autoRev="1" fill="hold">
                                          <p:stCondLst>
                                            <p:cond delay="0"/>
                                          </p:stCondLst>
                                        </p:cTn>
                                        <p:tgtEl>
                                          <p:spTgt spid="2"/>
                                        </p:tgtEl>
                                        <p:attrNameLst>
                                          <p:attrName>ppt_x</p:attrName>
                                        </p:attrNameLst>
                                      </p:cBhvr>
                                    </p:anim>
                                    <p:anim from="(-#ppt_h/2)" to="(#ppt_y)" calcmode="lin" valueType="num">
                                      <p:cBhvr>
                                        <p:cTn id="9" dur="1000" fill="hold">
                                          <p:stCondLst>
                                            <p:cond delay="0"/>
                                          </p:stCondLst>
                                        </p:cTn>
                                        <p:tgtEl>
                                          <p:spTgt spid="2"/>
                                        </p:tgtEl>
                                        <p:attrNameLst>
                                          <p:attrName>ppt_y</p:attrName>
                                        </p:attrNameLst>
                                      </p:cBhvr>
                                    </p:anim>
                                    <p:animRot by="21600000">
                                      <p:cBhvr>
                                        <p:cTn id="10" dur="1000"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9C96-46E8-17A3-10F7-5F7C435EA210}"/>
              </a:ext>
            </a:extLst>
          </p:cNvPr>
          <p:cNvSpPr>
            <a:spLocks noGrp="1"/>
          </p:cNvSpPr>
          <p:nvPr>
            <p:ph type="title"/>
          </p:nvPr>
        </p:nvSpPr>
        <p:spPr>
          <a:xfrm>
            <a:off x="677334" y="609600"/>
            <a:ext cx="9085497" cy="659442"/>
          </a:xfrm>
        </p:spPr>
        <p:txBody>
          <a:bodyPr>
            <a:normAutofit fontScale="90000"/>
          </a:bodyPr>
          <a:lstStyle/>
          <a:p>
            <a:br>
              <a:rPr lang="en-US"/>
            </a:br>
            <a:endParaRPr lang="en-US"/>
          </a:p>
        </p:txBody>
      </p:sp>
      <p:graphicFrame>
        <p:nvGraphicFramePr>
          <p:cNvPr id="9" name="Content Placeholder 8">
            <a:extLst>
              <a:ext uri="{FF2B5EF4-FFF2-40B4-BE49-F238E27FC236}">
                <a16:creationId xmlns:a16="http://schemas.microsoft.com/office/drawing/2014/main" id="{7134BB93-E804-053A-9DBB-F5D01FEDAD0B}"/>
              </a:ext>
            </a:extLst>
          </p:cNvPr>
          <p:cNvGraphicFramePr>
            <a:graphicFrameLocks noGrp="1"/>
          </p:cNvGraphicFramePr>
          <p:nvPr>
            <p:ph idx="1"/>
            <p:extLst>
              <p:ext uri="{D42A27DB-BD31-4B8C-83A1-F6EECF244321}">
                <p14:modId xmlns:p14="http://schemas.microsoft.com/office/powerpoint/2010/main" val="1408025372"/>
              </p:ext>
            </p:extLst>
          </p:nvPr>
        </p:nvGraphicFramePr>
        <p:xfrm>
          <a:off x="0" y="0"/>
          <a:ext cx="12192000" cy="6858000"/>
        </p:xfrm>
        <a:graphic>
          <a:graphicData uri="http://schemas.openxmlformats.org/drawingml/2006/table">
            <a:tbl>
              <a:tblPr firstRow="1" bandRow="1">
                <a:tableStyleId>{5C22544A-7EE6-4342-B048-85BDC9FD1C3A}</a:tableStyleId>
              </a:tblPr>
              <a:tblGrid>
                <a:gridCol w="3945836">
                  <a:extLst>
                    <a:ext uri="{9D8B030D-6E8A-4147-A177-3AD203B41FA5}">
                      <a16:colId xmlns:a16="http://schemas.microsoft.com/office/drawing/2014/main" val="3692336328"/>
                    </a:ext>
                  </a:extLst>
                </a:gridCol>
                <a:gridCol w="3945836">
                  <a:extLst>
                    <a:ext uri="{9D8B030D-6E8A-4147-A177-3AD203B41FA5}">
                      <a16:colId xmlns:a16="http://schemas.microsoft.com/office/drawing/2014/main" val="729445527"/>
                    </a:ext>
                  </a:extLst>
                </a:gridCol>
                <a:gridCol w="4300328">
                  <a:extLst>
                    <a:ext uri="{9D8B030D-6E8A-4147-A177-3AD203B41FA5}">
                      <a16:colId xmlns:a16="http://schemas.microsoft.com/office/drawing/2014/main" val="4122166144"/>
                    </a:ext>
                  </a:extLst>
                </a:gridCol>
              </a:tblGrid>
              <a:tr h="375664">
                <a:tc>
                  <a:txBody>
                    <a:bodyPr/>
                    <a:lstStyle/>
                    <a:p>
                      <a:r>
                        <a:rPr lang="en-GB" dirty="0"/>
                        <a:t>Key goals</a:t>
                      </a:r>
                    </a:p>
                  </a:txBody>
                  <a:tcPr/>
                </a:tc>
                <a:tc>
                  <a:txBody>
                    <a:bodyPr/>
                    <a:lstStyle/>
                    <a:p>
                      <a:pPr lvl="0">
                        <a:buNone/>
                      </a:pPr>
                      <a:r>
                        <a:rPr lang="en-GB"/>
                        <a:t>Risks </a:t>
                      </a:r>
                    </a:p>
                  </a:txBody>
                  <a:tcPr/>
                </a:tc>
                <a:tc>
                  <a:txBody>
                    <a:bodyPr/>
                    <a:lstStyle/>
                    <a:p>
                      <a:r>
                        <a:rPr lang="en-GB"/>
                        <a:t>Actions </a:t>
                      </a:r>
                    </a:p>
                  </a:txBody>
                  <a:tcPr/>
                </a:tc>
                <a:extLst>
                  <a:ext uri="{0D108BD9-81ED-4DB2-BD59-A6C34878D82A}">
                    <a16:rowId xmlns:a16="http://schemas.microsoft.com/office/drawing/2014/main" val="241071939"/>
                  </a:ext>
                </a:extLst>
              </a:tr>
              <a:tr h="1596574">
                <a:tc>
                  <a:txBody>
                    <a:bodyPr/>
                    <a:lstStyle/>
                    <a:p>
                      <a:r>
                        <a:rPr lang="en-GB" sz="1600" b="1">
                          <a:latin typeface="Aptos Display"/>
                        </a:rPr>
                        <a:t>Secure access </a:t>
                      </a: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Vulnerable network</a:t>
                      </a:r>
                    </a:p>
                    <a:p>
                      <a:pPr lvl="0">
                        <a:buNone/>
                      </a:pPr>
                      <a:r>
                        <a:rPr lang="en-GB" sz="1600" b="1">
                          <a:latin typeface="Aptos Display"/>
                        </a:rPr>
                        <a:t>Unauthorised access</a:t>
                      </a:r>
                    </a:p>
                    <a:p>
                      <a:pPr lvl="0">
                        <a:buNone/>
                      </a:pPr>
                      <a:endParaRPr lang="en-GB" sz="1600" b="1">
                        <a:latin typeface="Aptos Display"/>
                      </a:endParaRPr>
                    </a:p>
                  </a:txBody>
                  <a:tcPr>
                    <a:solidFill>
                      <a:schemeClr val="accent1">
                        <a:lumMod val="40000"/>
                        <a:lumOff val="60000"/>
                      </a:schemeClr>
                    </a:solidFill>
                  </a:tcPr>
                </a:tc>
                <a:tc>
                  <a:txBody>
                    <a:bodyPr/>
                    <a:lstStyle/>
                    <a:p>
                      <a:pPr marL="285750" indent="-285750">
                        <a:buFont typeface="Wingdings"/>
                        <a:buChar char="q"/>
                      </a:pPr>
                      <a:r>
                        <a:rPr lang="en-GB" sz="1600">
                          <a:latin typeface="Aptos Display"/>
                        </a:rPr>
                        <a:t>Lock computer or any other device when not in use</a:t>
                      </a:r>
                    </a:p>
                    <a:p>
                      <a:pPr marL="285750" lvl="0" indent="-285750">
                        <a:buFont typeface="Wingdings"/>
                        <a:buChar char="q"/>
                      </a:pPr>
                      <a:r>
                        <a:rPr lang="en-GB" sz="1600" b="0" i="0" u="none" strike="noStrike" noProof="0">
                          <a:solidFill>
                            <a:srgbClr val="000000"/>
                          </a:solidFill>
                          <a:latin typeface="Aptos Display"/>
                        </a:rPr>
                        <a:t>Multi factor authentication</a:t>
                      </a:r>
                      <a:endParaRPr lang="en-GB" sz="1600">
                        <a:latin typeface="Aptos Display"/>
                      </a:endParaRPr>
                    </a:p>
                    <a:p>
                      <a:pPr marL="285750" lvl="0" indent="-285750">
                        <a:buFont typeface="Wingdings"/>
                        <a:buChar char="q"/>
                      </a:pPr>
                      <a:r>
                        <a:rPr lang="en-GB" sz="1600" b="0" i="0" u="none" strike="noStrike" noProof="0">
                          <a:solidFill>
                            <a:srgbClr val="000000"/>
                          </a:solidFill>
                          <a:latin typeface="Aptos Display"/>
                        </a:rPr>
                        <a:t>Use a strong password</a:t>
                      </a:r>
                    </a:p>
                    <a:p>
                      <a:pPr marL="285750" lvl="0" indent="-285750">
                        <a:buFont typeface="Wingdings"/>
                        <a:buChar char="q"/>
                      </a:pPr>
                      <a:endParaRPr lang="en-GB" sz="1600" b="0" i="0" u="none" strike="noStrike" noProof="0">
                        <a:solidFill>
                          <a:srgbClr val="000000"/>
                        </a:solidFill>
                        <a:latin typeface="Aptos Display"/>
                      </a:endParaRPr>
                    </a:p>
                    <a:p>
                      <a:pPr marL="285750" lvl="0" indent="-285750">
                        <a:buFont typeface="Wingdings"/>
                        <a:buChar char="q"/>
                      </a:pPr>
                      <a:endParaRPr lang="en-GB" sz="1600">
                        <a:latin typeface="Aptos Display"/>
                      </a:endParaRPr>
                    </a:p>
                  </a:txBody>
                  <a:tcPr>
                    <a:solidFill>
                      <a:schemeClr val="accent1">
                        <a:lumMod val="40000"/>
                        <a:lumOff val="60000"/>
                      </a:schemeClr>
                    </a:solidFill>
                  </a:tcPr>
                </a:tc>
                <a:extLst>
                  <a:ext uri="{0D108BD9-81ED-4DB2-BD59-A6C34878D82A}">
                    <a16:rowId xmlns:a16="http://schemas.microsoft.com/office/drawing/2014/main" val="146031739"/>
                  </a:ext>
                </a:extLst>
              </a:tr>
              <a:tr h="1346131">
                <a:tc>
                  <a:txBody>
                    <a:bodyPr/>
                    <a:lstStyle/>
                    <a:p>
                      <a:r>
                        <a:rPr lang="en-GB" sz="1600" b="1">
                          <a:latin typeface="Aptos Display"/>
                        </a:rPr>
                        <a:t>Email awareness </a:t>
                      </a: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Scam emails</a:t>
                      </a:r>
                    </a:p>
                    <a:p>
                      <a:pPr lvl="0">
                        <a:buNone/>
                      </a:pPr>
                      <a:r>
                        <a:rPr lang="en-GB" sz="1600" b="1">
                          <a:latin typeface="Aptos Display"/>
                        </a:rPr>
                        <a:t>Data breach </a:t>
                      </a:r>
                    </a:p>
                    <a:p>
                      <a:pPr lvl="0">
                        <a:buNone/>
                      </a:pPr>
                      <a:endParaRPr lang="en-GB" sz="1600" b="1">
                        <a:latin typeface="Aptos Display"/>
                      </a:endParaRPr>
                    </a:p>
                  </a:txBody>
                  <a:tcPr>
                    <a:solidFill>
                      <a:schemeClr val="accent1">
                        <a:lumMod val="40000"/>
                        <a:lumOff val="60000"/>
                      </a:schemeClr>
                    </a:solidFill>
                  </a:tcPr>
                </a:tc>
                <a:tc>
                  <a:txBody>
                    <a:bodyPr/>
                    <a:lstStyle/>
                    <a:p>
                      <a:pPr marL="285750" indent="-285750">
                        <a:buFont typeface="Wingdings"/>
                        <a:buChar char="q"/>
                      </a:pPr>
                      <a:r>
                        <a:rPr lang="en-GB" sz="1600">
                          <a:latin typeface="Aptos Display"/>
                        </a:rPr>
                        <a:t>Use strong passwords</a:t>
                      </a:r>
                    </a:p>
                    <a:p>
                      <a:pPr marL="285750" lvl="0" indent="-285750">
                        <a:buFont typeface="Wingdings"/>
                        <a:buChar char="q"/>
                      </a:pPr>
                      <a:r>
                        <a:rPr lang="en-GB" sz="1600">
                          <a:latin typeface="Aptos Display"/>
                        </a:rPr>
                        <a:t>block email address </a:t>
                      </a:r>
                    </a:p>
                    <a:p>
                      <a:pPr marL="285750" lvl="0" indent="-285750">
                        <a:buFont typeface="Wingdings"/>
                        <a:buChar char="q"/>
                      </a:pPr>
                      <a:r>
                        <a:rPr lang="en-GB" sz="1600">
                          <a:latin typeface="Aptos Display"/>
                        </a:rPr>
                        <a:t>Report a scam to make others aware</a:t>
                      </a:r>
                    </a:p>
                    <a:p>
                      <a:pPr marL="285750" lvl="0" indent="-285750">
                        <a:buFont typeface="Wingdings"/>
                        <a:buChar char="q"/>
                      </a:pPr>
                      <a:r>
                        <a:rPr lang="en-GB" sz="1600">
                          <a:latin typeface="Aptos Display"/>
                        </a:rPr>
                        <a:t>Block any unfamiliar emails</a:t>
                      </a:r>
                    </a:p>
                    <a:p>
                      <a:pPr marL="0" lvl="0" indent="0">
                        <a:buNone/>
                      </a:pPr>
                      <a:endParaRPr lang="en-GB" sz="1600">
                        <a:latin typeface="Aptos Display"/>
                      </a:endParaRPr>
                    </a:p>
                  </a:txBody>
                  <a:tcPr>
                    <a:solidFill>
                      <a:schemeClr val="accent1">
                        <a:lumMod val="40000"/>
                        <a:lumOff val="60000"/>
                      </a:schemeClr>
                    </a:solidFill>
                  </a:tcPr>
                </a:tc>
                <a:extLst>
                  <a:ext uri="{0D108BD9-81ED-4DB2-BD59-A6C34878D82A}">
                    <a16:rowId xmlns:a16="http://schemas.microsoft.com/office/drawing/2014/main" val="816029268"/>
                  </a:ext>
                </a:extLst>
              </a:tr>
              <a:tr h="1095688">
                <a:tc>
                  <a:txBody>
                    <a:bodyPr/>
                    <a:lstStyle/>
                    <a:p>
                      <a:r>
                        <a:rPr lang="en-GB" sz="1600" b="1">
                          <a:latin typeface="Aptos Display"/>
                        </a:rPr>
                        <a:t>Data management</a:t>
                      </a:r>
                    </a:p>
                    <a:p>
                      <a:pPr lvl="0">
                        <a:buNone/>
                      </a:pPr>
                      <a:endParaRPr lang="en-GB" sz="1600" b="1">
                        <a:latin typeface="Aptos Display"/>
                      </a:endParaRP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Identity theft</a:t>
                      </a:r>
                    </a:p>
                    <a:p>
                      <a:pPr lvl="0">
                        <a:buNone/>
                      </a:pPr>
                      <a:r>
                        <a:rPr lang="en-GB" sz="1600" b="1">
                          <a:latin typeface="Aptos Display"/>
                        </a:rPr>
                        <a:t>Safeguarding issues</a:t>
                      </a:r>
                    </a:p>
                    <a:p>
                      <a:pPr lvl="0">
                        <a:buNone/>
                      </a:pPr>
                      <a:r>
                        <a:rPr lang="en-GB" sz="1600" b="1">
                          <a:latin typeface="Aptos Display"/>
                        </a:rPr>
                        <a:t>Data breach</a:t>
                      </a:r>
                    </a:p>
                    <a:p>
                      <a:pPr lvl="0">
                        <a:buNone/>
                      </a:pPr>
                      <a:endParaRPr lang="en-GB" sz="1600" b="1">
                        <a:latin typeface="Aptos Display"/>
                      </a:endParaRPr>
                    </a:p>
                  </a:txBody>
                  <a:tcPr>
                    <a:solidFill>
                      <a:schemeClr val="accent1">
                        <a:lumMod val="40000"/>
                        <a:lumOff val="60000"/>
                      </a:schemeClr>
                    </a:solidFill>
                  </a:tcPr>
                </a:tc>
                <a:tc>
                  <a:txBody>
                    <a:bodyPr/>
                    <a:lstStyle/>
                    <a:p>
                      <a:pPr marL="285750" indent="-285750">
                        <a:buFont typeface="Wingdings"/>
                        <a:buChar char="q"/>
                      </a:pPr>
                      <a:r>
                        <a:rPr lang="en-GB" sz="1600">
                          <a:latin typeface="Aptos Display"/>
                        </a:rPr>
                        <a:t>Ensure data is kept accurate and up to date</a:t>
                      </a:r>
                    </a:p>
                    <a:p>
                      <a:pPr marL="285750" lvl="0" indent="-285750">
                        <a:buFont typeface="Wingdings"/>
                        <a:buChar char="q"/>
                      </a:pPr>
                      <a:r>
                        <a:rPr lang="en-GB" sz="1600">
                          <a:latin typeface="Aptos Display"/>
                        </a:rPr>
                        <a:t>Limit access to authorised personnel</a:t>
                      </a:r>
                    </a:p>
                    <a:p>
                      <a:pPr marL="285750" lvl="0" indent="-285750">
                        <a:buFont typeface="Wingdings"/>
                        <a:buChar char="q"/>
                      </a:pPr>
                      <a:endParaRPr lang="en-GB" sz="1600">
                        <a:latin typeface="Aptos Display"/>
                      </a:endParaRPr>
                    </a:p>
                  </a:txBody>
                  <a:tcPr>
                    <a:solidFill>
                      <a:schemeClr val="accent1">
                        <a:lumMod val="40000"/>
                        <a:lumOff val="60000"/>
                      </a:schemeClr>
                    </a:solidFill>
                  </a:tcPr>
                </a:tc>
                <a:extLst>
                  <a:ext uri="{0D108BD9-81ED-4DB2-BD59-A6C34878D82A}">
                    <a16:rowId xmlns:a16="http://schemas.microsoft.com/office/drawing/2014/main" val="3489196377"/>
                  </a:ext>
                </a:extLst>
              </a:tr>
              <a:tr h="2443943">
                <a:tc>
                  <a:txBody>
                    <a:bodyPr/>
                    <a:lstStyle/>
                    <a:p>
                      <a:r>
                        <a:rPr lang="en-GB" sz="1600" b="1">
                          <a:latin typeface="Aptos Display"/>
                        </a:rPr>
                        <a:t>Confidentiality and compliance  </a:t>
                      </a:r>
                      <a:endParaRPr lang="en-US" sz="1600">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Failure to follow policies </a:t>
                      </a:r>
                      <a:endParaRPr lang="en-US"/>
                    </a:p>
                    <a:p>
                      <a:pPr lvl="0">
                        <a:buNone/>
                      </a:pPr>
                      <a:r>
                        <a:rPr lang="en-GB" sz="1600" b="1">
                          <a:latin typeface="Aptos Display"/>
                        </a:rPr>
                        <a:t>and procedures</a:t>
                      </a:r>
                    </a:p>
                  </a:txBody>
                  <a:tcPr>
                    <a:solidFill>
                      <a:schemeClr val="accent1">
                        <a:lumMod val="40000"/>
                        <a:lumOff val="60000"/>
                      </a:schemeClr>
                    </a:solidFill>
                  </a:tcPr>
                </a:tc>
                <a:tc>
                  <a:txBody>
                    <a:bodyPr/>
                    <a:lstStyle/>
                    <a:p>
                      <a:pPr marL="285750" lvl="0" indent="-285750">
                        <a:buFont typeface="Wingdings"/>
                        <a:buChar char="q"/>
                      </a:pPr>
                      <a:r>
                        <a:rPr lang="en-GB" sz="1600" b="0" i="0" u="none" strike="noStrike" noProof="0" dirty="0">
                          <a:solidFill>
                            <a:srgbClr val="000000"/>
                          </a:solidFill>
                          <a:latin typeface="Aptos Display"/>
                        </a:rPr>
                        <a:t>Follow data protection/confidentiality policies</a:t>
                      </a:r>
                    </a:p>
                    <a:p>
                      <a:pPr marL="285750" lvl="0" indent="-285750">
                        <a:buFont typeface="Wingdings"/>
                        <a:buChar char="q"/>
                      </a:pPr>
                      <a:r>
                        <a:rPr lang="en-GB" sz="1600" b="0" i="0" u="none" strike="noStrike" noProof="0" dirty="0">
                          <a:solidFill>
                            <a:srgbClr val="000000"/>
                          </a:solidFill>
                          <a:latin typeface="Aptos Display"/>
                        </a:rPr>
                        <a:t>Accurate and up to date data </a:t>
                      </a:r>
                    </a:p>
                    <a:p>
                      <a:pPr marL="285750" lvl="0" indent="-285750">
                        <a:buFont typeface="Wingdings"/>
                        <a:buChar char="q"/>
                      </a:pPr>
                      <a:r>
                        <a:rPr lang="en-GB" sz="1600" b="0" i="0" u="none" strike="noStrike" noProof="0" dirty="0">
                          <a:solidFill>
                            <a:srgbClr val="000000"/>
                          </a:solidFill>
                          <a:latin typeface="Aptos Display"/>
                        </a:rPr>
                        <a:t>Only share information if given permission</a:t>
                      </a:r>
                    </a:p>
                    <a:p>
                      <a:pPr marL="0" lvl="0" indent="0">
                        <a:buNone/>
                      </a:pPr>
                      <a:endParaRPr lang="en-GB" sz="1600" b="0" i="0" u="none" strike="noStrike" noProof="0" dirty="0">
                        <a:solidFill>
                          <a:srgbClr val="000000"/>
                        </a:solidFill>
                        <a:latin typeface="Aptos Display"/>
                      </a:endParaRPr>
                    </a:p>
                    <a:p>
                      <a:pPr marL="285750" lvl="0" indent="-285750">
                        <a:buFont typeface="Wingdings"/>
                        <a:buChar char="q"/>
                      </a:pPr>
                      <a:endParaRPr lang="en-GB" sz="1600" b="0" i="0" u="none" strike="noStrike" noProof="0" dirty="0">
                        <a:solidFill>
                          <a:srgbClr val="000000"/>
                        </a:solidFill>
                        <a:latin typeface="Aptos Display"/>
                      </a:endParaRPr>
                    </a:p>
                    <a:p>
                      <a:pPr marL="285750" lvl="0" indent="-285750">
                        <a:buFont typeface="Wingdings"/>
                        <a:buChar char="q"/>
                      </a:pPr>
                      <a:endParaRPr lang="en-GB" sz="1600" b="0" i="0" u="none" strike="noStrike" noProof="0" dirty="0">
                        <a:solidFill>
                          <a:srgbClr val="000000"/>
                        </a:solidFill>
                        <a:latin typeface="Aptos Display"/>
                      </a:endParaRPr>
                    </a:p>
                    <a:p>
                      <a:pPr marL="285750" lvl="0" indent="-285750">
                        <a:buFont typeface="Wingdings"/>
                        <a:buChar char="q"/>
                      </a:pPr>
                      <a:endParaRPr lang="en-GB" sz="1600" b="0" i="0" u="none" strike="noStrike" noProof="0" dirty="0">
                        <a:solidFill>
                          <a:srgbClr val="000000"/>
                        </a:solidFill>
                        <a:latin typeface="Aptos Display"/>
                      </a:endParaRPr>
                    </a:p>
                    <a:p>
                      <a:pPr lvl="0">
                        <a:buNone/>
                      </a:pPr>
                      <a:endParaRPr lang="en-GB" sz="1600" dirty="0">
                        <a:latin typeface="Aptos Display"/>
                      </a:endParaRPr>
                    </a:p>
                  </a:txBody>
                  <a:tcPr>
                    <a:solidFill>
                      <a:schemeClr val="accent1">
                        <a:lumMod val="40000"/>
                        <a:lumOff val="60000"/>
                      </a:schemeClr>
                    </a:solidFill>
                  </a:tcPr>
                </a:tc>
                <a:extLst>
                  <a:ext uri="{0D108BD9-81ED-4DB2-BD59-A6C34878D82A}">
                    <a16:rowId xmlns:a16="http://schemas.microsoft.com/office/drawing/2014/main" val="3849353660"/>
                  </a:ext>
                </a:extLst>
              </a:tr>
            </a:tbl>
          </a:graphicData>
        </a:graphic>
      </p:graphicFrame>
      <p:pic>
        <p:nvPicPr>
          <p:cNvPr id="3" name="Picture 2" descr="Clipart - Green tick - simple">
            <a:extLst>
              <a:ext uri="{FF2B5EF4-FFF2-40B4-BE49-F238E27FC236}">
                <a16:creationId xmlns:a16="http://schemas.microsoft.com/office/drawing/2014/main" id="{032425A0-9562-A968-B9A1-C3A962BD97E5}"/>
              </a:ext>
            </a:extLst>
          </p:cNvPr>
          <p:cNvPicPr>
            <a:picLocks noChangeAspect="1"/>
          </p:cNvPicPr>
          <p:nvPr/>
        </p:nvPicPr>
        <p:blipFill>
          <a:blip r:embed="rId2"/>
          <a:stretch>
            <a:fillRect/>
          </a:stretch>
        </p:blipFill>
        <p:spPr>
          <a:xfrm>
            <a:off x="2655447" y="450570"/>
            <a:ext cx="684460" cy="809768"/>
          </a:xfrm>
          <a:prstGeom prst="rect">
            <a:avLst/>
          </a:prstGeom>
        </p:spPr>
      </p:pic>
      <p:pic>
        <p:nvPicPr>
          <p:cNvPr id="4" name="Picture 3" descr="Envelope with solid fill">
            <a:extLst>
              <a:ext uri="{FF2B5EF4-FFF2-40B4-BE49-F238E27FC236}">
                <a16:creationId xmlns:a16="http://schemas.microsoft.com/office/drawing/2014/main" id="{FE214B08-614E-467F-C32E-7F92B67D09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35446" y="2197579"/>
            <a:ext cx="838201" cy="838201"/>
          </a:xfrm>
          <a:prstGeom prst="rect">
            <a:avLst/>
          </a:prstGeom>
        </p:spPr>
      </p:pic>
      <p:pic>
        <p:nvPicPr>
          <p:cNvPr id="6" name="Picture 5" descr="Close-up of documents and charts">
            <a:extLst>
              <a:ext uri="{FF2B5EF4-FFF2-40B4-BE49-F238E27FC236}">
                <a16:creationId xmlns:a16="http://schemas.microsoft.com/office/drawing/2014/main" id="{8BCF2C41-A5BC-503C-6D4D-200766C5E1A7}"/>
              </a:ext>
            </a:extLst>
          </p:cNvPr>
          <p:cNvPicPr>
            <a:picLocks noChangeAspect="1"/>
          </p:cNvPicPr>
          <p:nvPr/>
        </p:nvPicPr>
        <p:blipFill>
          <a:blip r:embed="rId5"/>
          <a:stretch>
            <a:fillRect/>
          </a:stretch>
        </p:blipFill>
        <p:spPr>
          <a:xfrm>
            <a:off x="2535812" y="3442183"/>
            <a:ext cx="837468" cy="620614"/>
          </a:xfrm>
          <a:prstGeom prst="rect">
            <a:avLst/>
          </a:prstGeom>
        </p:spPr>
      </p:pic>
      <p:pic>
        <p:nvPicPr>
          <p:cNvPr id="5" name="Picture 4" descr="A person with her hand to her ear&#10;&#10;AI-generated content may be incorrect.">
            <a:extLst>
              <a:ext uri="{FF2B5EF4-FFF2-40B4-BE49-F238E27FC236}">
                <a16:creationId xmlns:a16="http://schemas.microsoft.com/office/drawing/2014/main" id="{4CDE6B55-174C-7F43-BF13-18E758F7D4A0}"/>
              </a:ext>
            </a:extLst>
          </p:cNvPr>
          <p:cNvPicPr>
            <a:picLocks noChangeAspect="1"/>
          </p:cNvPicPr>
          <p:nvPr/>
        </p:nvPicPr>
        <p:blipFill>
          <a:blip r:embed="rId6"/>
          <a:stretch>
            <a:fillRect/>
          </a:stretch>
        </p:blipFill>
        <p:spPr>
          <a:xfrm>
            <a:off x="2529032" y="4960188"/>
            <a:ext cx="1124199" cy="747623"/>
          </a:xfrm>
          <a:prstGeom prst="rect">
            <a:avLst/>
          </a:prstGeom>
        </p:spPr>
      </p:pic>
    </p:spTree>
    <p:extLst>
      <p:ext uri="{BB962C8B-B14F-4D97-AF65-F5344CB8AC3E}">
        <p14:creationId xmlns:p14="http://schemas.microsoft.com/office/powerpoint/2010/main" val="382610353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8" name="Rectangle 2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31" name="Content Placeholder 2">
            <a:extLst>
              <a:ext uri="{FF2B5EF4-FFF2-40B4-BE49-F238E27FC236}">
                <a16:creationId xmlns:a16="http://schemas.microsoft.com/office/drawing/2014/main" id="{32B64C1E-24E0-575F-D87B-A6B18882466A}"/>
              </a:ext>
            </a:extLst>
          </p:cNvPr>
          <p:cNvGraphicFramePr>
            <a:graphicFrameLocks noGrp="1"/>
          </p:cNvGraphicFramePr>
          <p:nvPr>
            <p:ph idx="4294967295"/>
            <p:extLst>
              <p:ext uri="{D42A27DB-BD31-4B8C-83A1-F6EECF244321}">
                <p14:modId xmlns:p14="http://schemas.microsoft.com/office/powerpoint/2010/main" val="1120467904"/>
              </p:ext>
            </p:extLst>
          </p:nvPr>
        </p:nvGraphicFramePr>
        <p:xfrm>
          <a:off x="2307725" y="1416580"/>
          <a:ext cx="8870509" cy="4869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004200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down)">
                                      <p:cBhvr>
                                        <p:cTn id="7" dur="580">
                                          <p:stCondLst>
                                            <p:cond delay="0"/>
                                          </p:stCondLst>
                                        </p:cTn>
                                        <p:tgtEl>
                                          <p:spTgt spid="31"/>
                                        </p:tgtEl>
                                      </p:cBhvr>
                                    </p:animEffect>
                                    <p:anim calcmode="lin" valueType="num">
                                      <p:cBhvr>
                                        <p:cTn id="8"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13" dur="26">
                                          <p:stCondLst>
                                            <p:cond delay="650"/>
                                          </p:stCondLst>
                                        </p:cTn>
                                        <p:tgtEl>
                                          <p:spTgt spid="31"/>
                                        </p:tgtEl>
                                      </p:cBhvr>
                                      <p:to x="100000" y="60000"/>
                                    </p:animScale>
                                    <p:animScale>
                                      <p:cBhvr>
                                        <p:cTn id="14" dur="166" decel="50000">
                                          <p:stCondLst>
                                            <p:cond delay="676"/>
                                          </p:stCondLst>
                                        </p:cTn>
                                        <p:tgtEl>
                                          <p:spTgt spid="31"/>
                                        </p:tgtEl>
                                      </p:cBhvr>
                                      <p:to x="100000" y="100000"/>
                                    </p:animScale>
                                    <p:animScale>
                                      <p:cBhvr>
                                        <p:cTn id="15" dur="26">
                                          <p:stCondLst>
                                            <p:cond delay="1312"/>
                                          </p:stCondLst>
                                        </p:cTn>
                                        <p:tgtEl>
                                          <p:spTgt spid="31"/>
                                        </p:tgtEl>
                                      </p:cBhvr>
                                      <p:to x="100000" y="80000"/>
                                    </p:animScale>
                                    <p:animScale>
                                      <p:cBhvr>
                                        <p:cTn id="16" dur="166" decel="50000">
                                          <p:stCondLst>
                                            <p:cond delay="1338"/>
                                          </p:stCondLst>
                                        </p:cTn>
                                        <p:tgtEl>
                                          <p:spTgt spid="31"/>
                                        </p:tgtEl>
                                      </p:cBhvr>
                                      <p:to x="100000" y="100000"/>
                                    </p:animScale>
                                    <p:animScale>
                                      <p:cBhvr>
                                        <p:cTn id="17" dur="26">
                                          <p:stCondLst>
                                            <p:cond delay="1642"/>
                                          </p:stCondLst>
                                        </p:cTn>
                                        <p:tgtEl>
                                          <p:spTgt spid="31"/>
                                        </p:tgtEl>
                                      </p:cBhvr>
                                      <p:to x="100000" y="90000"/>
                                    </p:animScale>
                                    <p:animScale>
                                      <p:cBhvr>
                                        <p:cTn id="18" dur="166" decel="50000">
                                          <p:stCondLst>
                                            <p:cond delay="1668"/>
                                          </p:stCondLst>
                                        </p:cTn>
                                        <p:tgtEl>
                                          <p:spTgt spid="31"/>
                                        </p:tgtEl>
                                      </p:cBhvr>
                                      <p:to x="100000" y="100000"/>
                                    </p:animScale>
                                    <p:animScale>
                                      <p:cBhvr>
                                        <p:cTn id="19" dur="26">
                                          <p:stCondLst>
                                            <p:cond delay="1808"/>
                                          </p:stCondLst>
                                        </p:cTn>
                                        <p:tgtEl>
                                          <p:spTgt spid="31"/>
                                        </p:tgtEl>
                                      </p:cBhvr>
                                      <p:to x="100000" y="95000"/>
                                    </p:animScale>
                                    <p:animScale>
                                      <p:cBhvr>
                                        <p:cTn id="20" dur="166" decel="50000">
                                          <p:stCondLst>
                                            <p:cond delay="1834"/>
                                          </p:stCondLst>
                                        </p:cTn>
                                        <p:tgtEl>
                                          <p:spTgt spid="3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1"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859C-F1E2-0B75-64D4-6406E6ADEA92}"/>
              </a:ext>
            </a:extLst>
          </p:cNvPr>
          <p:cNvSpPr>
            <a:spLocks noGrp="1"/>
          </p:cNvSpPr>
          <p:nvPr>
            <p:ph type="title"/>
          </p:nvPr>
        </p:nvSpPr>
        <p:spPr/>
        <p:txBody>
          <a:bodyPr>
            <a:normAutofit/>
          </a:bodyPr>
          <a:lstStyle/>
          <a:p>
            <a:pPr algn="ctr"/>
            <a:r>
              <a:rPr lang="en-GB"/>
              <a:t>  </a:t>
            </a:r>
          </a:p>
        </p:txBody>
      </p:sp>
      <p:sp>
        <p:nvSpPr>
          <p:cNvPr id="18" name="Content Placeholder 17">
            <a:extLst>
              <a:ext uri="{FF2B5EF4-FFF2-40B4-BE49-F238E27FC236}">
                <a16:creationId xmlns:a16="http://schemas.microsoft.com/office/drawing/2014/main" id="{85ED833D-01C4-172D-BA67-8FB240377F90}"/>
              </a:ext>
            </a:extLst>
          </p:cNvPr>
          <p:cNvSpPr>
            <a:spLocks noGrp="1"/>
          </p:cNvSpPr>
          <p:nvPr>
            <p:ph idx="1"/>
          </p:nvPr>
        </p:nvSpPr>
        <p:spPr>
          <a:xfrm>
            <a:off x="677334" y="607835"/>
            <a:ext cx="8596668" cy="5994243"/>
          </a:xfrm>
        </p:spPr>
        <p:txBody>
          <a:bodyPr vert="horz" lIns="91440" tIns="45720" rIns="91440" bIns="45720" rtlCol="0" anchor="t">
            <a:normAutofit/>
          </a:bodyPr>
          <a:lstStyle/>
          <a:p>
            <a:pPr marL="0" indent="0" algn="ctr">
              <a:buNone/>
            </a:pPr>
            <a:r>
              <a:rPr lang="en-GB" sz="2400" i="1" u="sng" dirty="0">
                <a:solidFill>
                  <a:schemeClr val="tx1"/>
                </a:solidFill>
                <a:ea typeface="+mn-lt"/>
                <a:cs typeface="+mn-lt"/>
              </a:rPr>
              <a:t>REFERENCE LIST:</a:t>
            </a:r>
          </a:p>
          <a:p>
            <a:r>
              <a:rPr lang="en-GB" sz="1400" i="1" dirty="0">
                <a:solidFill>
                  <a:schemeClr val="tx1"/>
                </a:solidFill>
                <a:ea typeface="+mn-lt"/>
                <a:cs typeface="+mn-lt"/>
              </a:rPr>
              <a:t>Care England</a:t>
            </a:r>
            <a:r>
              <a:rPr lang="en-GB" sz="1400" dirty="0">
                <a:solidFill>
                  <a:schemeClr val="tx1"/>
                </a:solidFill>
                <a:ea typeface="+mn-lt"/>
                <a:cs typeface="+mn-lt"/>
              </a:rPr>
              <a:t>: (29.07.2024) Available at:</a:t>
            </a:r>
            <a:r>
              <a:rPr lang="en-GB" sz="1400" i="1" dirty="0">
                <a:solidFill>
                  <a:schemeClr val="tx1"/>
                </a:solidFill>
                <a:ea typeface="+mn-lt"/>
                <a:cs typeface="+mn-lt"/>
              </a:rPr>
              <a:t> </a:t>
            </a:r>
            <a:r>
              <a:rPr lang="en-GB" sz="1400" i="1" dirty="0">
                <a:solidFill>
                  <a:schemeClr val="tx1"/>
                </a:solidFill>
                <a:ea typeface="+mn-lt"/>
                <a:cs typeface="+mn-lt"/>
                <a:hlinkClick r:id="rId2">
                  <a:extLst>
                    <a:ext uri="{A12FA001-AC4F-418D-AE19-62706E023703}">
                      <ahyp:hlinkClr xmlns:ahyp="http://schemas.microsoft.com/office/drawing/2018/hyperlinkcolor" val="tx"/>
                    </a:ext>
                  </a:extLst>
                </a:hlinkClick>
              </a:rPr>
              <a:t>I</a:t>
            </a:r>
            <a:r>
              <a:rPr lang="en-GB" sz="1400" dirty="0">
                <a:solidFill>
                  <a:schemeClr val="tx1"/>
                </a:solidFill>
                <a:ea typeface="+mn-lt"/>
                <a:cs typeface="+mn-lt"/>
                <a:hlinkClick r:id="rId2">
                  <a:extLst>
                    <a:ext uri="{A12FA001-AC4F-418D-AE19-62706E023703}">
                      <ahyp:hlinkClr xmlns:ahyp="http://schemas.microsoft.com/office/drawing/2018/hyperlinkcolor" val="tx"/>
                    </a:ext>
                  </a:extLst>
                </a:hlinkClick>
              </a:rPr>
              <a:t>nternet Security Measures in Care Homes </a:t>
            </a:r>
            <a:r>
              <a:rPr lang="en-GB" sz="1400" i="1" dirty="0">
                <a:solidFill>
                  <a:schemeClr val="tx1"/>
                </a:solidFill>
                <a:ea typeface="+mn-lt"/>
                <a:cs typeface="+mn-lt"/>
                <a:hlinkClick r:id="rId2">
                  <a:extLst>
                    <a:ext uri="{A12FA001-AC4F-418D-AE19-62706E023703}">
                      <ahyp:hlinkClr xmlns:ahyp="http://schemas.microsoft.com/office/drawing/2018/hyperlinkcolor" val="tx"/>
                    </a:ext>
                  </a:extLst>
                </a:hlinkClick>
              </a:rPr>
              <a:t>- Care England</a:t>
            </a:r>
            <a:r>
              <a:rPr lang="en-GB" sz="1400" i="1" dirty="0">
                <a:solidFill>
                  <a:schemeClr val="tx1"/>
                </a:solidFill>
                <a:ea typeface="+mn-lt"/>
                <a:cs typeface="+mn-lt"/>
              </a:rPr>
              <a:t> </a:t>
            </a:r>
            <a:r>
              <a:rPr lang="en-GB" sz="1400" dirty="0">
                <a:solidFill>
                  <a:schemeClr val="tx1"/>
                </a:solidFill>
                <a:ea typeface="+mn-lt"/>
                <a:cs typeface="+mn-lt"/>
              </a:rPr>
              <a:t>– Accessed on 01.02.2026</a:t>
            </a:r>
          </a:p>
          <a:p>
            <a:endParaRPr lang="en-GB" sz="1400" dirty="0">
              <a:solidFill>
                <a:schemeClr val="tx1"/>
              </a:solidFill>
              <a:ea typeface="+mn-lt"/>
              <a:cs typeface="+mn-lt"/>
            </a:endParaRPr>
          </a:p>
          <a:p>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Confidentiality in Health and Social Care</a:t>
            </a:r>
            <a:r>
              <a:rPr lang="en-GB" sz="1400" dirty="0">
                <a:solidFill>
                  <a:schemeClr val="tx1"/>
                </a:solidFill>
                <a:ea typeface="+mn-lt"/>
                <a:cs typeface="+mn-lt"/>
                <a:hlinkClick r:id="rId3">
                  <a:extLst>
                    <a:ext uri="{A12FA001-AC4F-418D-AE19-62706E023703}">
                      <ahyp:hlinkClr xmlns:ahyp="http://schemas.microsoft.com/office/drawing/2018/hyperlinkcolor" val="tx"/>
                    </a:ext>
                  </a:extLst>
                </a:hlinkClick>
              </a:rPr>
              <a:t>:(14th Februray 2025) Availible at: </a:t>
            </a:r>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The Complete Guide - NCC Blog</a:t>
            </a:r>
            <a:r>
              <a:rPr lang="en-GB" sz="1400" dirty="0">
                <a:solidFill>
                  <a:schemeClr val="tx1"/>
                </a:solidFill>
                <a:ea typeface="+mn-lt"/>
                <a:cs typeface="+mn-lt"/>
              </a:rPr>
              <a:t> (Accessed at 01.02.2026)</a:t>
            </a:r>
          </a:p>
          <a:p>
            <a:endParaRPr lang="en-GB" sz="1400" dirty="0">
              <a:solidFill>
                <a:schemeClr val="tx1"/>
              </a:solidFill>
              <a:ea typeface="+mn-lt"/>
              <a:cs typeface="+mn-lt"/>
            </a:endParaRPr>
          </a:p>
          <a:p>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Confidentiality in Health and Social Care</a:t>
            </a:r>
            <a:r>
              <a:rPr lang="en-GB" sz="1400" dirty="0">
                <a:solidFill>
                  <a:schemeClr val="tx1"/>
                </a:solidFill>
                <a:ea typeface="+mn-lt"/>
                <a:cs typeface="+mn-lt"/>
                <a:hlinkClick r:id="rId3">
                  <a:extLst>
                    <a:ext uri="{A12FA001-AC4F-418D-AE19-62706E023703}">
                      <ahyp:hlinkClr xmlns:ahyp="http://schemas.microsoft.com/office/drawing/2018/hyperlinkcolor" val="tx"/>
                    </a:ext>
                  </a:extLst>
                </a:hlinkClick>
              </a:rPr>
              <a:t>:(14th Februray 2025) Availible at: </a:t>
            </a:r>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The Complete Guide - NCC Blog</a:t>
            </a:r>
            <a:r>
              <a:rPr lang="en-GB" sz="1400" dirty="0">
                <a:solidFill>
                  <a:schemeClr val="tx1"/>
                </a:solidFill>
                <a:ea typeface="+mn-lt"/>
                <a:cs typeface="+mn-lt"/>
              </a:rPr>
              <a:t> (Accessed at 01.02.2026</a:t>
            </a:r>
          </a:p>
          <a:p>
            <a:endParaRPr lang="en-GB" sz="1400" dirty="0">
              <a:solidFill>
                <a:schemeClr val="tx1"/>
              </a:solidFill>
              <a:ea typeface="+mn-lt"/>
              <a:cs typeface="+mn-lt"/>
            </a:endParaRPr>
          </a:p>
          <a:p>
            <a:r>
              <a:rPr lang="en-GB" sz="1400" i="1" dirty="0">
                <a:solidFill>
                  <a:schemeClr val="tx1"/>
                </a:solidFill>
                <a:ea typeface="+mn-lt"/>
                <a:cs typeface="+mn-lt"/>
                <a:hlinkClick r:id="rId4">
                  <a:extLst>
                    <a:ext uri="{A12FA001-AC4F-418D-AE19-62706E023703}">
                      <ahyp:hlinkClr xmlns:ahyp="http://schemas.microsoft.com/office/drawing/2018/hyperlinkcolor" val="tx"/>
                    </a:ext>
                  </a:extLst>
                </a:hlinkClick>
              </a:rPr>
              <a:t>Poplars care home:</a:t>
            </a:r>
            <a:r>
              <a:rPr lang="en-GB" sz="1400" dirty="0">
                <a:solidFill>
                  <a:schemeClr val="tx1"/>
                </a:solidFill>
                <a:ea typeface="+mn-lt"/>
                <a:cs typeface="+mn-lt"/>
                <a:hlinkClick r:id="rId4">
                  <a:extLst>
                    <a:ext uri="{A12FA001-AC4F-418D-AE19-62706E023703}">
                      <ahyp:hlinkClr xmlns:ahyp="http://schemas.microsoft.com/office/drawing/2018/hyperlinkcolor" val="tx"/>
                    </a:ext>
                  </a:extLst>
                </a:hlinkClick>
              </a:rPr>
              <a:t> (October 2025</a:t>
            </a:r>
            <a:r>
              <a:rPr lang="en-GB" sz="1400" i="1" dirty="0">
                <a:solidFill>
                  <a:schemeClr val="tx1"/>
                </a:solidFill>
                <a:ea typeface="+mn-lt"/>
                <a:cs typeface="+mn-lt"/>
                <a:hlinkClick r:id="rId4">
                  <a:extLst>
                    <a:ext uri="{A12FA001-AC4F-418D-AE19-62706E023703}">
                      <ahyp:hlinkClr xmlns:ahyp="http://schemas.microsoft.com/office/drawing/2018/hyperlinkcolor" val="tx"/>
                    </a:ext>
                  </a:extLst>
                </a:hlinkClick>
              </a:rPr>
              <a:t>) </a:t>
            </a:r>
            <a:r>
              <a:rPr lang="en-GB" sz="1400" dirty="0">
                <a:solidFill>
                  <a:schemeClr val="tx1"/>
                </a:solidFill>
                <a:ea typeface="+mn-lt"/>
                <a:cs typeface="+mn-lt"/>
                <a:hlinkClick r:id="rId4">
                  <a:extLst>
                    <a:ext uri="{A12FA001-AC4F-418D-AE19-62706E023703}">
                      <ahyp:hlinkClr xmlns:ahyp="http://schemas.microsoft.com/office/drawing/2018/hyperlinkcolor" val="tx"/>
                    </a:ext>
                  </a:extLst>
                </a:hlinkClick>
              </a:rPr>
              <a:t>Availible at</a:t>
            </a:r>
            <a:r>
              <a:rPr lang="en-GB" sz="1400" i="1" dirty="0">
                <a:solidFill>
                  <a:schemeClr val="tx1"/>
                </a:solidFill>
                <a:ea typeface="+mn-lt"/>
                <a:cs typeface="+mn-lt"/>
                <a:hlinkClick r:id="rId4">
                  <a:extLst>
                    <a:ext uri="{A12FA001-AC4F-418D-AE19-62706E023703}">
                      <ahyp:hlinkClr xmlns:ahyp="http://schemas.microsoft.com/office/drawing/2018/hyperlinkcolor" val="tx"/>
                    </a:ext>
                  </a:extLst>
                </a:hlinkClick>
              </a:rPr>
              <a:t>: confidentiality_policy_and_procedure.pdf</a:t>
            </a:r>
            <a:r>
              <a:rPr lang="en-GB" sz="1400" dirty="0">
                <a:solidFill>
                  <a:schemeClr val="tx1"/>
                </a:solidFill>
                <a:ea typeface="+mn-lt"/>
                <a:cs typeface="+mn-lt"/>
              </a:rPr>
              <a:t> (Assessed 25.01.2026)</a:t>
            </a:r>
          </a:p>
          <a:p>
            <a:r>
              <a:rPr lang="en-GB" sz="1400" i="1" dirty="0">
                <a:solidFill>
                  <a:schemeClr val="tx1"/>
                </a:solidFill>
                <a:ea typeface="+mn-lt"/>
                <a:cs typeface="+mn-lt"/>
                <a:hlinkClick r:id="rId5">
                  <a:extLst>
                    <a:ext uri="{A12FA001-AC4F-418D-AE19-62706E023703}">
                      <ahyp:hlinkClr xmlns:ahyp="http://schemas.microsoft.com/office/drawing/2018/hyperlinkcolor" val="tx"/>
                    </a:ext>
                  </a:extLst>
                </a:hlinkClick>
              </a:rPr>
              <a:t>NHS England</a:t>
            </a:r>
            <a:r>
              <a:rPr lang="en-GB" sz="1400" dirty="0">
                <a:solidFill>
                  <a:schemeClr val="tx1"/>
                </a:solidFill>
                <a:ea typeface="+mn-lt"/>
                <a:cs typeface="+mn-lt"/>
                <a:hlinkClick r:id="rId5">
                  <a:extLst>
                    <a:ext uri="{A12FA001-AC4F-418D-AE19-62706E023703}">
                      <ahyp:hlinkClr xmlns:ahyp="http://schemas.microsoft.com/office/drawing/2018/hyperlinkcolor" val="tx"/>
                    </a:ext>
                  </a:extLst>
                </a:hlinkClick>
              </a:rPr>
              <a:t>: (3rd October 2025) Availible at:</a:t>
            </a:r>
            <a:r>
              <a:rPr lang="en-GB" sz="1400" i="1" dirty="0">
                <a:solidFill>
                  <a:schemeClr val="tx1"/>
                </a:solidFill>
                <a:ea typeface="+mn-lt"/>
                <a:cs typeface="+mn-lt"/>
                <a:hlinkClick r:id="rId5">
                  <a:extLst>
                    <a:ext uri="{A12FA001-AC4F-418D-AE19-62706E023703}">
                      <ahyp:hlinkClr xmlns:ahyp="http://schemas.microsoft.com/office/drawing/2018/hyperlinkcolor" val="tx"/>
                    </a:ext>
                  </a:extLst>
                </a:hlinkClick>
              </a:rPr>
              <a:t> Confidential information about service users or patients should be treated confidentially and respectfully - NHS England Digital</a:t>
            </a:r>
            <a:r>
              <a:rPr lang="en-GB" sz="1400" dirty="0">
                <a:solidFill>
                  <a:schemeClr val="tx1"/>
                </a:solidFill>
                <a:ea typeface="+mn-lt"/>
                <a:cs typeface="+mn-lt"/>
              </a:rPr>
              <a:t>  (Accessed on 07.02.2026)</a:t>
            </a:r>
          </a:p>
          <a:p>
            <a:endParaRPr lang="en-GB" sz="1400" dirty="0">
              <a:solidFill>
                <a:schemeClr val="tx1"/>
              </a:solidFill>
            </a:endParaRPr>
          </a:p>
          <a:p>
            <a:r>
              <a:rPr lang="en-GB" sz="1400" i="1" dirty="0">
                <a:solidFill>
                  <a:schemeClr val="tx1"/>
                </a:solidFill>
                <a:ea typeface="+mn-lt"/>
                <a:cs typeface="+mn-lt"/>
                <a:hlinkClick r:id="rId6">
                  <a:extLst>
                    <a:ext uri="{A12FA001-AC4F-418D-AE19-62706E023703}">
                      <ahyp:hlinkClr xmlns:ahyp="http://schemas.microsoft.com/office/drawing/2018/hyperlinkcolor" val="tx"/>
                    </a:ext>
                  </a:extLst>
                </a:hlinkClick>
              </a:rPr>
              <a:t>Social care institute for Excellence:</a:t>
            </a:r>
            <a:r>
              <a:rPr lang="en-GB" sz="1400" dirty="0">
                <a:solidFill>
                  <a:schemeClr val="tx1"/>
                </a:solidFill>
                <a:ea typeface="+mn-lt"/>
                <a:cs typeface="+mn-lt"/>
                <a:hlinkClick r:id="rId6">
                  <a:extLst>
                    <a:ext uri="{A12FA001-AC4F-418D-AE19-62706E023703}">
                      <ahyp:hlinkClr xmlns:ahyp="http://schemas.microsoft.com/office/drawing/2018/hyperlinkcolor" val="tx"/>
                    </a:ext>
                  </a:extLst>
                </a:hlinkClick>
              </a:rPr>
              <a:t> (n.d) Availible at </a:t>
            </a:r>
            <a:r>
              <a:rPr lang="en-GB" sz="1400" i="1" dirty="0">
                <a:solidFill>
                  <a:schemeClr val="tx1"/>
                </a:solidFill>
                <a:ea typeface="+mn-lt"/>
                <a:cs typeface="+mn-lt"/>
                <a:hlinkClick r:id="rId6">
                  <a:extLst>
                    <a:ext uri="{A12FA001-AC4F-418D-AE19-62706E023703}">
                      <ahyp:hlinkClr xmlns:ahyp="http://schemas.microsoft.com/office/drawing/2018/hyperlinkcolor" val="tx"/>
                    </a:ext>
                  </a:extLst>
                </a:hlinkClick>
              </a:rPr>
              <a:t>Privacy and dignity in care - SCIE</a:t>
            </a:r>
            <a:r>
              <a:rPr lang="en-GB" sz="1400" i="1" dirty="0">
                <a:solidFill>
                  <a:schemeClr val="tx1"/>
                </a:solidFill>
                <a:ea typeface="+mn-lt"/>
                <a:cs typeface="+mn-lt"/>
              </a:rPr>
              <a:t> </a:t>
            </a:r>
            <a:r>
              <a:rPr lang="en-GB" sz="1400" dirty="0">
                <a:solidFill>
                  <a:schemeClr val="tx1"/>
                </a:solidFill>
                <a:ea typeface="+mn-lt"/>
                <a:cs typeface="+mn-lt"/>
              </a:rPr>
              <a:t>(Accessed on 07.02.2026)</a:t>
            </a:r>
            <a:endParaRPr lang="en-GB" sz="1400" dirty="0">
              <a:solidFill>
                <a:schemeClr val="tx1"/>
              </a:solidFill>
            </a:endParaRPr>
          </a:p>
          <a:p>
            <a:endParaRPr lang="en-GB" dirty="0">
              <a:solidFill>
                <a:srgbClr val="000000"/>
              </a:solidFill>
            </a:endParaRPr>
          </a:p>
          <a:p>
            <a:endParaRPr lang="en-GB" dirty="0">
              <a:solidFill>
                <a:srgbClr val="000000"/>
              </a:solidFill>
            </a:endParaRPr>
          </a:p>
          <a:p>
            <a:endParaRPr lang="en-GB" dirty="0">
              <a:solidFill>
                <a:srgbClr val="000000"/>
              </a:solidFill>
            </a:endParaRPr>
          </a:p>
          <a:p>
            <a:pPr marL="0" indent="0">
              <a:buNone/>
            </a:pPr>
            <a:endParaRPr lang="en-GB" dirty="0">
              <a:solidFill>
                <a:srgbClr val="000000"/>
              </a:solidFill>
            </a:endParaRPr>
          </a:p>
          <a:p>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40195983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fade">
                                      <p:cBhvr>
                                        <p:cTn id="7" dur="2000"/>
                                        <p:tgtEl>
                                          <p:spTgt spid="18">
                                            <p:txEl>
                                              <p:pRg st="0" end="0"/>
                                            </p:txEl>
                                          </p:spTgt>
                                        </p:tgtEl>
                                      </p:cBhvr>
                                    </p:animEffect>
                                    <p:anim calcmode="lin" valueType="num">
                                      <p:cBhvr>
                                        <p:cTn id="8" dur="2000" fill="hold"/>
                                        <p:tgtEl>
                                          <p:spTgt spid="18">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18">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18">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18">
                                            <p:txEl>
                                              <p:pRg st="1" end="1"/>
                                            </p:txEl>
                                          </p:spTgt>
                                        </p:tgtEl>
                                        <p:attrNameLst>
                                          <p:attrName>style.visibility</p:attrName>
                                        </p:attrNameLst>
                                      </p:cBhvr>
                                      <p:to>
                                        <p:strVal val="visible"/>
                                      </p:to>
                                    </p:set>
                                    <p:animEffect transition="in" filter="fade">
                                      <p:cBhvr>
                                        <p:cTn id="15" dur="800" decel="100000"/>
                                        <p:tgtEl>
                                          <p:spTgt spid="18">
                                            <p:txEl>
                                              <p:pRg st="1" end="1"/>
                                            </p:txEl>
                                          </p:spTgt>
                                        </p:tgtEl>
                                      </p:cBhvr>
                                    </p:animEffect>
                                    <p:anim calcmode="lin" valueType="num">
                                      <p:cBhvr>
                                        <p:cTn id="16" dur="800" decel="100000" fill="hold"/>
                                        <p:tgtEl>
                                          <p:spTgt spid="18">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18">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18">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18">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18">
                                            <p:txEl>
                                              <p:pRg st="1" end="1"/>
                                            </p:txEl>
                                          </p:spTgt>
                                        </p:tgtEl>
                                        <p:attrNameLst>
                                          <p:attrName>ppt_y</p:attrName>
                                        </p:attrNameLst>
                                      </p:cBhvr>
                                      <p:tavLst>
                                        <p:tav tm="0">
                                          <p:val>
                                            <p:strVal val="#ppt_y+0.1"/>
                                          </p:val>
                                        </p:tav>
                                        <p:tav tm="100000">
                                          <p:val>
                                            <p:strVal val="#ppt_y"/>
                                          </p:val>
                                        </p:tav>
                                      </p:tavLst>
                                    </p:anim>
                                  </p:childTnLst>
                                </p:cTn>
                              </p:par>
                              <p:par>
                                <p:cTn id="21" presetID="30" presetClass="entr" presetSubtype="0" fill="hold" nodeType="withEffect">
                                  <p:stCondLst>
                                    <p:cond delay="0"/>
                                  </p:stCondLst>
                                  <p:childTnLst>
                                    <p:set>
                                      <p:cBhvr>
                                        <p:cTn id="22" dur="1" fill="hold">
                                          <p:stCondLst>
                                            <p:cond delay="0"/>
                                          </p:stCondLst>
                                        </p:cTn>
                                        <p:tgtEl>
                                          <p:spTgt spid="18">
                                            <p:txEl>
                                              <p:pRg st="3" end="3"/>
                                            </p:txEl>
                                          </p:spTgt>
                                        </p:tgtEl>
                                        <p:attrNameLst>
                                          <p:attrName>style.visibility</p:attrName>
                                        </p:attrNameLst>
                                      </p:cBhvr>
                                      <p:to>
                                        <p:strVal val="visible"/>
                                      </p:to>
                                    </p:set>
                                    <p:animEffect transition="in" filter="fade">
                                      <p:cBhvr>
                                        <p:cTn id="23" dur="800" decel="100000"/>
                                        <p:tgtEl>
                                          <p:spTgt spid="18">
                                            <p:txEl>
                                              <p:pRg st="3" end="3"/>
                                            </p:txEl>
                                          </p:spTgt>
                                        </p:tgtEl>
                                      </p:cBhvr>
                                    </p:animEffect>
                                    <p:anim calcmode="lin" valueType="num">
                                      <p:cBhvr>
                                        <p:cTn id="24" dur="800" decel="100000" fill="hold"/>
                                        <p:tgtEl>
                                          <p:spTgt spid="18">
                                            <p:txEl>
                                              <p:pRg st="3" end="3"/>
                                            </p:txEl>
                                          </p:spTgt>
                                        </p:tgtEl>
                                        <p:attrNameLst>
                                          <p:attrName>style.rotation</p:attrName>
                                        </p:attrNameLst>
                                      </p:cBhvr>
                                      <p:tavLst>
                                        <p:tav tm="0">
                                          <p:val>
                                            <p:fltVal val="-90"/>
                                          </p:val>
                                        </p:tav>
                                        <p:tav tm="100000">
                                          <p:val>
                                            <p:fltVal val="0"/>
                                          </p:val>
                                        </p:tav>
                                      </p:tavLst>
                                    </p:anim>
                                    <p:anim calcmode="lin" valueType="num">
                                      <p:cBhvr>
                                        <p:cTn id="25" dur="800" decel="100000" fill="hold"/>
                                        <p:tgtEl>
                                          <p:spTgt spid="18">
                                            <p:txEl>
                                              <p:pRg st="3" end="3"/>
                                            </p:txEl>
                                          </p:spTgt>
                                        </p:tgtEl>
                                        <p:attrNameLst>
                                          <p:attrName>ppt_x</p:attrName>
                                        </p:attrNameLst>
                                      </p:cBhvr>
                                      <p:tavLst>
                                        <p:tav tm="0">
                                          <p:val>
                                            <p:strVal val="#ppt_x+0.4"/>
                                          </p:val>
                                        </p:tav>
                                        <p:tav tm="100000">
                                          <p:val>
                                            <p:strVal val="#ppt_x-0.05"/>
                                          </p:val>
                                        </p:tav>
                                      </p:tavLst>
                                    </p:anim>
                                    <p:anim calcmode="lin" valueType="num">
                                      <p:cBhvr>
                                        <p:cTn id="26" dur="800" decel="100000" fill="hold"/>
                                        <p:tgtEl>
                                          <p:spTgt spid="18">
                                            <p:txEl>
                                              <p:pRg st="3" end="3"/>
                                            </p:txEl>
                                          </p:spTgt>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18">
                                            <p:txEl>
                                              <p:pRg st="3" end="3"/>
                                            </p:txEl>
                                          </p:spTgt>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18">
                                            <p:txEl>
                                              <p:pRg st="3" end="3"/>
                                            </p:txEl>
                                          </p:spTgt>
                                        </p:tgtEl>
                                        <p:attrNameLst>
                                          <p:attrName>ppt_y</p:attrName>
                                        </p:attrNameLst>
                                      </p:cBhvr>
                                      <p:tavLst>
                                        <p:tav tm="0">
                                          <p:val>
                                            <p:strVal val="#ppt_y+0.1"/>
                                          </p:val>
                                        </p:tav>
                                        <p:tav tm="100000">
                                          <p:val>
                                            <p:strVal val="#ppt_y"/>
                                          </p:val>
                                        </p:tav>
                                      </p:tavLst>
                                    </p:anim>
                                  </p:childTnLst>
                                </p:cTn>
                              </p:par>
                              <p:par>
                                <p:cTn id="29" presetID="30" presetClass="entr" presetSubtype="0" fill="hold" nodeType="with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Effect transition="in" filter="fade">
                                      <p:cBhvr>
                                        <p:cTn id="31" dur="800" decel="100000"/>
                                        <p:tgtEl>
                                          <p:spTgt spid="18">
                                            <p:txEl>
                                              <p:pRg st="5" end="5"/>
                                            </p:txEl>
                                          </p:spTgt>
                                        </p:tgtEl>
                                      </p:cBhvr>
                                    </p:animEffect>
                                    <p:anim calcmode="lin" valueType="num">
                                      <p:cBhvr>
                                        <p:cTn id="32" dur="800" decel="100000" fill="hold"/>
                                        <p:tgtEl>
                                          <p:spTgt spid="18">
                                            <p:txEl>
                                              <p:pRg st="5" end="5"/>
                                            </p:txEl>
                                          </p:spTgt>
                                        </p:tgtEl>
                                        <p:attrNameLst>
                                          <p:attrName>style.rotation</p:attrName>
                                        </p:attrNameLst>
                                      </p:cBhvr>
                                      <p:tavLst>
                                        <p:tav tm="0">
                                          <p:val>
                                            <p:fltVal val="-90"/>
                                          </p:val>
                                        </p:tav>
                                        <p:tav tm="100000">
                                          <p:val>
                                            <p:fltVal val="0"/>
                                          </p:val>
                                        </p:tav>
                                      </p:tavLst>
                                    </p:anim>
                                    <p:anim calcmode="lin" valueType="num">
                                      <p:cBhvr>
                                        <p:cTn id="33" dur="800" decel="100000" fill="hold"/>
                                        <p:tgtEl>
                                          <p:spTgt spid="18">
                                            <p:txEl>
                                              <p:pRg st="5" end="5"/>
                                            </p:txEl>
                                          </p:spTgt>
                                        </p:tgtEl>
                                        <p:attrNameLst>
                                          <p:attrName>ppt_x</p:attrName>
                                        </p:attrNameLst>
                                      </p:cBhvr>
                                      <p:tavLst>
                                        <p:tav tm="0">
                                          <p:val>
                                            <p:strVal val="#ppt_x+0.4"/>
                                          </p:val>
                                        </p:tav>
                                        <p:tav tm="100000">
                                          <p:val>
                                            <p:strVal val="#ppt_x-0.05"/>
                                          </p:val>
                                        </p:tav>
                                      </p:tavLst>
                                    </p:anim>
                                    <p:anim calcmode="lin" valueType="num">
                                      <p:cBhvr>
                                        <p:cTn id="34" dur="800" decel="100000" fill="hold"/>
                                        <p:tgtEl>
                                          <p:spTgt spid="18">
                                            <p:txEl>
                                              <p:pRg st="5" end="5"/>
                                            </p:txEl>
                                          </p:spTgt>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18">
                                            <p:txEl>
                                              <p:pRg st="5" end="5"/>
                                            </p:txEl>
                                          </p:spTgt>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18">
                                            <p:txEl>
                                              <p:pRg st="5" end="5"/>
                                            </p:txEl>
                                          </p:spTgt>
                                        </p:tgtEl>
                                        <p:attrNameLst>
                                          <p:attrName>ppt_y</p:attrName>
                                        </p:attrNameLst>
                                      </p:cBhvr>
                                      <p:tavLst>
                                        <p:tav tm="0">
                                          <p:val>
                                            <p:strVal val="#ppt_y+0.1"/>
                                          </p:val>
                                        </p:tav>
                                        <p:tav tm="100000">
                                          <p:val>
                                            <p:strVal val="#ppt_y"/>
                                          </p:val>
                                        </p:tav>
                                      </p:tavLst>
                                    </p:anim>
                                  </p:childTnLst>
                                </p:cTn>
                              </p:par>
                              <p:par>
                                <p:cTn id="37" presetID="30" presetClass="entr" presetSubtype="0" fill="hold" nodeType="withEffect">
                                  <p:stCondLst>
                                    <p:cond delay="0"/>
                                  </p:stCondLst>
                                  <p:childTnLst>
                                    <p:set>
                                      <p:cBhvr>
                                        <p:cTn id="38" dur="1" fill="hold">
                                          <p:stCondLst>
                                            <p:cond delay="0"/>
                                          </p:stCondLst>
                                        </p:cTn>
                                        <p:tgtEl>
                                          <p:spTgt spid="18">
                                            <p:txEl>
                                              <p:pRg st="7" end="7"/>
                                            </p:txEl>
                                          </p:spTgt>
                                        </p:tgtEl>
                                        <p:attrNameLst>
                                          <p:attrName>style.visibility</p:attrName>
                                        </p:attrNameLst>
                                      </p:cBhvr>
                                      <p:to>
                                        <p:strVal val="visible"/>
                                      </p:to>
                                    </p:set>
                                    <p:animEffect transition="in" filter="fade">
                                      <p:cBhvr>
                                        <p:cTn id="39" dur="800" decel="100000"/>
                                        <p:tgtEl>
                                          <p:spTgt spid="18">
                                            <p:txEl>
                                              <p:pRg st="7" end="7"/>
                                            </p:txEl>
                                          </p:spTgt>
                                        </p:tgtEl>
                                      </p:cBhvr>
                                    </p:animEffect>
                                    <p:anim calcmode="lin" valueType="num">
                                      <p:cBhvr>
                                        <p:cTn id="40" dur="800" decel="100000" fill="hold"/>
                                        <p:tgtEl>
                                          <p:spTgt spid="18">
                                            <p:txEl>
                                              <p:pRg st="7" end="7"/>
                                            </p:txEl>
                                          </p:spTgt>
                                        </p:tgtEl>
                                        <p:attrNameLst>
                                          <p:attrName>style.rotation</p:attrName>
                                        </p:attrNameLst>
                                      </p:cBhvr>
                                      <p:tavLst>
                                        <p:tav tm="0">
                                          <p:val>
                                            <p:fltVal val="-90"/>
                                          </p:val>
                                        </p:tav>
                                        <p:tav tm="100000">
                                          <p:val>
                                            <p:fltVal val="0"/>
                                          </p:val>
                                        </p:tav>
                                      </p:tavLst>
                                    </p:anim>
                                    <p:anim calcmode="lin" valueType="num">
                                      <p:cBhvr>
                                        <p:cTn id="41" dur="800" decel="100000" fill="hold"/>
                                        <p:tgtEl>
                                          <p:spTgt spid="18">
                                            <p:txEl>
                                              <p:pRg st="7" end="7"/>
                                            </p:txEl>
                                          </p:spTgt>
                                        </p:tgtEl>
                                        <p:attrNameLst>
                                          <p:attrName>ppt_x</p:attrName>
                                        </p:attrNameLst>
                                      </p:cBhvr>
                                      <p:tavLst>
                                        <p:tav tm="0">
                                          <p:val>
                                            <p:strVal val="#ppt_x+0.4"/>
                                          </p:val>
                                        </p:tav>
                                        <p:tav tm="100000">
                                          <p:val>
                                            <p:strVal val="#ppt_x-0.05"/>
                                          </p:val>
                                        </p:tav>
                                      </p:tavLst>
                                    </p:anim>
                                    <p:anim calcmode="lin" valueType="num">
                                      <p:cBhvr>
                                        <p:cTn id="42" dur="800" decel="100000" fill="hold"/>
                                        <p:tgtEl>
                                          <p:spTgt spid="18">
                                            <p:txEl>
                                              <p:pRg st="7" end="7"/>
                                            </p:txEl>
                                          </p:spTgt>
                                        </p:tgtEl>
                                        <p:attrNameLst>
                                          <p:attrName>ppt_y</p:attrName>
                                        </p:attrNameLst>
                                      </p:cBhvr>
                                      <p:tavLst>
                                        <p:tav tm="0">
                                          <p:val>
                                            <p:strVal val="#ppt_y-0.4"/>
                                          </p:val>
                                        </p:tav>
                                        <p:tav tm="100000">
                                          <p:val>
                                            <p:strVal val="#ppt_y+0.1"/>
                                          </p:val>
                                        </p:tav>
                                      </p:tavLst>
                                    </p:anim>
                                    <p:anim calcmode="lin" valueType="num">
                                      <p:cBhvr>
                                        <p:cTn id="43" dur="200" accel="100000" fill="hold">
                                          <p:stCondLst>
                                            <p:cond delay="800"/>
                                          </p:stCondLst>
                                        </p:cTn>
                                        <p:tgtEl>
                                          <p:spTgt spid="18">
                                            <p:txEl>
                                              <p:pRg st="7" end="7"/>
                                            </p:txEl>
                                          </p:spTgt>
                                        </p:tgtEl>
                                        <p:attrNameLst>
                                          <p:attrName>ppt_x</p:attrName>
                                        </p:attrNameLst>
                                      </p:cBhvr>
                                      <p:tavLst>
                                        <p:tav tm="0">
                                          <p:val>
                                            <p:strVal val="#ppt_x-0.05"/>
                                          </p:val>
                                        </p:tav>
                                        <p:tav tm="100000">
                                          <p:val>
                                            <p:strVal val="#ppt_x"/>
                                          </p:val>
                                        </p:tav>
                                      </p:tavLst>
                                    </p:anim>
                                    <p:anim calcmode="lin" valueType="num">
                                      <p:cBhvr>
                                        <p:cTn id="44" dur="200" accel="100000" fill="hold">
                                          <p:stCondLst>
                                            <p:cond delay="800"/>
                                          </p:stCondLst>
                                        </p:cTn>
                                        <p:tgtEl>
                                          <p:spTgt spid="18">
                                            <p:txEl>
                                              <p:pRg st="7" end="7"/>
                                            </p:txEl>
                                          </p:spTgt>
                                        </p:tgtEl>
                                        <p:attrNameLst>
                                          <p:attrName>ppt_y</p:attrName>
                                        </p:attrNameLst>
                                      </p:cBhvr>
                                      <p:tavLst>
                                        <p:tav tm="0">
                                          <p:val>
                                            <p:strVal val="#ppt_y+0.1"/>
                                          </p:val>
                                        </p:tav>
                                        <p:tav tm="100000">
                                          <p:val>
                                            <p:strVal val="#ppt_y"/>
                                          </p:val>
                                        </p:tav>
                                      </p:tavLst>
                                    </p:anim>
                                  </p:childTnLst>
                                </p:cTn>
                              </p:par>
                              <p:par>
                                <p:cTn id="45" presetID="30" presetClass="entr" presetSubtype="0" fill="hold" nodeType="withEffect">
                                  <p:stCondLst>
                                    <p:cond delay="0"/>
                                  </p:stCondLst>
                                  <p:childTnLst>
                                    <p:set>
                                      <p:cBhvr>
                                        <p:cTn id="46" dur="1" fill="hold">
                                          <p:stCondLst>
                                            <p:cond delay="0"/>
                                          </p:stCondLst>
                                        </p:cTn>
                                        <p:tgtEl>
                                          <p:spTgt spid="18">
                                            <p:txEl>
                                              <p:pRg st="8" end="8"/>
                                            </p:txEl>
                                          </p:spTgt>
                                        </p:tgtEl>
                                        <p:attrNameLst>
                                          <p:attrName>style.visibility</p:attrName>
                                        </p:attrNameLst>
                                      </p:cBhvr>
                                      <p:to>
                                        <p:strVal val="visible"/>
                                      </p:to>
                                    </p:set>
                                    <p:animEffect transition="in" filter="fade">
                                      <p:cBhvr>
                                        <p:cTn id="47" dur="800" decel="100000"/>
                                        <p:tgtEl>
                                          <p:spTgt spid="18">
                                            <p:txEl>
                                              <p:pRg st="8" end="8"/>
                                            </p:txEl>
                                          </p:spTgt>
                                        </p:tgtEl>
                                      </p:cBhvr>
                                    </p:animEffect>
                                    <p:anim calcmode="lin" valueType="num">
                                      <p:cBhvr>
                                        <p:cTn id="48" dur="800" decel="100000" fill="hold"/>
                                        <p:tgtEl>
                                          <p:spTgt spid="18">
                                            <p:txEl>
                                              <p:pRg st="8" end="8"/>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18">
                                            <p:txEl>
                                              <p:pRg st="8" end="8"/>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18">
                                            <p:txEl>
                                              <p:pRg st="8" end="8"/>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18">
                                            <p:txEl>
                                              <p:pRg st="8" end="8"/>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18">
                                            <p:txEl>
                                              <p:pRg st="8" end="8"/>
                                            </p:txEl>
                                          </p:spTgt>
                                        </p:tgtEl>
                                        <p:attrNameLst>
                                          <p:attrName>ppt_y</p:attrName>
                                        </p:attrNameLst>
                                      </p:cBhvr>
                                      <p:tavLst>
                                        <p:tav tm="0">
                                          <p:val>
                                            <p:strVal val="#ppt_y+0.1"/>
                                          </p:val>
                                        </p:tav>
                                        <p:tav tm="100000">
                                          <p:val>
                                            <p:strVal val="#ppt_y"/>
                                          </p:val>
                                        </p:tav>
                                      </p:tavLst>
                                    </p:anim>
                                  </p:childTnLst>
                                </p:cTn>
                              </p:par>
                              <p:par>
                                <p:cTn id="53" presetID="30" presetClass="entr" presetSubtype="0" fill="hold" nodeType="withEffect">
                                  <p:stCondLst>
                                    <p:cond delay="0"/>
                                  </p:stCondLst>
                                  <p:childTnLst>
                                    <p:set>
                                      <p:cBhvr>
                                        <p:cTn id="54" dur="1" fill="hold">
                                          <p:stCondLst>
                                            <p:cond delay="0"/>
                                          </p:stCondLst>
                                        </p:cTn>
                                        <p:tgtEl>
                                          <p:spTgt spid="18">
                                            <p:txEl>
                                              <p:pRg st="10" end="10"/>
                                            </p:txEl>
                                          </p:spTgt>
                                        </p:tgtEl>
                                        <p:attrNameLst>
                                          <p:attrName>style.visibility</p:attrName>
                                        </p:attrNameLst>
                                      </p:cBhvr>
                                      <p:to>
                                        <p:strVal val="visible"/>
                                      </p:to>
                                    </p:set>
                                    <p:animEffect transition="in" filter="fade">
                                      <p:cBhvr>
                                        <p:cTn id="55" dur="800" decel="100000"/>
                                        <p:tgtEl>
                                          <p:spTgt spid="18">
                                            <p:txEl>
                                              <p:pRg st="10" end="10"/>
                                            </p:txEl>
                                          </p:spTgt>
                                        </p:tgtEl>
                                      </p:cBhvr>
                                    </p:animEffect>
                                    <p:anim calcmode="lin" valueType="num">
                                      <p:cBhvr>
                                        <p:cTn id="56" dur="800" decel="100000" fill="hold"/>
                                        <p:tgtEl>
                                          <p:spTgt spid="18">
                                            <p:txEl>
                                              <p:pRg st="10" end="10"/>
                                            </p:txEl>
                                          </p:spTgt>
                                        </p:tgtEl>
                                        <p:attrNameLst>
                                          <p:attrName>style.rotation</p:attrName>
                                        </p:attrNameLst>
                                      </p:cBhvr>
                                      <p:tavLst>
                                        <p:tav tm="0">
                                          <p:val>
                                            <p:fltVal val="-90"/>
                                          </p:val>
                                        </p:tav>
                                        <p:tav tm="100000">
                                          <p:val>
                                            <p:fltVal val="0"/>
                                          </p:val>
                                        </p:tav>
                                      </p:tavLst>
                                    </p:anim>
                                    <p:anim calcmode="lin" valueType="num">
                                      <p:cBhvr>
                                        <p:cTn id="57" dur="800" decel="100000" fill="hold"/>
                                        <p:tgtEl>
                                          <p:spTgt spid="18">
                                            <p:txEl>
                                              <p:pRg st="10" end="10"/>
                                            </p:txEl>
                                          </p:spTgt>
                                        </p:tgtEl>
                                        <p:attrNameLst>
                                          <p:attrName>ppt_x</p:attrName>
                                        </p:attrNameLst>
                                      </p:cBhvr>
                                      <p:tavLst>
                                        <p:tav tm="0">
                                          <p:val>
                                            <p:strVal val="#ppt_x+0.4"/>
                                          </p:val>
                                        </p:tav>
                                        <p:tav tm="100000">
                                          <p:val>
                                            <p:strVal val="#ppt_x-0.05"/>
                                          </p:val>
                                        </p:tav>
                                      </p:tavLst>
                                    </p:anim>
                                    <p:anim calcmode="lin" valueType="num">
                                      <p:cBhvr>
                                        <p:cTn id="58" dur="800" decel="100000" fill="hold"/>
                                        <p:tgtEl>
                                          <p:spTgt spid="18">
                                            <p:txEl>
                                              <p:pRg st="10" end="10"/>
                                            </p:txEl>
                                          </p:spTgt>
                                        </p:tgtEl>
                                        <p:attrNameLst>
                                          <p:attrName>ppt_y</p:attrName>
                                        </p:attrNameLst>
                                      </p:cBhvr>
                                      <p:tavLst>
                                        <p:tav tm="0">
                                          <p:val>
                                            <p:strVal val="#ppt_y-0.4"/>
                                          </p:val>
                                        </p:tav>
                                        <p:tav tm="100000">
                                          <p:val>
                                            <p:strVal val="#ppt_y+0.1"/>
                                          </p:val>
                                        </p:tav>
                                      </p:tavLst>
                                    </p:anim>
                                    <p:anim calcmode="lin" valueType="num">
                                      <p:cBhvr>
                                        <p:cTn id="59" dur="200" accel="100000" fill="hold">
                                          <p:stCondLst>
                                            <p:cond delay="800"/>
                                          </p:stCondLst>
                                        </p:cTn>
                                        <p:tgtEl>
                                          <p:spTgt spid="18">
                                            <p:txEl>
                                              <p:pRg st="10" end="10"/>
                                            </p:txEl>
                                          </p:spTgt>
                                        </p:tgtEl>
                                        <p:attrNameLst>
                                          <p:attrName>ppt_x</p:attrName>
                                        </p:attrNameLst>
                                      </p:cBhvr>
                                      <p:tavLst>
                                        <p:tav tm="0">
                                          <p:val>
                                            <p:strVal val="#ppt_x-0.05"/>
                                          </p:val>
                                        </p:tav>
                                        <p:tav tm="100000">
                                          <p:val>
                                            <p:strVal val="#ppt_x"/>
                                          </p:val>
                                        </p:tav>
                                      </p:tavLst>
                                    </p:anim>
                                    <p:anim calcmode="lin" valueType="num">
                                      <p:cBhvr>
                                        <p:cTn id="60" dur="200" accel="100000" fill="hold">
                                          <p:stCondLst>
                                            <p:cond delay="800"/>
                                          </p:stCondLst>
                                        </p:cTn>
                                        <p:tgtEl>
                                          <p:spTgt spid="18">
                                            <p:txEl>
                                              <p:pRg st="10" end="10"/>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F2B240-BFE3-4860-7868-F548624CCA33}"/>
              </a:ext>
            </a:extLst>
          </p:cNvPr>
          <p:cNvSpPr>
            <a:spLocks noGrp="1"/>
          </p:cNvSpPr>
          <p:nvPr>
            <p:ph idx="1"/>
          </p:nvPr>
        </p:nvSpPr>
        <p:spPr>
          <a:xfrm>
            <a:off x="677334" y="296091"/>
            <a:ext cx="8596668" cy="5745271"/>
          </a:xfrm>
        </p:spPr>
        <p:txBody>
          <a:bodyPr vert="horz" lIns="91440" tIns="45720" rIns="91440" bIns="45720" rtlCol="0" anchor="t">
            <a:normAutofit fontScale="92500" lnSpcReduction="10000"/>
          </a:bodyPr>
          <a:lstStyle/>
          <a:p>
            <a:pPr marL="359410" indent="-359410">
              <a:lnSpc>
                <a:spcPct val="140000"/>
              </a:lnSpc>
            </a:pPr>
            <a:r>
              <a:rPr lang="en-US" sz="1400" dirty="0">
                <a:solidFill>
                  <a:schemeClr val="tx1"/>
                </a:solidFill>
              </a:rPr>
              <a:t> </a:t>
            </a:r>
            <a:r>
              <a:rPr lang="en-US" sz="1400" dirty="0" err="1">
                <a:solidFill>
                  <a:schemeClr val="tx1"/>
                </a:solidFill>
              </a:rPr>
              <a:t>AccessTufts</a:t>
            </a:r>
            <a:r>
              <a:rPr lang="en-US" sz="1400" dirty="0">
                <a:solidFill>
                  <a:schemeClr val="tx1"/>
                </a:solidFill>
              </a:rPr>
              <a:t>(</a:t>
            </a:r>
            <a:r>
              <a:rPr lang="en-US" sz="1400" dirty="0" err="1">
                <a:solidFill>
                  <a:schemeClr val="tx1"/>
                </a:solidFill>
              </a:rPr>
              <a:t>n.d</a:t>
            </a:r>
            <a:r>
              <a:rPr lang="en-US" sz="1400" dirty="0">
                <a:solidFill>
                  <a:schemeClr val="tx1"/>
                </a:solidFill>
              </a:rPr>
              <a:t>)</a:t>
            </a:r>
            <a:r>
              <a:rPr lang="en-US" sz="1400" i="1" dirty="0">
                <a:solidFill>
                  <a:schemeClr val="tx1"/>
                </a:solidFill>
              </a:rPr>
              <a:t>Microsoft </a:t>
            </a:r>
            <a:r>
              <a:rPr lang="en-US" sz="1400" i="1" dirty="0" err="1">
                <a:solidFill>
                  <a:schemeClr val="tx1"/>
                </a:solidFill>
              </a:rPr>
              <a:t>Teams.</a:t>
            </a:r>
            <a:r>
              <a:rPr lang="en-US" sz="1400" dirty="0" err="1">
                <a:solidFill>
                  <a:schemeClr val="tx1"/>
                </a:solidFill>
              </a:rPr>
              <a:t>Available</a:t>
            </a:r>
            <a:r>
              <a:rPr lang="en-US" sz="1400" i="1" dirty="0">
                <a:solidFill>
                  <a:schemeClr val="tx1"/>
                </a:solidFill>
              </a:rPr>
              <a:t> </a:t>
            </a:r>
            <a:r>
              <a:rPr lang="en-US" sz="1400" i="1" dirty="0" err="1">
                <a:solidFill>
                  <a:schemeClr val="tx1"/>
                </a:solidFill>
              </a:rPr>
              <a:t>at:</a:t>
            </a:r>
            <a:r>
              <a:rPr lang="en-US" sz="1400" dirty="0" err="1">
                <a:solidFill>
                  <a:schemeClr val="tx1"/>
                </a:solidFill>
              </a:rPr>
              <a:t>https</a:t>
            </a:r>
            <a:r>
              <a:rPr lang="en-US" sz="1400" dirty="0">
                <a:solidFill>
                  <a:schemeClr val="tx1"/>
                </a:solidFill>
              </a:rPr>
              <a:t>://access.tufts.edu/</a:t>
            </a:r>
            <a:r>
              <a:rPr lang="en-US" sz="1400" dirty="0" err="1">
                <a:solidFill>
                  <a:schemeClr val="tx1"/>
                </a:solidFill>
              </a:rPr>
              <a:t>microsoft</a:t>
            </a:r>
            <a:r>
              <a:rPr lang="en-US" sz="1400" dirty="0">
                <a:solidFill>
                  <a:schemeClr val="tx1"/>
                </a:solidFill>
              </a:rPr>
              <a:t>-teams(Accessed 7th February 2026) </a:t>
            </a:r>
          </a:p>
          <a:p>
            <a:pPr marL="359410" indent="-359410">
              <a:lnSpc>
                <a:spcPct val="140000"/>
              </a:lnSpc>
            </a:pPr>
            <a:r>
              <a:rPr lang="en-US" sz="1400" dirty="0">
                <a:solidFill>
                  <a:schemeClr val="tx1"/>
                </a:solidFill>
              </a:rPr>
              <a:t>Microsoft Teams service description(12.04.25)</a:t>
            </a:r>
            <a:r>
              <a:rPr lang="en-US" sz="1400" i="1" dirty="0">
                <a:solidFill>
                  <a:schemeClr val="tx1"/>
                </a:solidFill>
              </a:rPr>
              <a:t>Microsoft 365.Available </a:t>
            </a:r>
            <a:r>
              <a:rPr lang="en-US" sz="1400" i="1" dirty="0" err="1">
                <a:solidFill>
                  <a:schemeClr val="tx1"/>
                </a:solidFill>
              </a:rPr>
              <a:t>at:</a:t>
            </a:r>
            <a:r>
              <a:rPr lang="en-US" sz="1400" dirty="0" err="1">
                <a:solidFill>
                  <a:schemeClr val="tx1"/>
                </a:solidFill>
              </a:rPr>
              <a:t>https</a:t>
            </a:r>
            <a:r>
              <a:rPr lang="en-US" sz="1400" dirty="0">
                <a:solidFill>
                  <a:schemeClr val="tx1"/>
                </a:solidFill>
              </a:rPr>
              <a:t>://learn.microsoft.com/</a:t>
            </a:r>
            <a:r>
              <a:rPr lang="en-US" sz="1400" dirty="0" err="1">
                <a:solidFill>
                  <a:schemeClr val="tx1"/>
                </a:solidFill>
              </a:rPr>
              <a:t>en</a:t>
            </a:r>
            <a:r>
              <a:rPr lang="en-US" sz="1400" dirty="0">
                <a:solidFill>
                  <a:schemeClr val="tx1"/>
                </a:solidFill>
              </a:rPr>
              <a:t>-us/office365/</a:t>
            </a:r>
            <a:r>
              <a:rPr lang="en-US" sz="1400" dirty="0" err="1">
                <a:solidFill>
                  <a:schemeClr val="tx1"/>
                </a:solidFill>
              </a:rPr>
              <a:t>servicedescriptions</a:t>
            </a:r>
            <a:r>
              <a:rPr lang="en-US" sz="1400" dirty="0">
                <a:solidFill>
                  <a:schemeClr val="tx1"/>
                </a:solidFill>
              </a:rPr>
              <a:t>/teams-service-description(Accessed 2nd </a:t>
            </a:r>
            <a:r>
              <a:rPr lang="en-US" sz="1400" dirty="0" err="1">
                <a:solidFill>
                  <a:schemeClr val="tx1"/>
                </a:solidFill>
              </a:rPr>
              <a:t>febuary</a:t>
            </a:r>
            <a:r>
              <a:rPr lang="en-US" sz="1400" dirty="0">
                <a:solidFill>
                  <a:schemeClr val="tx1"/>
                </a:solidFill>
              </a:rPr>
              <a:t> 2026) </a:t>
            </a:r>
          </a:p>
          <a:p>
            <a:pPr marL="359410" indent="-359410">
              <a:lnSpc>
                <a:spcPct val="140000"/>
              </a:lnSpc>
            </a:pPr>
            <a:r>
              <a:rPr lang="en-US" sz="1400" dirty="0">
                <a:solidFill>
                  <a:schemeClr val="tx1"/>
                </a:solidFill>
              </a:rPr>
              <a:t>NHS(4th April 2025)</a:t>
            </a:r>
            <a:r>
              <a:rPr lang="en-US" sz="1400" i="1" dirty="0">
                <a:solidFill>
                  <a:schemeClr val="tx1"/>
                </a:solidFill>
              </a:rPr>
              <a:t>NHS England</a:t>
            </a:r>
            <a:r>
              <a:rPr lang="en-US" sz="1400" dirty="0">
                <a:solidFill>
                  <a:schemeClr val="tx1"/>
                </a:solidFill>
              </a:rPr>
              <a:t>. Available at: </a:t>
            </a:r>
            <a:r>
              <a:rPr lang="en-US" sz="1400" dirty="0">
                <a:solidFill>
                  <a:schemeClr val="tx1"/>
                </a:solidFill>
                <a:hlinkClick r:id="rId2">
                  <a:extLst>
                    <a:ext uri="{A12FA001-AC4F-418D-AE19-62706E023703}">
                      <ahyp:hlinkClr xmlns:ahyp="http://schemas.microsoft.com/office/drawing/2018/hyperlinkcolor" val="tx"/>
                    </a:ext>
                  </a:extLst>
                </a:hlinkClick>
              </a:rPr>
              <a:t>https://www.england.nhs.uk/long-read/microsoft-teams-and-remote-working/</a:t>
            </a:r>
            <a:r>
              <a:rPr lang="en-US" sz="1400" dirty="0">
                <a:solidFill>
                  <a:schemeClr val="tx1"/>
                </a:solidFill>
              </a:rPr>
              <a:t> (Accessed 2nd </a:t>
            </a:r>
            <a:r>
              <a:rPr lang="en-US" sz="1400" dirty="0" err="1">
                <a:solidFill>
                  <a:schemeClr val="tx1"/>
                </a:solidFill>
              </a:rPr>
              <a:t>febuary</a:t>
            </a:r>
            <a:r>
              <a:rPr lang="en-US" sz="1400" dirty="0">
                <a:solidFill>
                  <a:schemeClr val="tx1"/>
                </a:solidFill>
              </a:rPr>
              <a:t>)</a:t>
            </a:r>
          </a:p>
          <a:p>
            <a:pPr marL="359410" indent="-359410"/>
            <a:r>
              <a:rPr lang="en-US" sz="1400" dirty="0" err="1">
                <a:solidFill>
                  <a:schemeClr val="tx1"/>
                </a:solidFill>
              </a:rPr>
              <a:t>Microsft</a:t>
            </a:r>
            <a:r>
              <a:rPr lang="en-US" sz="1400" dirty="0">
                <a:solidFill>
                  <a:schemeClr val="tx1"/>
                </a:solidFill>
              </a:rPr>
              <a:t>(</a:t>
            </a:r>
            <a:r>
              <a:rPr lang="en-US" sz="1400" dirty="0" err="1">
                <a:solidFill>
                  <a:schemeClr val="tx1"/>
                </a:solidFill>
              </a:rPr>
              <a:t>n.d</a:t>
            </a:r>
            <a:r>
              <a:rPr lang="en-US" sz="1400" dirty="0">
                <a:solidFill>
                  <a:schemeClr val="tx1"/>
                </a:solidFill>
              </a:rPr>
              <a:t>)</a:t>
            </a:r>
            <a:r>
              <a:rPr lang="en-US" sz="1400" i="1" dirty="0" err="1">
                <a:solidFill>
                  <a:schemeClr val="tx1"/>
                </a:solidFill>
              </a:rPr>
              <a:t>Pulse</a:t>
            </a:r>
            <a:r>
              <a:rPr lang="en-US" sz="1400" dirty="0" err="1">
                <a:solidFill>
                  <a:schemeClr val="tx1"/>
                </a:solidFill>
              </a:rPr>
              <a:t>.Available</a:t>
            </a:r>
            <a:r>
              <a:rPr lang="en-US" sz="1400" dirty="0">
                <a:solidFill>
                  <a:schemeClr val="tx1"/>
                </a:solidFill>
              </a:rPr>
              <a:t> at: </a:t>
            </a:r>
            <a:r>
              <a:rPr lang="en-US" sz="1400" dirty="0">
                <a:solidFill>
                  <a:schemeClr val="tx1"/>
                </a:solidFill>
                <a:hlinkClick r:id="rId3">
                  <a:extLst>
                    <a:ext uri="{A12FA001-AC4F-418D-AE19-62706E023703}">
                      <ahyp:hlinkClr xmlns:ahyp="http://schemas.microsoft.com/office/drawing/2018/hyperlinkcolor" val="tx"/>
                    </a:ext>
                  </a:extLst>
                </a:hlinkClick>
              </a:rPr>
              <a:t>https://pulse.microsoft.com/en/work-productivity-en/na/fa2-privacy-and-protection-of-your-data-in-microsoft-teams/</a:t>
            </a:r>
            <a:r>
              <a:rPr lang="en-US" sz="1400" dirty="0">
                <a:solidFill>
                  <a:schemeClr val="tx1"/>
                </a:solidFill>
              </a:rPr>
              <a:t> (</a:t>
            </a:r>
            <a:r>
              <a:rPr lang="en-US" sz="1400" dirty="0" err="1">
                <a:solidFill>
                  <a:schemeClr val="tx1"/>
                </a:solidFill>
              </a:rPr>
              <a:t>Accsessed</a:t>
            </a:r>
            <a:r>
              <a:rPr lang="en-US" sz="1400" dirty="0">
                <a:solidFill>
                  <a:schemeClr val="tx1"/>
                </a:solidFill>
              </a:rPr>
              <a:t> 2nd </a:t>
            </a:r>
            <a:r>
              <a:rPr lang="en-US" sz="1400" dirty="0" err="1">
                <a:solidFill>
                  <a:schemeClr val="tx1"/>
                </a:solidFill>
              </a:rPr>
              <a:t>febuary</a:t>
            </a:r>
            <a:r>
              <a:rPr lang="en-US" sz="1400" dirty="0">
                <a:solidFill>
                  <a:schemeClr val="tx1"/>
                </a:solidFill>
              </a:rPr>
              <a:t>)</a:t>
            </a:r>
          </a:p>
          <a:p>
            <a:endParaRPr lang="en-US" sz="1400" dirty="0">
              <a:solidFill>
                <a:schemeClr val="tx1"/>
              </a:solidFill>
            </a:endParaRPr>
          </a:p>
          <a:p>
            <a:r>
              <a:rPr lang="en-US" sz="1400" dirty="0">
                <a:solidFill>
                  <a:schemeClr val="tx1"/>
                </a:solidFill>
              </a:rPr>
              <a:t>Charlesworth, L (2024) What is </a:t>
            </a:r>
            <a:r>
              <a:rPr lang="en-US" sz="1400" dirty="0" err="1">
                <a:solidFill>
                  <a:schemeClr val="tx1"/>
                </a:solidFill>
              </a:rPr>
              <a:t>microsoft</a:t>
            </a:r>
            <a:r>
              <a:rPr lang="en-US" sz="1400" dirty="0">
                <a:solidFill>
                  <a:schemeClr val="tx1"/>
                </a:solidFill>
              </a:rPr>
              <a:t> excel used for and is it still relevant? Available at: </a:t>
            </a:r>
            <a:r>
              <a:rPr lang="en-US" sz="1400" dirty="0">
                <a:solidFill>
                  <a:schemeClr val="tx1"/>
                </a:solidFill>
                <a:hlinkClick r:id="rId4">
                  <a:extLst>
                    <a:ext uri="{A12FA001-AC4F-418D-AE19-62706E023703}">
                      <ahyp:hlinkClr xmlns:ahyp="http://schemas.microsoft.com/office/drawing/2018/hyperlinkcolor" val="tx"/>
                    </a:ext>
                  </a:extLst>
                </a:hlinkClick>
              </a:rPr>
              <a:t>https://kaplan.co.uk/blog/features/is-microsoft-excel-still-relevant</a:t>
            </a:r>
            <a:r>
              <a:rPr lang="en-US" sz="1400" dirty="0">
                <a:solidFill>
                  <a:schemeClr val="tx1"/>
                </a:solidFill>
              </a:rPr>
              <a:t> [Accessed 07 February 2026].</a:t>
            </a:r>
          </a:p>
          <a:p>
            <a:r>
              <a:rPr lang="en-US" sz="1400" dirty="0" err="1">
                <a:solidFill>
                  <a:schemeClr val="tx1"/>
                </a:solidFill>
              </a:rPr>
              <a:t>Lenovo.com</a:t>
            </a:r>
            <a:r>
              <a:rPr lang="en-US" sz="1400" dirty="0">
                <a:solidFill>
                  <a:schemeClr val="tx1"/>
                </a:solidFill>
              </a:rPr>
              <a:t> (2021) Microsoft Excel: What are some benefits of using Microsoft Excel? Available at: </a:t>
            </a:r>
            <a:r>
              <a:rPr lang="en-US" sz="1400" dirty="0">
                <a:solidFill>
                  <a:schemeClr val="tx1"/>
                </a:solidFill>
                <a:hlinkClick r:id="rId5">
                  <a:extLst>
                    <a:ext uri="{A12FA001-AC4F-418D-AE19-62706E023703}">
                      <ahyp:hlinkClr xmlns:ahyp="http://schemas.microsoft.com/office/drawing/2018/hyperlinkcolor" val="tx"/>
                    </a:ext>
                  </a:extLst>
                </a:hlinkClick>
              </a:rPr>
              <a:t>https://www.lenovo.com/gb/en/glossary/microsoft-excel/?orgRef=https%253A%252F%252Fwww.google.com%252F&amp;srsltid=AfmBOopbZ0jBtl-qMJMpxKY2NUu0nJgNtf0LXStMOB-4BuL7e963aO4-</a:t>
            </a:r>
            <a:r>
              <a:rPr lang="en-US" sz="1400" dirty="0">
                <a:solidFill>
                  <a:schemeClr val="tx1"/>
                </a:solidFill>
              </a:rPr>
              <a:t> [Accessed 06 February 2026].</a:t>
            </a:r>
          </a:p>
          <a:p>
            <a:r>
              <a:rPr lang="en-US" sz="1400" dirty="0" err="1">
                <a:solidFill>
                  <a:schemeClr val="tx1"/>
                </a:solidFill>
              </a:rPr>
              <a:t>Sunbase</a:t>
            </a:r>
            <a:r>
              <a:rPr lang="en-US" sz="1400" dirty="0">
                <a:solidFill>
                  <a:schemeClr val="tx1"/>
                </a:solidFill>
              </a:rPr>
              <a:t> (2024) Disadvantages of Spreadsheets: Understanding Limitations. Available at: </a:t>
            </a:r>
            <a:r>
              <a:rPr lang="en-US" sz="1400" dirty="0">
                <a:solidFill>
                  <a:schemeClr val="tx1"/>
                </a:solidFill>
                <a:hlinkClick r:id="rId6">
                  <a:extLst>
                    <a:ext uri="{A12FA001-AC4F-418D-AE19-62706E023703}">
                      <ahyp:hlinkClr xmlns:ahyp="http://schemas.microsoft.com/office/drawing/2018/hyperlinkcolor" val="tx"/>
                    </a:ext>
                  </a:extLst>
                </a:hlinkClick>
              </a:rPr>
              <a:t>https://www.sunbasedata.com/blog/understanding-disadvantages-of-spreadsheet-its-limitations</a:t>
            </a:r>
            <a:r>
              <a:rPr lang="en-US" sz="1400" dirty="0">
                <a:solidFill>
                  <a:schemeClr val="tx1"/>
                </a:solidFill>
              </a:rPr>
              <a:t> [Accessed 06 February 2026].</a:t>
            </a:r>
          </a:p>
          <a:p>
            <a:pPr marL="0" indent="0">
              <a:buNone/>
            </a:pPr>
            <a:endParaRPr lang="en-US" sz="1400" dirty="0"/>
          </a:p>
          <a:p>
            <a:pPr marL="0" indent="0">
              <a:buNone/>
            </a:pPr>
            <a:br>
              <a:rPr lang="en-US" sz="1400" dirty="0"/>
            </a:br>
            <a:endParaRPr lang="en-US" sz="1400" dirty="0"/>
          </a:p>
          <a:p>
            <a:pPr marL="359410" indent="-359410"/>
            <a:endParaRPr lang="en-US" sz="1400" dirty="0">
              <a:solidFill>
                <a:srgbClr val="000000">
                  <a:alpha val="60000"/>
                </a:srgbClr>
              </a:solidFill>
            </a:endParaRPr>
          </a:p>
          <a:p>
            <a:pPr marL="359410" indent="-359410"/>
            <a:endParaRPr lang="en-US" sz="1400" dirty="0">
              <a:solidFill>
                <a:srgbClr val="000000">
                  <a:alpha val="60000"/>
                </a:srgbClr>
              </a:solidFill>
            </a:endParaRPr>
          </a:p>
        </p:txBody>
      </p:sp>
    </p:spTree>
    <p:extLst>
      <p:ext uri="{BB962C8B-B14F-4D97-AF65-F5344CB8AC3E}">
        <p14:creationId xmlns:p14="http://schemas.microsoft.com/office/powerpoint/2010/main" val="307168432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800" decel="100000"/>
                                        <p:tgtEl>
                                          <p:spTgt spid="3">
                                            <p:txEl>
                                              <p:pRg st="1" end="1"/>
                                            </p:txEl>
                                          </p:spTgt>
                                        </p:tgtEl>
                                      </p:cBhvr>
                                    </p:animEffect>
                                    <p:anim calcmode="lin" valueType="num">
                                      <p:cBhvr>
                                        <p:cTn id="16"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par>
                                <p:cTn id="21" presetID="3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800" decel="100000"/>
                                        <p:tgtEl>
                                          <p:spTgt spid="3">
                                            <p:txEl>
                                              <p:pRg st="2" end="2"/>
                                            </p:txEl>
                                          </p:spTgt>
                                        </p:tgtEl>
                                      </p:cBhvr>
                                    </p:animEffect>
                                    <p:anim calcmode="lin" valueType="num">
                                      <p:cBhvr>
                                        <p:cTn id="24"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25"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6"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par>
                                <p:cTn id="29" presetID="30"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800" decel="100000"/>
                                        <p:tgtEl>
                                          <p:spTgt spid="3">
                                            <p:txEl>
                                              <p:pRg st="3" end="3"/>
                                            </p:txEl>
                                          </p:spTgt>
                                        </p:tgtEl>
                                      </p:cBhvr>
                                    </p:animEffect>
                                    <p:anim calcmode="lin" valueType="num">
                                      <p:cBhvr>
                                        <p:cTn id="32" dur="800" decel="100000" fill="hold"/>
                                        <p:tgtEl>
                                          <p:spTgt spid="3">
                                            <p:txEl>
                                              <p:pRg st="3" end="3"/>
                                            </p:txEl>
                                          </p:spTgt>
                                        </p:tgtEl>
                                        <p:attrNameLst>
                                          <p:attrName>style.rotation</p:attrName>
                                        </p:attrNameLst>
                                      </p:cBhvr>
                                      <p:tavLst>
                                        <p:tav tm="0">
                                          <p:val>
                                            <p:fltVal val="-90"/>
                                          </p:val>
                                        </p:tav>
                                        <p:tav tm="100000">
                                          <p:val>
                                            <p:fltVal val="0"/>
                                          </p:val>
                                        </p:tav>
                                      </p:tavLst>
                                    </p:anim>
                                    <p:anim calcmode="lin" valueType="num">
                                      <p:cBhvr>
                                        <p:cTn id="33" dur="800" decel="100000" fill="hold"/>
                                        <p:tgtEl>
                                          <p:spTgt spid="3">
                                            <p:txEl>
                                              <p:pRg st="3" end="3"/>
                                            </p:txEl>
                                          </p:spTgt>
                                        </p:tgtEl>
                                        <p:attrNameLst>
                                          <p:attrName>ppt_x</p:attrName>
                                        </p:attrNameLst>
                                      </p:cBhvr>
                                      <p:tavLst>
                                        <p:tav tm="0">
                                          <p:val>
                                            <p:strVal val="#ppt_x+0.4"/>
                                          </p:val>
                                        </p:tav>
                                        <p:tav tm="100000">
                                          <p:val>
                                            <p:strVal val="#ppt_x-0.05"/>
                                          </p:val>
                                        </p:tav>
                                      </p:tavLst>
                                    </p:anim>
                                    <p:anim calcmode="lin" valueType="num">
                                      <p:cBhvr>
                                        <p:cTn id="34" dur="800" decel="100000" fill="hold"/>
                                        <p:tgtEl>
                                          <p:spTgt spid="3">
                                            <p:txEl>
                                              <p:pRg st="3" end="3"/>
                                            </p:txEl>
                                          </p:spTgt>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3">
                                            <p:txEl>
                                              <p:pRg st="3" end="3"/>
                                            </p:txEl>
                                          </p:spTgt>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3">
                                            <p:txEl>
                                              <p:pRg st="3" end="3"/>
                                            </p:txEl>
                                          </p:spTgt>
                                        </p:tgtEl>
                                        <p:attrNameLst>
                                          <p:attrName>ppt_y</p:attrName>
                                        </p:attrNameLst>
                                      </p:cBhvr>
                                      <p:tavLst>
                                        <p:tav tm="0">
                                          <p:val>
                                            <p:strVal val="#ppt_y+0.1"/>
                                          </p:val>
                                        </p:tav>
                                        <p:tav tm="100000">
                                          <p:val>
                                            <p:strVal val="#ppt_y"/>
                                          </p:val>
                                        </p:tav>
                                      </p:tavLst>
                                    </p:anim>
                                  </p:childTnLst>
                                </p:cTn>
                              </p:par>
                              <p:par>
                                <p:cTn id="37" presetID="30"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800" decel="100000"/>
                                        <p:tgtEl>
                                          <p:spTgt spid="3">
                                            <p:txEl>
                                              <p:pRg st="5" end="5"/>
                                            </p:txEl>
                                          </p:spTgt>
                                        </p:tgtEl>
                                      </p:cBhvr>
                                    </p:animEffect>
                                    <p:anim calcmode="lin" valueType="num">
                                      <p:cBhvr>
                                        <p:cTn id="40" dur="800" decel="100000" fill="hold"/>
                                        <p:tgtEl>
                                          <p:spTgt spid="3">
                                            <p:txEl>
                                              <p:pRg st="5" end="5"/>
                                            </p:txEl>
                                          </p:spTgt>
                                        </p:tgtEl>
                                        <p:attrNameLst>
                                          <p:attrName>style.rotation</p:attrName>
                                        </p:attrNameLst>
                                      </p:cBhvr>
                                      <p:tavLst>
                                        <p:tav tm="0">
                                          <p:val>
                                            <p:fltVal val="-90"/>
                                          </p:val>
                                        </p:tav>
                                        <p:tav tm="100000">
                                          <p:val>
                                            <p:fltVal val="0"/>
                                          </p:val>
                                        </p:tav>
                                      </p:tavLst>
                                    </p:anim>
                                    <p:anim calcmode="lin" valueType="num">
                                      <p:cBhvr>
                                        <p:cTn id="41" dur="800" decel="100000" fill="hold"/>
                                        <p:tgtEl>
                                          <p:spTgt spid="3">
                                            <p:txEl>
                                              <p:pRg st="5" end="5"/>
                                            </p:txEl>
                                          </p:spTgt>
                                        </p:tgtEl>
                                        <p:attrNameLst>
                                          <p:attrName>ppt_x</p:attrName>
                                        </p:attrNameLst>
                                      </p:cBhvr>
                                      <p:tavLst>
                                        <p:tav tm="0">
                                          <p:val>
                                            <p:strVal val="#ppt_x+0.4"/>
                                          </p:val>
                                        </p:tav>
                                        <p:tav tm="100000">
                                          <p:val>
                                            <p:strVal val="#ppt_x-0.05"/>
                                          </p:val>
                                        </p:tav>
                                      </p:tavLst>
                                    </p:anim>
                                    <p:anim calcmode="lin" valueType="num">
                                      <p:cBhvr>
                                        <p:cTn id="42" dur="800" decel="100000" fill="hold"/>
                                        <p:tgtEl>
                                          <p:spTgt spid="3">
                                            <p:txEl>
                                              <p:pRg st="5" end="5"/>
                                            </p:txEl>
                                          </p:spTgt>
                                        </p:tgtEl>
                                        <p:attrNameLst>
                                          <p:attrName>ppt_y</p:attrName>
                                        </p:attrNameLst>
                                      </p:cBhvr>
                                      <p:tavLst>
                                        <p:tav tm="0">
                                          <p:val>
                                            <p:strVal val="#ppt_y-0.4"/>
                                          </p:val>
                                        </p:tav>
                                        <p:tav tm="100000">
                                          <p:val>
                                            <p:strVal val="#ppt_y+0.1"/>
                                          </p:val>
                                        </p:tav>
                                      </p:tavLst>
                                    </p:anim>
                                    <p:anim calcmode="lin" valueType="num">
                                      <p:cBhvr>
                                        <p:cTn id="43" dur="200" accel="100000" fill="hold">
                                          <p:stCondLst>
                                            <p:cond delay="800"/>
                                          </p:stCondLst>
                                        </p:cTn>
                                        <p:tgtEl>
                                          <p:spTgt spid="3">
                                            <p:txEl>
                                              <p:pRg st="5" end="5"/>
                                            </p:txEl>
                                          </p:spTgt>
                                        </p:tgtEl>
                                        <p:attrNameLst>
                                          <p:attrName>ppt_x</p:attrName>
                                        </p:attrNameLst>
                                      </p:cBhvr>
                                      <p:tavLst>
                                        <p:tav tm="0">
                                          <p:val>
                                            <p:strVal val="#ppt_x-0.05"/>
                                          </p:val>
                                        </p:tav>
                                        <p:tav tm="100000">
                                          <p:val>
                                            <p:strVal val="#ppt_x"/>
                                          </p:val>
                                        </p:tav>
                                      </p:tavLst>
                                    </p:anim>
                                    <p:anim calcmode="lin" valueType="num">
                                      <p:cBhvr>
                                        <p:cTn id="44" dur="200" accel="100000" fill="hold">
                                          <p:stCondLst>
                                            <p:cond delay="800"/>
                                          </p:stCondLst>
                                        </p:cTn>
                                        <p:tgtEl>
                                          <p:spTgt spid="3">
                                            <p:txEl>
                                              <p:pRg st="5" end="5"/>
                                            </p:txEl>
                                          </p:spTgt>
                                        </p:tgtEl>
                                        <p:attrNameLst>
                                          <p:attrName>ppt_y</p:attrName>
                                        </p:attrNameLst>
                                      </p:cBhvr>
                                      <p:tavLst>
                                        <p:tav tm="0">
                                          <p:val>
                                            <p:strVal val="#ppt_y+0.1"/>
                                          </p:val>
                                        </p:tav>
                                        <p:tav tm="100000">
                                          <p:val>
                                            <p:strVal val="#ppt_y"/>
                                          </p:val>
                                        </p:tav>
                                      </p:tavLst>
                                    </p:anim>
                                  </p:childTnLst>
                                </p:cTn>
                              </p:par>
                              <p:par>
                                <p:cTn id="45" presetID="30" presetClass="entr" presetSubtype="0" fill="hold" nodeType="with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800" decel="100000"/>
                                        <p:tgtEl>
                                          <p:spTgt spid="3">
                                            <p:txEl>
                                              <p:pRg st="6" end="6"/>
                                            </p:txEl>
                                          </p:spTgt>
                                        </p:tgtEl>
                                      </p:cBhvr>
                                    </p:animEffect>
                                    <p:anim calcmode="lin" valueType="num">
                                      <p:cBhvr>
                                        <p:cTn id="48"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par>
                                <p:cTn id="53" presetID="30" presetClass="entr" presetSubtype="0" fill="hold" nodeType="with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800" decel="100000"/>
                                        <p:tgtEl>
                                          <p:spTgt spid="3">
                                            <p:txEl>
                                              <p:pRg st="7" end="7"/>
                                            </p:txEl>
                                          </p:spTgt>
                                        </p:tgtEl>
                                      </p:cBhvr>
                                    </p:animEffect>
                                    <p:anim calcmode="lin" valueType="num">
                                      <p:cBhvr>
                                        <p:cTn id="56" dur="800" decel="100000" fill="hold"/>
                                        <p:tgtEl>
                                          <p:spTgt spid="3">
                                            <p:txEl>
                                              <p:pRg st="7" end="7"/>
                                            </p:txEl>
                                          </p:spTgt>
                                        </p:tgtEl>
                                        <p:attrNameLst>
                                          <p:attrName>style.rotation</p:attrName>
                                        </p:attrNameLst>
                                      </p:cBhvr>
                                      <p:tavLst>
                                        <p:tav tm="0">
                                          <p:val>
                                            <p:fltVal val="-90"/>
                                          </p:val>
                                        </p:tav>
                                        <p:tav tm="100000">
                                          <p:val>
                                            <p:fltVal val="0"/>
                                          </p:val>
                                        </p:tav>
                                      </p:tavLst>
                                    </p:anim>
                                    <p:anim calcmode="lin" valueType="num">
                                      <p:cBhvr>
                                        <p:cTn id="57" dur="800" decel="100000" fill="hold"/>
                                        <p:tgtEl>
                                          <p:spTgt spid="3">
                                            <p:txEl>
                                              <p:pRg st="7" end="7"/>
                                            </p:txEl>
                                          </p:spTgt>
                                        </p:tgtEl>
                                        <p:attrNameLst>
                                          <p:attrName>ppt_x</p:attrName>
                                        </p:attrNameLst>
                                      </p:cBhvr>
                                      <p:tavLst>
                                        <p:tav tm="0">
                                          <p:val>
                                            <p:strVal val="#ppt_x+0.4"/>
                                          </p:val>
                                        </p:tav>
                                        <p:tav tm="100000">
                                          <p:val>
                                            <p:strVal val="#ppt_x-0.05"/>
                                          </p:val>
                                        </p:tav>
                                      </p:tavLst>
                                    </p:anim>
                                    <p:anim calcmode="lin" valueType="num">
                                      <p:cBhvr>
                                        <p:cTn id="58" dur="800" decel="100000" fill="hold"/>
                                        <p:tgtEl>
                                          <p:spTgt spid="3">
                                            <p:txEl>
                                              <p:pRg st="7" end="7"/>
                                            </p:txEl>
                                          </p:spTgt>
                                        </p:tgtEl>
                                        <p:attrNameLst>
                                          <p:attrName>ppt_y</p:attrName>
                                        </p:attrNameLst>
                                      </p:cBhvr>
                                      <p:tavLst>
                                        <p:tav tm="0">
                                          <p:val>
                                            <p:strVal val="#ppt_y-0.4"/>
                                          </p:val>
                                        </p:tav>
                                        <p:tav tm="100000">
                                          <p:val>
                                            <p:strVal val="#ppt_y+0.1"/>
                                          </p:val>
                                        </p:tav>
                                      </p:tavLst>
                                    </p:anim>
                                    <p:anim calcmode="lin" valueType="num">
                                      <p:cBhvr>
                                        <p:cTn id="59" dur="200" accel="100000" fill="hold">
                                          <p:stCondLst>
                                            <p:cond delay="800"/>
                                          </p:stCondLst>
                                        </p:cTn>
                                        <p:tgtEl>
                                          <p:spTgt spid="3">
                                            <p:txEl>
                                              <p:pRg st="7" end="7"/>
                                            </p:txEl>
                                          </p:spTgt>
                                        </p:tgtEl>
                                        <p:attrNameLst>
                                          <p:attrName>ppt_x</p:attrName>
                                        </p:attrNameLst>
                                      </p:cBhvr>
                                      <p:tavLst>
                                        <p:tav tm="0">
                                          <p:val>
                                            <p:strVal val="#ppt_x-0.05"/>
                                          </p:val>
                                        </p:tav>
                                        <p:tav tm="100000">
                                          <p:val>
                                            <p:strVal val="#ppt_x"/>
                                          </p:val>
                                        </p:tav>
                                      </p:tavLst>
                                    </p:anim>
                                    <p:anim calcmode="lin" valueType="num">
                                      <p:cBhvr>
                                        <p:cTn id="60" dur="200" accel="100000" fill="hold">
                                          <p:stCondLst>
                                            <p:cond delay="800"/>
                                          </p:stCondLst>
                                        </p:cTn>
                                        <p:tgtEl>
                                          <p:spTgt spid="3">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group of people raising their hands&#10;&#10;AI-generated content may be incorrect.">
            <a:extLst>
              <a:ext uri="{FF2B5EF4-FFF2-40B4-BE49-F238E27FC236}">
                <a16:creationId xmlns:a16="http://schemas.microsoft.com/office/drawing/2014/main" id="{3A1748CD-BACF-4FB4-B913-5E889CB029C4}"/>
              </a:ext>
            </a:extLst>
          </p:cNvPr>
          <p:cNvPicPr>
            <a:picLocks noChangeAspect="1"/>
          </p:cNvPicPr>
          <p:nvPr/>
        </p:nvPicPr>
        <p:blipFill>
          <a:blip r:embed="rId2"/>
          <a:srcRect t="15730"/>
          <a:stretch>
            <a:fillRect/>
          </a:stretch>
        </p:blipFill>
        <p:spPr>
          <a:xfrm>
            <a:off x="82213" y="505"/>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99355423-6D9D-BA9A-6DF7-D0774E5B19A9}"/>
              </a:ext>
            </a:extLst>
          </p:cNvPr>
          <p:cNvSpPr>
            <a:spLocks noGrp="1"/>
          </p:cNvSpPr>
          <p:nvPr>
            <p:ph type="title"/>
          </p:nvPr>
        </p:nvSpPr>
        <p:spPr>
          <a:xfrm>
            <a:off x="2107200" y="1096965"/>
            <a:ext cx="7977600" cy="2085696"/>
          </a:xfrm>
        </p:spPr>
        <p:txBody>
          <a:bodyPr vert="horz" lIns="91440" tIns="45720" rIns="91440" bIns="45720" rtlCol="0" anchor="b" anchorCtr="0">
            <a:normAutofit/>
          </a:bodyPr>
          <a:lstStyle/>
          <a:p>
            <a:pPr algn="ctr"/>
            <a:r>
              <a:rPr lang="en-US" sz="4800" dirty="0">
                <a:solidFill>
                  <a:schemeClr val="tx1"/>
                </a:solidFill>
              </a:rPr>
              <a:t>THANK YOU FOR LISTENING.</a:t>
            </a:r>
          </a:p>
        </p:txBody>
      </p:sp>
      <p:sp>
        <p:nvSpPr>
          <p:cNvPr id="3" name="Content Placeholder 2">
            <a:extLst>
              <a:ext uri="{FF2B5EF4-FFF2-40B4-BE49-F238E27FC236}">
                <a16:creationId xmlns:a16="http://schemas.microsoft.com/office/drawing/2014/main" id="{2BDC5FE7-D8AB-D986-C239-6C3F81A472BF}"/>
              </a:ext>
            </a:extLst>
          </p:cNvPr>
          <p:cNvSpPr>
            <a:spLocks noGrp="1"/>
          </p:cNvSpPr>
          <p:nvPr>
            <p:ph idx="1"/>
          </p:nvPr>
        </p:nvSpPr>
        <p:spPr>
          <a:xfrm>
            <a:off x="3216000" y="3945771"/>
            <a:ext cx="5760000" cy="1832730"/>
          </a:xfrm>
        </p:spPr>
        <p:txBody>
          <a:bodyPr vert="horz" lIns="91440" tIns="45720" rIns="91440" bIns="45720" rtlCol="0">
            <a:normAutofit/>
          </a:bodyPr>
          <a:lstStyle/>
          <a:p>
            <a:pPr marL="0" indent="0" algn="ctr">
              <a:lnSpc>
                <a:spcPct val="125000"/>
              </a:lnSpc>
              <a:buNone/>
            </a:pPr>
            <a:r>
              <a:rPr lang="en-US" sz="2400" dirty="0">
                <a:solidFill>
                  <a:schemeClr val="tx1">
                    <a:alpha val="80000"/>
                  </a:schemeClr>
                </a:solidFill>
              </a:rPr>
              <a:t>ANY QUESTIONS?</a:t>
            </a:r>
          </a:p>
        </p:txBody>
      </p:sp>
    </p:spTree>
    <p:extLst>
      <p:ext uri="{BB962C8B-B14F-4D97-AF65-F5344CB8AC3E}">
        <p14:creationId xmlns:p14="http://schemas.microsoft.com/office/powerpoint/2010/main" val="217454086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nodeType="clickEffect">
                                  <p:stCondLst>
                                    <p:cond delay="0"/>
                                  </p:stCondLst>
                                  <p:iterate type="lt">
                                    <p:tmPct val="10000"/>
                                  </p:iterate>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p:cTn id="16"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1248</Words>
  <Application>Microsoft Office PowerPoint</Application>
  <PresentationFormat>Widescreen</PresentationFormat>
  <Paragraphs>134</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 Display</vt:lpstr>
      <vt:lpstr>Arial</vt:lpstr>
      <vt:lpstr>Franklin Gothic Demi Cond</vt:lpstr>
      <vt:lpstr>Trebuchet MS</vt:lpstr>
      <vt:lpstr>Wingdings</vt:lpstr>
      <vt:lpstr>Wingdings 3</vt:lpstr>
      <vt:lpstr>Facet</vt:lpstr>
      <vt:lpstr>Digital Skills and Research Method LCHS4007_BIRM   </vt:lpstr>
      <vt:lpstr>GREENFIELD HOME CARE AGENCY</vt:lpstr>
      <vt:lpstr>WHAT IS EXCEL?</vt:lpstr>
      <vt:lpstr>HOW WILL MICROSOFT EXCEL MAKE TASKS FOR GREENFIELDHOME AGENCY MORE EFFECTIVE? </vt:lpstr>
      <vt:lpstr> BENEFITS OF GREENFIELD HOME CARE AGENCY USING MICROSOFT EXCEL:</vt:lpstr>
      <vt:lpstr> LIMITATIONS OF GREENFIELD HOME AGENCY USING MICROSOFT EXCEL:</vt:lpstr>
      <vt:lpstr> MICROSOFT TEAMS AT GREENFIELD HOME CARE AGENCY </vt:lpstr>
      <vt:lpstr>What is Microsoft Teams?</vt:lpstr>
      <vt:lpstr>How Greenfield Home Care Agency staff can communicate via Microsoft Teams? </vt:lpstr>
      <vt:lpstr>Microsoft Teams Video Calls </vt:lpstr>
      <vt:lpstr>What is the purpose of a Digital Action plan?  As we live in a modern digital society it is important for everyone to access skills and gain support so that everyone can take part and stay safe when using digital technology.   In the next slide I will show an action plan to adapt these strategies.</vt:lpstr>
      <vt:lpstr> </vt:lpstr>
      <vt:lpstr>PowerPoint Presentation</vt:lpstr>
      <vt:lpstr>  </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taybah nisa</dc:creator>
  <cp:lastModifiedBy>taybah nisa</cp:lastModifiedBy>
  <cp:revision>347</cp:revision>
  <dcterms:created xsi:type="dcterms:W3CDTF">2026-01-25T16:30:46Z</dcterms:created>
  <dcterms:modified xsi:type="dcterms:W3CDTF">2026-02-15T10:32:44Z</dcterms:modified>
</cp:coreProperties>
</file>