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1" r:id="rId5"/>
    <p:sldId id="262" r:id="rId6"/>
    <p:sldId id="264" r:id="rId7"/>
    <p:sldId id="266" r:id="rId8"/>
    <p:sldId id="268" r:id="rId9"/>
    <p:sldId id="270" r:id="rId10"/>
    <p:sldId id="271" r:id="rId11"/>
    <p:sldId id="272"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48" d="100"/>
          <a:sy n="48" d="100"/>
        </p:scale>
        <p:origin x="106"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ucyna daszkowska" userId="3fa885edac3fa36a" providerId="LiveId" clId="{57DDB3B0-538E-449D-BC87-7610B3D1AB0B}"/>
    <pc:docChg chg="custSel modSld">
      <pc:chgData name="lucyna daszkowska" userId="3fa885edac3fa36a" providerId="LiveId" clId="{57DDB3B0-538E-449D-BC87-7610B3D1AB0B}" dt="2023-07-07T20:07:35.645" v="159" actId="20577"/>
      <pc:docMkLst>
        <pc:docMk/>
      </pc:docMkLst>
      <pc:sldChg chg="modSp mod">
        <pc:chgData name="lucyna daszkowska" userId="3fa885edac3fa36a" providerId="LiveId" clId="{57DDB3B0-538E-449D-BC87-7610B3D1AB0B}" dt="2023-07-07T20:03:15.798" v="114" actId="6549"/>
        <pc:sldMkLst>
          <pc:docMk/>
          <pc:sldMk cId="3579496994" sldId="259"/>
        </pc:sldMkLst>
        <pc:spChg chg="mod">
          <ac:chgData name="lucyna daszkowska" userId="3fa885edac3fa36a" providerId="LiveId" clId="{57DDB3B0-538E-449D-BC87-7610B3D1AB0B}" dt="2023-07-07T20:03:15.798" v="114" actId="6549"/>
          <ac:spMkLst>
            <pc:docMk/>
            <pc:sldMk cId="3579496994" sldId="259"/>
            <ac:spMk id="3" creationId="{61A9FE73-1BAD-3747-E6E5-E575319B33A3}"/>
          </ac:spMkLst>
        </pc:spChg>
      </pc:sldChg>
      <pc:sldChg chg="modSp mod">
        <pc:chgData name="lucyna daszkowska" userId="3fa885edac3fa36a" providerId="LiveId" clId="{57DDB3B0-538E-449D-BC87-7610B3D1AB0B}" dt="2023-07-07T20:07:35.645" v="159" actId="20577"/>
        <pc:sldMkLst>
          <pc:docMk/>
          <pc:sldMk cId="3787328230" sldId="261"/>
        </pc:sldMkLst>
        <pc:spChg chg="mod">
          <ac:chgData name="lucyna daszkowska" userId="3fa885edac3fa36a" providerId="LiveId" clId="{57DDB3B0-538E-449D-BC87-7610B3D1AB0B}" dt="2023-07-07T20:07:35.645" v="159" actId="20577"/>
          <ac:spMkLst>
            <pc:docMk/>
            <pc:sldMk cId="3787328230" sldId="261"/>
            <ac:spMk id="3" creationId="{E8BF5465-6DD4-96B1-20EA-0C8E35562408}"/>
          </ac:spMkLst>
        </pc:spChg>
      </pc:sldChg>
      <pc:sldChg chg="modSp mod">
        <pc:chgData name="lucyna daszkowska" userId="3fa885edac3fa36a" providerId="LiveId" clId="{57DDB3B0-538E-449D-BC87-7610B3D1AB0B}" dt="2023-07-07T19:56:08.078" v="39" actId="20577"/>
        <pc:sldMkLst>
          <pc:docMk/>
          <pc:sldMk cId="1045461278" sldId="264"/>
        </pc:sldMkLst>
        <pc:spChg chg="mod">
          <ac:chgData name="lucyna daszkowska" userId="3fa885edac3fa36a" providerId="LiveId" clId="{57DDB3B0-538E-449D-BC87-7610B3D1AB0B}" dt="2023-07-07T19:56:08.078" v="39" actId="20577"/>
          <ac:spMkLst>
            <pc:docMk/>
            <pc:sldMk cId="1045461278" sldId="264"/>
            <ac:spMk id="3" creationId="{89FAC7B2-DE11-4659-09BA-EE43A07D8609}"/>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CBA9D-1F9F-6AE3-F2B1-09B3A049E7B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35ED7E4-F747-7030-5B0B-899E56FBE83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E425999-064F-9C24-FAFD-AF593FBDF3C6}"/>
              </a:ext>
            </a:extLst>
          </p:cNvPr>
          <p:cNvSpPr>
            <a:spLocks noGrp="1"/>
          </p:cNvSpPr>
          <p:nvPr>
            <p:ph type="dt" sz="half" idx="10"/>
          </p:nvPr>
        </p:nvSpPr>
        <p:spPr/>
        <p:txBody>
          <a:bodyPr/>
          <a:lstStyle/>
          <a:p>
            <a:fld id="{7E1BB964-9B3C-4148-96E7-59B3CA8BB7CC}" type="datetimeFigureOut">
              <a:rPr lang="en-GB" smtClean="0"/>
              <a:t>07/07/2023</a:t>
            </a:fld>
            <a:endParaRPr lang="en-GB"/>
          </a:p>
        </p:txBody>
      </p:sp>
      <p:sp>
        <p:nvSpPr>
          <p:cNvPr id="5" name="Footer Placeholder 4">
            <a:extLst>
              <a:ext uri="{FF2B5EF4-FFF2-40B4-BE49-F238E27FC236}">
                <a16:creationId xmlns:a16="http://schemas.microsoft.com/office/drawing/2014/main" id="{089B9B34-E356-87E0-F24C-E0E7C2444CE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3ABC1B8-0175-0BAE-5475-3A83988EA390}"/>
              </a:ext>
            </a:extLst>
          </p:cNvPr>
          <p:cNvSpPr>
            <a:spLocks noGrp="1"/>
          </p:cNvSpPr>
          <p:nvPr>
            <p:ph type="sldNum" sz="quarter" idx="12"/>
          </p:nvPr>
        </p:nvSpPr>
        <p:spPr/>
        <p:txBody>
          <a:bodyPr/>
          <a:lstStyle/>
          <a:p>
            <a:fld id="{E5F07A66-367D-404A-941E-38E1B7EC3903}" type="slidenum">
              <a:rPr lang="en-GB" smtClean="0"/>
              <a:t>‹#›</a:t>
            </a:fld>
            <a:endParaRPr lang="en-GB"/>
          </a:p>
        </p:txBody>
      </p:sp>
    </p:spTree>
    <p:extLst>
      <p:ext uri="{BB962C8B-B14F-4D97-AF65-F5344CB8AC3E}">
        <p14:creationId xmlns:p14="http://schemas.microsoft.com/office/powerpoint/2010/main" val="11587715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EBBB2-E5FD-0969-9D9B-5AB63D02FC8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66FA318-287A-51C6-A44F-CF11DFD1768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A11E29C-CE86-C8A3-F201-82865AD638B4}"/>
              </a:ext>
            </a:extLst>
          </p:cNvPr>
          <p:cNvSpPr>
            <a:spLocks noGrp="1"/>
          </p:cNvSpPr>
          <p:nvPr>
            <p:ph type="dt" sz="half" idx="10"/>
          </p:nvPr>
        </p:nvSpPr>
        <p:spPr/>
        <p:txBody>
          <a:bodyPr/>
          <a:lstStyle/>
          <a:p>
            <a:fld id="{7E1BB964-9B3C-4148-96E7-59B3CA8BB7CC}" type="datetimeFigureOut">
              <a:rPr lang="en-GB" smtClean="0"/>
              <a:t>07/07/2023</a:t>
            </a:fld>
            <a:endParaRPr lang="en-GB"/>
          </a:p>
        </p:txBody>
      </p:sp>
      <p:sp>
        <p:nvSpPr>
          <p:cNvPr id="5" name="Footer Placeholder 4">
            <a:extLst>
              <a:ext uri="{FF2B5EF4-FFF2-40B4-BE49-F238E27FC236}">
                <a16:creationId xmlns:a16="http://schemas.microsoft.com/office/drawing/2014/main" id="{C0A0BCDC-281F-49A9-1883-F5945DF7F6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5FDB165-4DE6-3909-ACAD-F2E6FEC1F494}"/>
              </a:ext>
            </a:extLst>
          </p:cNvPr>
          <p:cNvSpPr>
            <a:spLocks noGrp="1"/>
          </p:cNvSpPr>
          <p:nvPr>
            <p:ph type="sldNum" sz="quarter" idx="12"/>
          </p:nvPr>
        </p:nvSpPr>
        <p:spPr/>
        <p:txBody>
          <a:bodyPr/>
          <a:lstStyle/>
          <a:p>
            <a:fld id="{E5F07A66-367D-404A-941E-38E1B7EC3903}" type="slidenum">
              <a:rPr lang="en-GB" smtClean="0"/>
              <a:t>‹#›</a:t>
            </a:fld>
            <a:endParaRPr lang="en-GB"/>
          </a:p>
        </p:txBody>
      </p:sp>
    </p:spTree>
    <p:extLst>
      <p:ext uri="{BB962C8B-B14F-4D97-AF65-F5344CB8AC3E}">
        <p14:creationId xmlns:p14="http://schemas.microsoft.com/office/powerpoint/2010/main" val="10280410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859D4F-5E26-09C7-6B62-6A77EE47925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65F1937-EEF5-8EF5-2299-CE354F0EF68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CD33111-2F44-BBC2-555F-77591D39BA20}"/>
              </a:ext>
            </a:extLst>
          </p:cNvPr>
          <p:cNvSpPr>
            <a:spLocks noGrp="1"/>
          </p:cNvSpPr>
          <p:nvPr>
            <p:ph type="dt" sz="half" idx="10"/>
          </p:nvPr>
        </p:nvSpPr>
        <p:spPr/>
        <p:txBody>
          <a:bodyPr/>
          <a:lstStyle/>
          <a:p>
            <a:fld id="{7E1BB964-9B3C-4148-96E7-59B3CA8BB7CC}" type="datetimeFigureOut">
              <a:rPr lang="en-GB" smtClean="0"/>
              <a:t>07/07/2023</a:t>
            </a:fld>
            <a:endParaRPr lang="en-GB"/>
          </a:p>
        </p:txBody>
      </p:sp>
      <p:sp>
        <p:nvSpPr>
          <p:cNvPr id="5" name="Footer Placeholder 4">
            <a:extLst>
              <a:ext uri="{FF2B5EF4-FFF2-40B4-BE49-F238E27FC236}">
                <a16:creationId xmlns:a16="http://schemas.microsoft.com/office/drawing/2014/main" id="{9D7289CE-2243-A02A-5C20-6953053ED9E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46F11B-DB07-46EB-F148-6399AF0E2145}"/>
              </a:ext>
            </a:extLst>
          </p:cNvPr>
          <p:cNvSpPr>
            <a:spLocks noGrp="1"/>
          </p:cNvSpPr>
          <p:nvPr>
            <p:ph type="sldNum" sz="quarter" idx="12"/>
          </p:nvPr>
        </p:nvSpPr>
        <p:spPr/>
        <p:txBody>
          <a:bodyPr/>
          <a:lstStyle/>
          <a:p>
            <a:fld id="{E5F07A66-367D-404A-941E-38E1B7EC3903}" type="slidenum">
              <a:rPr lang="en-GB" smtClean="0"/>
              <a:t>‹#›</a:t>
            </a:fld>
            <a:endParaRPr lang="en-GB"/>
          </a:p>
        </p:txBody>
      </p:sp>
    </p:spTree>
    <p:extLst>
      <p:ext uri="{BB962C8B-B14F-4D97-AF65-F5344CB8AC3E}">
        <p14:creationId xmlns:p14="http://schemas.microsoft.com/office/powerpoint/2010/main" val="21774916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338188-A5AB-7BEF-75A0-AE5267455D3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1B6ADB9-CBE4-49DF-55BD-FA4A3A8A1A0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A82D6C9-F425-9D88-914A-EDF9CB9196F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A5884E3-6A41-1EE1-A63C-D8EE5BB8B028}"/>
              </a:ext>
            </a:extLst>
          </p:cNvPr>
          <p:cNvSpPr>
            <a:spLocks noGrp="1"/>
          </p:cNvSpPr>
          <p:nvPr>
            <p:ph type="dt" sz="half" idx="10"/>
          </p:nvPr>
        </p:nvSpPr>
        <p:spPr/>
        <p:txBody>
          <a:bodyPr/>
          <a:lstStyle/>
          <a:p>
            <a:fld id="{7E1BB964-9B3C-4148-96E7-59B3CA8BB7CC}" type="datetimeFigureOut">
              <a:rPr lang="en-GB" smtClean="0"/>
              <a:t>07/07/2023</a:t>
            </a:fld>
            <a:endParaRPr lang="en-GB"/>
          </a:p>
        </p:txBody>
      </p:sp>
      <p:sp>
        <p:nvSpPr>
          <p:cNvPr id="6" name="Footer Placeholder 5">
            <a:extLst>
              <a:ext uri="{FF2B5EF4-FFF2-40B4-BE49-F238E27FC236}">
                <a16:creationId xmlns:a16="http://schemas.microsoft.com/office/drawing/2014/main" id="{B17EDCD7-B71A-02A1-E9A2-09119CCF6AE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12A9FB-0CF9-159C-5378-F3E3DA755F91}"/>
              </a:ext>
            </a:extLst>
          </p:cNvPr>
          <p:cNvSpPr>
            <a:spLocks noGrp="1"/>
          </p:cNvSpPr>
          <p:nvPr>
            <p:ph type="sldNum" sz="quarter" idx="12"/>
          </p:nvPr>
        </p:nvSpPr>
        <p:spPr/>
        <p:txBody>
          <a:bodyPr/>
          <a:lstStyle/>
          <a:p>
            <a:fld id="{E5F07A66-367D-404A-941E-38E1B7EC3903}" type="slidenum">
              <a:rPr lang="en-GB" smtClean="0"/>
              <a:t>‹#›</a:t>
            </a:fld>
            <a:endParaRPr lang="en-GB"/>
          </a:p>
        </p:txBody>
      </p:sp>
    </p:spTree>
    <p:extLst>
      <p:ext uri="{BB962C8B-B14F-4D97-AF65-F5344CB8AC3E}">
        <p14:creationId xmlns:p14="http://schemas.microsoft.com/office/powerpoint/2010/main" val="14872207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A6D74F-4C5B-1A5A-6F5F-892372FD6B4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B4B2D3E-A9FE-C2AB-B735-97FD178BD75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6A7BA8C-EE88-B5CA-B848-E35D906DCBD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832300D-DFDC-A94D-F7A3-94B4293A32A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F07C4DE-F2B8-29FB-8353-6F0FFC8E871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8852E04-BA35-62EA-385E-F26403637185}"/>
              </a:ext>
            </a:extLst>
          </p:cNvPr>
          <p:cNvSpPr>
            <a:spLocks noGrp="1"/>
          </p:cNvSpPr>
          <p:nvPr>
            <p:ph type="dt" sz="half" idx="10"/>
          </p:nvPr>
        </p:nvSpPr>
        <p:spPr/>
        <p:txBody>
          <a:bodyPr/>
          <a:lstStyle/>
          <a:p>
            <a:fld id="{7E1BB964-9B3C-4148-96E7-59B3CA8BB7CC}" type="datetimeFigureOut">
              <a:rPr lang="en-GB" smtClean="0"/>
              <a:t>07/07/2023</a:t>
            </a:fld>
            <a:endParaRPr lang="en-GB"/>
          </a:p>
        </p:txBody>
      </p:sp>
      <p:sp>
        <p:nvSpPr>
          <p:cNvPr id="8" name="Footer Placeholder 7">
            <a:extLst>
              <a:ext uri="{FF2B5EF4-FFF2-40B4-BE49-F238E27FC236}">
                <a16:creationId xmlns:a16="http://schemas.microsoft.com/office/drawing/2014/main" id="{E527FEE2-E8E9-E344-E9BC-B67CC067D59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EAEF695-98A2-7FC9-C9AA-EB59A07463E5}"/>
              </a:ext>
            </a:extLst>
          </p:cNvPr>
          <p:cNvSpPr>
            <a:spLocks noGrp="1"/>
          </p:cNvSpPr>
          <p:nvPr>
            <p:ph type="sldNum" sz="quarter" idx="12"/>
          </p:nvPr>
        </p:nvSpPr>
        <p:spPr/>
        <p:txBody>
          <a:bodyPr/>
          <a:lstStyle/>
          <a:p>
            <a:fld id="{E5F07A66-367D-404A-941E-38E1B7EC3903}" type="slidenum">
              <a:rPr lang="en-GB" smtClean="0"/>
              <a:t>‹#›</a:t>
            </a:fld>
            <a:endParaRPr lang="en-GB"/>
          </a:p>
        </p:txBody>
      </p:sp>
    </p:spTree>
    <p:extLst>
      <p:ext uri="{BB962C8B-B14F-4D97-AF65-F5344CB8AC3E}">
        <p14:creationId xmlns:p14="http://schemas.microsoft.com/office/powerpoint/2010/main" val="17588621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EC91A-D11B-4557-ED16-EC31FA31385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384E00D-E34C-D4FA-2AD9-A08AD0A9671C}"/>
              </a:ext>
            </a:extLst>
          </p:cNvPr>
          <p:cNvSpPr>
            <a:spLocks noGrp="1"/>
          </p:cNvSpPr>
          <p:nvPr>
            <p:ph type="dt" sz="half" idx="10"/>
          </p:nvPr>
        </p:nvSpPr>
        <p:spPr/>
        <p:txBody>
          <a:bodyPr/>
          <a:lstStyle/>
          <a:p>
            <a:fld id="{7E1BB964-9B3C-4148-96E7-59B3CA8BB7CC}" type="datetimeFigureOut">
              <a:rPr lang="en-GB" smtClean="0"/>
              <a:t>07/07/2023</a:t>
            </a:fld>
            <a:endParaRPr lang="en-GB"/>
          </a:p>
        </p:txBody>
      </p:sp>
      <p:sp>
        <p:nvSpPr>
          <p:cNvPr id="4" name="Footer Placeholder 3">
            <a:extLst>
              <a:ext uri="{FF2B5EF4-FFF2-40B4-BE49-F238E27FC236}">
                <a16:creationId xmlns:a16="http://schemas.microsoft.com/office/drawing/2014/main" id="{861E5215-B4B9-9ECE-EF62-2CA897BDB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5227F7D-C714-8CBB-2AC0-0A329183178A}"/>
              </a:ext>
            </a:extLst>
          </p:cNvPr>
          <p:cNvSpPr>
            <a:spLocks noGrp="1"/>
          </p:cNvSpPr>
          <p:nvPr>
            <p:ph type="sldNum" sz="quarter" idx="12"/>
          </p:nvPr>
        </p:nvSpPr>
        <p:spPr/>
        <p:txBody>
          <a:bodyPr/>
          <a:lstStyle/>
          <a:p>
            <a:fld id="{E5F07A66-367D-404A-941E-38E1B7EC3903}" type="slidenum">
              <a:rPr lang="en-GB" smtClean="0"/>
              <a:t>‹#›</a:t>
            </a:fld>
            <a:endParaRPr lang="en-GB"/>
          </a:p>
        </p:txBody>
      </p:sp>
    </p:spTree>
    <p:extLst>
      <p:ext uri="{BB962C8B-B14F-4D97-AF65-F5344CB8AC3E}">
        <p14:creationId xmlns:p14="http://schemas.microsoft.com/office/powerpoint/2010/main" val="25483413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F38150D-9F0D-0A12-F67D-0BBC5B69B1B7}"/>
              </a:ext>
            </a:extLst>
          </p:cNvPr>
          <p:cNvSpPr>
            <a:spLocks noGrp="1"/>
          </p:cNvSpPr>
          <p:nvPr>
            <p:ph type="dt" sz="half" idx="10"/>
          </p:nvPr>
        </p:nvSpPr>
        <p:spPr/>
        <p:txBody>
          <a:bodyPr/>
          <a:lstStyle/>
          <a:p>
            <a:fld id="{7E1BB964-9B3C-4148-96E7-59B3CA8BB7CC}" type="datetimeFigureOut">
              <a:rPr lang="en-GB" smtClean="0"/>
              <a:t>07/07/2023</a:t>
            </a:fld>
            <a:endParaRPr lang="en-GB"/>
          </a:p>
        </p:txBody>
      </p:sp>
      <p:sp>
        <p:nvSpPr>
          <p:cNvPr id="3" name="Footer Placeholder 2">
            <a:extLst>
              <a:ext uri="{FF2B5EF4-FFF2-40B4-BE49-F238E27FC236}">
                <a16:creationId xmlns:a16="http://schemas.microsoft.com/office/drawing/2014/main" id="{6A92F92E-D726-DD9F-0482-EFFC7A19509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8632468-597E-4C77-73C5-2B23DB01B203}"/>
              </a:ext>
            </a:extLst>
          </p:cNvPr>
          <p:cNvSpPr>
            <a:spLocks noGrp="1"/>
          </p:cNvSpPr>
          <p:nvPr>
            <p:ph type="sldNum" sz="quarter" idx="12"/>
          </p:nvPr>
        </p:nvSpPr>
        <p:spPr/>
        <p:txBody>
          <a:bodyPr/>
          <a:lstStyle/>
          <a:p>
            <a:fld id="{E5F07A66-367D-404A-941E-38E1B7EC3903}" type="slidenum">
              <a:rPr lang="en-GB" smtClean="0"/>
              <a:t>‹#›</a:t>
            </a:fld>
            <a:endParaRPr lang="en-GB"/>
          </a:p>
        </p:txBody>
      </p:sp>
    </p:spTree>
    <p:extLst>
      <p:ext uri="{BB962C8B-B14F-4D97-AF65-F5344CB8AC3E}">
        <p14:creationId xmlns:p14="http://schemas.microsoft.com/office/powerpoint/2010/main" val="10195643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022F45-880F-5125-2948-4B3901E0551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5B86928-6EF4-B0EE-EE68-BAC98705171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CDEE4F6-EBA4-4C04-BFFF-3E59C9D752A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BC62C2-93C1-DA19-C971-D9BF0A8E0D2D}"/>
              </a:ext>
            </a:extLst>
          </p:cNvPr>
          <p:cNvSpPr>
            <a:spLocks noGrp="1"/>
          </p:cNvSpPr>
          <p:nvPr>
            <p:ph type="dt" sz="half" idx="10"/>
          </p:nvPr>
        </p:nvSpPr>
        <p:spPr/>
        <p:txBody>
          <a:bodyPr/>
          <a:lstStyle/>
          <a:p>
            <a:fld id="{7E1BB964-9B3C-4148-96E7-59B3CA8BB7CC}" type="datetimeFigureOut">
              <a:rPr lang="en-GB" smtClean="0"/>
              <a:t>07/07/2023</a:t>
            </a:fld>
            <a:endParaRPr lang="en-GB"/>
          </a:p>
        </p:txBody>
      </p:sp>
      <p:sp>
        <p:nvSpPr>
          <p:cNvPr id="6" name="Footer Placeholder 5">
            <a:extLst>
              <a:ext uri="{FF2B5EF4-FFF2-40B4-BE49-F238E27FC236}">
                <a16:creationId xmlns:a16="http://schemas.microsoft.com/office/drawing/2014/main" id="{9A7B3446-B94D-B629-7C03-E1EAE1A036C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0DA2392-0AEE-2B78-398B-40BDAF0FBCF7}"/>
              </a:ext>
            </a:extLst>
          </p:cNvPr>
          <p:cNvSpPr>
            <a:spLocks noGrp="1"/>
          </p:cNvSpPr>
          <p:nvPr>
            <p:ph type="sldNum" sz="quarter" idx="12"/>
          </p:nvPr>
        </p:nvSpPr>
        <p:spPr/>
        <p:txBody>
          <a:bodyPr/>
          <a:lstStyle/>
          <a:p>
            <a:fld id="{E5F07A66-367D-404A-941E-38E1B7EC3903}" type="slidenum">
              <a:rPr lang="en-GB" smtClean="0"/>
              <a:t>‹#›</a:t>
            </a:fld>
            <a:endParaRPr lang="en-GB"/>
          </a:p>
        </p:txBody>
      </p:sp>
    </p:spTree>
    <p:extLst>
      <p:ext uri="{BB962C8B-B14F-4D97-AF65-F5344CB8AC3E}">
        <p14:creationId xmlns:p14="http://schemas.microsoft.com/office/powerpoint/2010/main" val="19039557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ECC929-90A2-953D-72EC-D6417442980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CDC9CAB-B5AA-1AAC-1C22-6490BD6EDE8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2A282E8-D570-4B61-9361-199F1CF3F40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B311648-6BAF-4E92-55EA-9811DDC91E39}"/>
              </a:ext>
            </a:extLst>
          </p:cNvPr>
          <p:cNvSpPr>
            <a:spLocks noGrp="1"/>
          </p:cNvSpPr>
          <p:nvPr>
            <p:ph type="dt" sz="half" idx="10"/>
          </p:nvPr>
        </p:nvSpPr>
        <p:spPr/>
        <p:txBody>
          <a:bodyPr/>
          <a:lstStyle/>
          <a:p>
            <a:fld id="{7E1BB964-9B3C-4148-96E7-59B3CA8BB7CC}" type="datetimeFigureOut">
              <a:rPr lang="en-GB" smtClean="0"/>
              <a:t>07/07/2023</a:t>
            </a:fld>
            <a:endParaRPr lang="en-GB"/>
          </a:p>
        </p:txBody>
      </p:sp>
      <p:sp>
        <p:nvSpPr>
          <p:cNvPr id="6" name="Footer Placeholder 5">
            <a:extLst>
              <a:ext uri="{FF2B5EF4-FFF2-40B4-BE49-F238E27FC236}">
                <a16:creationId xmlns:a16="http://schemas.microsoft.com/office/drawing/2014/main" id="{13181B31-31C6-2787-69E1-41C08E96643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755A51C-BE96-A241-A0C6-E16187C3ACED}"/>
              </a:ext>
            </a:extLst>
          </p:cNvPr>
          <p:cNvSpPr>
            <a:spLocks noGrp="1"/>
          </p:cNvSpPr>
          <p:nvPr>
            <p:ph type="sldNum" sz="quarter" idx="12"/>
          </p:nvPr>
        </p:nvSpPr>
        <p:spPr/>
        <p:txBody>
          <a:bodyPr/>
          <a:lstStyle/>
          <a:p>
            <a:fld id="{E5F07A66-367D-404A-941E-38E1B7EC3903}" type="slidenum">
              <a:rPr lang="en-GB" smtClean="0"/>
              <a:t>‹#›</a:t>
            </a:fld>
            <a:endParaRPr lang="en-GB"/>
          </a:p>
        </p:txBody>
      </p:sp>
    </p:spTree>
    <p:extLst>
      <p:ext uri="{BB962C8B-B14F-4D97-AF65-F5344CB8AC3E}">
        <p14:creationId xmlns:p14="http://schemas.microsoft.com/office/powerpoint/2010/main" val="22933426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B30C90-0346-E161-32B3-42C4C1498D0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B812CA6-2863-23AB-36F9-6DE3F57F850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9B75F8F-B8E2-12C0-554E-317272B68DD5}"/>
              </a:ext>
            </a:extLst>
          </p:cNvPr>
          <p:cNvSpPr>
            <a:spLocks noGrp="1"/>
          </p:cNvSpPr>
          <p:nvPr>
            <p:ph type="dt" sz="half" idx="10"/>
          </p:nvPr>
        </p:nvSpPr>
        <p:spPr/>
        <p:txBody>
          <a:bodyPr/>
          <a:lstStyle/>
          <a:p>
            <a:fld id="{7E1BB964-9B3C-4148-96E7-59B3CA8BB7CC}" type="datetimeFigureOut">
              <a:rPr lang="en-GB" smtClean="0"/>
              <a:t>07/07/2023</a:t>
            </a:fld>
            <a:endParaRPr lang="en-GB"/>
          </a:p>
        </p:txBody>
      </p:sp>
      <p:sp>
        <p:nvSpPr>
          <p:cNvPr id="5" name="Footer Placeholder 4">
            <a:extLst>
              <a:ext uri="{FF2B5EF4-FFF2-40B4-BE49-F238E27FC236}">
                <a16:creationId xmlns:a16="http://schemas.microsoft.com/office/drawing/2014/main" id="{2EF91B60-D427-8483-8D5D-35EF009CD2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EA9E54-5EDA-1FB6-0F30-738C00EEA5E4}"/>
              </a:ext>
            </a:extLst>
          </p:cNvPr>
          <p:cNvSpPr>
            <a:spLocks noGrp="1"/>
          </p:cNvSpPr>
          <p:nvPr>
            <p:ph type="sldNum" sz="quarter" idx="12"/>
          </p:nvPr>
        </p:nvSpPr>
        <p:spPr/>
        <p:txBody>
          <a:bodyPr/>
          <a:lstStyle/>
          <a:p>
            <a:fld id="{E5F07A66-367D-404A-941E-38E1B7EC3903}" type="slidenum">
              <a:rPr lang="en-GB" smtClean="0"/>
              <a:t>‹#›</a:t>
            </a:fld>
            <a:endParaRPr lang="en-GB"/>
          </a:p>
        </p:txBody>
      </p:sp>
    </p:spTree>
    <p:extLst>
      <p:ext uri="{BB962C8B-B14F-4D97-AF65-F5344CB8AC3E}">
        <p14:creationId xmlns:p14="http://schemas.microsoft.com/office/powerpoint/2010/main" val="1123611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756CEF0-FCC3-20E3-0B47-6E7C38D77C8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17F8220-BCB0-E60B-F74B-68D74BC9072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6103B4D-416B-D632-62DB-6F7A3229566B}"/>
              </a:ext>
            </a:extLst>
          </p:cNvPr>
          <p:cNvSpPr>
            <a:spLocks noGrp="1"/>
          </p:cNvSpPr>
          <p:nvPr>
            <p:ph type="dt" sz="half" idx="10"/>
          </p:nvPr>
        </p:nvSpPr>
        <p:spPr/>
        <p:txBody>
          <a:bodyPr/>
          <a:lstStyle/>
          <a:p>
            <a:fld id="{7E1BB964-9B3C-4148-96E7-59B3CA8BB7CC}" type="datetimeFigureOut">
              <a:rPr lang="en-GB" smtClean="0"/>
              <a:t>07/07/2023</a:t>
            </a:fld>
            <a:endParaRPr lang="en-GB"/>
          </a:p>
        </p:txBody>
      </p:sp>
      <p:sp>
        <p:nvSpPr>
          <p:cNvPr id="5" name="Footer Placeholder 4">
            <a:extLst>
              <a:ext uri="{FF2B5EF4-FFF2-40B4-BE49-F238E27FC236}">
                <a16:creationId xmlns:a16="http://schemas.microsoft.com/office/drawing/2014/main" id="{9CCB2EB5-77C9-D561-196E-EA64AD91BBF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68884CC-D1DD-ED71-D979-322BFC3FB903}"/>
              </a:ext>
            </a:extLst>
          </p:cNvPr>
          <p:cNvSpPr>
            <a:spLocks noGrp="1"/>
          </p:cNvSpPr>
          <p:nvPr>
            <p:ph type="sldNum" sz="quarter" idx="12"/>
          </p:nvPr>
        </p:nvSpPr>
        <p:spPr/>
        <p:txBody>
          <a:bodyPr/>
          <a:lstStyle/>
          <a:p>
            <a:fld id="{E5F07A66-367D-404A-941E-38E1B7EC3903}" type="slidenum">
              <a:rPr lang="en-GB" smtClean="0"/>
              <a:t>‹#›</a:t>
            </a:fld>
            <a:endParaRPr lang="en-GB"/>
          </a:p>
        </p:txBody>
      </p:sp>
    </p:spTree>
    <p:extLst>
      <p:ext uri="{BB962C8B-B14F-4D97-AF65-F5344CB8AC3E}">
        <p14:creationId xmlns:p14="http://schemas.microsoft.com/office/powerpoint/2010/main" val="14113921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994D6A1-500E-6712-D8A0-6916EB1A7C3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8021CD0-385A-92C4-2F92-74B3F5CDA19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0C8897F-39EB-8F06-B8AE-30B12DE8B32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E1BB964-9B3C-4148-96E7-59B3CA8BB7CC}" type="datetimeFigureOut">
              <a:rPr lang="en-GB" smtClean="0"/>
              <a:t>07/07/2023</a:t>
            </a:fld>
            <a:endParaRPr lang="en-GB"/>
          </a:p>
        </p:txBody>
      </p:sp>
      <p:sp>
        <p:nvSpPr>
          <p:cNvPr id="5" name="Footer Placeholder 4">
            <a:extLst>
              <a:ext uri="{FF2B5EF4-FFF2-40B4-BE49-F238E27FC236}">
                <a16:creationId xmlns:a16="http://schemas.microsoft.com/office/drawing/2014/main" id="{1D97E92E-4499-E52D-5DBB-9FEAF48A0E4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3C15508-5CB4-4D25-F9A5-71999844855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5F07A66-367D-404A-941E-38E1B7EC3903}" type="slidenum">
              <a:rPr lang="en-GB" smtClean="0"/>
              <a:t>‹#›</a:t>
            </a:fld>
            <a:endParaRPr lang="en-GB"/>
          </a:p>
        </p:txBody>
      </p:sp>
    </p:spTree>
    <p:extLst>
      <p:ext uri="{BB962C8B-B14F-4D97-AF65-F5344CB8AC3E}">
        <p14:creationId xmlns:p14="http://schemas.microsoft.com/office/powerpoint/2010/main" val="130878291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36E12F-3E83-C4C1-AF33-D8F2AB083CA0}"/>
              </a:ext>
            </a:extLst>
          </p:cNvPr>
          <p:cNvSpPr>
            <a:spLocks noGrp="1"/>
          </p:cNvSpPr>
          <p:nvPr>
            <p:ph type="ctrTitle"/>
          </p:nvPr>
        </p:nvSpPr>
        <p:spPr/>
        <p:txBody>
          <a:bodyPr>
            <a:normAutofit/>
          </a:bodyPr>
          <a:lstStyle/>
          <a:p>
            <a:r>
              <a:rPr lang="en-US" sz="10000" b="1" dirty="0">
                <a:latin typeface="Times New Roman" panose="02020603050405020304" pitchFamily="18" charset="0"/>
                <a:cs typeface="Times New Roman" panose="02020603050405020304" pitchFamily="18" charset="0"/>
              </a:rPr>
              <a:t>Ted Talk</a:t>
            </a:r>
          </a:p>
        </p:txBody>
      </p:sp>
      <p:sp>
        <p:nvSpPr>
          <p:cNvPr id="3" name="Subtitle 2">
            <a:extLst>
              <a:ext uri="{FF2B5EF4-FFF2-40B4-BE49-F238E27FC236}">
                <a16:creationId xmlns:a16="http://schemas.microsoft.com/office/drawing/2014/main" id="{D739A26A-21C2-EB0C-32DE-4F07C09988D7}"/>
              </a:ext>
            </a:extLst>
          </p:cNvPr>
          <p:cNvSpPr>
            <a:spLocks noGrp="1"/>
          </p:cNvSpPr>
          <p:nvPr>
            <p:ph type="subTitle" idx="1"/>
          </p:nvPr>
        </p:nvSpPr>
        <p:spPr>
          <a:xfrm>
            <a:off x="1524000" y="3602037"/>
            <a:ext cx="9144000" cy="2387601"/>
          </a:xfrm>
        </p:spPr>
        <p:txBody>
          <a:bodyPr>
            <a:normAutofit fontScale="92500" lnSpcReduction="10000"/>
          </a:bodyPr>
          <a:lstStyle/>
          <a:p>
            <a:r>
              <a:rPr lang="en-US" dirty="0">
                <a:latin typeface="Times New Roman" panose="02020603050405020304" pitchFamily="18" charset="0"/>
                <a:cs typeface="Times New Roman" panose="02020603050405020304" pitchFamily="18" charset="0"/>
              </a:rPr>
              <a:t>Lucyna Daszkowska</a:t>
            </a:r>
          </a:p>
          <a:p>
            <a:r>
              <a:rPr lang="en-US" dirty="0">
                <a:latin typeface="Times New Roman" panose="02020603050405020304" pitchFamily="18" charset="0"/>
                <a:cs typeface="Times New Roman" panose="02020603050405020304" pitchFamily="18" charset="0"/>
              </a:rPr>
              <a:t>1913929</a:t>
            </a:r>
          </a:p>
          <a:p>
            <a:r>
              <a:rPr lang="en-US" dirty="0">
                <a:latin typeface="Times New Roman" panose="02020603050405020304" pitchFamily="18" charset="0"/>
                <a:cs typeface="Times New Roman" panose="02020603050405020304" pitchFamily="18" charset="0"/>
              </a:rPr>
              <a:t>UWTSD</a:t>
            </a:r>
          </a:p>
          <a:p>
            <a:r>
              <a:rPr lang="en-US" dirty="0">
                <a:latin typeface="Times New Roman" panose="02020603050405020304" pitchFamily="18" charset="0"/>
                <a:cs typeface="Times New Roman" panose="02020603050405020304" pitchFamily="18" charset="0"/>
              </a:rPr>
              <a:t>Marketing Management BMMB 7012</a:t>
            </a:r>
          </a:p>
          <a:p>
            <a:r>
              <a:rPr lang="en-US" dirty="0">
                <a:latin typeface="Times New Roman" panose="02020603050405020304" pitchFamily="18" charset="0"/>
                <a:cs typeface="Times New Roman" panose="02020603050405020304" pitchFamily="18" charset="0"/>
              </a:rPr>
              <a:t>Robyn Griffiths</a:t>
            </a:r>
          </a:p>
          <a:p>
            <a:r>
              <a:rPr lang="en-US">
                <a:latin typeface="Times New Roman" panose="02020603050405020304" pitchFamily="18" charset="0"/>
                <a:cs typeface="Times New Roman" panose="02020603050405020304" pitchFamily="18" charset="0"/>
              </a:rPr>
              <a:t>16/06/2023</a:t>
            </a: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561232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42E147-BB80-9133-57CF-F5207B927FB9}"/>
              </a:ext>
            </a:extLst>
          </p:cNvPr>
          <p:cNvSpPr>
            <a:spLocks noGrp="1"/>
          </p:cNvSpPr>
          <p:nvPr>
            <p:ph type="title"/>
          </p:nvPr>
        </p:nvSpPr>
        <p:spPr/>
        <p:txBody>
          <a:bodyPr>
            <a:normAutofit/>
          </a:bodyPr>
          <a:lstStyle/>
          <a:p>
            <a:pPr algn="ctr"/>
            <a:r>
              <a:rPr lang="en-US" sz="4800" b="1" dirty="0">
                <a:latin typeface="Times New Roman" panose="02020603050405020304" pitchFamily="18" charset="0"/>
                <a:cs typeface="Times New Roman" panose="02020603050405020304" pitchFamily="18" charset="0"/>
              </a:rPr>
              <a:t>Introduction</a:t>
            </a:r>
          </a:p>
        </p:txBody>
      </p:sp>
      <p:sp>
        <p:nvSpPr>
          <p:cNvPr id="3" name="Content Placeholder 2">
            <a:extLst>
              <a:ext uri="{FF2B5EF4-FFF2-40B4-BE49-F238E27FC236}">
                <a16:creationId xmlns:a16="http://schemas.microsoft.com/office/drawing/2014/main" id="{05FCF512-3F90-CE4A-9E32-A701E3D62EFC}"/>
              </a:ext>
            </a:extLst>
          </p:cNvPr>
          <p:cNvSpPr>
            <a:spLocks noGrp="1"/>
          </p:cNvSpPr>
          <p:nvPr>
            <p:ph idx="1"/>
          </p:nvPr>
        </p:nvSpPr>
        <p:spPr/>
        <p:txBody>
          <a:bodyPr>
            <a:normAutofit lnSpcReduction="10000"/>
          </a:bodyPr>
          <a:lstStyle/>
          <a:p>
            <a:pPr>
              <a:lnSpc>
                <a:spcPct val="107000"/>
              </a:lnSpc>
              <a:spcAft>
                <a:spcPts val="800"/>
              </a:spcAft>
            </a:pPr>
            <a:r>
              <a:rPr lang="en-US" sz="1800" kern="100" dirty="0">
                <a:effectLst/>
                <a:latin typeface="Times New Roman" panose="02020603050405020304" pitchFamily="18" charset="0"/>
                <a:ea typeface="Calibri" panose="020F0502020204030204" pitchFamily="34" charset="0"/>
              </a:rPr>
              <a:t>Marriott International Inc. is a dominant force in the field of tourism and hospitality across the globe, with several branches and facilities in various locations. </a:t>
            </a:r>
            <a:endParaRPr lang="en-KE" sz="1800" kern="100" dirty="0">
              <a:effectLst/>
              <a:latin typeface="Times New Roman" panose="02020603050405020304" pitchFamily="18" charset="0"/>
              <a:ea typeface="Calibri" panose="020F0502020204030204" pitchFamily="34" charset="0"/>
            </a:endParaRPr>
          </a:p>
          <a:p>
            <a:pPr>
              <a:lnSpc>
                <a:spcPct val="107000"/>
              </a:lnSpc>
              <a:spcAft>
                <a:spcPts val="800"/>
              </a:spcAft>
            </a:pPr>
            <a:r>
              <a:rPr lang="en-US" sz="1800" kern="100" dirty="0">
                <a:effectLst/>
                <a:latin typeface="Times New Roman" panose="02020603050405020304" pitchFamily="18" charset="0"/>
                <a:ea typeface="Calibri" panose="020F0502020204030204" pitchFamily="34" charset="0"/>
              </a:rPr>
              <a:t>Its solid global presence can serve many businesses and leisure travelers. Effective business operations have helped make a name for the organization. </a:t>
            </a:r>
            <a:endParaRPr lang="en-KE" sz="1800" kern="100" dirty="0">
              <a:effectLst/>
              <a:latin typeface="Times New Roman" panose="02020603050405020304" pitchFamily="18" charset="0"/>
              <a:ea typeface="Calibri" panose="020F0502020204030204" pitchFamily="34" charset="0"/>
            </a:endParaRPr>
          </a:p>
          <a:p>
            <a:pPr>
              <a:lnSpc>
                <a:spcPct val="107000"/>
              </a:lnSpc>
              <a:spcAft>
                <a:spcPts val="800"/>
              </a:spcAft>
            </a:pPr>
            <a:r>
              <a:rPr lang="en-US" sz="1800" kern="100" dirty="0">
                <a:effectLst/>
                <a:latin typeface="Times New Roman" panose="02020603050405020304" pitchFamily="18" charset="0"/>
                <a:ea typeface="Calibri" panose="020F0502020204030204" pitchFamily="34" charset="0"/>
              </a:rPr>
              <a:t>This organization is committed to ensuring environmental sustainability as an ethical issue (Marriott International Inc., 2013). </a:t>
            </a:r>
            <a:endParaRPr lang="en-KE" sz="1800" kern="100" dirty="0">
              <a:effectLst/>
              <a:latin typeface="Times New Roman" panose="02020603050405020304" pitchFamily="18" charset="0"/>
              <a:ea typeface="Calibri" panose="020F0502020204030204" pitchFamily="34" charset="0"/>
            </a:endParaRPr>
          </a:p>
          <a:p>
            <a:pPr>
              <a:lnSpc>
                <a:spcPct val="107000"/>
              </a:lnSpc>
              <a:spcAft>
                <a:spcPts val="800"/>
              </a:spcAft>
            </a:pPr>
            <a:r>
              <a:rPr lang="en-US" sz="1800" kern="100" dirty="0">
                <a:effectLst/>
                <a:latin typeface="Times New Roman" panose="02020603050405020304" pitchFamily="18" charset="0"/>
                <a:ea typeface="Calibri" panose="020F0502020204030204" pitchFamily="34" charset="0"/>
              </a:rPr>
              <a:t>Under corporate social responsibility, they are actively involved in different philanthropic efforts and community service. </a:t>
            </a:r>
            <a:endParaRPr lang="en-KE" sz="1800" kern="100" dirty="0">
              <a:effectLst/>
              <a:latin typeface="Times New Roman" panose="02020603050405020304" pitchFamily="18" charset="0"/>
              <a:ea typeface="Calibri" panose="020F0502020204030204" pitchFamily="34" charset="0"/>
            </a:endParaRPr>
          </a:p>
          <a:p>
            <a:pPr>
              <a:lnSpc>
                <a:spcPct val="107000"/>
              </a:lnSpc>
              <a:spcAft>
                <a:spcPts val="800"/>
              </a:spcAft>
            </a:pPr>
            <a:r>
              <a:rPr lang="en-US" sz="1800" kern="100" dirty="0">
                <a:effectLst/>
                <a:latin typeface="Times New Roman" panose="02020603050405020304" pitchFamily="18" charset="0"/>
                <a:ea typeface="Calibri" panose="020F0502020204030204" pitchFamily="34" charset="0"/>
              </a:rPr>
              <a:t>Marriott focuses on expanding its global presence further, enhancing its offerings and capturing new market opportunities (</a:t>
            </a:r>
            <a:r>
              <a:rPr lang="en-US" sz="1800" kern="100" dirty="0" err="1">
                <a:effectLst/>
                <a:latin typeface="Times New Roman" panose="02020603050405020304" pitchFamily="18" charset="0"/>
                <a:ea typeface="Calibri" panose="020F0502020204030204" pitchFamily="34" charset="0"/>
              </a:rPr>
              <a:t>Sperance</a:t>
            </a:r>
            <a:r>
              <a:rPr lang="en-US" sz="1800" kern="100" dirty="0">
                <a:effectLst/>
                <a:latin typeface="Times New Roman" panose="02020603050405020304" pitchFamily="18" charset="0"/>
                <a:ea typeface="Calibri" panose="020F0502020204030204" pitchFamily="34" charset="0"/>
              </a:rPr>
              <a:t>, 2021). </a:t>
            </a:r>
            <a:endParaRPr lang="en-KE" sz="1800" kern="100" dirty="0">
              <a:effectLst/>
              <a:latin typeface="Times New Roman" panose="02020603050405020304" pitchFamily="18" charset="0"/>
              <a:ea typeface="Calibri" panose="020F0502020204030204" pitchFamily="34" charset="0"/>
            </a:endParaRPr>
          </a:p>
          <a:p>
            <a:r>
              <a:rPr lang="en-US" sz="1800" dirty="0">
                <a:effectLst/>
                <a:latin typeface="Times New Roman" panose="02020603050405020304" pitchFamily="18" charset="0"/>
                <a:ea typeface="Calibri" panose="020F0502020204030204" pitchFamily="34" charset="0"/>
              </a:rPr>
              <a:t>Therefore, evaluating an issue that the organization faces worldwide is essential to understanding and formulating a proper response strategy.</a:t>
            </a:r>
            <a:endParaRPr lang="en-US" dirty="0"/>
          </a:p>
        </p:txBody>
      </p:sp>
    </p:spTree>
    <p:extLst>
      <p:ext uri="{BB962C8B-B14F-4D97-AF65-F5344CB8AC3E}">
        <p14:creationId xmlns:p14="http://schemas.microsoft.com/office/powerpoint/2010/main" val="26487166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41D305-B712-B1D7-04D9-8B03FCF69B80}"/>
              </a:ext>
            </a:extLst>
          </p:cNvPr>
          <p:cNvSpPr>
            <a:spLocks noGrp="1"/>
          </p:cNvSpPr>
          <p:nvPr>
            <p:ph type="title"/>
          </p:nvPr>
        </p:nvSpPr>
        <p:spPr>
          <a:xfrm>
            <a:off x="838199" y="118533"/>
            <a:ext cx="10778067" cy="1320800"/>
          </a:xfrm>
        </p:spPr>
        <p:txBody>
          <a:bodyPr>
            <a:normAutofit/>
          </a:bodyPr>
          <a:lstStyle/>
          <a:p>
            <a:pPr algn="ctr"/>
            <a:r>
              <a:rPr lang="en-US" b="1" dirty="0">
                <a:latin typeface="Times New Roman" panose="02020603050405020304" pitchFamily="18" charset="0"/>
                <a:cs typeface="Times New Roman" panose="02020603050405020304" pitchFamily="18" charset="0"/>
              </a:rPr>
              <a:t>Contemporary Ethical Issue: Marketing Analytics and Privacy</a:t>
            </a:r>
          </a:p>
        </p:txBody>
      </p:sp>
      <p:sp>
        <p:nvSpPr>
          <p:cNvPr id="3" name="Content Placeholder 2">
            <a:extLst>
              <a:ext uri="{FF2B5EF4-FFF2-40B4-BE49-F238E27FC236}">
                <a16:creationId xmlns:a16="http://schemas.microsoft.com/office/drawing/2014/main" id="{61A9FE73-1BAD-3747-E6E5-E575319B33A3}"/>
              </a:ext>
            </a:extLst>
          </p:cNvPr>
          <p:cNvSpPr>
            <a:spLocks noGrp="1"/>
          </p:cNvSpPr>
          <p:nvPr>
            <p:ph idx="1"/>
          </p:nvPr>
        </p:nvSpPr>
        <p:spPr>
          <a:xfrm>
            <a:off x="838200" y="1439334"/>
            <a:ext cx="10541000" cy="5300134"/>
          </a:xfrm>
        </p:spPr>
        <p:txBody>
          <a:bodyPr>
            <a:normAutofit lnSpcReduction="10000"/>
          </a:bodyPr>
          <a:lstStyle/>
          <a:p>
            <a:pPr>
              <a:lnSpc>
                <a:spcPct val="107000"/>
              </a:lnSpc>
              <a:spcAft>
                <a:spcPts val="800"/>
              </a:spcAft>
            </a:pPr>
            <a:r>
              <a:rPr lang="en-US" sz="2000" kern="100" dirty="0">
                <a:effectLst/>
                <a:latin typeface="Times New Roman" panose="02020603050405020304" pitchFamily="18" charset="0"/>
                <a:ea typeface="Calibri" panose="020F0502020204030204" pitchFamily="34" charset="0"/>
              </a:rPr>
              <a:t>The current issue is the intersection of marketing analytics and privacy in the context of Marriott International Inc., a multinational hospitality company. </a:t>
            </a:r>
          </a:p>
          <a:p>
            <a:pPr>
              <a:lnSpc>
                <a:spcPct val="107000"/>
              </a:lnSpc>
              <a:spcAft>
                <a:spcPts val="800"/>
              </a:spcAft>
            </a:pPr>
            <a:r>
              <a:rPr lang="en-US" sz="2000" kern="100" dirty="0">
                <a:effectLst/>
                <a:latin typeface="Times New Roman" panose="02020603050405020304" pitchFamily="18" charset="0"/>
                <a:ea typeface="Calibri" panose="020F0502020204030204" pitchFamily="34" charset="0"/>
              </a:rPr>
              <a:t>Privacy concerns are growing with the proliferation of digital platforms for marketing and customer data collection (Grewal et al., 2019). </a:t>
            </a:r>
          </a:p>
          <a:p>
            <a:pPr>
              <a:lnSpc>
                <a:spcPct val="107000"/>
              </a:lnSpc>
              <a:spcAft>
                <a:spcPts val="800"/>
              </a:spcAft>
            </a:pPr>
            <a:r>
              <a:rPr lang="en-US" sz="2000" kern="100" dirty="0">
                <a:effectLst/>
                <a:latin typeface="Times New Roman" panose="02020603050405020304" pitchFamily="18" charset="0"/>
                <a:ea typeface="Calibri" panose="020F0502020204030204" pitchFamily="34" charset="0"/>
              </a:rPr>
              <a:t>An example of this issue arose in 2018 when the United States government fined Marriott 125million dollars for a data breach that exposed their consumers’ personal information (</a:t>
            </a:r>
            <a:r>
              <a:rPr lang="en-US" sz="2000" kern="100" dirty="0" err="1">
                <a:effectLst/>
                <a:latin typeface="Times New Roman" panose="02020603050405020304" pitchFamily="18" charset="0"/>
                <a:ea typeface="Calibri" panose="020F0502020204030204" pitchFamily="34" charset="0"/>
              </a:rPr>
              <a:t>Fruhlinger</a:t>
            </a:r>
            <a:r>
              <a:rPr lang="en-US" sz="2000" kern="100" dirty="0">
                <a:effectLst/>
                <a:latin typeface="Times New Roman" panose="02020603050405020304" pitchFamily="18" charset="0"/>
                <a:ea typeface="Calibri" panose="020F0502020204030204" pitchFamily="34" charset="0"/>
              </a:rPr>
              <a:t>, 2020). </a:t>
            </a:r>
          </a:p>
          <a:p>
            <a:pPr>
              <a:lnSpc>
                <a:spcPct val="107000"/>
              </a:lnSpc>
              <a:spcAft>
                <a:spcPts val="800"/>
              </a:spcAft>
            </a:pPr>
            <a:r>
              <a:rPr lang="en-US" sz="2000" kern="100" dirty="0">
                <a:effectLst/>
                <a:latin typeface="Times New Roman" panose="02020603050405020304" pitchFamily="18" charset="0"/>
                <a:ea typeface="Calibri" panose="020F0502020204030204" pitchFamily="34" charset="0"/>
              </a:rPr>
              <a:t>The hospitality industry is </a:t>
            </a:r>
            <a:r>
              <a:rPr lang="en-US" sz="2000" kern="100" dirty="0" err="1">
                <a:effectLst/>
                <a:latin typeface="Times New Roman" panose="02020603050405020304" pitchFamily="18" charset="0"/>
                <a:ea typeface="Calibri" panose="020F0502020204030204" pitchFamily="34" charset="0"/>
              </a:rPr>
              <a:t>hughely</a:t>
            </a:r>
            <a:r>
              <a:rPr lang="en-US" sz="2000" kern="100" dirty="0">
                <a:effectLst/>
                <a:latin typeface="Times New Roman" panose="02020603050405020304" pitchFamily="18" charset="0"/>
                <a:ea typeface="Calibri" panose="020F0502020204030204" pitchFamily="34" charset="0"/>
              </a:rPr>
              <a:t> competitive, with different organizations competing for shares in the market. </a:t>
            </a:r>
          </a:p>
          <a:p>
            <a:pPr>
              <a:lnSpc>
                <a:spcPct val="107000"/>
              </a:lnSpc>
              <a:spcAft>
                <a:spcPts val="800"/>
              </a:spcAft>
            </a:pPr>
            <a:r>
              <a:rPr lang="en-US" sz="2000" kern="100" dirty="0">
                <a:effectLst/>
                <a:latin typeface="Times New Roman" panose="02020603050405020304" pitchFamily="18" charset="0"/>
                <a:ea typeface="Calibri" panose="020F0502020204030204" pitchFamily="34" charset="0"/>
              </a:rPr>
              <a:t>As a result, marketing strategies play an essential role in attracting and retaining product and service consumers (</a:t>
            </a:r>
            <a:r>
              <a:rPr lang="en-US" sz="2000" kern="100" dirty="0" err="1">
                <a:effectLst/>
                <a:latin typeface="Times New Roman" panose="02020603050405020304" pitchFamily="18" charset="0"/>
                <a:ea typeface="Calibri" panose="020F0502020204030204" pitchFamily="34" charset="0"/>
              </a:rPr>
              <a:t>Sperance</a:t>
            </a:r>
            <a:r>
              <a:rPr lang="en-US" sz="2000" kern="100" dirty="0">
                <a:effectLst/>
                <a:latin typeface="Times New Roman" panose="02020603050405020304" pitchFamily="18" charset="0"/>
                <a:ea typeface="Calibri" panose="020F0502020204030204" pitchFamily="34" charset="0"/>
              </a:rPr>
              <a:t>, 2021). </a:t>
            </a:r>
          </a:p>
          <a:p>
            <a:pPr>
              <a:lnSpc>
                <a:spcPct val="107000"/>
              </a:lnSpc>
              <a:spcAft>
                <a:spcPts val="800"/>
              </a:spcAft>
            </a:pPr>
            <a:r>
              <a:rPr lang="en-US" sz="2000" kern="100" dirty="0">
                <a:effectLst/>
                <a:latin typeface="Times New Roman" panose="02020603050405020304" pitchFamily="18" charset="0"/>
                <a:ea typeface="Calibri" panose="020F0502020204030204" pitchFamily="34" charset="0"/>
              </a:rPr>
              <a:t>Customer data analysis gives marketers insights into consumer </a:t>
            </a:r>
            <a:r>
              <a:rPr lang="en-US" sz="2000" kern="100" dirty="0">
                <a:latin typeface="Times New Roman" panose="02020603050405020304" pitchFamily="18" charset="0"/>
                <a:ea typeface="Calibri" panose="020F0502020204030204" pitchFamily="34" charset="0"/>
              </a:rPr>
              <a:t>preferences</a:t>
            </a:r>
            <a:r>
              <a:rPr lang="en-US" sz="2000" kern="100" dirty="0">
                <a:effectLst/>
                <a:latin typeface="Times New Roman" panose="02020603050405020304" pitchFamily="18" charset="0"/>
                <a:ea typeface="Calibri" panose="020F0502020204030204" pitchFamily="34" charset="0"/>
              </a:rPr>
              <a:t>, </a:t>
            </a:r>
            <a:r>
              <a:rPr lang="en-US" sz="2000" kern="100" dirty="0" err="1">
                <a:effectLst/>
                <a:latin typeface="Times New Roman" panose="02020603050405020304" pitchFamily="18" charset="0"/>
                <a:ea typeface="Calibri" panose="020F0502020204030204" pitchFamily="34" charset="0"/>
              </a:rPr>
              <a:t>behaviours</a:t>
            </a:r>
            <a:r>
              <a:rPr lang="en-US" sz="2000" kern="100" dirty="0">
                <a:effectLst/>
                <a:latin typeface="Times New Roman" panose="02020603050405020304" pitchFamily="18" charset="0"/>
                <a:ea typeface="Calibri" panose="020F0502020204030204" pitchFamily="34" charset="0"/>
              </a:rPr>
              <a:t>, and feedback.</a:t>
            </a:r>
          </a:p>
        </p:txBody>
      </p:sp>
    </p:spTree>
    <p:extLst>
      <p:ext uri="{BB962C8B-B14F-4D97-AF65-F5344CB8AC3E}">
        <p14:creationId xmlns:p14="http://schemas.microsoft.com/office/powerpoint/2010/main" val="35794969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8BF5465-6DD4-96B1-20EA-0C8E35562408}"/>
              </a:ext>
            </a:extLst>
          </p:cNvPr>
          <p:cNvSpPr>
            <a:spLocks noGrp="1"/>
          </p:cNvSpPr>
          <p:nvPr>
            <p:ph idx="1"/>
          </p:nvPr>
        </p:nvSpPr>
        <p:spPr>
          <a:xfrm>
            <a:off x="838200" y="778933"/>
            <a:ext cx="10515600" cy="5283200"/>
          </a:xfrm>
        </p:spPr>
        <p:txBody>
          <a:bodyPr>
            <a:normAutofit/>
          </a:bodyPr>
          <a:lstStyle/>
          <a:p>
            <a:pPr>
              <a:lnSpc>
                <a:spcPct val="107000"/>
              </a:lnSpc>
              <a:spcAft>
                <a:spcPts val="800"/>
              </a:spcAft>
            </a:pPr>
            <a:r>
              <a:rPr lang="en-US" sz="2000" kern="100" dirty="0">
                <a:effectLst/>
                <a:latin typeface="Times New Roman" panose="02020603050405020304" pitchFamily="18" charset="0"/>
                <a:ea typeface="Calibri" panose="020F0502020204030204" pitchFamily="34" charset="0"/>
              </a:rPr>
              <a:t>Organizations’ management can engage in this strategy, and using the insights, they could </a:t>
            </a:r>
            <a:r>
              <a:rPr lang="en-US" sz="2000" kern="100" dirty="0">
                <a:latin typeface="Times New Roman" panose="02020603050405020304" pitchFamily="18" charset="0"/>
                <a:ea typeface="Calibri" panose="020F0502020204030204" pitchFamily="34" charset="0"/>
              </a:rPr>
              <a:t>adapt </a:t>
            </a:r>
            <a:r>
              <a:rPr lang="en-US" sz="2000" kern="100" dirty="0">
                <a:effectLst/>
                <a:latin typeface="Times New Roman" panose="02020603050405020304" pitchFamily="18" charset="0"/>
                <a:ea typeface="Calibri" panose="020F0502020204030204" pitchFamily="34" charset="0"/>
              </a:rPr>
              <a:t> targeted marketing campaigns which would resonate </a:t>
            </a:r>
            <a:r>
              <a:rPr lang="en-US" sz="2000" kern="100">
                <a:effectLst/>
                <a:latin typeface="Times New Roman" panose="02020603050405020304" pitchFamily="18" charset="0"/>
                <a:ea typeface="Calibri" panose="020F0502020204030204" pitchFamily="34" charset="0"/>
              </a:rPr>
              <a:t>with their </a:t>
            </a:r>
            <a:r>
              <a:rPr lang="en-US" sz="2000" kern="100" dirty="0">
                <a:effectLst/>
                <a:latin typeface="Times New Roman" panose="02020603050405020304" pitchFamily="18" charset="0"/>
                <a:ea typeface="Calibri" panose="020F0502020204030204" pitchFamily="34" charset="0"/>
              </a:rPr>
              <a:t>consumers. </a:t>
            </a:r>
          </a:p>
          <a:p>
            <a:pPr>
              <a:lnSpc>
                <a:spcPct val="107000"/>
              </a:lnSpc>
              <a:spcAft>
                <a:spcPts val="800"/>
              </a:spcAft>
            </a:pPr>
            <a:r>
              <a:rPr lang="en-US" sz="2000" kern="100" dirty="0" err="1">
                <a:effectLst/>
                <a:latin typeface="Times New Roman" panose="02020603050405020304" pitchFamily="18" charset="0"/>
                <a:ea typeface="Calibri" panose="020F0502020204030204" pitchFamily="34" charset="0"/>
              </a:rPr>
              <a:t>Mariott</a:t>
            </a:r>
            <a:r>
              <a:rPr lang="en-US" sz="2000" kern="100" dirty="0">
                <a:effectLst/>
                <a:latin typeface="Times New Roman" panose="02020603050405020304" pitchFamily="18" charset="0"/>
                <a:ea typeface="Calibri" panose="020F0502020204030204" pitchFamily="34" charset="0"/>
              </a:rPr>
              <a:t> is vulnerable to data privacy issues due to the marketing department’s ability to collect and use customer data (Huang &amp; Rust, 2020). </a:t>
            </a:r>
          </a:p>
          <a:p>
            <a:pPr>
              <a:lnSpc>
                <a:spcPct val="107000"/>
              </a:lnSpc>
              <a:spcAft>
                <a:spcPts val="800"/>
              </a:spcAft>
            </a:pPr>
            <a:r>
              <a:rPr lang="en-US" sz="2000" kern="100" dirty="0">
                <a:effectLst/>
                <a:latin typeface="Times New Roman" panose="02020603050405020304" pitchFamily="18" charset="0"/>
                <a:ea typeface="Calibri" panose="020F0502020204030204" pitchFamily="34" charset="0"/>
              </a:rPr>
              <a:t>Misusing personal information collected by organizations can lead to identity theft, financial fraud, and other adverse effects (Li et al., 2019). </a:t>
            </a:r>
          </a:p>
          <a:p>
            <a:pPr>
              <a:lnSpc>
                <a:spcPct val="107000"/>
              </a:lnSpc>
              <a:spcAft>
                <a:spcPts val="800"/>
              </a:spcAft>
            </a:pPr>
            <a:r>
              <a:rPr lang="en-US" sz="2000" kern="100" dirty="0">
                <a:effectLst/>
                <a:latin typeface="Times New Roman" panose="02020603050405020304" pitchFamily="18" charset="0"/>
                <a:ea typeface="Calibri" panose="020F0502020204030204" pitchFamily="34" charset="0"/>
              </a:rPr>
              <a:t>This case can cause transparency issues for customers, who often are unaware of the data collected about them.</a:t>
            </a:r>
          </a:p>
          <a:p>
            <a:pPr>
              <a:lnSpc>
                <a:spcPct val="107000"/>
              </a:lnSpc>
              <a:spcAft>
                <a:spcPts val="800"/>
              </a:spcAft>
            </a:pPr>
            <a:r>
              <a:rPr lang="en-US" sz="2000" kern="100" dirty="0">
                <a:effectLst/>
                <a:latin typeface="Times New Roman" panose="02020603050405020304" pitchFamily="18" charset="0"/>
                <a:ea typeface="Calibri" panose="020F0502020204030204" pitchFamily="34" charset="0"/>
              </a:rPr>
              <a:t>Marriott's marketing department should take a proactive privacy approach to address this issue. </a:t>
            </a:r>
          </a:p>
          <a:p>
            <a:pPr>
              <a:lnSpc>
                <a:spcPct val="107000"/>
              </a:lnSpc>
              <a:spcAft>
                <a:spcPts val="800"/>
              </a:spcAft>
            </a:pPr>
            <a:r>
              <a:rPr lang="en-US" sz="2000" kern="100" dirty="0">
                <a:effectLst/>
                <a:latin typeface="Times New Roman" panose="02020603050405020304" pitchFamily="18" charset="0"/>
                <a:ea typeface="Calibri" panose="020F0502020204030204" pitchFamily="34" charset="0"/>
              </a:rPr>
              <a:t>They should promote transparency about data collection practices, provide customers with clear steps to control their data, and ensure it is adequately protected (Huang &amp; Rust, 2020).</a:t>
            </a:r>
          </a:p>
        </p:txBody>
      </p:sp>
    </p:spTree>
    <p:extLst>
      <p:ext uri="{BB962C8B-B14F-4D97-AF65-F5344CB8AC3E}">
        <p14:creationId xmlns:p14="http://schemas.microsoft.com/office/powerpoint/2010/main" val="37873282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C0F06-FE97-DB9F-F265-9A489D4452B7}"/>
              </a:ext>
            </a:extLst>
          </p:cNvPr>
          <p:cNvSpPr>
            <a:spLocks noGrp="1"/>
          </p:cNvSpPr>
          <p:nvPr>
            <p:ph type="title"/>
          </p:nvPr>
        </p:nvSpPr>
        <p:spPr>
          <a:xfrm>
            <a:off x="838200" y="365126"/>
            <a:ext cx="10515600" cy="887942"/>
          </a:xfrm>
        </p:spPr>
        <p:txBody>
          <a:bodyPr>
            <a:normAutofit/>
          </a:bodyPr>
          <a:lstStyle/>
          <a:p>
            <a:pPr algn="ctr"/>
            <a:r>
              <a:rPr lang="en-US" b="1" dirty="0">
                <a:latin typeface="Times New Roman" panose="02020603050405020304" pitchFamily="18" charset="0"/>
                <a:cs typeface="Times New Roman" panose="02020603050405020304" pitchFamily="18" charset="0"/>
              </a:rPr>
              <a:t>Challenges</a:t>
            </a:r>
          </a:p>
        </p:txBody>
      </p:sp>
      <p:sp>
        <p:nvSpPr>
          <p:cNvPr id="3" name="Content Placeholder 2">
            <a:extLst>
              <a:ext uri="{FF2B5EF4-FFF2-40B4-BE49-F238E27FC236}">
                <a16:creationId xmlns:a16="http://schemas.microsoft.com/office/drawing/2014/main" id="{2C78B2AC-5811-5F2F-2C4C-A78A761C485C}"/>
              </a:ext>
            </a:extLst>
          </p:cNvPr>
          <p:cNvSpPr>
            <a:spLocks noGrp="1"/>
          </p:cNvSpPr>
          <p:nvPr>
            <p:ph idx="1"/>
          </p:nvPr>
        </p:nvSpPr>
        <p:spPr>
          <a:xfrm>
            <a:off x="838200" y="1253068"/>
            <a:ext cx="10515600" cy="5239805"/>
          </a:xfrm>
        </p:spPr>
        <p:txBody>
          <a:bodyPr>
            <a:normAutofit/>
          </a:bodyPr>
          <a:lstStyle/>
          <a:p>
            <a:pPr>
              <a:lnSpc>
                <a:spcPct val="107000"/>
              </a:lnSpc>
              <a:spcAft>
                <a:spcPts val="800"/>
              </a:spcAft>
            </a:pPr>
            <a:r>
              <a:rPr lang="en-US" sz="2000" kern="100" dirty="0">
                <a:effectLst/>
                <a:latin typeface="Times New Roman" panose="02020603050405020304" pitchFamily="18" charset="0"/>
                <a:ea typeface="Calibri" panose="020F0502020204030204" pitchFamily="34" charset="0"/>
                <a:cs typeface="Times New Roman" panose="02020603050405020304" pitchFamily="18" charset="0"/>
              </a:rPr>
              <a:t>One of the challenges is ensuring there is compliance with data privacy laws and regulations. The organization should follow policies such as General Data Protection Regulation (Park, 2019). </a:t>
            </a:r>
            <a:endParaRPr lang="en-KE" sz="20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US" sz="2000" kern="100" dirty="0">
                <a:effectLst/>
                <a:latin typeface="Times New Roman" panose="02020603050405020304" pitchFamily="18" charset="0"/>
                <a:ea typeface="Calibri" panose="020F0502020204030204" pitchFamily="34" charset="0"/>
                <a:cs typeface="Times New Roman" panose="02020603050405020304" pitchFamily="18" charset="0"/>
              </a:rPr>
              <a:t>Other rules that require transparency among companies, including how data is collected and used, should also be closely followed, such as the California Consumer Privacy Act (CCPA). </a:t>
            </a:r>
          </a:p>
          <a:p>
            <a:r>
              <a:rPr lang="en-US" sz="2000" dirty="0">
                <a:latin typeface="Times New Roman" panose="02020603050405020304" pitchFamily="18" charset="0"/>
                <a:cs typeface="Times New Roman" panose="02020603050405020304" pitchFamily="18" charset="0"/>
              </a:rPr>
              <a:t>Trust is another challenge. </a:t>
            </a:r>
          </a:p>
          <a:p>
            <a:r>
              <a:rPr lang="en-US" sz="2000" dirty="0">
                <a:latin typeface="Times New Roman" panose="02020603050405020304" pitchFamily="18" charset="0"/>
                <a:cs typeface="Times New Roman" panose="02020603050405020304" pitchFamily="18" charset="0"/>
              </a:rPr>
              <a:t>It is an essential component to improve and maintain long-term relations between Marriott International Inc. and its consumers.</a:t>
            </a:r>
          </a:p>
          <a:p>
            <a:r>
              <a:rPr lang="en-US" sz="2000" dirty="0">
                <a:latin typeface="Times New Roman" panose="02020603050405020304" pitchFamily="18" charset="0"/>
                <a:cs typeface="Times New Roman" panose="02020603050405020304" pitchFamily="18" charset="0"/>
              </a:rPr>
              <a:t>Consumers should be aware of their data usage, and knowing that it is handled with utmost care for its collected purpose helps elevate this position (Al-Omari et al., 2020). </a:t>
            </a:r>
          </a:p>
          <a:p>
            <a:r>
              <a:rPr lang="en-US" sz="2000" dirty="0">
                <a:latin typeface="Times New Roman" panose="02020603050405020304" pitchFamily="18" charset="0"/>
                <a:cs typeface="Times New Roman" panose="02020603050405020304" pitchFamily="18" charset="0"/>
              </a:rPr>
              <a:t>Cases such as data breaches or misuse can impede an organization’s ability to gain consumer confidence and risk losing customer trust. </a:t>
            </a:r>
          </a:p>
          <a:p>
            <a:r>
              <a:rPr lang="en-US" sz="2000" dirty="0">
                <a:latin typeface="Times New Roman" panose="02020603050405020304" pitchFamily="18" charset="0"/>
                <a:cs typeface="Times New Roman" panose="02020603050405020304" pitchFamily="18" charset="0"/>
              </a:rPr>
              <a:t>When consumers lose faith in a company, they may be reluctant to share their information. </a:t>
            </a:r>
          </a:p>
          <a:p>
            <a:r>
              <a:rPr lang="en-US" sz="2000" dirty="0">
                <a:latin typeface="Times New Roman" panose="02020603050405020304" pitchFamily="18" charset="0"/>
                <a:cs typeface="Times New Roman" panose="02020603050405020304" pitchFamily="18" charset="0"/>
              </a:rPr>
              <a:t>This would hamper an organization’s marketing efforts and hence a loss in market share and revenue.</a:t>
            </a:r>
          </a:p>
          <a:p>
            <a:endParaRPr lang="en-US"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145714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9FAC7B2-DE11-4659-09BA-EE43A07D8609}"/>
              </a:ext>
            </a:extLst>
          </p:cNvPr>
          <p:cNvSpPr>
            <a:spLocks noGrp="1"/>
          </p:cNvSpPr>
          <p:nvPr>
            <p:ph idx="1"/>
          </p:nvPr>
        </p:nvSpPr>
        <p:spPr>
          <a:xfrm>
            <a:off x="838200" y="355600"/>
            <a:ext cx="10515600" cy="6011333"/>
          </a:xfrm>
        </p:spPr>
        <p:txBody>
          <a:bodyPr>
            <a:normAutofit fontScale="85000" lnSpcReduction="20000"/>
          </a:bodyPr>
          <a:lstStyle/>
          <a:p>
            <a:pPr>
              <a:lnSpc>
                <a:spcPct val="107000"/>
              </a:lnSpc>
              <a:spcAft>
                <a:spcPts val="800"/>
              </a:spcAft>
            </a:pPr>
            <a:r>
              <a:rPr lang="en-US" sz="2400" kern="100" dirty="0">
                <a:effectLst/>
                <a:latin typeface="Times New Roman" panose="02020603050405020304" pitchFamily="18" charset="0"/>
                <a:ea typeface="Calibri" panose="020F0502020204030204" pitchFamily="34" charset="0"/>
              </a:rPr>
              <a:t>In addition, the need to maintain and comply with legal and ethical standards is a significant challenge.</a:t>
            </a:r>
          </a:p>
          <a:p>
            <a:pPr>
              <a:lnSpc>
                <a:spcPct val="107000"/>
              </a:lnSpc>
              <a:spcAft>
                <a:spcPts val="800"/>
              </a:spcAft>
            </a:pPr>
            <a:r>
              <a:rPr lang="en-US" sz="2400" kern="100" dirty="0" err="1">
                <a:effectLst/>
                <a:latin typeface="Times New Roman" panose="02020603050405020304" pitchFamily="18" charset="0"/>
                <a:ea typeface="Calibri" panose="020F0502020204030204" pitchFamily="34" charset="0"/>
              </a:rPr>
              <a:t>Mariott</a:t>
            </a:r>
            <a:r>
              <a:rPr lang="en-US" sz="2400" kern="100" dirty="0">
                <a:effectLst/>
                <a:latin typeface="Times New Roman" panose="02020603050405020304" pitchFamily="18" charset="0"/>
                <a:ea typeface="Calibri" panose="020F0502020204030204" pitchFamily="34" charset="0"/>
              </a:rPr>
              <a:t> International Inc. is under multiple jurisdictions worldwide (Daigle &amp; Khan, 2020).</a:t>
            </a:r>
          </a:p>
          <a:p>
            <a:pPr>
              <a:lnSpc>
                <a:spcPct val="107000"/>
              </a:lnSpc>
              <a:spcAft>
                <a:spcPts val="800"/>
              </a:spcAft>
            </a:pPr>
            <a:r>
              <a:rPr lang="en-US" sz="2400" kern="100" dirty="0">
                <a:effectLst/>
                <a:latin typeface="Times New Roman" panose="02020603050405020304" pitchFamily="18" charset="0"/>
                <a:ea typeface="Calibri" panose="020F0502020204030204" pitchFamily="34" charset="0"/>
              </a:rPr>
              <a:t>Each jurisdiction has regulations and principles regarding business operations, data privacy, and security.</a:t>
            </a:r>
          </a:p>
          <a:p>
            <a:pPr>
              <a:lnSpc>
                <a:spcPct val="107000"/>
              </a:lnSpc>
              <a:spcAft>
                <a:spcPts val="800"/>
              </a:spcAft>
            </a:pPr>
            <a:r>
              <a:rPr lang="en-US" sz="2400" kern="100" dirty="0">
                <a:effectLst/>
                <a:latin typeface="Times New Roman" panose="02020603050405020304" pitchFamily="18" charset="0"/>
                <a:ea typeface="Calibri" panose="020F0502020204030204" pitchFamily="34" charset="0"/>
              </a:rPr>
              <a:t>This requires the organization to be vigilant in data collection and practices, ensuring they align with the location’s laws and regulations.</a:t>
            </a:r>
          </a:p>
          <a:p>
            <a:pPr>
              <a:lnSpc>
                <a:spcPct val="107000"/>
              </a:lnSpc>
              <a:spcAft>
                <a:spcPts val="800"/>
              </a:spcAft>
            </a:pPr>
            <a:r>
              <a:rPr lang="en-US" sz="2400" kern="100" dirty="0">
                <a:effectLst/>
                <a:latin typeface="Times New Roman" panose="02020603050405020304" pitchFamily="18" charset="0"/>
                <a:ea typeface="Calibri" panose="020F0502020204030204" pitchFamily="34" charset="0"/>
              </a:rPr>
              <a:t>Various legislative changes, such as the introduction of the General Data Protection Regulation (GDPR), have increased the pressure on organizations to enhance transparency in all practices dealing with data (Park, 2019).</a:t>
            </a:r>
          </a:p>
          <a:p>
            <a:pPr>
              <a:lnSpc>
                <a:spcPct val="107000"/>
              </a:lnSpc>
              <a:spcAft>
                <a:spcPts val="800"/>
              </a:spcAft>
            </a:pPr>
            <a:r>
              <a:rPr lang="en-US" sz="2400" kern="100" dirty="0">
                <a:effectLst/>
                <a:latin typeface="Times New Roman" panose="02020603050405020304" pitchFamily="18" charset="0"/>
                <a:ea typeface="Calibri" panose="020F0502020204030204" pitchFamily="34" charset="0"/>
              </a:rPr>
              <a:t>Another challenge is maximizing a marketing campaign’s effectiveness by ensuring and maintaining consumer data privacy (Ferrell, 2021).</a:t>
            </a:r>
          </a:p>
          <a:p>
            <a:pPr>
              <a:lnSpc>
                <a:spcPct val="107000"/>
              </a:lnSpc>
              <a:spcAft>
                <a:spcPts val="800"/>
              </a:spcAft>
            </a:pPr>
            <a:r>
              <a:rPr lang="en-US" sz="2400" kern="100" dirty="0">
                <a:effectLst/>
                <a:latin typeface="Times New Roman" panose="02020603050405020304" pitchFamily="18" charset="0"/>
                <a:ea typeface="Calibri" panose="020F0502020204030204" pitchFamily="34" charset="0"/>
              </a:rPr>
              <a:t>In this case, the challenge is using </a:t>
            </a:r>
            <a:r>
              <a:rPr lang="en-US" sz="2400" kern="100" dirty="0">
                <a:latin typeface="Times New Roman" panose="02020603050405020304" pitchFamily="18" charset="0"/>
                <a:ea typeface="Calibri" panose="020F0502020204030204" pitchFamily="34" charset="0"/>
              </a:rPr>
              <a:t>analytics and data</a:t>
            </a:r>
            <a:r>
              <a:rPr lang="en-US" sz="2400" kern="100" dirty="0">
                <a:effectLst/>
                <a:latin typeface="Times New Roman" panose="02020603050405020304" pitchFamily="18" charset="0"/>
                <a:ea typeface="Calibri" panose="020F0502020204030204" pitchFamily="34" charset="0"/>
              </a:rPr>
              <a:t> to provide insights and understand customer behavior, needs, and preferences (</a:t>
            </a:r>
            <a:r>
              <a:rPr lang="en-US" sz="2400" kern="100" dirty="0" err="1">
                <a:effectLst/>
                <a:latin typeface="Times New Roman" panose="02020603050405020304" pitchFamily="18" charset="0"/>
                <a:ea typeface="Calibri" panose="020F0502020204030204" pitchFamily="34" charset="0"/>
              </a:rPr>
              <a:t>Buhalis</a:t>
            </a:r>
            <a:r>
              <a:rPr lang="en-US" sz="2400" kern="100" dirty="0">
                <a:effectLst/>
                <a:latin typeface="Times New Roman" panose="02020603050405020304" pitchFamily="18" charset="0"/>
                <a:ea typeface="Calibri" panose="020F0502020204030204" pitchFamily="34" charset="0"/>
              </a:rPr>
              <a:t> &amp; Leung, 2018).</a:t>
            </a:r>
          </a:p>
          <a:p>
            <a:pPr>
              <a:lnSpc>
                <a:spcPct val="107000"/>
              </a:lnSpc>
              <a:spcAft>
                <a:spcPts val="800"/>
              </a:spcAft>
            </a:pPr>
            <a:r>
              <a:rPr lang="en-US" sz="2400" kern="100" dirty="0">
                <a:effectLst/>
                <a:latin typeface="Times New Roman" panose="02020603050405020304" pitchFamily="18" charset="0"/>
                <a:ea typeface="Calibri" panose="020F0502020204030204" pitchFamily="34" charset="0"/>
              </a:rPr>
              <a:t>This activity should identify customer segmentation and optimal marketing.</a:t>
            </a:r>
          </a:p>
        </p:txBody>
      </p:sp>
    </p:spTree>
    <p:extLst>
      <p:ext uri="{BB962C8B-B14F-4D97-AF65-F5344CB8AC3E}">
        <p14:creationId xmlns:p14="http://schemas.microsoft.com/office/powerpoint/2010/main" val="10454612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BE6C05-B8F3-B4F2-E724-A1D2EF9C1860}"/>
              </a:ext>
            </a:extLst>
          </p:cNvPr>
          <p:cNvSpPr>
            <a:spLocks noGrp="1"/>
          </p:cNvSpPr>
          <p:nvPr>
            <p:ph type="title"/>
          </p:nvPr>
        </p:nvSpPr>
        <p:spPr>
          <a:xfrm>
            <a:off x="838200" y="1"/>
            <a:ext cx="10515600" cy="1219200"/>
          </a:xfrm>
        </p:spPr>
        <p:txBody>
          <a:bodyPr/>
          <a:lstStyle/>
          <a:p>
            <a:pPr algn="ctr"/>
            <a:r>
              <a:rPr lang="en-US" b="1" dirty="0">
                <a:latin typeface="Times New Roman" panose="02020603050405020304" pitchFamily="18" charset="0"/>
                <a:cs typeface="Times New Roman" panose="02020603050405020304" pitchFamily="18" charset="0"/>
              </a:rPr>
              <a:t>Response To The Challenges Presented</a:t>
            </a:r>
          </a:p>
        </p:txBody>
      </p:sp>
      <p:sp>
        <p:nvSpPr>
          <p:cNvPr id="3" name="Content Placeholder 2">
            <a:extLst>
              <a:ext uri="{FF2B5EF4-FFF2-40B4-BE49-F238E27FC236}">
                <a16:creationId xmlns:a16="http://schemas.microsoft.com/office/drawing/2014/main" id="{C8FE09D2-9530-CA28-87E2-B5D819C21916}"/>
              </a:ext>
            </a:extLst>
          </p:cNvPr>
          <p:cNvSpPr>
            <a:spLocks noGrp="1"/>
          </p:cNvSpPr>
          <p:nvPr>
            <p:ph idx="1"/>
          </p:nvPr>
        </p:nvSpPr>
        <p:spPr>
          <a:xfrm>
            <a:off x="838200" y="948266"/>
            <a:ext cx="10515600" cy="5909733"/>
          </a:xfrm>
        </p:spPr>
        <p:txBody>
          <a:bodyPr>
            <a:noAutofit/>
          </a:bodyPr>
          <a:lstStyle/>
          <a:p>
            <a:pPr>
              <a:lnSpc>
                <a:spcPct val="107000"/>
              </a:lnSpc>
              <a:spcAft>
                <a:spcPts val="800"/>
              </a:spcAft>
            </a:pPr>
            <a:r>
              <a:rPr lang="en-US" sz="2000" kern="100" dirty="0">
                <a:effectLst/>
                <a:latin typeface="Times New Roman" panose="02020603050405020304" pitchFamily="18" charset="0"/>
                <a:ea typeface="Calibri" panose="020F0502020204030204" pitchFamily="34" charset="0"/>
                <a:cs typeface="Times New Roman" panose="02020603050405020304" pitchFamily="18" charset="0"/>
              </a:rPr>
              <a:t>A possible response is improving data security and protection policies. </a:t>
            </a:r>
            <a:endParaRPr lang="en-KE" sz="20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US" sz="2000" kern="100" dirty="0">
                <a:effectLst/>
                <a:latin typeface="Times New Roman" panose="02020603050405020304" pitchFamily="18" charset="0"/>
                <a:ea typeface="Calibri" panose="020F0502020204030204" pitchFamily="34" charset="0"/>
                <a:cs typeface="Times New Roman" panose="02020603050405020304" pitchFamily="18" charset="0"/>
              </a:rPr>
              <a:t>One measure they can use to make this happen is implementing regular audits and risk assessments (Martin &amp; Murphy, 2017). </a:t>
            </a:r>
            <a:endParaRPr lang="en-KE" sz="20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US" sz="2000" kern="100" dirty="0">
                <a:effectLst/>
                <a:latin typeface="Times New Roman" panose="02020603050405020304" pitchFamily="18" charset="0"/>
                <a:ea typeface="Calibri" panose="020F0502020204030204" pitchFamily="34" charset="0"/>
                <a:cs typeface="Times New Roman" panose="02020603050405020304" pitchFamily="18" charset="0"/>
              </a:rPr>
              <a:t>This response measure can improve data governance and potentially preclude data breaches or consumer data misuse cases. </a:t>
            </a:r>
            <a:endParaRPr lang="en-KE" sz="2000" kern="100" dirty="0">
              <a:effectLst/>
              <a:latin typeface="Times New Roman" panose="02020603050405020304" pitchFamily="18" charset="0"/>
              <a:ea typeface="Calibri" panose="020F0502020204030204" pitchFamily="34" charset="0"/>
              <a:cs typeface="Times New Roman" panose="02020603050405020304" pitchFamily="18" charset="0"/>
            </a:endParaRPr>
          </a:p>
          <a:p>
            <a:r>
              <a:rPr lang="en-US" sz="2000" dirty="0">
                <a:effectLst/>
                <a:latin typeface="Times New Roman" panose="02020603050405020304" pitchFamily="18" charset="0"/>
                <a:ea typeface="Calibri" panose="020F0502020204030204" pitchFamily="34" charset="0"/>
                <a:cs typeface="Times New Roman" panose="02020603050405020304" pitchFamily="18" charset="0"/>
              </a:rPr>
              <a:t>However, the approach can be expensive and require a substantial investment of time and resources for implementation.</a:t>
            </a:r>
          </a:p>
          <a:p>
            <a:pPr>
              <a:lnSpc>
                <a:spcPct val="107000"/>
              </a:lnSpc>
              <a:spcAft>
                <a:spcPts val="800"/>
              </a:spcAft>
            </a:pPr>
            <a:r>
              <a:rPr lang="en-US" sz="2000" kern="100" dirty="0">
                <a:effectLst/>
                <a:latin typeface="Times New Roman" panose="02020603050405020304" pitchFamily="18" charset="0"/>
                <a:ea typeface="Calibri" panose="020F0502020204030204" pitchFamily="34" charset="0"/>
                <a:cs typeface="Times New Roman" panose="02020603050405020304" pitchFamily="18" charset="0"/>
              </a:rPr>
              <a:t>Similarly, promoting transparency would be an essential response. </a:t>
            </a:r>
          </a:p>
          <a:p>
            <a:pPr>
              <a:lnSpc>
                <a:spcPct val="107000"/>
              </a:lnSpc>
              <a:spcAft>
                <a:spcPts val="800"/>
              </a:spcAft>
            </a:pPr>
            <a:r>
              <a:rPr lang="en-US" sz="2000" kern="100" dirty="0">
                <a:effectLst/>
                <a:latin typeface="Times New Roman" panose="02020603050405020304" pitchFamily="18" charset="0"/>
                <a:ea typeface="Calibri" panose="020F0502020204030204" pitchFamily="34" charset="0"/>
                <a:cs typeface="Times New Roman" panose="02020603050405020304" pitchFamily="18" charset="0"/>
              </a:rPr>
              <a:t>Marriott could provide customers with precise information about their privacy rights and options to decide whether they want to share information (Kim &amp; Kim, 2017). </a:t>
            </a:r>
            <a:endParaRPr lang="en-KE" sz="20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US" sz="2000" kern="100" dirty="0">
                <a:effectLst/>
                <a:latin typeface="Times New Roman" panose="02020603050405020304" pitchFamily="18" charset="0"/>
                <a:ea typeface="Calibri" panose="020F0502020204030204" pitchFamily="34" charset="0"/>
                <a:cs typeface="Times New Roman" panose="02020603050405020304" pitchFamily="18" charset="0"/>
              </a:rPr>
              <a:t>This approach is vital in improving customer trust and the brand’s reputation. </a:t>
            </a:r>
            <a:endParaRPr lang="en-KE" sz="2000" kern="100" dirty="0">
              <a:effectLst/>
              <a:latin typeface="Times New Roman" panose="02020603050405020304" pitchFamily="18" charset="0"/>
              <a:ea typeface="Calibri" panose="020F0502020204030204" pitchFamily="34" charset="0"/>
              <a:cs typeface="Times New Roman" panose="02020603050405020304" pitchFamily="18" charset="0"/>
            </a:endParaRPr>
          </a:p>
          <a:p>
            <a:r>
              <a:rPr lang="en-US" sz="2000" dirty="0">
                <a:effectLst/>
                <a:latin typeface="Times New Roman" panose="02020603050405020304" pitchFamily="18" charset="0"/>
                <a:ea typeface="Calibri" panose="020F0502020204030204" pitchFamily="34" charset="0"/>
                <a:cs typeface="Times New Roman" panose="02020603050405020304" pitchFamily="18" charset="0"/>
              </a:rPr>
              <a:t>A downside is that the organization may overshare information, potentially overwhelming consumers with more than enough data.</a:t>
            </a:r>
            <a:endParaRPr lang="en-US"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421632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29DD3DE-E3CA-9259-CAA4-0255420B5B1D}"/>
              </a:ext>
            </a:extLst>
          </p:cNvPr>
          <p:cNvSpPr>
            <a:spLocks noGrp="1"/>
          </p:cNvSpPr>
          <p:nvPr>
            <p:ph idx="1"/>
          </p:nvPr>
        </p:nvSpPr>
        <p:spPr>
          <a:xfrm>
            <a:off x="838200" y="389466"/>
            <a:ext cx="10515600" cy="6468533"/>
          </a:xfrm>
        </p:spPr>
        <p:txBody>
          <a:bodyPr>
            <a:noAutofit/>
          </a:bodyPr>
          <a:lstStyle/>
          <a:p>
            <a:pPr>
              <a:lnSpc>
                <a:spcPct val="107000"/>
              </a:lnSpc>
              <a:spcAft>
                <a:spcPts val="800"/>
              </a:spcAft>
            </a:pPr>
            <a:r>
              <a:rPr lang="en-US" sz="2000" kern="100" dirty="0">
                <a:effectLst/>
                <a:latin typeface="Times New Roman" panose="02020603050405020304" pitchFamily="18" charset="0"/>
                <a:ea typeface="Calibri" panose="020F0502020204030204" pitchFamily="34" charset="0"/>
                <a:cs typeface="Times New Roman" panose="02020603050405020304" pitchFamily="18" charset="0"/>
              </a:rPr>
              <a:t>Another response is proactively monitoring data which can help Marriott detect potential data and privacy issues (Ahmed et al., 2017).</a:t>
            </a:r>
            <a:endParaRPr lang="en-KE" sz="20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US" sz="2000" kern="100" dirty="0">
                <a:effectLst/>
                <a:latin typeface="Times New Roman" panose="02020603050405020304" pitchFamily="18" charset="0"/>
                <a:ea typeface="Calibri" panose="020F0502020204030204" pitchFamily="34" charset="0"/>
                <a:cs typeface="Times New Roman" panose="02020603050405020304" pitchFamily="18" charset="0"/>
              </a:rPr>
              <a:t>It would enable a quick response to the action so that mitigation procedures would be implemented quickly.</a:t>
            </a:r>
            <a:endParaRPr lang="en-KE" sz="20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US" sz="2000" kern="100" dirty="0">
                <a:effectLst/>
                <a:latin typeface="Times New Roman" panose="02020603050405020304" pitchFamily="18" charset="0"/>
                <a:ea typeface="Calibri" panose="020F0502020204030204" pitchFamily="34" charset="0"/>
                <a:cs typeface="Times New Roman" panose="02020603050405020304" pitchFamily="18" charset="0"/>
              </a:rPr>
              <a:t>The approach has strength in allowing faster and more efficient reactions to data breaches and other issues.</a:t>
            </a:r>
            <a:endParaRPr lang="en-KE" sz="2000" kern="100" dirty="0">
              <a:effectLst/>
              <a:latin typeface="Times New Roman" panose="02020603050405020304" pitchFamily="18" charset="0"/>
              <a:ea typeface="Calibri" panose="020F0502020204030204" pitchFamily="34" charset="0"/>
              <a:cs typeface="Times New Roman" panose="02020603050405020304" pitchFamily="18" charset="0"/>
            </a:endParaRPr>
          </a:p>
          <a:p>
            <a:r>
              <a:rPr lang="en-US" sz="2000" dirty="0">
                <a:effectLst/>
                <a:latin typeface="Times New Roman" panose="02020603050405020304" pitchFamily="18" charset="0"/>
                <a:ea typeface="Calibri" panose="020F0502020204030204" pitchFamily="34" charset="0"/>
                <a:cs typeface="Times New Roman" panose="02020603050405020304" pitchFamily="18" charset="0"/>
              </a:rPr>
              <a:t>A downside of this would be raising ethical questions about data privacy, creating a monitoring culture that may impact customer-company relations negatively.</a:t>
            </a:r>
          </a:p>
          <a:p>
            <a:pPr>
              <a:lnSpc>
                <a:spcPct val="107000"/>
              </a:lnSpc>
              <a:spcAft>
                <a:spcPts val="800"/>
              </a:spcAft>
            </a:pPr>
            <a:r>
              <a:rPr lang="en-US" sz="2000" kern="100" dirty="0">
                <a:effectLst/>
                <a:latin typeface="Times New Roman" panose="02020603050405020304" pitchFamily="18" charset="0"/>
                <a:ea typeface="Calibri" panose="020F0502020204030204" pitchFamily="34" charset="0"/>
                <a:cs typeface="Times New Roman" panose="02020603050405020304" pitchFamily="18" charset="0"/>
              </a:rPr>
              <a:t>In addition, Marriott can collaborate with regulatory bodies to promote privacy standards and enhance their practices.</a:t>
            </a:r>
            <a:endParaRPr lang="en-KE" sz="20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US" sz="2000" kern="100" dirty="0">
                <a:effectLst/>
                <a:latin typeface="Times New Roman" panose="02020603050405020304" pitchFamily="18" charset="0"/>
                <a:ea typeface="Calibri" panose="020F0502020204030204" pitchFamily="34" charset="0"/>
                <a:cs typeface="Times New Roman" panose="02020603050405020304" pitchFamily="18" charset="0"/>
              </a:rPr>
              <a:t>This approach is essential because it can improve data governance while promoting good practices across the hospitality industry (Martin et al., 2017).</a:t>
            </a:r>
            <a:endParaRPr lang="en-KE" sz="20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US" sz="2000" kern="100" dirty="0">
                <a:effectLst/>
                <a:latin typeface="Times New Roman" panose="02020603050405020304" pitchFamily="18" charset="0"/>
                <a:ea typeface="Calibri" panose="020F0502020204030204" pitchFamily="34" charset="0"/>
                <a:cs typeface="Times New Roman" panose="02020603050405020304" pitchFamily="18" charset="0"/>
              </a:rPr>
              <a:t>The organization could benefit from the positive public relations surrounding this initiative.</a:t>
            </a:r>
            <a:endParaRPr lang="en-KE" sz="2000" kern="100" dirty="0">
              <a:effectLst/>
              <a:latin typeface="Times New Roman" panose="02020603050405020304" pitchFamily="18" charset="0"/>
              <a:ea typeface="Calibri" panose="020F0502020204030204" pitchFamily="34" charset="0"/>
              <a:cs typeface="Times New Roman" panose="02020603050405020304" pitchFamily="18" charset="0"/>
            </a:endParaRPr>
          </a:p>
          <a:p>
            <a:r>
              <a:rPr lang="en-US" sz="2000" dirty="0">
                <a:effectLst/>
                <a:latin typeface="Times New Roman" panose="02020603050405020304" pitchFamily="18" charset="0"/>
                <a:ea typeface="Calibri" panose="020F0502020204030204" pitchFamily="34" charset="0"/>
                <a:cs typeface="Times New Roman" panose="02020603050405020304" pitchFamily="18" charset="0"/>
              </a:rPr>
              <a:t>However, the collaborating organizations might have conflicts of interest, making promoting a consistent message and plan difficult.</a:t>
            </a:r>
            <a:endParaRPr lang="en-US" sz="2000" dirty="0">
              <a:latin typeface="Times New Roman" panose="02020603050405020304" pitchFamily="18" charset="0"/>
              <a:cs typeface="Times New Roman" panose="02020603050405020304" pitchFamily="18" charset="0"/>
            </a:endParaRPr>
          </a:p>
          <a:p>
            <a:endParaRPr lang="en-US"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872135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B2835C-401F-CCCC-F3D8-6127CE304142}"/>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Conclusion</a:t>
            </a:r>
          </a:p>
        </p:txBody>
      </p:sp>
      <p:sp>
        <p:nvSpPr>
          <p:cNvPr id="3" name="Content Placeholder 2">
            <a:extLst>
              <a:ext uri="{FF2B5EF4-FFF2-40B4-BE49-F238E27FC236}">
                <a16:creationId xmlns:a16="http://schemas.microsoft.com/office/drawing/2014/main" id="{4C642326-E308-4FFF-9EAB-3D6C6EF6354B}"/>
              </a:ext>
            </a:extLst>
          </p:cNvPr>
          <p:cNvSpPr>
            <a:spLocks noGrp="1"/>
          </p:cNvSpPr>
          <p:nvPr>
            <p:ph idx="1"/>
          </p:nvPr>
        </p:nvSpPr>
        <p:spPr/>
        <p:txBody>
          <a:bodyPr>
            <a:normAutofit lnSpcReduction="10000"/>
          </a:bodyPr>
          <a:lstStyle/>
          <a:p>
            <a:pPr>
              <a:lnSpc>
                <a:spcPct val="107000"/>
              </a:lnSpc>
              <a:spcAft>
                <a:spcPts val="800"/>
              </a:spcAft>
            </a:pPr>
            <a:r>
              <a:rPr lang="en-US" sz="2400" kern="100" dirty="0">
                <a:effectLst/>
                <a:latin typeface="Times New Roman" panose="02020603050405020304" pitchFamily="18" charset="0"/>
                <a:ea typeface="Calibri" panose="020F0502020204030204" pitchFamily="34" charset="0"/>
              </a:rPr>
              <a:t>Marketing analytics and privacy are essential for Marriott International Inc. as it is for any organization which collects and handles consumer data. </a:t>
            </a:r>
            <a:endParaRPr lang="en-KE" sz="2400" kern="100" dirty="0">
              <a:effectLst/>
              <a:latin typeface="Times New Roman" panose="02020603050405020304" pitchFamily="18" charset="0"/>
              <a:ea typeface="Calibri" panose="020F0502020204030204" pitchFamily="34" charset="0"/>
            </a:endParaRPr>
          </a:p>
          <a:p>
            <a:pPr>
              <a:lnSpc>
                <a:spcPct val="107000"/>
              </a:lnSpc>
              <a:spcAft>
                <a:spcPts val="800"/>
              </a:spcAft>
            </a:pPr>
            <a:r>
              <a:rPr lang="en-US" sz="2400" kern="100" dirty="0">
                <a:effectLst/>
                <a:latin typeface="Times New Roman" panose="02020603050405020304" pitchFamily="18" charset="0"/>
                <a:ea typeface="Calibri" panose="020F0502020204030204" pitchFamily="34" charset="0"/>
              </a:rPr>
              <a:t>The intersection of these two areas has several challenges for the marketing department and the organization. </a:t>
            </a:r>
            <a:endParaRPr lang="en-KE" sz="2400" kern="100" dirty="0">
              <a:effectLst/>
              <a:latin typeface="Times New Roman" panose="02020603050405020304" pitchFamily="18" charset="0"/>
              <a:ea typeface="Calibri" panose="020F0502020204030204" pitchFamily="34" charset="0"/>
            </a:endParaRPr>
          </a:p>
          <a:p>
            <a:pPr>
              <a:lnSpc>
                <a:spcPct val="107000"/>
              </a:lnSpc>
              <a:spcAft>
                <a:spcPts val="800"/>
              </a:spcAft>
            </a:pPr>
            <a:r>
              <a:rPr lang="en-US" sz="2400" kern="100" dirty="0">
                <a:effectLst/>
                <a:latin typeface="Times New Roman" panose="02020603050405020304" pitchFamily="18" charset="0"/>
                <a:ea typeface="Calibri" panose="020F0502020204030204" pitchFamily="34" charset="0"/>
              </a:rPr>
              <a:t>These challenges can be proactively addressed to create a balance between effective marketing analytics and consumer data privacy, leading to improved trust and long-term customer relationships. </a:t>
            </a:r>
            <a:endParaRPr lang="en-KE" sz="2400" kern="100" dirty="0">
              <a:effectLst/>
              <a:latin typeface="Times New Roman" panose="02020603050405020304" pitchFamily="18" charset="0"/>
              <a:ea typeface="Calibri" panose="020F0502020204030204" pitchFamily="34" charset="0"/>
            </a:endParaRPr>
          </a:p>
          <a:p>
            <a:r>
              <a:rPr lang="en-US" sz="2400" dirty="0">
                <a:effectLst/>
                <a:latin typeface="Times New Roman" panose="02020603050405020304" pitchFamily="18" charset="0"/>
                <a:ea typeface="Calibri" panose="020F0502020204030204" pitchFamily="34" charset="0"/>
              </a:rPr>
              <a:t>The success of a response strategy would require comprehensive data management, ethics, and business acumen. Addressing these would help organizations stay ahead of the competition.</a:t>
            </a:r>
            <a:endParaRPr lang="en-US" sz="3600" dirty="0"/>
          </a:p>
        </p:txBody>
      </p:sp>
    </p:spTree>
    <p:extLst>
      <p:ext uri="{BB962C8B-B14F-4D97-AF65-F5344CB8AC3E}">
        <p14:creationId xmlns:p14="http://schemas.microsoft.com/office/powerpoint/2010/main" val="5997287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85F379-3301-7FBF-204C-30B073776EB2}"/>
              </a:ext>
            </a:extLst>
          </p:cNvPr>
          <p:cNvSpPr>
            <a:spLocks noGrp="1"/>
          </p:cNvSpPr>
          <p:nvPr>
            <p:ph type="title"/>
          </p:nvPr>
        </p:nvSpPr>
        <p:spPr>
          <a:xfrm>
            <a:off x="838200" y="119849"/>
            <a:ext cx="10515600" cy="838432"/>
          </a:xfrm>
        </p:spPr>
        <p:txBody>
          <a:bodyPr/>
          <a:lstStyle/>
          <a:p>
            <a:pPr algn="ctr"/>
            <a:r>
              <a:rPr lang="en-US" b="1"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6030D1C2-1554-1CBF-7D3E-EF98414700BC}"/>
              </a:ext>
            </a:extLst>
          </p:cNvPr>
          <p:cNvSpPr>
            <a:spLocks noGrp="1"/>
          </p:cNvSpPr>
          <p:nvPr>
            <p:ph idx="1"/>
          </p:nvPr>
        </p:nvSpPr>
        <p:spPr>
          <a:xfrm>
            <a:off x="838200" y="958282"/>
            <a:ext cx="10515600" cy="5779870"/>
          </a:xfrm>
        </p:spPr>
        <p:txBody>
          <a:bodyPr>
            <a:normAutofit lnSpcReduction="10000"/>
          </a:bodyPr>
          <a:lstStyle/>
          <a:p>
            <a:pPr marL="457200" indent="-457200">
              <a:lnSpc>
                <a:spcPct val="200000"/>
              </a:lnSpc>
            </a:pPr>
            <a:r>
              <a:rPr lang="en-KE" sz="1400" dirty="0">
                <a:effectLst/>
                <a:latin typeface="Times New Roman" panose="02020603050405020304" pitchFamily="18" charset="0"/>
                <a:ea typeface="Times New Roman" panose="02020603050405020304" pitchFamily="18" charset="0"/>
              </a:rPr>
              <a:t>Ahmed, E., Yaqoob, I., Hashem, I. A. T., Khan, I., Ahmed, A. I. A., Imran, M., &amp; </a:t>
            </a:r>
            <a:r>
              <a:rPr lang="en-KE" sz="1400" dirty="0" err="1">
                <a:effectLst/>
                <a:latin typeface="Times New Roman" panose="02020603050405020304" pitchFamily="18" charset="0"/>
                <a:ea typeface="Times New Roman" panose="02020603050405020304" pitchFamily="18" charset="0"/>
              </a:rPr>
              <a:t>Vasilakos</a:t>
            </a:r>
            <a:r>
              <a:rPr lang="en-KE" sz="1400" dirty="0">
                <a:effectLst/>
                <a:latin typeface="Times New Roman" panose="02020603050405020304" pitchFamily="18" charset="0"/>
                <a:ea typeface="Times New Roman" panose="02020603050405020304" pitchFamily="18" charset="0"/>
              </a:rPr>
              <a:t>, A. V. (2017). The role of big data analytics in Internet of Things. </a:t>
            </a:r>
            <a:r>
              <a:rPr lang="en-KE" sz="1400" i="1" dirty="0">
                <a:effectLst/>
                <a:latin typeface="Times New Roman" panose="02020603050405020304" pitchFamily="18" charset="0"/>
                <a:ea typeface="Times New Roman" panose="02020603050405020304" pitchFamily="18" charset="0"/>
              </a:rPr>
              <a:t>Computer Networks</a:t>
            </a:r>
            <a:r>
              <a:rPr lang="en-KE" sz="1400" dirty="0">
                <a:effectLst/>
                <a:latin typeface="Times New Roman" panose="02020603050405020304" pitchFamily="18" charset="0"/>
                <a:ea typeface="Times New Roman" panose="02020603050405020304" pitchFamily="18" charset="0"/>
              </a:rPr>
              <a:t>, </a:t>
            </a:r>
            <a:r>
              <a:rPr lang="en-KE" sz="1400" i="1" dirty="0">
                <a:effectLst/>
                <a:latin typeface="Times New Roman" panose="02020603050405020304" pitchFamily="18" charset="0"/>
                <a:ea typeface="Times New Roman" panose="02020603050405020304" pitchFamily="18" charset="0"/>
              </a:rPr>
              <a:t>129</a:t>
            </a:r>
            <a:r>
              <a:rPr lang="en-KE" sz="1400" dirty="0">
                <a:effectLst/>
                <a:latin typeface="Times New Roman" panose="02020603050405020304" pitchFamily="18" charset="0"/>
                <a:ea typeface="Times New Roman" panose="02020603050405020304" pitchFamily="18" charset="0"/>
              </a:rPr>
              <a:t>, 459–471. </a:t>
            </a:r>
          </a:p>
          <a:p>
            <a:pPr marL="457200" indent="-457200">
              <a:lnSpc>
                <a:spcPct val="200000"/>
              </a:lnSpc>
            </a:pPr>
            <a:r>
              <a:rPr lang="en-KE" sz="1400" dirty="0">
                <a:effectLst/>
                <a:latin typeface="Times New Roman" panose="02020603050405020304" pitchFamily="18" charset="0"/>
                <a:ea typeface="Times New Roman" panose="02020603050405020304" pitchFamily="18" charset="0"/>
              </a:rPr>
              <a:t>Al-Omari, Z. S., </a:t>
            </a:r>
            <a:r>
              <a:rPr lang="en-KE" sz="1400" dirty="0" err="1">
                <a:effectLst/>
                <a:latin typeface="Times New Roman" panose="02020603050405020304" pitchFamily="18" charset="0"/>
                <a:ea typeface="Times New Roman" panose="02020603050405020304" pitchFamily="18" charset="0"/>
              </a:rPr>
              <a:t>Alomari</a:t>
            </a:r>
            <a:r>
              <a:rPr lang="en-KE" sz="1400" dirty="0">
                <a:effectLst/>
                <a:latin typeface="Times New Roman" panose="02020603050405020304" pitchFamily="18" charset="0"/>
                <a:ea typeface="Times New Roman" panose="02020603050405020304" pitchFamily="18" charset="0"/>
              </a:rPr>
              <a:t>, K. A. A., &amp; </a:t>
            </a:r>
            <a:r>
              <a:rPr lang="en-KE" sz="1400" dirty="0" err="1">
                <a:effectLst/>
                <a:latin typeface="Times New Roman" panose="02020603050405020304" pitchFamily="18" charset="0"/>
                <a:ea typeface="Times New Roman" panose="02020603050405020304" pitchFamily="18" charset="0"/>
              </a:rPr>
              <a:t>Aljawarneh</a:t>
            </a:r>
            <a:r>
              <a:rPr lang="en-KE" sz="1400" dirty="0">
                <a:effectLst/>
                <a:latin typeface="Times New Roman" panose="02020603050405020304" pitchFamily="18" charset="0"/>
                <a:ea typeface="Times New Roman" panose="02020603050405020304" pitchFamily="18" charset="0"/>
              </a:rPr>
              <a:t>, N. M. (2020). The role of empowerment in improving internal process, customer satisfaction, learning and growth. </a:t>
            </a:r>
            <a:r>
              <a:rPr lang="en-KE" sz="1400" i="1" dirty="0">
                <a:effectLst/>
                <a:latin typeface="Times New Roman" panose="02020603050405020304" pitchFamily="18" charset="0"/>
                <a:ea typeface="Times New Roman" panose="02020603050405020304" pitchFamily="18" charset="0"/>
              </a:rPr>
              <a:t>Management Science Letters</a:t>
            </a:r>
            <a:r>
              <a:rPr lang="en-KE" sz="1400" dirty="0">
                <a:effectLst/>
                <a:latin typeface="Times New Roman" panose="02020603050405020304" pitchFamily="18" charset="0"/>
                <a:ea typeface="Times New Roman" panose="02020603050405020304" pitchFamily="18" charset="0"/>
              </a:rPr>
              <a:t>, </a:t>
            </a:r>
            <a:r>
              <a:rPr lang="en-KE" sz="1400" i="1" dirty="0">
                <a:effectLst/>
                <a:latin typeface="Times New Roman" panose="02020603050405020304" pitchFamily="18" charset="0"/>
                <a:ea typeface="Times New Roman" panose="02020603050405020304" pitchFamily="18" charset="0"/>
              </a:rPr>
              <a:t>10</a:t>
            </a:r>
            <a:r>
              <a:rPr lang="en-KE" sz="1400" dirty="0">
                <a:effectLst/>
                <a:latin typeface="Times New Roman" panose="02020603050405020304" pitchFamily="18" charset="0"/>
                <a:ea typeface="Times New Roman" panose="02020603050405020304" pitchFamily="18" charset="0"/>
              </a:rPr>
              <a:t>(4), 841–848. </a:t>
            </a:r>
          </a:p>
          <a:p>
            <a:pPr marL="457200" indent="-457200">
              <a:lnSpc>
                <a:spcPct val="200000"/>
              </a:lnSpc>
            </a:pPr>
            <a:r>
              <a:rPr lang="en-KE" sz="1400" dirty="0" err="1">
                <a:effectLst/>
                <a:latin typeface="Times New Roman" panose="02020603050405020304" pitchFamily="18" charset="0"/>
                <a:ea typeface="Times New Roman" panose="02020603050405020304" pitchFamily="18" charset="0"/>
              </a:rPr>
              <a:t>Buhalis</a:t>
            </a:r>
            <a:r>
              <a:rPr lang="en-KE" sz="1400" dirty="0">
                <a:effectLst/>
                <a:latin typeface="Times New Roman" panose="02020603050405020304" pitchFamily="18" charset="0"/>
                <a:ea typeface="Times New Roman" panose="02020603050405020304" pitchFamily="18" charset="0"/>
              </a:rPr>
              <a:t>, D., &amp; Leung, R. (2018). Smart hospitality—Interconnectivity and interoperability towards an ecosystem. </a:t>
            </a:r>
            <a:r>
              <a:rPr lang="en-KE" sz="1400" i="1" dirty="0">
                <a:effectLst/>
                <a:latin typeface="Times New Roman" panose="02020603050405020304" pitchFamily="18" charset="0"/>
                <a:ea typeface="Times New Roman" panose="02020603050405020304" pitchFamily="18" charset="0"/>
              </a:rPr>
              <a:t>International Journal of Hospitality Management</a:t>
            </a:r>
            <a:r>
              <a:rPr lang="en-KE" sz="1400" dirty="0">
                <a:effectLst/>
                <a:latin typeface="Times New Roman" panose="02020603050405020304" pitchFamily="18" charset="0"/>
                <a:ea typeface="Times New Roman" panose="02020603050405020304" pitchFamily="18" charset="0"/>
              </a:rPr>
              <a:t>, </a:t>
            </a:r>
            <a:r>
              <a:rPr lang="en-KE" sz="1400" i="1" dirty="0">
                <a:effectLst/>
                <a:latin typeface="Times New Roman" panose="02020603050405020304" pitchFamily="18" charset="0"/>
                <a:ea typeface="Times New Roman" panose="02020603050405020304" pitchFamily="18" charset="0"/>
              </a:rPr>
              <a:t>71</a:t>
            </a:r>
            <a:r>
              <a:rPr lang="en-KE" sz="1400" dirty="0">
                <a:effectLst/>
                <a:latin typeface="Times New Roman" panose="02020603050405020304" pitchFamily="18" charset="0"/>
                <a:ea typeface="Times New Roman" panose="02020603050405020304" pitchFamily="18" charset="0"/>
              </a:rPr>
              <a:t>, 41–50. </a:t>
            </a:r>
          </a:p>
          <a:p>
            <a:pPr marL="457200" indent="-457200">
              <a:lnSpc>
                <a:spcPct val="200000"/>
              </a:lnSpc>
            </a:pPr>
            <a:r>
              <a:rPr lang="en-KE" sz="1400" dirty="0">
                <a:effectLst/>
                <a:latin typeface="Times New Roman" panose="02020603050405020304" pitchFamily="18" charset="0"/>
                <a:ea typeface="Times New Roman" panose="02020603050405020304" pitchFamily="18" charset="0"/>
              </a:rPr>
              <a:t>Daigle, B., &amp; Khan, M. (2020). The EU General Data Protection Regulation: An Analysis of Enforcement Trends by EU Data Protection Authorities. </a:t>
            </a:r>
            <a:r>
              <a:rPr lang="en-KE" sz="1400" i="1" dirty="0">
                <a:effectLst/>
                <a:latin typeface="Times New Roman" panose="02020603050405020304" pitchFamily="18" charset="0"/>
                <a:ea typeface="Times New Roman" panose="02020603050405020304" pitchFamily="18" charset="0"/>
              </a:rPr>
              <a:t>Journal of International Commerce &amp; Economics</a:t>
            </a:r>
            <a:r>
              <a:rPr lang="en-KE" sz="1400" dirty="0">
                <a:effectLst/>
                <a:latin typeface="Times New Roman" panose="02020603050405020304" pitchFamily="18" charset="0"/>
                <a:ea typeface="Times New Roman" panose="02020603050405020304" pitchFamily="18" charset="0"/>
              </a:rPr>
              <a:t>, </a:t>
            </a:r>
            <a:r>
              <a:rPr lang="en-KE" sz="1400" i="1" dirty="0">
                <a:effectLst/>
                <a:latin typeface="Times New Roman" panose="02020603050405020304" pitchFamily="18" charset="0"/>
                <a:ea typeface="Times New Roman" panose="02020603050405020304" pitchFamily="18" charset="0"/>
              </a:rPr>
              <a:t>2020</a:t>
            </a:r>
            <a:r>
              <a:rPr lang="en-KE" sz="1400" dirty="0">
                <a:effectLst/>
                <a:latin typeface="Times New Roman" panose="02020603050405020304" pitchFamily="18" charset="0"/>
                <a:ea typeface="Times New Roman" panose="02020603050405020304" pitchFamily="18" charset="0"/>
              </a:rPr>
              <a:t>, 1. </a:t>
            </a:r>
          </a:p>
          <a:p>
            <a:pPr marL="457200" indent="-457200">
              <a:lnSpc>
                <a:spcPct val="200000"/>
              </a:lnSpc>
            </a:pPr>
            <a:r>
              <a:rPr lang="en-KE" sz="1400" dirty="0">
                <a:effectLst/>
                <a:latin typeface="Times New Roman" panose="02020603050405020304" pitchFamily="18" charset="0"/>
                <a:ea typeface="Times New Roman" panose="02020603050405020304" pitchFamily="18" charset="0"/>
              </a:rPr>
              <a:t>Ferrell, M. (2021). </a:t>
            </a:r>
            <a:r>
              <a:rPr lang="en-KE" sz="1400" i="1" dirty="0">
                <a:effectLst/>
                <a:latin typeface="Times New Roman" panose="02020603050405020304" pitchFamily="18" charset="0"/>
                <a:ea typeface="Times New Roman" panose="02020603050405020304" pitchFamily="18" charset="0"/>
              </a:rPr>
              <a:t>Marketing Strategy.</a:t>
            </a:r>
            <a:r>
              <a:rPr lang="en-KE" sz="1400" dirty="0">
                <a:effectLst/>
                <a:latin typeface="Times New Roman" panose="02020603050405020304" pitchFamily="18" charset="0"/>
                <a:ea typeface="Times New Roman" panose="02020603050405020304" pitchFamily="18" charset="0"/>
              </a:rPr>
              <a:t> Cengage Learning Custom P.</a:t>
            </a:r>
          </a:p>
          <a:p>
            <a:pPr marL="457200" indent="-457200">
              <a:lnSpc>
                <a:spcPct val="200000"/>
              </a:lnSpc>
            </a:pPr>
            <a:r>
              <a:rPr lang="en-KE" sz="1400" dirty="0" err="1">
                <a:effectLst/>
                <a:latin typeface="Times New Roman" panose="02020603050405020304" pitchFamily="18" charset="0"/>
                <a:ea typeface="Times New Roman" panose="02020603050405020304" pitchFamily="18" charset="0"/>
              </a:rPr>
              <a:t>Fruhlinger</a:t>
            </a:r>
            <a:r>
              <a:rPr lang="en-KE" sz="1400" dirty="0">
                <a:effectLst/>
                <a:latin typeface="Times New Roman" panose="02020603050405020304" pitchFamily="18" charset="0"/>
                <a:ea typeface="Times New Roman" panose="02020603050405020304" pitchFamily="18" charset="0"/>
              </a:rPr>
              <a:t>, J. (2020, February 12). </a:t>
            </a:r>
            <a:r>
              <a:rPr lang="en-KE" sz="1400" i="1" dirty="0">
                <a:effectLst/>
                <a:latin typeface="Times New Roman" panose="02020603050405020304" pitchFamily="18" charset="0"/>
                <a:ea typeface="Times New Roman" panose="02020603050405020304" pitchFamily="18" charset="0"/>
              </a:rPr>
              <a:t>Marriott data breach FAQ: How did it happen and what was the impact?</a:t>
            </a:r>
            <a:r>
              <a:rPr lang="en-KE" sz="1400" dirty="0">
                <a:effectLst/>
                <a:latin typeface="Times New Roman" panose="02020603050405020304" pitchFamily="18" charset="0"/>
                <a:ea typeface="Times New Roman" panose="02020603050405020304" pitchFamily="18" charset="0"/>
              </a:rPr>
              <a:t> </a:t>
            </a:r>
          </a:p>
          <a:p>
            <a:pPr marL="457200" indent="-457200">
              <a:lnSpc>
                <a:spcPct val="200000"/>
              </a:lnSpc>
            </a:pPr>
            <a:r>
              <a:rPr lang="en-KE" sz="1400" dirty="0">
                <a:effectLst/>
                <a:latin typeface="Times New Roman" panose="02020603050405020304" pitchFamily="18" charset="0"/>
                <a:ea typeface="Times New Roman" panose="02020603050405020304" pitchFamily="18" charset="0"/>
              </a:rPr>
              <a:t>Grewal, D., </a:t>
            </a:r>
            <a:r>
              <a:rPr lang="en-KE" sz="1400" dirty="0" err="1">
                <a:effectLst/>
                <a:latin typeface="Times New Roman" panose="02020603050405020304" pitchFamily="18" charset="0"/>
                <a:ea typeface="Times New Roman" panose="02020603050405020304" pitchFamily="18" charset="0"/>
              </a:rPr>
              <a:t>Hulland</a:t>
            </a:r>
            <a:r>
              <a:rPr lang="en-KE" sz="1400" dirty="0">
                <a:effectLst/>
                <a:latin typeface="Times New Roman" panose="02020603050405020304" pitchFamily="18" charset="0"/>
                <a:ea typeface="Times New Roman" panose="02020603050405020304" pitchFamily="18" charset="0"/>
              </a:rPr>
              <a:t>, J., </a:t>
            </a:r>
            <a:r>
              <a:rPr lang="en-KE" sz="1400" dirty="0" err="1">
                <a:effectLst/>
                <a:latin typeface="Times New Roman" panose="02020603050405020304" pitchFamily="18" charset="0"/>
                <a:ea typeface="Times New Roman" panose="02020603050405020304" pitchFamily="18" charset="0"/>
              </a:rPr>
              <a:t>Kopalle</a:t>
            </a:r>
            <a:r>
              <a:rPr lang="en-KE" sz="1400" dirty="0">
                <a:effectLst/>
                <a:latin typeface="Times New Roman" panose="02020603050405020304" pitchFamily="18" charset="0"/>
                <a:ea typeface="Times New Roman" panose="02020603050405020304" pitchFamily="18" charset="0"/>
              </a:rPr>
              <a:t>, P. K., &amp; </a:t>
            </a:r>
            <a:r>
              <a:rPr lang="en-KE" sz="1400" dirty="0" err="1">
                <a:effectLst/>
                <a:latin typeface="Times New Roman" panose="02020603050405020304" pitchFamily="18" charset="0"/>
                <a:ea typeface="Times New Roman" panose="02020603050405020304" pitchFamily="18" charset="0"/>
              </a:rPr>
              <a:t>Karahanna</a:t>
            </a:r>
            <a:r>
              <a:rPr lang="en-KE" sz="1400" dirty="0">
                <a:effectLst/>
                <a:latin typeface="Times New Roman" panose="02020603050405020304" pitchFamily="18" charset="0"/>
                <a:ea typeface="Times New Roman" panose="02020603050405020304" pitchFamily="18" charset="0"/>
              </a:rPr>
              <a:t>, E. (2019). The future of technology and marketing: A multidisciplinary perspective. </a:t>
            </a:r>
            <a:r>
              <a:rPr lang="en-KE" sz="1400" i="1" dirty="0">
                <a:effectLst/>
                <a:latin typeface="Times New Roman" panose="02020603050405020304" pitchFamily="18" charset="0"/>
                <a:ea typeface="Times New Roman" panose="02020603050405020304" pitchFamily="18" charset="0"/>
              </a:rPr>
              <a:t>Journal of the Academy of Marketing Science</a:t>
            </a:r>
            <a:r>
              <a:rPr lang="en-KE" sz="1400" dirty="0">
                <a:effectLst/>
                <a:latin typeface="Times New Roman" panose="02020603050405020304" pitchFamily="18" charset="0"/>
                <a:ea typeface="Times New Roman" panose="02020603050405020304" pitchFamily="18" charset="0"/>
              </a:rPr>
              <a:t>, </a:t>
            </a:r>
            <a:r>
              <a:rPr lang="en-KE" sz="1400" i="1" dirty="0">
                <a:effectLst/>
                <a:latin typeface="Times New Roman" panose="02020603050405020304" pitchFamily="18" charset="0"/>
                <a:ea typeface="Times New Roman" panose="02020603050405020304" pitchFamily="18" charset="0"/>
              </a:rPr>
              <a:t>48</a:t>
            </a:r>
            <a:r>
              <a:rPr lang="en-KE" sz="1400" dirty="0">
                <a:effectLst/>
                <a:latin typeface="Times New Roman" panose="02020603050405020304" pitchFamily="18" charset="0"/>
                <a:ea typeface="Times New Roman" panose="02020603050405020304" pitchFamily="18" charset="0"/>
              </a:rPr>
              <a:t>(1), 1–8. springer. </a:t>
            </a:r>
          </a:p>
        </p:txBody>
      </p:sp>
    </p:spTree>
    <p:extLst>
      <p:ext uri="{BB962C8B-B14F-4D97-AF65-F5344CB8AC3E}">
        <p14:creationId xmlns:p14="http://schemas.microsoft.com/office/powerpoint/2010/main" val="18627987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A6A79E9-68C5-353D-9F12-5019A4C1441C}"/>
              </a:ext>
            </a:extLst>
          </p:cNvPr>
          <p:cNvSpPr>
            <a:spLocks noGrp="1"/>
          </p:cNvSpPr>
          <p:nvPr>
            <p:ph idx="1"/>
          </p:nvPr>
        </p:nvSpPr>
        <p:spPr>
          <a:xfrm>
            <a:off x="838200" y="186430"/>
            <a:ext cx="10515600" cy="6587231"/>
          </a:xfrm>
        </p:spPr>
        <p:txBody>
          <a:bodyPr>
            <a:normAutofit/>
          </a:bodyPr>
          <a:lstStyle/>
          <a:p>
            <a:pPr marL="457200" indent="-457200">
              <a:lnSpc>
                <a:spcPct val="200000"/>
              </a:lnSpc>
            </a:pPr>
            <a:r>
              <a:rPr lang="en-KE" sz="1200" dirty="0">
                <a:effectLst/>
                <a:latin typeface="Times New Roman" panose="02020603050405020304" pitchFamily="18" charset="0"/>
                <a:ea typeface="Times New Roman" panose="02020603050405020304" pitchFamily="18" charset="0"/>
              </a:rPr>
              <a:t>Huang, M.-H., &amp; Rust, R. T. (2020). A strategic framework for artificial intelligence in marketing. </a:t>
            </a:r>
            <a:r>
              <a:rPr lang="en-KE" sz="1200" i="1" dirty="0">
                <a:effectLst/>
                <a:latin typeface="Times New Roman" panose="02020603050405020304" pitchFamily="18" charset="0"/>
                <a:ea typeface="Times New Roman" panose="02020603050405020304" pitchFamily="18" charset="0"/>
              </a:rPr>
              <a:t>Journal of the Academy of Marketing Science</a:t>
            </a:r>
            <a:r>
              <a:rPr lang="en-KE" sz="1200" dirty="0">
                <a:effectLst/>
                <a:latin typeface="Times New Roman" panose="02020603050405020304" pitchFamily="18" charset="0"/>
                <a:ea typeface="Times New Roman" panose="02020603050405020304" pitchFamily="18" charset="0"/>
              </a:rPr>
              <a:t>, </a:t>
            </a:r>
            <a:r>
              <a:rPr lang="en-KE" sz="1200" i="1" dirty="0">
                <a:effectLst/>
                <a:latin typeface="Times New Roman" panose="02020603050405020304" pitchFamily="18" charset="0"/>
                <a:ea typeface="Times New Roman" panose="02020603050405020304" pitchFamily="18" charset="0"/>
              </a:rPr>
              <a:t>49</a:t>
            </a:r>
            <a:r>
              <a:rPr lang="en-KE" sz="1200" dirty="0">
                <a:effectLst/>
                <a:latin typeface="Times New Roman" panose="02020603050405020304" pitchFamily="18" charset="0"/>
                <a:ea typeface="Times New Roman" panose="02020603050405020304" pitchFamily="18" charset="0"/>
              </a:rPr>
              <a:t>(1), 30–50. </a:t>
            </a:r>
          </a:p>
          <a:p>
            <a:pPr marL="457200" indent="-457200">
              <a:lnSpc>
                <a:spcPct val="200000"/>
              </a:lnSpc>
            </a:pPr>
            <a:r>
              <a:rPr lang="en-KE" sz="1200" dirty="0">
                <a:effectLst/>
                <a:latin typeface="Times New Roman" panose="02020603050405020304" pitchFamily="18" charset="0"/>
                <a:ea typeface="Times New Roman" panose="02020603050405020304" pitchFamily="18" charset="0"/>
              </a:rPr>
              <a:t>Kim, S.-B., &amp; Kim, D.-Y. (2017). Antecedents of Corporate Reputation in the Hotel Industry: The Moderating Role of Transparency. </a:t>
            </a:r>
            <a:r>
              <a:rPr lang="en-KE" sz="1200" i="1" dirty="0">
                <a:effectLst/>
                <a:latin typeface="Times New Roman" panose="02020603050405020304" pitchFamily="18" charset="0"/>
                <a:ea typeface="Times New Roman" panose="02020603050405020304" pitchFamily="18" charset="0"/>
              </a:rPr>
              <a:t>Sustainability</a:t>
            </a:r>
            <a:r>
              <a:rPr lang="en-KE" sz="1200" dirty="0">
                <a:effectLst/>
                <a:latin typeface="Times New Roman" panose="02020603050405020304" pitchFamily="18" charset="0"/>
                <a:ea typeface="Times New Roman" panose="02020603050405020304" pitchFamily="18" charset="0"/>
              </a:rPr>
              <a:t>, </a:t>
            </a:r>
            <a:r>
              <a:rPr lang="en-KE" sz="1200" i="1" dirty="0">
                <a:effectLst/>
                <a:latin typeface="Times New Roman" panose="02020603050405020304" pitchFamily="18" charset="0"/>
                <a:ea typeface="Times New Roman" panose="02020603050405020304" pitchFamily="18" charset="0"/>
              </a:rPr>
              <a:t>9</a:t>
            </a:r>
            <a:r>
              <a:rPr lang="en-KE" sz="1200" dirty="0">
                <a:effectLst/>
                <a:latin typeface="Times New Roman" panose="02020603050405020304" pitchFamily="18" charset="0"/>
                <a:ea typeface="Times New Roman" panose="02020603050405020304" pitchFamily="18" charset="0"/>
              </a:rPr>
              <a:t>(6), 951. </a:t>
            </a:r>
          </a:p>
          <a:p>
            <a:pPr marL="457200" indent="-457200">
              <a:lnSpc>
                <a:spcPct val="200000"/>
              </a:lnSpc>
            </a:pPr>
            <a:r>
              <a:rPr lang="en-KE" sz="1200" dirty="0">
                <a:effectLst/>
                <a:latin typeface="Times New Roman" panose="02020603050405020304" pitchFamily="18" charset="0"/>
                <a:ea typeface="Times New Roman" panose="02020603050405020304" pitchFamily="18" charset="0"/>
              </a:rPr>
              <a:t>Li, Y., </a:t>
            </a:r>
            <a:r>
              <a:rPr lang="en-KE" sz="1200" dirty="0" err="1">
                <a:effectLst/>
                <a:latin typeface="Times New Roman" panose="02020603050405020304" pitchFamily="18" charset="0"/>
                <a:ea typeface="Times New Roman" panose="02020603050405020304" pitchFamily="18" charset="0"/>
              </a:rPr>
              <a:t>Yazdanmehr</a:t>
            </a:r>
            <a:r>
              <a:rPr lang="en-KE" sz="1200" dirty="0">
                <a:effectLst/>
                <a:latin typeface="Times New Roman" panose="02020603050405020304" pitchFamily="18" charset="0"/>
                <a:ea typeface="Times New Roman" panose="02020603050405020304" pitchFamily="18" charset="0"/>
              </a:rPr>
              <a:t>, A., Wang, J., &amp; Rao, H. R. (2019). Responding to identity theft: A victimization perspective. </a:t>
            </a:r>
            <a:r>
              <a:rPr lang="en-KE" sz="1200" i="1" dirty="0">
                <a:effectLst/>
                <a:latin typeface="Times New Roman" panose="02020603050405020304" pitchFamily="18" charset="0"/>
                <a:ea typeface="Times New Roman" panose="02020603050405020304" pitchFamily="18" charset="0"/>
              </a:rPr>
              <a:t>Decision Support Systems</a:t>
            </a:r>
            <a:r>
              <a:rPr lang="en-KE" sz="1200" dirty="0">
                <a:effectLst/>
                <a:latin typeface="Times New Roman" panose="02020603050405020304" pitchFamily="18" charset="0"/>
                <a:ea typeface="Times New Roman" panose="02020603050405020304" pitchFamily="18" charset="0"/>
              </a:rPr>
              <a:t>, </a:t>
            </a:r>
            <a:r>
              <a:rPr lang="en-KE" sz="1200" i="1" dirty="0">
                <a:effectLst/>
                <a:latin typeface="Times New Roman" panose="02020603050405020304" pitchFamily="18" charset="0"/>
                <a:ea typeface="Times New Roman" panose="02020603050405020304" pitchFamily="18" charset="0"/>
              </a:rPr>
              <a:t>121</a:t>
            </a:r>
            <a:r>
              <a:rPr lang="en-KE" sz="1200" dirty="0">
                <a:effectLst/>
                <a:latin typeface="Times New Roman" panose="02020603050405020304" pitchFamily="18" charset="0"/>
                <a:ea typeface="Times New Roman" panose="02020603050405020304" pitchFamily="18" charset="0"/>
              </a:rPr>
              <a:t>, 13–24. </a:t>
            </a:r>
          </a:p>
          <a:p>
            <a:pPr marL="457200" indent="-457200">
              <a:lnSpc>
                <a:spcPct val="200000"/>
              </a:lnSpc>
            </a:pPr>
            <a:r>
              <a:rPr lang="en-KE" sz="1200" dirty="0">
                <a:effectLst/>
                <a:latin typeface="Times New Roman" panose="02020603050405020304" pitchFamily="18" charset="0"/>
                <a:ea typeface="Times New Roman" panose="02020603050405020304" pitchFamily="18" charset="0"/>
              </a:rPr>
              <a:t>Marriott International Inc. (2013). </a:t>
            </a:r>
            <a:r>
              <a:rPr lang="en-KE" sz="1200" i="1" dirty="0">
                <a:effectLst/>
                <a:latin typeface="Times New Roman" panose="02020603050405020304" pitchFamily="18" charset="0"/>
                <a:ea typeface="Times New Roman" panose="02020603050405020304" pitchFamily="18" charset="0"/>
              </a:rPr>
              <a:t>Our Tradition of Integrity Business Conduct Guide</a:t>
            </a:r>
            <a:r>
              <a:rPr lang="en-KE" sz="1200" dirty="0">
                <a:effectLst/>
                <a:latin typeface="Times New Roman" panose="02020603050405020304" pitchFamily="18" charset="0"/>
                <a:ea typeface="Times New Roman" panose="02020603050405020304" pitchFamily="18" charset="0"/>
              </a:rPr>
              <a:t>. </a:t>
            </a:r>
          </a:p>
          <a:p>
            <a:pPr marL="457200" indent="-457200">
              <a:lnSpc>
                <a:spcPct val="200000"/>
              </a:lnSpc>
            </a:pPr>
            <a:r>
              <a:rPr lang="en-KE" sz="1200" dirty="0">
                <a:effectLst/>
                <a:latin typeface="Times New Roman" panose="02020603050405020304" pitchFamily="18" charset="0"/>
                <a:ea typeface="Times New Roman" panose="02020603050405020304" pitchFamily="18" charset="0"/>
              </a:rPr>
              <a:t>Martin, K. D., Borah, A., &amp; </a:t>
            </a:r>
            <a:r>
              <a:rPr lang="en-KE" sz="1200" dirty="0" err="1">
                <a:effectLst/>
                <a:latin typeface="Times New Roman" panose="02020603050405020304" pitchFamily="18" charset="0"/>
                <a:ea typeface="Times New Roman" panose="02020603050405020304" pitchFamily="18" charset="0"/>
              </a:rPr>
              <a:t>Palmatier</a:t>
            </a:r>
            <a:r>
              <a:rPr lang="en-KE" sz="1200" dirty="0">
                <a:effectLst/>
                <a:latin typeface="Times New Roman" panose="02020603050405020304" pitchFamily="18" charset="0"/>
                <a:ea typeface="Times New Roman" panose="02020603050405020304" pitchFamily="18" charset="0"/>
              </a:rPr>
              <a:t>, R. W. (2017). Data Privacy: Effects on Customer and Firm Performance. </a:t>
            </a:r>
            <a:r>
              <a:rPr lang="en-KE" sz="1200" i="1" dirty="0">
                <a:effectLst/>
                <a:latin typeface="Times New Roman" panose="02020603050405020304" pitchFamily="18" charset="0"/>
                <a:ea typeface="Times New Roman" panose="02020603050405020304" pitchFamily="18" charset="0"/>
              </a:rPr>
              <a:t>Journal of Marketing</a:t>
            </a:r>
            <a:r>
              <a:rPr lang="en-KE" sz="1200" dirty="0">
                <a:effectLst/>
                <a:latin typeface="Times New Roman" panose="02020603050405020304" pitchFamily="18" charset="0"/>
                <a:ea typeface="Times New Roman" panose="02020603050405020304" pitchFamily="18" charset="0"/>
              </a:rPr>
              <a:t>, </a:t>
            </a:r>
            <a:r>
              <a:rPr lang="en-KE" sz="1200" i="1" dirty="0">
                <a:effectLst/>
                <a:latin typeface="Times New Roman" panose="02020603050405020304" pitchFamily="18" charset="0"/>
                <a:ea typeface="Times New Roman" panose="02020603050405020304" pitchFamily="18" charset="0"/>
              </a:rPr>
              <a:t>81</a:t>
            </a:r>
            <a:r>
              <a:rPr lang="en-KE" sz="1200" dirty="0">
                <a:effectLst/>
                <a:latin typeface="Times New Roman" panose="02020603050405020304" pitchFamily="18" charset="0"/>
                <a:ea typeface="Times New Roman" panose="02020603050405020304" pitchFamily="18" charset="0"/>
              </a:rPr>
              <a:t>(1), 36–58. </a:t>
            </a:r>
          </a:p>
          <a:p>
            <a:pPr marL="457200" indent="-457200">
              <a:lnSpc>
                <a:spcPct val="200000"/>
              </a:lnSpc>
            </a:pPr>
            <a:r>
              <a:rPr lang="en-KE" sz="1200" dirty="0">
                <a:effectLst/>
                <a:latin typeface="Times New Roman" panose="02020603050405020304" pitchFamily="18" charset="0"/>
                <a:ea typeface="Times New Roman" panose="02020603050405020304" pitchFamily="18" charset="0"/>
              </a:rPr>
              <a:t>Martin, K. D., &amp; Murphy, P. E. (2017). The role of data privacy in marketing. </a:t>
            </a:r>
            <a:r>
              <a:rPr lang="en-KE" sz="1200" i="1" dirty="0">
                <a:effectLst/>
                <a:latin typeface="Times New Roman" panose="02020603050405020304" pitchFamily="18" charset="0"/>
                <a:ea typeface="Times New Roman" panose="02020603050405020304" pitchFamily="18" charset="0"/>
              </a:rPr>
              <a:t>Journal of the Academy of Marketing Science</a:t>
            </a:r>
            <a:r>
              <a:rPr lang="en-KE" sz="1200" dirty="0">
                <a:effectLst/>
                <a:latin typeface="Times New Roman" panose="02020603050405020304" pitchFamily="18" charset="0"/>
                <a:ea typeface="Times New Roman" panose="02020603050405020304" pitchFamily="18" charset="0"/>
              </a:rPr>
              <a:t>, </a:t>
            </a:r>
            <a:r>
              <a:rPr lang="en-KE" sz="1200" i="1" dirty="0">
                <a:effectLst/>
                <a:latin typeface="Times New Roman" panose="02020603050405020304" pitchFamily="18" charset="0"/>
                <a:ea typeface="Times New Roman" panose="02020603050405020304" pitchFamily="18" charset="0"/>
              </a:rPr>
              <a:t>45</a:t>
            </a:r>
            <a:r>
              <a:rPr lang="en-KE" sz="1200" dirty="0">
                <a:effectLst/>
                <a:latin typeface="Times New Roman" panose="02020603050405020304" pitchFamily="18" charset="0"/>
                <a:ea typeface="Times New Roman" panose="02020603050405020304" pitchFamily="18" charset="0"/>
              </a:rPr>
              <a:t>(2), 135–155. </a:t>
            </a:r>
          </a:p>
          <a:p>
            <a:pPr marL="457200" indent="-457200">
              <a:lnSpc>
                <a:spcPct val="200000"/>
              </a:lnSpc>
            </a:pPr>
            <a:r>
              <a:rPr lang="en-KE" sz="1200" dirty="0">
                <a:effectLst/>
                <a:latin typeface="Times New Roman" panose="02020603050405020304" pitchFamily="18" charset="0"/>
                <a:ea typeface="Times New Roman" panose="02020603050405020304" pitchFamily="18" charset="0"/>
              </a:rPr>
              <a:t>Park, G. (2019). </a:t>
            </a:r>
            <a:r>
              <a:rPr lang="en-KE" sz="1200" i="1" dirty="0">
                <a:effectLst/>
                <a:latin typeface="Times New Roman" panose="02020603050405020304" pitchFamily="18" charset="0"/>
                <a:ea typeface="Times New Roman" panose="02020603050405020304" pitchFamily="18" charset="0"/>
              </a:rPr>
              <a:t>The changing wind of data privacy law: A comparative study of the European Union’s General Data Protection Regulation and the 2018 California Consumer Privacy Act.</a:t>
            </a:r>
            <a:r>
              <a:rPr lang="en-KE" sz="1200" dirty="0">
                <a:effectLst/>
                <a:latin typeface="Times New Roman" panose="02020603050405020304" pitchFamily="18" charset="0"/>
                <a:ea typeface="Times New Roman" panose="02020603050405020304" pitchFamily="18" charset="0"/>
              </a:rPr>
              <a:t> HeinOnline. </a:t>
            </a:r>
          </a:p>
          <a:p>
            <a:pPr marL="457200" indent="-457200">
              <a:lnSpc>
                <a:spcPct val="200000"/>
              </a:lnSpc>
            </a:pPr>
            <a:r>
              <a:rPr lang="en-KE" sz="1200" dirty="0" err="1">
                <a:effectLst/>
                <a:latin typeface="Times New Roman" panose="02020603050405020304" pitchFamily="18" charset="0"/>
                <a:ea typeface="Times New Roman" panose="02020603050405020304" pitchFamily="18" charset="0"/>
              </a:rPr>
              <a:t>Sperance</a:t>
            </a:r>
            <a:r>
              <a:rPr lang="en-KE" sz="1200" dirty="0">
                <a:effectLst/>
                <a:latin typeface="Times New Roman" panose="02020603050405020304" pitchFamily="18" charset="0"/>
                <a:ea typeface="Times New Roman" panose="02020603050405020304" pitchFamily="18" charset="0"/>
              </a:rPr>
              <a:t>, C. (2021, September 14). </a:t>
            </a:r>
            <a:r>
              <a:rPr lang="en-KE" sz="1200" i="1" dirty="0">
                <a:effectLst/>
                <a:latin typeface="Times New Roman" panose="02020603050405020304" pitchFamily="18" charset="0"/>
                <a:ea typeface="Times New Roman" panose="02020603050405020304" pitchFamily="18" charset="0"/>
              </a:rPr>
              <a:t>Marriott’s Post-Pandemic Growth Story Is Outside the U.S.</a:t>
            </a:r>
            <a:r>
              <a:rPr lang="en-KE" sz="1200" dirty="0">
                <a:effectLst/>
                <a:latin typeface="Times New Roman" panose="02020603050405020304" pitchFamily="18" charset="0"/>
                <a:ea typeface="Times New Roman" panose="02020603050405020304" pitchFamily="18" charset="0"/>
              </a:rPr>
              <a:t> Skift. </a:t>
            </a:r>
          </a:p>
        </p:txBody>
      </p:sp>
    </p:spTree>
    <p:extLst>
      <p:ext uri="{BB962C8B-B14F-4D97-AF65-F5344CB8AC3E}">
        <p14:creationId xmlns:p14="http://schemas.microsoft.com/office/powerpoint/2010/main" val="178227527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59</TotalTime>
  <Words>1717</Words>
  <Application>Microsoft Office PowerPoint</Application>
  <PresentationFormat>Widescreen</PresentationFormat>
  <Paragraphs>82</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Calibri Light</vt:lpstr>
      <vt:lpstr>Times New Roman</vt:lpstr>
      <vt:lpstr>Office Theme</vt:lpstr>
      <vt:lpstr>Ted Talk</vt:lpstr>
      <vt:lpstr>Introduction</vt:lpstr>
      <vt:lpstr>Contemporary Ethical Issue: Marketing Analytics and Privacy</vt:lpstr>
      <vt:lpstr>PowerPoint Presentation</vt:lpstr>
      <vt:lpstr>Challenges</vt:lpstr>
      <vt:lpstr>PowerPoint Presentation</vt:lpstr>
      <vt:lpstr>Response To The Challenges Presented</vt:lpstr>
      <vt:lpstr>PowerPoint Presentation</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Ted Talk</dc:title>
  <dc:creator>lucyna daszkowska</dc:creator>
  <cp:lastModifiedBy>lucyna daszkowska</cp:lastModifiedBy>
  <cp:revision>2</cp:revision>
  <dcterms:created xsi:type="dcterms:W3CDTF">2023-06-11T16:19:01Z</dcterms:created>
  <dcterms:modified xsi:type="dcterms:W3CDTF">2023-07-07T20:07:37Z</dcterms:modified>
</cp:coreProperties>
</file>