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handoutMasterIdLst>
    <p:handoutMasterId r:id="rId31"/>
  </p:handoutMasterIdLst>
  <p:sldIdLst>
    <p:sldId id="257" r:id="rId2"/>
    <p:sldId id="258" r:id="rId3"/>
    <p:sldId id="259" r:id="rId4"/>
    <p:sldId id="260" r:id="rId5"/>
    <p:sldId id="261" r:id="rId6"/>
    <p:sldId id="264" r:id="rId7"/>
    <p:sldId id="263" r:id="rId8"/>
    <p:sldId id="266" r:id="rId9"/>
    <p:sldId id="265" r:id="rId10"/>
    <p:sldId id="268" r:id="rId11"/>
    <p:sldId id="267" r:id="rId12"/>
    <p:sldId id="271" r:id="rId13"/>
    <p:sldId id="270" r:id="rId14"/>
    <p:sldId id="269" r:id="rId15"/>
    <p:sldId id="262" r:id="rId16"/>
    <p:sldId id="272" r:id="rId17"/>
    <p:sldId id="273" r:id="rId18"/>
    <p:sldId id="274" r:id="rId19"/>
    <p:sldId id="276" r:id="rId20"/>
    <p:sldId id="277" r:id="rId21"/>
    <p:sldId id="281" r:id="rId22"/>
    <p:sldId id="280" r:id="rId23"/>
    <p:sldId id="279" r:id="rId24"/>
    <p:sldId id="278" r:id="rId25"/>
    <p:sldId id="283" r:id="rId26"/>
    <p:sldId id="286" r:id="rId27"/>
    <p:sldId id="285"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2oX8mLoQidth0ZksUlDQA==" hashData="OAuFXgLhE/QUaOjnCS8CNjng1R4Uog1+zWzkCQTG3zxsKxzwPv/dWWBW90FiyKu49jWc7jE1K3xZeF/HjVHqR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70465" autoAdjust="0"/>
  </p:normalViewPr>
  <p:slideViewPr>
    <p:cSldViewPr snapToGrid="0">
      <p:cViewPr varScale="1">
        <p:scale>
          <a:sx n="81" d="100"/>
          <a:sy n="81" d="100"/>
        </p:scale>
        <p:origin x="176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9A5F9D0-EE1F-41FC-AB39-8AFAB4A7A47D}" type="datetimeFigureOut">
              <a:rPr lang="en-GB" smtClean="0"/>
              <a:t>27/02/2019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C789E88-83CD-4B97-88E2-F9FE5C7051A9}" type="slidenum">
              <a:rPr lang="en-GB" smtClean="0"/>
              <a:t>‹#›</a:t>
            </a:fld>
            <a:endParaRPr lang="en-GB"/>
          </a:p>
        </p:txBody>
      </p:sp>
    </p:spTree>
    <p:extLst>
      <p:ext uri="{BB962C8B-B14F-4D97-AF65-F5344CB8AC3E}">
        <p14:creationId xmlns:p14="http://schemas.microsoft.com/office/powerpoint/2010/main" val="189778887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5F07AA-8B6B-4AA5-A399-2A753F6D0891}" type="datetimeFigureOut">
              <a:rPr lang="en-GB" smtClean="0"/>
              <a:t>27/02/2019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821F20-3447-427A-A717-B1B8473CDB80}" type="slidenum">
              <a:rPr lang="en-GB" smtClean="0"/>
              <a:t>‹#›</a:t>
            </a:fld>
            <a:endParaRPr lang="en-GB"/>
          </a:p>
        </p:txBody>
      </p:sp>
    </p:spTree>
    <p:extLst>
      <p:ext uri="{BB962C8B-B14F-4D97-AF65-F5344CB8AC3E}">
        <p14:creationId xmlns:p14="http://schemas.microsoft.com/office/powerpoint/2010/main" val="31578753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endParaRPr lang="en-GB" sz="1100" i="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0" i="0" kern="1200" dirty="0" smtClean="0">
                <a:solidFill>
                  <a:schemeClr val="tx1"/>
                </a:solidFill>
                <a:effectLst/>
                <a:latin typeface="Arial" panose="020B0604020202020204" pitchFamily="34" charset="0"/>
                <a:ea typeface="+mn-ea"/>
                <a:cs typeface="Arial" panose="020B0604020202020204" pitchFamily="34" charset="0"/>
              </a:rPr>
              <a:t>Explain two pieces of legislation in place that can impact investigations and evidence</a:t>
            </a:r>
          </a:p>
          <a:p>
            <a:pPr marL="228600" lvl="0" indent="-228600">
              <a:buFont typeface="+mj-lt"/>
              <a:buAutoNum type="arabicPeriod"/>
            </a:pPr>
            <a:r>
              <a:rPr lang="en-GB" sz="1100" b="0" i="0" kern="1200" dirty="0" smtClean="0">
                <a:solidFill>
                  <a:schemeClr val="tx1"/>
                </a:solidFill>
                <a:effectLst/>
                <a:latin typeface="Arial" panose="020B0604020202020204" pitchFamily="34" charset="0"/>
                <a:ea typeface="+mn-ea"/>
                <a:cs typeface="Arial" panose="020B0604020202020204" pitchFamily="34" charset="0"/>
              </a:rPr>
              <a:t>State the differences between directed and intrusive surveillance </a:t>
            </a:r>
          </a:p>
          <a:p>
            <a:pPr marL="228600" indent="-228600">
              <a:buFont typeface="+mj-lt"/>
              <a:buAutoNum type="arabicPeriod"/>
            </a:pPr>
            <a:r>
              <a:rPr lang="en-GB" sz="1100" b="0" i="0" kern="1200" dirty="0" smtClean="0">
                <a:solidFill>
                  <a:schemeClr val="tx1"/>
                </a:solidFill>
                <a:effectLst/>
                <a:latin typeface="Arial" panose="020B0604020202020204" pitchFamily="34" charset="0"/>
                <a:ea typeface="+mn-ea"/>
                <a:cs typeface="Arial" panose="020B0604020202020204" pitchFamily="34" charset="0"/>
              </a:rPr>
              <a:t>Explain what types of evidence can be obtained during an investigation and how this would impact of individuals</a:t>
            </a:r>
            <a:endParaRPr lang="en-GB" sz="1100" b="0"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5821F20-3447-427A-A717-B1B8473CDB80}" type="slidenum">
              <a:rPr lang="en-GB" smtClean="0"/>
              <a:t>1</a:t>
            </a:fld>
            <a:endParaRPr lang="en-GB"/>
          </a:p>
        </p:txBody>
      </p:sp>
    </p:spTree>
    <p:extLst>
      <p:ext uri="{BB962C8B-B14F-4D97-AF65-F5344CB8AC3E}">
        <p14:creationId xmlns:p14="http://schemas.microsoft.com/office/powerpoint/2010/main" val="2148307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Code of Practice issued under s 23(1) of the Criminal Procedure and Investigations Act 1996 (CPIA) defines material 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Material of any kind, including information and objects, which is obtained in the course of a criminal investigation and which may be relevant to the investigation; Material may be relevant to an investigation if it appears to an investigator, or to the officer in charge of an investigation, or to the disclosure officer, that it has some bearing on any offence under investigation, or on the surrounding circumstances of the case, unless it is incapable of having any impact on the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4</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Collecting all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relevant material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will assist with the following areas;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each area with the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 the students with a handout.</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5</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Specialist support that may be required to obtain further evidence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to the students- ‘What specialist support is available to assist you to gather evidence when conducting an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the options available to assist.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Select a few from the list and elaborate on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Legal powers</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As an investigator an officer will have access to a range of legal powers to enable them to conduct effective investigations. These powers can allow the officer to deprive individuals of their liberty, use reasonable physical force, enter their homes or other private premises, gain access to private information and to deploy intrusive surveillance techniques. </a:t>
            </a:r>
          </a:p>
          <a:p>
            <a:pPr>
              <a:lnSpc>
                <a:spcPct val="100000"/>
              </a:lnSpc>
            </a:pPr>
            <a:endPar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ＭＳ Ｐゴシック" pitchFamily="-112" charset="-128"/>
                <a:cs typeface="Arial" panose="020B0604020202020204" pitchFamily="34" charset="0"/>
              </a:rPr>
              <a:t>An officer will use their discretion to choose how to use these powers and they have a responsibility to use them ethically and in accordance with professional standards, ensuring that they are non discriminatory and proportionate. </a:t>
            </a:r>
          </a:p>
          <a:p>
            <a:pPr>
              <a:lnSpc>
                <a:spcPct val="100000"/>
              </a:lnSpc>
            </a:pP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Criminal Procedure and Investigations Act 1996 (CPIA</a:t>
            </a:r>
            <a:r>
              <a:rPr lang="en-GB" sz="1100" dirty="0" smtClean="0">
                <a:latin typeface="Arial" panose="020B0604020202020204" pitchFamily="34" charset="0"/>
                <a:cs typeface="Arial" panose="020B0604020202020204" pitchFamily="34" charset="0"/>
              </a:rPr>
              <a:t>) A</a:t>
            </a:r>
            <a:r>
              <a:rPr lang="en-GB" sz="1100" b="0" kern="1200" dirty="0" smtClean="0">
                <a:solidFill>
                  <a:schemeClr val="tx1"/>
                </a:solidFill>
                <a:effectLst/>
                <a:latin typeface="Arial" panose="020B0604020202020204" pitchFamily="34" charset="0"/>
                <a:ea typeface="+mn-ea"/>
                <a:cs typeface="Arial" panose="020B0604020202020204" pitchFamily="34" charset="0"/>
              </a:rPr>
              <a:t> piece of statutory legislation in the United Kingdom that regulates the procedures of investigating and prosecution of criminal offences</a:t>
            </a: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Regulation of Investigatory Powers 2000 (RIPA) </a:t>
            </a:r>
            <a:r>
              <a:rPr lang="en-GB" sz="1100" kern="1200" dirty="0" smtClean="0">
                <a:solidFill>
                  <a:schemeClr val="tx1"/>
                </a:solidFill>
                <a:effectLst/>
                <a:latin typeface="Arial" panose="020B0604020202020204" pitchFamily="34" charset="0"/>
                <a:ea typeface="+mn-ea"/>
                <a:cs typeface="Arial" panose="020B0604020202020204" pitchFamily="34" charset="0"/>
              </a:rPr>
              <a:t>An Act of the Parliament of the United Kingdom, regulating the powers of public bodies to carry out surveillance and investigation, and covering the interception of communications</a:t>
            </a:r>
            <a:endParaRPr lang="en-GB" sz="110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smtClean="0">
                <a:latin typeface="Arial" panose="020B0604020202020204" pitchFamily="34" charset="0"/>
                <a:cs typeface="Arial" panose="020B0604020202020204" pitchFamily="34" charset="0"/>
              </a:rPr>
              <a:t>Police and Criminal Evidence Act 1984 (PACE) </a:t>
            </a:r>
            <a:r>
              <a:rPr lang="en-GB" sz="1100" b="0" kern="1200" dirty="0" smtClean="0">
                <a:solidFill>
                  <a:schemeClr val="tx1"/>
                </a:solidFill>
                <a:effectLst/>
                <a:latin typeface="Arial" panose="020B0604020202020204" pitchFamily="34" charset="0"/>
                <a:ea typeface="+mn-ea"/>
                <a:cs typeface="Arial" panose="020B0604020202020204" pitchFamily="34" charset="0"/>
              </a:rPr>
              <a:t>A</a:t>
            </a:r>
            <a:r>
              <a:rPr lang="en-GB" sz="1100" kern="1200" dirty="0" smtClean="0">
                <a:solidFill>
                  <a:schemeClr val="tx1"/>
                </a:solidFill>
                <a:effectLst/>
                <a:latin typeface="Arial" panose="020B0604020202020204" pitchFamily="34" charset="0"/>
                <a:ea typeface="+mn-ea"/>
                <a:cs typeface="Arial" panose="020B0604020202020204" pitchFamily="34" charset="0"/>
              </a:rPr>
              <a:t>n Act of Parliament which instituted a legislative framework for the powers of police officers in England and Wales to combat crime, and provided codes of practice for the exercise of those powers.</a:t>
            </a:r>
            <a:endParaRPr lang="en-GB" sz="1100" b="1"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smtClean="0">
                <a:latin typeface="Arial" panose="020B0604020202020204" pitchFamily="34" charset="0"/>
                <a:cs typeface="Arial" panose="020B0604020202020204" pitchFamily="34" charset="0"/>
              </a:rPr>
              <a:t>Human Rights Act 1998 (HRA) </a:t>
            </a:r>
          </a:p>
          <a:p>
            <a:pPr marL="0" indent="0">
              <a:lnSpc>
                <a:spcPct val="100000"/>
              </a:lnSpc>
              <a:spcBef>
                <a:spcPts val="0"/>
              </a:spcBef>
              <a:spcAft>
                <a:spcPts val="1800"/>
              </a:spcAft>
              <a:buFontTx/>
              <a:buNone/>
            </a:pPr>
            <a:r>
              <a:rPr lang="en-GB" altLang="en-US" sz="1100" dirty="0" smtClean="0">
                <a:solidFill>
                  <a:srgbClr val="000099"/>
                </a:solidFill>
                <a:latin typeface="Arial" panose="020B0604020202020204" pitchFamily="34" charset="0"/>
                <a:cs typeface="Arial" panose="020B0604020202020204" pitchFamily="34" charset="0"/>
              </a:rPr>
              <a:t>Article 3  Freedom from torture/inhumane treatment</a:t>
            </a:r>
          </a:p>
          <a:p>
            <a:pPr marL="0" indent="0">
              <a:lnSpc>
                <a:spcPct val="100000"/>
              </a:lnSpc>
              <a:spcBef>
                <a:spcPts val="0"/>
              </a:spcBef>
              <a:spcAft>
                <a:spcPts val="1800"/>
              </a:spcAft>
              <a:buFontTx/>
              <a:buNone/>
            </a:pPr>
            <a:r>
              <a:rPr lang="en-GB" altLang="en-US" sz="1100" dirty="0" smtClean="0">
                <a:solidFill>
                  <a:srgbClr val="000099"/>
                </a:solidFill>
                <a:latin typeface="Arial" panose="020B0604020202020204" pitchFamily="34" charset="0"/>
                <a:cs typeface="Arial" panose="020B0604020202020204" pitchFamily="34" charset="0"/>
              </a:rPr>
              <a:t>Article 5  Right to liberty and security</a:t>
            </a:r>
          </a:p>
          <a:p>
            <a:pPr marL="0" indent="0">
              <a:lnSpc>
                <a:spcPct val="100000"/>
              </a:lnSpc>
              <a:spcBef>
                <a:spcPts val="0"/>
              </a:spcBef>
              <a:spcAft>
                <a:spcPts val="1800"/>
              </a:spcAft>
              <a:buFontTx/>
              <a:buNone/>
            </a:pPr>
            <a:r>
              <a:rPr lang="en-GB" altLang="en-US" sz="1100" dirty="0" smtClean="0">
                <a:solidFill>
                  <a:srgbClr val="000099"/>
                </a:solidFill>
                <a:latin typeface="Arial" panose="020B0604020202020204" pitchFamily="34" charset="0"/>
                <a:cs typeface="Arial" panose="020B0604020202020204" pitchFamily="34" charset="0"/>
              </a:rPr>
              <a:t>Article 6  Right to a fair trial</a:t>
            </a:r>
          </a:p>
          <a:p>
            <a:pPr marL="0" indent="0">
              <a:lnSpc>
                <a:spcPct val="100000"/>
              </a:lnSpc>
              <a:spcBef>
                <a:spcPts val="0"/>
              </a:spcBef>
              <a:spcAft>
                <a:spcPts val="1800"/>
              </a:spcAft>
              <a:buFontTx/>
              <a:buNone/>
            </a:pPr>
            <a:r>
              <a:rPr lang="en-GB" altLang="en-US" sz="1100" dirty="0" smtClean="0">
                <a:solidFill>
                  <a:srgbClr val="000099"/>
                </a:solidFill>
                <a:latin typeface="Arial" panose="020B0604020202020204" pitchFamily="34" charset="0"/>
                <a:cs typeface="Arial" panose="020B0604020202020204" pitchFamily="34" charset="0"/>
              </a:rPr>
              <a:t>Article 7  No punishment without law</a:t>
            </a:r>
          </a:p>
          <a:p>
            <a:pPr marL="0" indent="0">
              <a:lnSpc>
                <a:spcPct val="100000"/>
              </a:lnSpc>
              <a:spcBef>
                <a:spcPts val="0"/>
              </a:spcBef>
              <a:spcAft>
                <a:spcPts val="1800"/>
              </a:spcAft>
              <a:buFontTx/>
              <a:buNone/>
            </a:pPr>
            <a:r>
              <a:rPr lang="en-GB" altLang="en-US" sz="1100" dirty="0" smtClean="0">
                <a:solidFill>
                  <a:srgbClr val="000099"/>
                </a:solidFill>
                <a:latin typeface="Arial" panose="020B0604020202020204" pitchFamily="34" charset="0"/>
                <a:cs typeface="Arial" panose="020B0604020202020204" pitchFamily="34" charset="0"/>
              </a:rPr>
              <a:t>Article 8  The right to respect for a private life</a:t>
            </a:r>
            <a:endParaRPr lang="en-GB" sz="1100" b="1"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smtClean="0">
                <a:latin typeface="Arial" panose="020B0604020202020204" pitchFamily="34" charset="0"/>
                <a:cs typeface="Arial" panose="020B0604020202020204" pitchFamily="34" charset="0"/>
              </a:rPr>
              <a:t>Equality Act 2010 </a:t>
            </a:r>
            <a:r>
              <a:rPr lang="en-GB" sz="1100" dirty="0" smtClean="0">
                <a:latin typeface="Arial" panose="020B0604020202020204" pitchFamily="34" charset="0"/>
                <a:cs typeface="Arial" panose="020B0604020202020204" pitchFamily="34" charset="0"/>
              </a:rPr>
              <a:t>An Act that </a:t>
            </a:r>
            <a:r>
              <a:rPr lang="en-GB" sz="1100" b="0" kern="1200" dirty="0" smtClean="0">
                <a:solidFill>
                  <a:schemeClr val="tx1"/>
                </a:solidFill>
                <a:effectLst/>
                <a:latin typeface="Arial" panose="020B0604020202020204" pitchFamily="34" charset="0"/>
                <a:ea typeface="+mn-ea"/>
                <a:cs typeface="Arial" panose="020B0604020202020204" pitchFamily="34" charset="0"/>
              </a:rPr>
              <a:t>brings together over 116 separate pieces of legislation into one single Act. ... The Act simplifies, strengthens and harmonises the current legislation to provide Britain with a new discrimination law which protects individuals from unfair treatment and promotes a fair and more equal society.</a:t>
            </a:r>
            <a:endParaRPr lang="en-GB" sz="1100" b="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smtClean="0">
                <a:latin typeface="Arial" panose="020B0604020202020204" pitchFamily="34" charset="0"/>
                <a:cs typeface="Arial" panose="020B0604020202020204" pitchFamily="34" charset="0"/>
              </a:rPr>
              <a:t>Youth Justice and Criminal Evidence Act 1999 (YJCEA). </a:t>
            </a:r>
            <a:r>
              <a:rPr lang="en-GB" sz="1100" dirty="0" smtClean="0">
                <a:latin typeface="Arial" panose="020B0604020202020204" pitchFamily="34" charset="0"/>
                <a:cs typeface="Arial" panose="020B0604020202020204" pitchFamily="34" charset="0"/>
              </a:rPr>
              <a:t>The YCJEA was introduced with a view to facilitating the ability of vulnerable and/or intimidated witnesses to give evidence efficiently and safely in criminal court proceedings. </a:t>
            </a:r>
            <a:endParaRPr lang="en-GB"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Under certain conditions, these powers allow investigators to deprive individuals of their liberty, use reasonable physical force, enter their homes or other private premises, gain access to private information and to deploy intrusive surveillance techniques.</a:t>
            </a:r>
          </a:p>
          <a:p>
            <a:pPr>
              <a:lnSpc>
                <a:spcPct val="100000"/>
              </a:lnSpc>
            </a:pPr>
            <a:r>
              <a:rPr lang="en-GB" sz="1100" dirty="0" smtClean="0">
                <a:latin typeface="Arial" panose="020B0604020202020204" pitchFamily="34" charset="0"/>
                <a:cs typeface="Arial" panose="020B0604020202020204" pitchFamily="34" charset="0"/>
              </a:rPr>
              <a:t>Investigators have a high level of discretion in how they choose to use these powers.</a:t>
            </a:r>
          </a:p>
        </p:txBody>
      </p:sp>
      <p:sp>
        <p:nvSpPr>
          <p:cNvPr id="4" name="Slide Number Placeholder 3"/>
          <p:cNvSpPr>
            <a:spLocks noGrp="1"/>
          </p:cNvSpPr>
          <p:nvPr>
            <p:ph type="sldNum" sz="quarter" idx="10"/>
          </p:nvPr>
        </p:nvSpPr>
        <p:spPr/>
        <p:txBody>
          <a:bodyPr/>
          <a:lstStyle/>
          <a:p>
            <a:fld id="{65821F20-3447-427A-A717-B1B8473CDB80}" type="slidenum">
              <a:rPr lang="en-GB" smtClean="0"/>
              <a:t>7</a:t>
            </a:fld>
            <a:endParaRPr lang="en-GB"/>
          </a:p>
        </p:txBody>
      </p:sp>
    </p:spTree>
    <p:extLst>
      <p:ext uri="{BB962C8B-B14F-4D97-AF65-F5344CB8AC3E}">
        <p14:creationId xmlns:p14="http://schemas.microsoft.com/office/powerpoint/2010/main" val="2135546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RIPA</a:t>
            </a:r>
          </a:p>
          <a:p>
            <a:r>
              <a:rPr lang="en-GB" sz="1100" dirty="0" smtClean="0">
                <a:latin typeface="Arial" panose="020B0604020202020204" pitchFamily="34" charset="0"/>
                <a:cs typeface="Arial" panose="020B0604020202020204" pitchFamily="34" charset="0"/>
              </a:rPr>
              <a:t>Prior to this Act, covert police investigations were governed on a non-statutory basis by Home Office guidance. Following a series of judgments by the European Court of Human Rights (</a:t>
            </a:r>
            <a:r>
              <a:rPr lang="en-GB" sz="1100" dirty="0" err="1" smtClean="0">
                <a:latin typeface="Arial" panose="020B0604020202020204" pitchFamily="34" charset="0"/>
                <a:cs typeface="Arial" panose="020B0604020202020204" pitchFamily="34" charset="0"/>
              </a:rPr>
              <a:t>ECtHR</a:t>
            </a:r>
            <a:r>
              <a:rPr lang="en-GB" sz="1100" dirty="0" smtClean="0">
                <a:latin typeface="Arial" panose="020B0604020202020204" pitchFamily="34" charset="0"/>
                <a:cs typeface="Arial" panose="020B0604020202020204" pitchFamily="34" charset="0"/>
              </a:rPr>
              <a:t>), it was made clear that a non-statutory authorisation regime in respect of these techniques was insufficient. To ensure compliance with the </a:t>
            </a:r>
            <a:r>
              <a:rPr lang="en-GB" sz="1100" dirty="0" err="1" smtClean="0">
                <a:latin typeface="Arial" panose="020B0604020202020204" pitchFamily="34" charset="0"/>
                <a:cs typeface="Arial" panose="020B0604020202020204" pitchFamily="34" charset="0"/>
              </a:rPr>
              <a:t>ECtHR’s</a:t>
            </a:r>
            <a:r>
              <a:rPr lang="en-GB" sz="1100" dirty="0" smtClean="0">
                <a:latin typeface="Arial" panose="020B0604020202020204" pitchFamily="34" charset="0"/>
                <a:cs typeface="Arial" panose="020B0604020202020204" pitchFamily="34" charset="0"/>
              </a:rPr>
              <a:t> decision, RIPA was introduced to provide a statutory framework for the use of covert techniques.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Act allows for the lawful interference with the right to respect for private and family life, under Article 8 of the European Convention on Human Rights, in justified circumstances where law enforcement agencies can show that such interference is necessary, proportionate and in accordance with a legitimate aim.</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Circumstances which would permit the use of covert techniques under RIPA include where it is necessary: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 the interests of national security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for the purpose of preventing or detecting crime or of preventing disorder</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 the interests of the economic wellbeing of the UK</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 the interests of public safety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for the purpose of protecting public health</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for the purpose of assessing or collecting any tax, duty, levy or other imposition, contribution or charge payable to a government department or</a:t>
            </a:r>
            <a:r>
              <a:rPr lang="en-GB" sz="1100" baseline="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for any purpose not falling within the above, but which is specified by an order made by the secretary of state.</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8</a:t>
            </a:fld>
            <a:endParaRPr lang="en-GB"/>
          </a:p>
        </p:txBody>
      </p:sp>
    </p:spTree>
    <p:extLst>
      <p:ext uri="{BB962C8B-B14F-4D97-AF65-F5344CB8AC3E}">
        <p14:creationId xmlns:p14="http://schemas.microsoft.com/office/powerpoint/2010/main" val="1743767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Everyone has the right to respect for his private and family life, his home and his correspondence.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shall be no interference by a public authority with the exercise of this right except to such as is in accordance with the law and is necessary…….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the interests of national security, public safety or the economic well being of the country,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the prevention of disorder or crime,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1"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the protection of health or morals,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the protection of the rights and freedoms of others.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9</a:t>
            </a:fld>
            <a:endParaRPr lang="en-GB"/>
          </a:p>
        </p:txBody>
      </p:sp>
    </p:spTree>
    <p:extLst>
      <p:ext uri="{BB962C8B-B14F-4D97-AF65-F5344CB8AC3E}">
        <p14:creationId xmlns:p14="http://schemas.microsoft.com/office/powerpoint/2010/main" val="33555377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10</a:t>
            </a:fld>
            <a:endParaRPr lang="en-GB"/>
          </a:p>
        </p:txBody>
      </p:sp>
    </p:spTree>
    <p:extLst>
      <p:ext uri="{BB962C8B-B14F-4D97-AF65-F5344CB8AC3E}">
        <p14:creationId xmlns:p14="http://schemas.microsoft.com/office/powerpoint/2010/main" val="1431392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1299572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12</a:t>
            </a:fld>
            <a:endParaRPr lang="en-GB"/>
          </a:p>
        </p:txBody>
      </p:sp>
    </p:spTree>
    <p:extLst>
      <p:ext uri="{BB962C8B-B14F-4D97-AF65-F5344CB8AC3E}">
        <p14:creationId xmlns:p14="http://schemas.microsoft.com/office/powerpoint/2010/main" val="3964981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13</a:t>
            </a:fld>
            <a:endParaRPr lang="en-GB"/>
          </a:p>
        </p:txBody>
      </p:sp>
    </p:spTree>
    <p:extLst>
      <p:ext uri="{BB962C8B-B14F-4D97-AF65-F5344CB8AC3E}">
        <p14:creationId xmlns:p14="http://schemas.microsoft.com/office/powerpoint/2010/main" val="40345221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Example: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Tracker on a car or listening device within a house</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Note: If you are watching a male through the window of his house, technically this is intrusive surveillance,</a:t>
            </a:r>
            <a:r>
              <a:rPr lang="en-GB" sz="1100" baseline="0" dirty="0" smtClean="0">
                <a:latin typeface="Arial" panose="020B0604020202020204" pitchFamily="34" charset="0"/>
                <a:cs typeface="Arial" panose="020B0604020202020204" pitchFamily="34" charset="0"/>
              </a:rPr>
              <a:t> as you can see him carrying out personal activities within his private dwelling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srgbClr val="00559C"/>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00559C"/>
                </a:solidFill>
                <a:effectLst/>
                <a:uLnTx/>
                <a:uFillTx/>
                <a:latin typeface="Arial" panose="020B0604020202020204" pitchFamily="34" charset="0"/>
                <a:ea typeface="ＭＳ Ｐゴシック" panose="020B0600070205080204" pitchFamily="34" charset="-128"/>
                <a:cs typeface="Arial" panose="020B0604020202020204" pitchFamily="34" charset="0"/>
              </a:rPr>
              <a:t>Authorisation for Intrusive Surveillance</a:t>
            </a:r>
          </a:p>
          <a:p>
            <a:pPr marL="0" marR="0" lvl="1"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Requires authorisation of a senior authorising officer (chief constable) after approval has been sought from the Office of Surveillance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Commissioners</a:t>
            </a:r>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14</a:t>
            </a:fld>
            <a:endParaRPr lang="en-GB"/>
          </a:p>
        </p:txBody>
      </p:sp>
    </p:spTree>
    <p:extLst>
      <p:ext uri="{BB962C8B-B14F-4D97-AF65-F5344CB8AC3E}">
        <p14:creationId xmlns:p14="http://schemas.microsoft.com/office/powerpoint/2010/main" val="711076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15</a:t>
            </a:fld>
            <a:endParaRPr lang="en-GB"/>
          </a:p>
        </p:txBody>
      </p:sp>
    </p:spTree>
    <p:extLst>
      <p:ext uri="{BB962C8B-B14F-4D97-AF65-F5344CB8AC3E}">
        <p14:creationId xmlns:p14="http://schemas.microsoft.com/office/powerpoint/2010/main" val="472794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multiple sources of digital technology that capture incidents and events.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However, why is this the best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Answer- because it captures events and incidents as they happen in massive detail.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Consider the benefit of obtaining such evidence when conducting an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is a separate session on body worn video.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Also, there is a separate session which covers Digital Policing</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16</a:t>
            </a:fld>
            <a:endParaRPr lang="en-GB"/>
          </a:p>
        </p:txBody>
      </p:sp>
    </p:spTree>
    <p:extLst>
      <p:ext uri="{BB962C8B-B14F-4D97-AF65-F5344CB8AC3E}">
        <p14:creationId xmlns:p14="http://schemas.microsoft.com/office/powerpoint/2010/main" val="3735605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Basic knowledge requirements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Those involved in investigations should understand how ANPR data can assist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Automatic Number Plate Recognition (ANPR) technology is used to help detect, deter and disrupt criminality at a local, force, regional and national level, including tackling travelling criminals, Organised Crime Groups and terrorists. ANPR provides lines of enquiry and evidence in the investigation of crime and is used by law enforcement agencies throughout England, Wales.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it works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 a vehicle passes an ANPR camera, its registration number is read and instantly checked against database records of vehicles of interest. Police officers can intercept and stop a vehicle, check it for evidence and, where necessary, make arrests. A record for all vehicles passing by a camera is stored, including those for vehicles that are not known to be of interest at the time of the read that may in appropriate circumstances be accessed for investigative purposes. The use of ANPR in this way has proved to be important in the detection of many offences, including locating stolen vehicles, tackling uninsured vehicle use and solving cases of terrorism, major and organised crime. It also allows officers’ attention to be drawn to offending vehicles whilst allowing law abiding drivers to go about their business unhindered.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Camera locations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addition to being mounted within police vehicles, ANPR cameras within police forces are used at fixed locations where they will help to detect, deter and disrupt criminality. In line with national policy, we do not disclose details of our fixed locations as this information is likely to be of benefit to offenders and if known could reduce the value of ANPR to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Staff need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have a basic knowledge of how ANPR works and its limitations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know how the data can be accessed and analysed to assist in their particular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know the existing ANPR coverage that is relevant to their investigation (police, local authority, Highways England, commercial sources)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know how to present the material as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know how to use ANPR to address intelligence gaps and assist in the reduction of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investigator will be assisted by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skills and awareness of force analysts to exploit existing ANPR data using current analytical tools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ability of the NADC to resource national searches for the most serious offences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skills and awareness of force analysts to use the NADC to exploit ANPR data.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17</a:t>
            </a:fld>
            <a:endParaRPr lang="en-GB"/>
          </a:p>
        </p:txBody>
      </p:sp>
    </p:spTree>
    <p:extLst>
      <p:ext uri="{BB962C8B-B14F-4D97-AF65-F5344CB8AC3E}">
        <p14:creationId xmlns:p14="http://schemas.microsoft.com/office/powerpoint/2010/main" val="26859808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it works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 a vehicle passes an ANPR camera, its registration number is read and instantly checked against database records of vehicles of interest. Police officers can intercept and stop a vehicle, check it for evidence and, where necessary, make arrests. A record for all vehicles passing by a camera is stored, including those for vehicles that are not known to be of interest at the time of the read that may in appropriate circumstances be accessed for investigative purposes. The use of ANPR in this way has proved to be important in the detection of many offences, including locating stolen vehicles, tackling uninsured vehicle use and solving cases of terrorism, major and organised crime. It also allows officers’ attention to be drawn to offending vehicles whilst allowing law abiding drivers to go about their business unhindered.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18</a:t>
            </a:fld>
            <a:endParaRPr lang="en-GB"/>
          </a:p>
        </p:txBody>
      </p:sp>
    </p:spTree>
    <p:extLst>
      <p:ext uri="{BB962C8B-B14F-4D97-AF65-F5344CB8AC3E}">
        <p14:creationId xmlns:p14="http://schemas.microsoft.com/office/powerpoint/2010/main" val="3206693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Camera locations</a:t>
            </a:r>
          </a:p>
          <a:p>
            <a:pPr>
              <a:lnSpc>
                <a:spcPct val="100000"/>
              </a:lnSpc>
            </a:pPr>
            <a:r>
              <a:rPr lang="en-GB" sz="1100" dirty="0" smtClean="0">
                <a:latin typeface="Arial" panose="020B0604020202020204" pitchFamily="34" charset="0"/>
                <a:cs typeface="Arial" panose="020B0604020202020204" pitchFamily="34" charset="0"/>
              </a:rPr>
              <a:t>In addition to being mounted within police vehicles, ANPR cameras within police forces are used at fixed locations where they will help to detect, deter and disrupt criminality. In line with national policy, we do not disclose details of our fixed locations as this information is likely to be of benefit to offenders and if known could reduce the value of ANPR to policing.</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ANPR provides valuable information which can be used in an investigation</a:t>
            </a:r>
          </a:p>
          <a:p>
            <a:pPr>
              <a:lnSpc>
                <a:spcPct val="100000"/>
              </a:lnSpc>
            </a:pPr>
            <a:r>
              <a:rPr lang="en-GB" sz="1100" dirty="0" smtClean="0">
                <a:latin typeface="Arial" panose="020B0604020202020204" pitchFamily="34" charset="0"/>
                <a:cs typeface="Arial" panose="020B0604020202020204" pitchFamily="34" charset="0"/>
              </a:rPr>
              <a:t>ANPR data can complement other sources of information,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crime and incident data, intelligence, CCTV and DNA data, can provide material which supports the overall direction of an investigation or specific lines of enquiry. </a:t>
            </a:r>
          </a:p>
          <a:p>
            <a:pPr>
              <a:lnSpc>
                <a:spcPct val="100000"/>
              </a:lnSpc>
            </a:pPr>
            <a:r>
              <a:rPr lang="en-GB" sz="1100" dirty="0" smtClean="0">
                <a:latin typeface="Arial" panose="020B0604020202020204" pitchFamily="34" charset="0"/>
                <a:cs typeface="Arial" panose="020B0604020202020204" pitchFamily="34" charset="0"/>
              </a:rPr>
              <a:t>It can enhance the intelligence picture, identify where and when a vehicle has travelled and provide enforcement opportunities. It can also be used to assist in both reactive and proactive investigations, to support witness and suspect strategies and to identifying vehicles and, potentially, persons of interest.</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Basic searches of ANPR data can be used to assist in any investigation where a vehicle is or may be involved</a:t>
            </a:r>
          </a:p>
          <a:p>
            <a:pPr>
              <a:lnSpc>
                <a:spcPct val="100000"/>
              </a:lnSpc>
            </a:pPr>
            <a:r>
              <a:rPr lang="en-GB" sz="1100" dirty="0" smtClean="0">
                <a:latin typeface="Arial" panose="020B0604020202020204" pitchFamily="34" charset="0"/>
                <a:cs typeface="Arial" panose="020B0604020202020204" pitchFamily="34" charset="0"/>
              </a:rPr>
              <a:t> It can help to:</a:t>
            </a:r>
          </a:p>
          <a:p>
            <a:pPr>
              <a:lnSpc>
                <a:spcPct val="100000"/>
              </a:lnSpc>
            </a:pPr>
            <a:r>
              <a:rPr lang="en-GB" sz="1100" dirty="0" smtClean="0">
                <a:latin typeface="Arial" panose="020B0604020202020204" pitchFamily="34" charset="0"/>
                <a:cs typeface="Arial" panose="020B0604020202020204" pitchFamily="34" charset="0"/>
              </a:rPr>
              <a:t>- locate lost or stolen vehicles		</a:t>
            </a:r>
          </a:p>
          <a:p>
            <a:pPr>
              <a:lnSpc>
                <a:spcPct val="100000"/>
              </a:lnSpc>
            </a:pPr>
            <a:r>
              <a:rPr lang="en-GB" sz="1100" dirty="0" smtClean="0">
                <a:latin typeface="Arial" panose="020B0604020202020204" pitchFamily="34" charset="0"/>
                <a:cs typeface="Arial" panose="020B0604020202020204" pitchFamily="34" charset="0"/>
              </a:rPr>
              <a:t>- identify the movements of a vehicle(s) used in the commission of a crime</a:t>
            </a:r>
          </a:p>
          <a:p>
            <a:pPr>
              <a:lnSpc>
                <a:spcPct val="100000"/>
              </a:lnSpc>
            </a:pPr>
            <a:r>
              <a:rPr lang="en-GB" sz="1100" dirty="0" smtClean="0">
                <a:latin typeface="Arial" panose="020B0604020202020204" pitchFamily="34" charset="0"/>
                <a:cs typeface="Arial" panose="020B0604020202020204" pitchFamily="34" charset="0"/>
              </a:rPr>
              <a:t>- identify the vehicles of people in a particular location during particular time parameters to assist in identifying a suspect, victim, or potential witnesses,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ANPR can help to:</a:t>
            </a:r>
          </a:p>
          <a:p>
            <a:pPr>
              <a:lnSpc>
                <a:spcPct val="100000"/>
              </a:lnSpc>
            </a:pPr>
            <a:r>
              <a:rPr lang="en-GB" sz="1100" dirty="0" smtClean="0">
                <a:latin typeface="Arial" panose="020B0604020202020204" pitchFamily="34" charset="0"/>
                <a:cs typeface="Arial" panose="020B0604020202020204" pitchFamily="34" charset="0"/>
              </a:rPr>
              <a:t>- research the movements of a vehicle which may belong to or be used by a suspect</a:t>
            </a:r>
          </a:p>
          <a:p>
            <a:pPr>
              <a:lnSpc>
                <a:spcPct val="100000"/>
              </a:lnSpc>
            </a:pPr>
            <a:r>
              <a:rPr lang="en-GB" sz="1100" dirty="0" smtClean="0">
                <a:latin typeface="Arial" panose="020B0604020202020204" pitchFamily="34" charset="0"/>
                <a:cs typeface="Arial" panose="020B0604020202020204" pitchFamily="34" charset="0"/>
              </a:rPr>
              <a:t>- locate a vehicle in support of a surveillance operation</a:t>
            </a:r>
          </a:p>
          <a:p>
            <a:pPr>
              <a:lnSpc>
                <a:spcPct val="100000"/>
              </a:lnSpc>
            </a:pPr>
            <a:r>
              <a:rPr lang="en-GB" sz="1100" dirty="0" smtClean="0">
                <a:latin typeface="Arial" panose="020B0604020202020204" pitchFamily="34" charset="0"/>
                <a:cs typeface="Arial" panose="020B0604020202020204" pitchFamily="34" charset="0"/>
              </a:rPr>
              <a:t>- initiate a trigger plan or an arrest plan (arrest/stop/notify)</a:t>
            </a:r>
          </a:p>
          <a:p>
            <a:pPr>
              <a:lnSpc>
                <a:spcPct val="100000"/>
              </a:lnSpc>
            </a:pPr>
            <a:r>
              <a:rPr lang="en-GB" sz="1100" dirty="0" smtClean="0">
                <a:latin typeface="Arial" panose="020B0604020202020204" pitchFamily="34" charset="0"/>
                <a:cs typeface="Arial" panose="020B0604020202020204" pitchFamily="34" charset="0"/>
              </a:rPr>
              <a:t>- develop intelligence about the activities and lifestyle of a subject prior to an operation.</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 marker against any vehicle on a database used in an ANPR operation must be supported by reliable intelligence.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Investigators should remember that ANPR provides data on a vehicle’s movements, and not on an individual’s movements. It is essential that a hit on a vehicle of interest be compared with the image of the number plate and any other evidence sources, if available.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19</a:t>
            </a:fld>
            <a:endParaRPr lang="en-GB"/>
          </a:p>
        </p:txBody>
      </p:sp>
    </p:spTree>
    <p:extLst>
      <p:ext uri="{BB962C8B-B14F-4D97-AF65-F5344CB8AC3E}">
        <p14:creationId xmlns:p14="http://schemas.microsoft.com/office/powerpoint/2010/main" val="7835756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ANPR provides valuable information which can be used 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20</a:t>
            </a:fld>
            <a:endParaRPr lang="en-GB"/>
          </a:p>
        </p:txBody>
      </p:sp>
    </p:spTree>
    <p:extLst>
      <p:ext uri="{BB962C8B-B14F-4D97-AF65-F5344CB8AC3E}">
        <p14:creationId xmlns:p14="http://schemas.microsoft.com/office/powerpoint/2010/main" val="1730722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marker against any vehicle on a database used in an ANPR operation must be supported by reliable intelligence.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Investigators should remember that ANPR provides data on a vehicle’s movements, and not on an individual’s movements. It is essential that a hit on a vehicle of interest be compared with the image of the number plate and any other evidence sources, if available.</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21</a:t>
            </a:fld>
            <a:endParaRPr lang="en-GB"/>
          </a:p>
        </p:txBody>
      </p:sp>
    </p:spTree>
    <p:extLst>
      <p:ext uri="{BB962C8B-B14F-4D97-AF65-F5344CB8AC3E}">
        <p14:creationId xmlns:p14="http://schemas.microsoft.com/office/powerpoint/2010/main" val="42471956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22</a:t>
            </a:fld>
            <a:endParaRPr lang="en-GB"/>
          </a:p>
        </p:txBody>
      </p:sp>
    </p:spTree>
    <p:extLst>
      <p:ext uri="{BB962C8B-B14F-4D97-AF65-F5344CB8AC3E}">
        <p14:creationId xmlns:p14="http://schemas.microsoft.com/office/powerpoint/2010/main" val="30918783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In groups, students to</a:t>
            </a:r>
            <a:r>
              <a:rPr lang="en-GB" sz="1100" b="1"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discuss what evidence and material officers could obtain in order to investigate this crime? </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23</a:t>
            </a:fld>
            <a:endParaRPr lang="en-GB"/>
          </a:p>
        </p:txBody>
      </p:sp>
    </p:spTree>
    <p:extLst>
      <p:ext uri="{BB962C8B-B14F-4D97-AF65-F5344CB8AC3E}">
        <p14:creationId xmlns:p14="http://schemas.microsoft.com/office/powerpoint/2010/main" val="1758552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Whilst Some feel that there are too many cameras around the country and this impacts on the privacy of individuals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 have to use this tool responsibly.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Consider the collateral intrusion aspect</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24</a:t>
            </a:fld>
            <a:endParaRPr lang="en-GB"/>
          </a:p>
        </p:txBody>
      </p:sp>
    </p:spTree>
    <p:extLst>
      <p:ext uri="{BB962C8B-B14F-4D97-AF65-F5344CB8AC3E}">
        <p14:creationId xmlns:p14="http://schemas.microsoft.com/office/powerpoint/2010/main" val="1081649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Ask: How does this material impact on the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to review information and material gathered its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Whatever information that is generated as a result of your investigation you will need to evaluate and determine relevance.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Determining relevance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To determine whether material or enquiries are relevant to the investigation, investigators need to ask ‘does this have the capacity to impact on the case?’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the early stages of an investigation, it may be difficult to determine what is or is not relevant, what happened in the case or what the issues are likely to be.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Officers should not confuse relevance with the test for disclosure.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Example of relevant material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identity or identification of a suspect may no longer be an issue and so the material held regarding this line of enquiry may no longer be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relavant</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This could include CCTV footage which was held in the hope of identifying a suspect in the vicinity.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some circumstances the CCTV footage might still be relevant for other reasons, therefore, investigators have to justify its retention to themselves and others.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investigators are in any doubt about the relevance of material, they should seek advice from line managers or the CPS, or review the NCALT e-learning package Fair Investigations for Fair Trials.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25</a:t>
            </a:fld>
            <a:endParaRPr lang="en-GB"/>
          </a:p>
        </p:txBody>
      </p:sp>
    </p:spTree>
    <p:extLst>
      <p:ext uri="{BB962C8B-B14F-4D97-AF65-F5344CB8AC3E}">
        <p14:creationId xmlns:p14="http://schemas.microsoft.com/office/powerpoint/2010/main" val="4211970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100" u="sng" dirty="0" smtClean="0">
                <a:latin typeface="Arial" panose="020B0604020202020204" pitchFamily="34" charset="0"/>
                <a:cs typeface="Arial" panose="020B0604020202020204" pitchFamily="34" charset="0"/>
              </a:rPr>
              <a:t>Disclosure</a:t>
            </a:r>
            <a:r>
              <a:rPr lang="en-GB" altLang="en-US" sz="1100" u="sng" baseline="0" dirty="0" smtClean="0">
                <a:latin typeface="Arial" panose="020B0604020202020204" pitchFamily="34" charset="0"/>
                <a:cs typeface="Arial" panose="020B0604020202020204" pitchFamily="34" charset="0"/>
              </a:rPr>
              <a:t> will be covered later on in the course, but its important to introduce the principles to the students early on in investigation </a:t>
            </a:r>
          </a:p>
          <a:p>
            <a:pPr>
              <a:lnSpc>
                <a:spcPct val="100000"/>
              </a:lnSpc>
              <a:defRPr/>
            </a:pPr>
            <a:endParaRPr lang="en-GB" altLang="en-US" sz="1100" baseline="0" dirty="0" smtClean="0">
              <a:latin typeface="Arial" panose="020B0604020202020204" pitchFamily="34" charset="0"/>
              <a:cs typeface="Arial" panose="020B0604020202020204" pitchFamily="34" charset="0"/>
            </a:endParaRPr>
          </a:p>
          <a:p>
            <a:pPr>
              <a:lnSpc>
                <a:spcPct val="100000"/>
              </a:lnSpc>
              <a:defRPr/>
            </a:pPr>
            <a:r>
              <a:rPr lang="en-GB" altLang="en-US" sz="1100" baseline="0" dirty="0" smtClean="0">
                <a:latin typeface="Arial" panose="020B0604020202020204" pitchFamily="34" charset="0"/>
                <a:cs typeface="Arial" panose="020B0604020202020204" pitchFamily="34" charset="0"/>
              </a:rPr>
              <a:t>As Police Officers, it is within our role to:</a:t>
            </a:r>
            <a:endParaRPr lang="en-GB" altLang="en-US" sz="1100" dirty="0" smtClean="0">
              <a:latin typeface="Arial" panose="020B0604020202020204" pitchFamily="34" charset="0"/>
              <a:cs typeface="Arial" panose="020B0604020202020204" pitchFamily="34" charset="0"/>
            </a:endParaRPr>
          </a:p>
          <a:p>
            <a:pPr>
              <a:lnSpc>
                <a:spcPct val="100000"/>
              </a:lnSpc>
              <a:defRPr/>
            </a:pP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smtClean="0">
                <a:latin typeface="Arial" panose="020B0604020202020204" pitchFamily="34" charset="0"/>
                <a:cs typeface="Arial" panose="020B0604020202020204" pitchFamily="34" charset="0"/>
              </a:rPr>
              <a:t>Conduct all reasonable enquiries</a:t>
            </a:r>
          </a:p>
          <a:p>
            <a:pPr marL="0" indent="0">
              <a:lnSpc>
                <a:spcPct val="100000"/>
              </a:lnSpc>
              <a:buFont typeface="Arial" charset="0"/>
              <a:buNone/>
              <a:defRPr/>
            </a:pP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smtClean="0">
                <a:latin typeface="Arial" panose="020B0604020202020204" pitchFamily="34" charset="0"/>
                <a:cs typeface="Arial" panose="020B0604020202020204" pitchFamily="34" charset="0"/>
              </a:rPr>
              <a:t>Record all relevant material</a:t>
            </a:r>
          </a:p>
          <a:p>
            <a:pPr>
              <a:lnSpc>
                <a:spcPct val="100000"/>
              </a:lnSpc>
            </a:pPr>
            <a:r>
              <a:rPr lang="en-GB" altLang="en-US" sz="1100" dirty="0" smtClean="0">
                <a:latin typeface="Arial" panose="020B0604020202020204" pitchFamily="34" charset="0"/>
                <a:cs typeface="Arial" panose="020B0604020202020204" pitchFamily="34" charset="0"/>
              </a:rPr>
              <a:t>In the early stages of the investigation it may not be clear as to what – if any – offence has taken place or who may be involved. As such, an investigation will generate a large amount of material that ultimately will not form part of the evidence used in the prosecution case.</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Material could be anything collected during the course of the investigation, including material coming into the investigator’s possession (seized items, statements </a:t>
            </a:r>
            <a:r>
              <a:rPr lang="en-GB" altLang="en-US" sz="1100" dirty="0" err="1" smtClean="0">
                <a:latin typeface="Arial" panose="020B0604020202020204" pitchFamily="34" charset="0"/>
                <a:cs typeface="Arial" panose="020B0604020202020204" pitchFamily="34" charset="0"/>
              </a:rPr>
              <a:t>etc</a:t>
            </a:r>
            <a:r>
              <a:rPr lang="en-GB" altLang="en-US" sz="1100" dirty="0" smtClean="0">
                <a:latin typeface="Arial" panose="020B0604020202020204" pitchFamily="34" charset="0"/>
                <a:cs typeface="Arial" panose="020B0604020202020204" pitchFamily="34" charset="0"/>
              </a:rPr>
              <a:t>), and also material generated by the investigator (interview notes)</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Any material not used to form the prosecution case is referred to as - ‘Unused Material’.</a:t>
            </a:r>
          </a:p>
          <a:p>
            <a:pPr marL="0" indent="0">
              <a:lnSpc>
                <a:spcPct val="100000"/>
              </a:lnSpc>
              <a:buFont typeface="Arial" charset="0"/>
              <a:buNone/>
              <a:defRPr/>
            </a:pP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smtClean="0">
                <a:latin typeface="Arial" panose="020B0604020202020204" pitchFamily="34" charset="0"/>
                <a:cs typeface="Arial" panose="020B0604020202020204" pitchFamily="34" charset="0"/>
              </a:rPr>
              <a:t>Retain all relevant material</a:t>
            </a:r>
          </a:p>
          <a:p>
            <a:pPr>
              <a:lnSpc>
                <a:spcPct val="100000"/>
              </a:lnSpc>
              <a:spcAft>
                <a:spcPts val="1000"/>
              </a:spcAft>
            </a:pPr>
            <a:r>
              <a:rPr lang="en-GB" altLang="en-US" sz="1100" dirty="0" smtClean="0">
                <a:latin typeface="Arial" panose="020B0604020202020204" pitchFamily="34" charset="0"/>
                <a:ea typeface="Calibri" panose="020F0502020204030204" pitchFamily="34" charset="0"/>
                <a:cs typeface="Arial" panose="020B0604020202020204" pitchFamily="34" charset="0"/>
              </a:rPr>
              <a:t>CPIA says – All material which may be relevant to the investigation must be retained until a decision is taken whether to institute proceedings against a person for an offence.</a:t>
            </a:r>
          </a:p>
          <a:p>
            <a:pPr marL="0" indent="0">
              <a:lnSpc>
                <a:spcPct val="100000"/>
              </a:lnSpc>
              <a:buFont typeface="Arial" charset="0"/>
              <a:buNone/>
              <a:defRPr/>
            </a:pP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smtClean="0">
                <a:latin typeface="Arial" panose="020B0604020202020204" pitchFamily="34" charset="0"/>
                <a:cs typeface="Arial" panose="020B0604020202020204" pitchFamily="34" charset="0"/>
              </a:rPr>
              <a:t>Review all relevant material</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r>
              <a:rPr lang="en-GB" altLang="en-US" sz="1100" dirty="0" smtClean="0">
                <a:latin typeface="Arial" panose="020B0604020202020204" pitchFamily="34" charset="0"/>
                <a:ea typeface="Calibri" panose="020F0502020204030204" pitchFamily="34" charset="0"/>
                <a:cs typeface="Arial" panose="020B0604020202020204" pitchFamily="34" charset="0"/>
              </a:rPr>
              <a:t>Keep a log of material and enquiries made.  So this is not just about statements, evidence or exhibits, it is about keeping a record of what you have done and why, what was the result. This also means keeping a tangible copy of everything you come across in your investigation.  You need to keep a copy of material you look at as part of the investigation in case it becomes relevant later on.  We do not ignore or destroy material just because it might undermine our case.  That is not fair, honest or professional.  We keep a record of it all, then we apply the relevancy test, then we apply the disclosure test.</a:t>
            </a:r>
            <a:endParaRPr lang="en-GB" altLang="en-US" sz="1100" dirty="0" smtClean="0">
              <a:latin typeface="Arial" panose="020B0604020202020204" pitchFamily="34" charset="0"/>
              <a:cs typeface="Arial" panose="020B0604020202020204" pitchFamily="34" charset="0"/>
            </a:endParaRPr>
          </a:p>
          <a:p>
            <a:pPr marL="0" indent="0">
              <a:lnSpc>
                <a:spcPct val="100000"/>
              </a:lnSpc>
              <a:buFont typeface="Arial" charset="0"/>
              <a:buNone/>
              <a:defRPr/>
            </a:pP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charset="0"/>
              <a:buChar char="•"/>
              <a:defRPr/>
            </a:pPr>
            <a:r>
              <a:rPr lang="en-GB" altLang="en-US" sz="1100" b="1" dirty="0" smtClean="0">
                <a:latin typeface="Arial" panose="020B0604020202020204" pitchFamily="34" charset="0"/>
                <a:cs typeface="Arial" panose="020B0604020202020204" pitchFamily="34" charset="0"/>
              </a:rPr>
              <a:t>Reveal all relevant material to the prosecutor </a:t>
            </a:r>
            <a:r>
              <a:rPr lang="en-GB" altLang="en-US" sz="1100" dirty="0" smtClean="0">
                <a:latin typeface="Arial" panose="020B0604020202020204" pitchFamily="34" charset="0"/>
                <a:cs typeface="Arial" panose="020B0604020202020204" pitchFamily="34" charset="0"/>
              </a:rPr>
              <a:t>– The prosecutor will then make a decision whether the material needs to be disclosed to the defence.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As</a:t>
            </a:r>
            <a:r>
              <a:rPr lang="en-GB" altLang="en-US" sz="1100" baseline="0" dirty="0" smtClean="0">
                <a:latin typeface="Arial" panose="020B0604020202020204" pitchFamily="34" charset="0"/>
                <a:cs typeface="Arial" panose="020B0604020202020204" pitchFamily="34" charset="0"/>
              </a:rPr>
              <a:t> Police </a:t>
            </a:r>
            <a:r>
              <a:rPr lang="en-GB" altLang="en-US" sz="1100" dirty="0" smtClean="0">
                <a:latin typeface="Arial" panose="020B0604020202020204" pitchFamily="34" charset="0"/>
                <a:cs typeface="Arial" panose="020B0604020202020204" pitchFamily="34" charset="0"/>
              </a:rPr>
              <a:t>officers we</a:t>
            </a:r>
            <a:r>
              <a:rPr lang="en-GB" altLang="en-US" sz="1100" baseline="0" dirty="0" smtClean="0">
                <a:latin typeface="Arial" panose="020B0604020202020204" pitchFamily="34" charset="0"/>
                <a:cs typeface="Arial" panose="020B0604020202020204" pitchFamily="34" charset="0"/>
              </a:rPr>
              <a:t> must </a:t>
            </a:r>
            <a:r>
              <a:rPr lang="en-GB" altLang="en-US" sz="1100" dirty="0" smtClean="0">
                <a:latin typeface="Arial" panose="020B0604020202020204" pitchFamily="34" charset="0"/>
                <a:cs typeface="Arial" panose="020B0604020202020204" pitchFamily="34" charset="0"/>
              </a:rPr>
              <a:t>reveal what relevant material we have collected to CPS, and most importantly any material we have collected that undermines our case or assists the defence case.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IF IN DOUBT, REVEAL IT!!!!</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26</a:t>
            </a:fld>
            <a:endParaRPr lang="en-GB"/>
          </a:p>
        </p:txBody>
      </p:sp>
    </p:spTree>
    <p:extLst>
      <p:ext uri="{BB962C8B-B14F-4D97-AF65-F5344CB8AC3E}">
        <p14:creationId xmlns:p14="http://schemas.microsoft.com/office/powerpoint/2010/main" val="30780636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area should be studied independently by the students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27</a:t>
            </a:fld>
            <a:endParaRPr lang="en-GB"/>
          </a:p>
        </p:txBody>
      </p:sp>
    </p:spTree>
    <p:extLst>
      <p:ext uri="{BB962C8B-B14F-4D97-AF65-F5344CB8AC3E}">
        <p14:creationId xmlns:p14="http://schemas.microsoft.com/office/powerpoint/2010/main" val="2477986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90883981"/>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2159124"/>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90602923"/>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30552856"/>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8256571"/>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72552882"/>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6020762"/>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61640621"/>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46631844"/>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41846962"/>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23899784"/>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27/02/2019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777426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6.jpg"/><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8.jp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3.jp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3.jp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hyperlink" Target="https://www.app.college.police.uk/app-content/investigations/european-investigation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12513" y="2150644"/>
            <a:ext cx="4551903"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Evidential Property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smtClean="0">
                <a:ln>
                  <a:noFill/>
                </a:ln>
                <a:solidFill>
                  <a:schemeClr val="bg1"/>
                </a:solidFill>
                <a:effectLst/>
                <a:uLnTx/>
                <a:uFillTx/>
                <a:latin typeface="Tahoma" panose="020B0604030504040204" pitchFamily="34" charset="0"/>
                <a:ea typeface="Tahoma" panose="020B0604030504040204" pitchFamily="34" charset="0"/>
                <a:cs typeface="Tahoma" panose="020B0604030504040204" pitchFamily="34" charset="0"/>
              </a:rPr>
              <a:t>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65474" y="157752"/>
            <a:ext cx="697566" cy="842445"/>
          </a:xfrm>
          <a:prstGeom prst="rect">
            <a:avLst/>
          </a:prstGeom>
        </p:spPr>
      </p:pic>
    </p:spTree>
    <p:extLst>
      <p:ext uri="{BB962C8B-B14F-4D97-AF65-F5344CB8AC3E}">
        <p14:creationId xmlns:p14="http://schemas.microsoft.com/office/powerpoint/2010/main" val="6116412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187532" y="1059305"/>
            <a:ext cx="7359309" cy="487496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Best evidence is direct evidence i.e.. known personally to the witness because they have: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 Personal experience through their senses, for example something they personally: saw, heard, or touched</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But…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If this is not available or limited then the search needs to be widened.</a:t>
            </a:r>
            <a:endParaRPr kumimoji="0" lang="en-GB" sz="240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5" name="TextBox 4"/>
          <p:cNvSpPr txBox="1"/>
          <p:nvPr/>
        </p:nvSpPr>
        <p:spPr>
          <a:xfrm>
            <a:off x="1753281" y="15993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Evidence in Investigations</a:t>
            </a:r>
            <a:endParaRPr lang="en-GB" sz="3200" b="1" dirty="0">
              <a:solidFill>
                <a:schemeClr val="bg1"/>
              </a:solidFill>
            </a:endParaRPr>
          </a:p>
        </p:txBody>
      </p:sp>
      <p:pic>
        <p:nvPicPr>
          <p:cNvPr id="2" name="Picture 1"/>
          <p:cNvPicPr>
            <a:picLocks noChangeAspect="1"/>
          </p:cNvPicPr>
          <p:nvPr/>
        </p:nvPicPr>
        <p:blipFill>
          <a:blip r:embed="rId3"/>
          <a:stretch>
            <a:fillRect/>
          </a:stretch>
        </p:blipFill>
        <p:spPr>
          <a:xfrm>
            <a:off x="8724513" y="2306162"/>
            <a:ext cx="2619375" cy="2381250"/>
          </a:xfrm>
          <a:prstGeom prst="rect">
            <a:avLst/>
          </a:prstGeom>
        </p:spPr>
      </p:pic>
    </p:spTree>
    <p:extLst>
      <p:ext uri="{BB962C8B-B14F-4D97-AF65-F5344CB8AC3E}">
        <p14:creationId xmlns:p14="http://schemas.microsoft.com/office/powerpoint/2010/main" val="4073952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067252" y="118013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So many sources!!!</a:t>
            </a:r>
            <a:endPar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Right Brace 4"/>
          <p:cNvSpPr/>
          <p:nvPr/>
        </p:nvSpPr>
        <p:spPr>
          <a:xfrm>
            <a:off x="7023805" y="1445300"/>
            <a:ext cx="684000" cy="3708000"/>
          </a:xfrm>
          <a:prstGeom prst="rightBrace">
            <a:avLst/>
          </a:prstGeom>
          <a:noFill/>
          <a:ln w="12700" cap="flat" cmpd="sng" algn="ctr">
            <a:solidFill>
              <a:srgbClr val="E48312"/>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0000"/>
              </a:solidFill>
              <a:effectLst/>
              <a:uLnTx/>
              <a:uFillTx/>
              <a:latin typeface="Calibri" panose="020F0502020204030204"/>
              <a:ea typeface="+mn-ea"/>
              <a:cs typeface="+mn-cs"/>
            </a:endParaRPr>
          </a:p>
        </p:txBody>
      </p:sp>
      <p:sp>
        <p:nvSpPr>
          <p:cNvPr id="6" name="TextBox 5"/>
          <p:cNvSpPr txBox="1"/>
          <p:nvPr/>
        </p:nvSpPr>
        <p:spPr>
          <a:xfrm>
            <a:off x="7802536" y="3099245"/>
            <a:ext cx="2520280" cy="400110"/>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1" i="0" u="none" strike="noStrike" kern="0" cap="none" spc="0" normalizeH="0" baseline="0" noProof="0" dirty="0" smtClean="0">
                <a:ln>
                  <a:noFill/>
                </a:ln>
                <a:solidFill>
                  <a:srgbClr val="000000"/>
                </a:solidFill>
                <a:effectLst/>
                <a:uLnTx/>
                <a:uFillTx/>
              </a:rPr>
              <a:t>Material</a:t>
            </a:r>
            <a:endParaRPr kumimoji="0" lang="en-GB" sz="2000" b="1" i="0" u="none" strike="noStrike" kern="0" cap="none" spc="0" normalizeH="0" baseline="0" noProof="0" dirty="0">
              <a:ln>
                <a:noFill/>
              </a:ln>
              <a:solidFill>
                <a:srgbClr val="000000"/>
              </a:solidFill>
              <a:effectLst/>
              <a:uLnTx/>
              <a:uFillTx/>
            </a:endParaRPr>
          </a:p>
        </p:txBody>
      </p:sp>
      <p:sp>
        <p:nvSpPr>
          <p:cNvPr id="7" name="TextBox 6"/>
          <p:cNvSpPr txBox="1"/>
          <p:nvPr/>
        </p:nvSpPr>
        <p:spPr>
          <a:xfrm>
            <a:off x="1753281" y="15993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Evidence in Investigations</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9062676" y="2107428"/>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fade">
                                      <p:cBhvr>
                                        <p:cTn id="41" dur="500"/>
                                        <p:tgtEl>
                                          <p:spTgt spid="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439256" y="1310117"/>
            <a:ext cx="8908970" cy="4213605"/>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Material is defined as</a:t>
            </a:r>
            <a:r>
              <a:rPr kumimoji="0" lang="en-GB" sz="2400" b="1" i="0" u="none" strike="noStrike" kern="1200" cap="none" spc="0" normalizeH="0" noProof="0" dirty="0" smtClean="0">
                <a:ln>
                  <a:noFill/>
                </a:ln>
                <a:solidFill>
                  <a:schemeClr val="tx1"/>
                </a:solidFill>
                <a:effectLst/>
                <a:uLnTx/>
                <a:uFillTx/>
                <a:latin typeface="Calibri" panose="020F0502020204030204"/>
                <a:ea typeface="+mn-ea"/>
                <a:cs typeface="+mn-cs"/>
              </a:rPr>
              <a:t> ‘</a:t>
            </a:r>
            <a:r>
              <a:rPr lang="en-GB" sz="2400" i="1" dirty="0">
                <a:solidFill>
                  <a:schemeClr val="tx1"/>
                </a:solidFill>
                <a:latin typeface="Calibri" panose="020F0502020204030204"/>
              </a:rPr>
              <a:t>m</a:t>
            </a:r>
            <a:r>
              <a:rPr kumimoji="0" lang="en-GB" sz="2400" i="1" u="none" strike="noStrike" kern="1200" cap="none" spc="0" normalizeH="0" baseline="0" noProof="0" dirty="0" err="1" smtClean="0">
                <a:ln>
                  <a:noFill/>
                </a:ln>
                <a:solidFill>
                  <a:schemeClr val="tx1"/>
                </a:solidFill>
                <a:effectLst/>
                <a:uLnTx/>
                <a:uFillTx/>
                <a:latin typeface="Calibri" panose="020F0502020204030204"/>
              </a:rPr>
              <a:t>aterial</a:t>
            </a:r>
            <a:r>
              <a:rPr kumimoji="0" lang="en-GB" sz="2400" i="1" u="none" strike="noStrike" kern="1200" cap="none" spc="0" normalizeH="0" baseline="0" noProof="0" dirty="0" smtClean="0">
                <a:ln>
                  <a:noFill/>
                </a:ln>
                <a:solidFill>
                  <a:schemeClr val="tx1"/>
                </a:solidFill>
                <a:effectLst/>
                <a:uLnTx/>
                <a:uFillTx/>
                <a:latin typeface="Calibri" panose="020F0502020204030204"/>
              </a:rPr>
              <a:t> of any kind, including information and objects, which is obtained in the course of a criminal investigation and which may be relevant to the investigation.’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Material may be relevant to an investigation if it appears that it has some bearing on any offence under investigation, or on the surrounding circumstances of the case, unless it is incapable of having any impact on the case.</a:t>
            </a:r>
            <a:endParaRPr kumimoji="0" lang="en-GB" sz="240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6" name="TextBox 5"/>
          <p:cNvSpPr txBox="1"/>
          <p:nvPr/>
        </p:nvSpPr>
        <p:spPr>
          <a:xfrm>
            <a:off x="1753281" y="36181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Materia</a:t>
            </a:r>
            <a:r>
              <a:rPr lang="en-GB" sz="3200" b="1" dirty="0">
                <a:solidFill>
                  <a:schemeClr val="bg1"/>
                </a:solidFill>
              </a:rPr>
              <a:t>l</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4"/>
          <p:cNvPicPr>
            <a:picLocks noChangeAspect="1"/>
          </p:cNvPicPr>
          <p:nvPr/>
        </p:nvPicPr>
        <p:blipFill rotWithShape="1">
          <a:blip r:embed="rId4">
            <a:extLst>
              <a:ext uri="{28A0092B-C50C-407E-A947-70E740481C1C}">
                <a14:useLocalDpi xmlns:a14="http://schemas.microsoft.com/office/drawing/2010/main" val="0"/>
              </a:ext>
            </a:extLst>
          </a:blip>
          <a:srcRect l="11937" r="11419"/>
          <a:stretch/>
        </p:blipFill>
        <p:spPr>
          <a:xfrm>
            <a:off x="2351314" y="321249"/>
            <a:ext cx="7520473" cy="5462962"/>
          </a:xfrm>
          <a:prstGeom prst="rect">
            <a:avLst/>
          </a:prstGeom>
        </p:spPr>
      </p:pic>
    </p:spTree>
    <p:extLst>
      <p:ext uri="{BB962C8B-B14F-4D97-AF65-F5344CB8AC3E}">
        <p14:creationId xmlns:p14="http://schemas.microsoft.com/office/powerpoint/2010/main" val="14443578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663021" y="1026366"/>
            <a:ext cx="4935733" cy="4549000"/>
          </a:xfrm>
          <a:prstGeom prst="rect">
            <a:avLst/>
          </a:prstGeom>
        </p:spPr>
        <p:txBody>
          <a:bodyPr vert="horz" lIns="0" tIns="45720" rIns="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buClrTx/>
              <a:buFont typeface="Wingdings" panose="05000000000000000000" pitchFamily="2" charset="2"/>
              <a:buChar char="§"/>
              <a:defRPr/>
            </a:pPr>
            <a:r>
              <a:rPr kumimoji="0" lang="en-GB" sz="3100" b="1" i="0" u="none" strike="noStrike" kern="1200" cap="none" spc="0" normalizeH="0" baseline="0" noProof="0" dirty="0" smtClean="0">
                <a:ln>
                  <a:noFill/>
                </a:ln>
                <a:solidFill>
                  <a:schemeClr val="tx1"/>
                </a:solidFill>
                <a:effectLst/>
                <a:uLnTx/>
                <a:uFillTx/>
                <a:latin typeface="Calibri" panose="020F0502020204030204"/>
                <a:ea typeface="+mn-ea"/>
                <a:cs typeface="+mn-cs"/>
              </a:rPr>
              <a:t> Criminal Investigation Department</a:t>
            </a:r>
          </a:p>
          <a:p>
            <a:pPr>
              <a:lnSpc>
                <a:spcPct val="150000"/>
              </a:lnSpc>
              <a:buClrTx/>
              <a:buFont typeface="Wingdings" panose="05000000000000000000" pitchFamily="2" charset="2"/>
              <a:buChar char="§"/>
              <a:defRPr/>
            </a:pPr>
            <a:r>
              <a:rPr kumimoji="0" lang="en-GB" sz="3100" b="1" i="0" u="none" strike="noStrike" kern="1200" cap="none" spc="0" normalizeH="0" baseline="0" noProof="0" dirty="0" smtClean="0">
                <a:ln>
                  <a:noFill/>
                </a:ln>
                <a:solidFill>
                  <a:schemeClr val="tx1"/>
                </a:solidFill>
                <a:effectLst/>
                <a:uLnTx/>
                <a:uFillTx/>
                <a:latin typeface="Calibri" panose="020F0502020204030204"/>
                <a:ea typeface="+mn-ea"/>
                <a:cs typeface="+mn-cs"/>
              </a:rPr>
              <a:t> Financial Crime</a:t>
            </a:r>
          </a:p>
          <a:p>
            <a:pPr>
              <a:lnSpc>
                <a:spcPct val="150000"/>
              </a:lnSpc>
              <a:buClrTx/>
              <a:buFont typeface="Wingdings" panose="05000000000000000000" pitchFamily="2" charset="2"/>
              <a:buChar char="§"/>
              <a:defRPr/>
            </a:pPr>
            <a:r>
              <a:rPr kumimoji="0" lang="en-GB" sz="3100" b="1" i="0" u="none" strike="noStrike" kern="1200" cap="none" spc="0" normalizeH="0" baseline="0" noProof="0" dirty="0" smtClean="0">
                <a:ln>
                  <a:noFill/>
                </a:ln>
                <a:solidFill>
                  <a:schemeClr val="tx1"/>
                </a:solidFill>
                <a:effectLst/>
                <a:uLnTx/>
                <a:uFillTx/>
                <a:latin typeface="Calibri" panose="020F0502020204030204"/>
                <a:ea typeface="+mn-ea"/>
                <a:cs typeface="+mn-cs"/>
              </a:rPr>
              <a:t> Surveillance Unit</a:t>
            </a:r>
          </a:p>
          <a:p>
            <a:pPr>
              <a:lnSpc>
                <a:spcPct val="150000"/>
              </a:lnSpc>
              <a:buClrTx/>
              <a:buFont typeface="Wingdings" panose="05000000000000000000" pitchFamily="2" charset="2"/>
              <a:buChar char="§"/>
              <a:defRPr/>
            </a:pPr>
            <a:r>
              <a:rPr kumimoji="0" lang="en-GB" sz="3100" b="1" i="0" u="none" strike="noStrike" kern="1200" cap="none" spc="0" normalizeH="0" baseline="0" noProof="0" dirty="0" smtClean="0">
                <a:ln>
                  <a:noFill/>
                </a:ln>
                <a:solidFill>
                  <a:schemeClr val="tx1"/>
                </a:solidFill>
                <a:effectLst/>
                <a:uLnTx/>
                <a:uFillTx/>
                <a:latin typeface="Calibri" panose="020F0502020204030204"/>
                <a:ea typeface="+mn-ea"/>
                <a:cs typeface="+mn-cs"/>
              </a:rPr>
              <a:t> Hi-tech Crime</a:t>
            </a:r>
          </a:p>
          <a:p>
            <a:pPr>
              <a:lnSpc>
                <a:spcPct val="150000"/>
              </a:lnSpc>
              <a:buClrTx/>
              <a:buFont typeface="Wingdings" panose="05000000000000000000" pitchFamily="2" charset="2"/>
              <a:buChar char="§"/>
              <a:defRPr/>
            </a:pPr>
            <a:r>
              <a:rPr kumimoji="0" lang="en-GB" sz="3100" b="1" i="0" u="none" strike="noStrike" kern="1200" cap="none" spc="0" normalizeH="0" baseline="0" noProof="0" dirty="0" smtClean="0">
                <a:ln>
                  <a:noFill/>
                </a:ln>
                <a:solidFill>
                  <a:schemeClr val="tx1"/>
                </a:solidFill>
                <a:effectLst/>
                <a:uLnTx/>
                <a:uFillTx/>
                <a:latin typeface="Calibri" panose="020F0502020204030204"/>
                <a:ea typeface="+mn-ea"/>
                <a:cs typeface="+mn-cs"/>
              </a:rPr>
              <a:t> Medical experts</a:t>
            </a:r>
          </a:p>
          <a:p>
            <a:pPr>
              <a:lnSpc>
                <a:spcPct val="150000"/>
              </a:lnSpc>
              <a:buClrTx/>
              <a:buFont typeface="Wingdings" panose="05000000000000000000" pitchFamily="2" charset="2"/>
              <a:buChar char="§"/>
              <a:defRPr/>
            </a:pPr>
            <a:r>
              <a:rPr kumimoji="0" lang="en-GB" sz="3100" b="1" i="0" u="none" strike="noStrike" kern="1200" cap="none" spc="0" normalizeH="0" baseline="0" noProof="0" dirty="0" smtClean="0">
                <a:ln>
                  <a:noFill/>
                </a:ln>
                <a:solidFill>
                  <a:schemeClr val="tx1"/>
                </a:solidFill>
                <a:effectLst/>
                <a:uLnTx/>
                <a:uFillTx/>
                <a:latin typeface="Calibri" panose="020F0502020204030204"/>
                <a:ea typeface="+mn-ea"/>
                <a:cs typeface="+mn-cs"/>
              </a:rPr>
              <a:t> Open source experts</a:t>
            </a:r>
          </a:p>
          <a:p>
            <a:pPr>
              <a:lnSpc>
                <a:spcPct val="150000"/>
              </a:lnSpc>
              <a:buClrTx/>
              <a:buFont typeface="Wingdings" panose="05000000000000000000" pitchFamily="2" charset="2"/>
              <a:buChar char="§"/>
              <a:defRPr/>
            </a:pPr>
            <a:r>
              <a:rPr kumimoji="0" lang="en-GB" sz="3100" b="1" i="0" u="none" strike="noStrike" kern="1200" cap="none" spc="0" normalizeH="0" baseline="0" noProof="0" dirty="0" smtClean="0">
                <a:ln>
                  <a:noFill/>
                </a:ln>
                <a:solidFill>
                  <a:schemeClr val="tx1"/>
                </a:solidFill>
                <a:effectLst/>
                <a:uLnTx/>
                <a:uFillTx/>
                <a:latin typeface="Calibri" panose="020F0502020204030204"/>
                <a:ea typeface="+mn-ea"/>
                <a:cs typeface="+mn-cs"/>
              </a:rPr>
              <a:t> Collision Investigation Unit</a:t>
            </a:r>
          </a:p>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98754" y="1721531"/>
            <a:ext cx="4506256" cy="3158671"/>
          </a:xfrm>
          <a:prstGeom prst="rect">
            <a:avLst/>
          </a:prstGeom>
        </p:spPr>
      </p:pic>
      <p:sp>
        <p:nvSpPr>
          <p:cNvPr id="5" name="TextBox 4"/>
          <p:cNvSpPr txBox="1"/>
          <p:nvPr/>
        </p:nvSpPr>
        <p:spPr>
          <a:xfrm>
            <a:off x="1753281" y="15993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Specialist Support</a:t>
            </a:r>
            <a:endParaRPr lang="en-GB" sz="3200" b="1" dirty="0">
              <a:solidFill>
                <a:schemeClr val="bg1"/>
              </a:solidFill>
            </a:endParaRPr>
          </a:p>
        </p:txBody>
      </p:sp>
    </p:spTree>
    <p:extLst>
      <p:ext uri="{BB962C8B-B14F-4D97-AF65-F5344CB8AC3E}">
        <p14:creationId xmlns:p14="http://schemas.microsoft.com/office/powerpoint/2010/main" val="254758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80461" y="1045029"/>
            <a:ext cx="7543800" cy="4907901"/>
          </a:xfrm>
          <a:prstGeom prst="rect">
            <a:avLst/>
          </a:prstGeom>
        </p:spPr>
        <p:txBody>
          <a:bodyPr vert="horz" lIns="0" tIns="45720" rIns="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Investigators have access to a range of legal powers that enable them to conduct effective investigations.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 Criminal Procedure and Investigations Act 1996 (CPIA)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 Regulation of Investigatory Powers 2000 (RIPA)</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 Police and Criminal Evidence Act 1984 (PACE)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 Human Rights Act 1998 (HRA)</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 Equality Act 2010</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 Youth Justice and Criminal Evidence Act 1999 (YJCEA).</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737659" y="21591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Legal Powers</a:t>
            </a:r>
            <a:endParaRPr lang="en-GB" sz="3200" b="1" dirty="0">
              <a:solidFill>
                <a:schemeClr val="bg1"/>
              </a:solidFill>
            </a:endParaRPr>
          </a:p>
        </p:txBody>
      </p:sp>
      <p:pic>
        <p:nvPicPr>
          <p:cNvPr id="5" name="Picture 4"/>
          <p:cNvPicPr>
            <a:picLocks noChangeAspect="1"/>
          </p:cNvPicPr>
          <p:nvPr/>
        </p:nvPicPr>
        <p:blipFill rotWithShape="1">
          <a:blip r:embed="rId4"/>
          <a:srcRect l="24354" t="4376" r="14626" b="9274"/>
          <a:stretch/>
        </p:blipFill>
        <p:spPr>
          <a:xfrm>
            <a:off x="8178213" y="2034072"/>
            <a:ext cx="3680732" cy="2929813"/>
          </a:xfrm>
          <a:prstGeom prst="rect">
            <a:avLst/>
          </a:prstGeom>
        </p:spPr>
      </p:pic>
    </p:spTree>
    <p:extLst>
      <p:ext uri="{BB962C8B-B14F-4D97-AF65-F5344CB8AC3E}">
        <p14:creationId xmlns:p14="http://schemas.microsoft.com/office/powerpoint/2010/main" val="3534020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944145" y="1743236"/>
            <a:ext cx="7475459" cy="3670110"/>
          </a:xfrm>
          <a:prstGeom prst="rect">
            <a:avLst/>
          </a:prstGeom>
        </p:spPr>
      </p:pic>
      <p:sp>
        <p:nvSpPr>
          <p:cNvPr id="4" name="TextBox 3"/>
          <p:cNvSpPr txBox="1"/>
          <p:nvPr/>
        </p:nvSpPr>
        <p:spPr>
          <a:xfrm>
            <a:off x="1752375" y="46529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Legal Powers</a:t>
            </a:r>
            <a:endParaRPr lang="en-GB" sz="3200" b="1" dirty="0">
              <a:solidFill>
                <a:schemeClr val="bg1"/>
              </a:solidFill>
            </a:endParaRPr>
          </a:p>
        </p:txBody>
      </p:sp>
      <p:pic>
        <p:nvPicPr>
          <p:cNvPr id="5" name="Picture 4"/>
          <p:cNvPicPr>
            <a:picLocks noChangeAspect="1"/>
          </p:cNvPicPr>
          <p:nvPr/>
        </p:nvPicPr>
        <p:blipFill rotWithShape="1">
          <a:blip r:embed="rId5"/>
          <a:srcRect l="24354" t="4376" r="14626" b="9274"/>
          <a:stretch/>
        </p:blipFill>
        <p:spPr>
          <a:xfrm>
            <a:off x="8552613" y="2034072"/>
            <a:ext cx="2961364" cy="2929813"/>
          </a:xfrm>
          <a:prstGeom prst="rect">
            <a:avLst/>
          </a:prstGeom>
        </p:spPr>
      </p:pic>
    </p:spTree>
    <p:extLst>
      <p:ext uri="{BB962C8B-B14F-4D97-AF65-F5344CB8AC3E}">
        <p14:creationId xmlns:p14="http://schemas.microsoft.com/office/powerpoint/2010/main" val="132340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2687685" y="2111886"/>
            <a:ext cx="3044279" cy="258093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smtClean="0">
                <a:ln>
                  <a:noFill/>
                </a:ln>
                <a:solidFill>
                  <a:schemeClr val="tx1"/>
                </a:solidFill>
                <a:effectLst/>
                <a:uLnTx/>
                <a:uFillTx/>
                <a:latin typeface="Calibri" panose="020F0502020204030204"/>
                <a:ea typeface="+mn-ea"/>
                <a:cs typeface="+mn-cs"/>
              </a:rPr>
              <a:t>ECHR Article 8</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800" b="1"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FontTx/>
              <a:buNone/>
              <a:tabLst/>
              <a:defRPr/>
            </a:pPr>
            <a:r>
              <a:rPr kumimoji="0" lang="en-GB" altLang="en-US" sz="2800" b="1" i="0" u="none" strike="noStrike" kern="1200" cap="none" spc="0" normalizeH="0" baseline="0" noProof="0" dirty="0" smtClean="0">
                <a:ln>
                  <a:noFill/>
                </a:ln>
                <a:solidFill>
                  <a:schemeClr val="tx1"/>
                </a:solidFill>
                <a:effectLst/>
                <a:uLnTx/>
                <a:uFillTx/>
                <a:latin typeface="Calibri" panose="020F0502020204030204"/>
                <a:ea typeface="+mn-ea"/>
                <a:cs typeface="+mn-cs"/>
              </a:rPr>
              <a:t>The Right to Respect for Private and Family Life</a:t>
            </a:r>
          </a:p>
        </p:txBody>
      </p:sp>
      <p:sp>
        <p:nvSpPr>
          <p:cNvPr id="4" name="TextBox 3"/>
          <p:cNvSpPr txBox="1"/>
          <p:nvPr/>
        </p:nvSpPr>
        <p:spPr>
          <a:xfrm>
            <a:off x="1737659" y="42967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Human Rights Act 1998</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6899563" y="1518342"/>
            <a:ext cx="2786506" cy="3768021"/>
          </a:xfrm>
          <a:prstGeom prst="rect">
            <a:avLst/>
          </a:prstGeom>
        </p:spPr>
      </p:pic>
    </p:spTree>
    <p:extLst>
      <p:ext uri="{BB962C8B-B14F-4D97-AF65-F5344CB8AC3E}">
        <p14:creationId xmlns:p14="http://schemas.microsoft.com/office/powerpoint/2010/main" val="1698183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709125" y="862247"/>
            <a:ext cx="10692883" cy="285133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The monitoring, observing, listening to persons, their movements, their conversations, or other activities or communications.</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Recording anything monitored, observed or listened to in the course of surveillance.</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Surveillance by or with the assistance of a surveillance device</a:t>
            </a:r>
            <a:r>
              <a:rPr kumimoji="0" lang="en-GB" altLang="en-US" sz="200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737659" y="21591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Surveillance</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2202023" y="3885023"/>
            <a:ext cx="7707086" cy="1968566"/>
          </a:xfrm>
          <a:prstGeom prst="rect">
            <a:avLst/>
          </a:prstGeom>
        </p:spPr>
      </p:pic>
    </p:spTree>
    <p:extLst>
      <p:ext uri="{BB962C8B-B14F-4D97-AF65-F5344CB8AC3E}">
        <p14:creationId xmlns:p14="http://schemas.microsoft.com/office/powerpoint/2010/main" val="29678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1"/>
          <p:cNvSpPr txBox="1">
            <a:spLocks/>
          </p:cNvSpPr>
          <p:nvPr/>
        </p:nvSpPr>
        <p:spPr>
          <a:xfrm>
            <a:off x="1385447" y="2341982"/>
            <a:ext cx="4793769" cy="298579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defTabSz="914400" rtl="0" eaLnBrk="1" fontAlgn="auto" latinLnBrk="0" hangingPunct="1">
              <a:lnSpc>
                <a:spcPct val="150000"/>
              </a:lnSpc>
              <a:spcBef>
                <a:spcPts val="1200"/>
              </a:spcBef>
              <a:spcAft>
                <a:spcPts val="200"/>
              </a:spcAft>
              <a:buClr>
                <a:srgbClr val="E48312"/>
              </a:buClr>
              <a:buSzPct val="100000"/>
              <a:buFontTx/>
              <a:buNone/>
              <a:tabLst/>
              <a:defRPr/>
            </a:pPr>
            <a:r>
              <a:rPr kumimoji="0" lang="en-GB" altLang="en-US" sz="2400" b="1" u="none" strike="noStrike" kern="1200" cap="none" spc="0" normalizeH="0" baseline="0" noProof="0" dirty="0" smtClean="0">
                <a:ln>
                  <a:noFill/>
                </a:ln>
                <a:solidFill>
                  <a:schemeClr val="tx1"/>
                </a:solidFill>
                <a:effectLst/>
                <a:uLnTx/>
                <a:uFillTx/>
                <a:latin typeface="Calibri" panose="020F0502020204030204"/>
                <a:ea typeface="+mn-ea"/>
                <a:cs typeface="+mn-cs"/>
              </a:rPr>
              <a:t>Carried out in a manner that is calculated to ensure that the persons who are subject of the surveillance are unaware that it is or may be taking place.</a:t>
            </a:r>
          </a:p>
          <a:p>
            <a:pPr marL="0" marR="0" lvl="0" indent="0" algn="ctr" defTabSz="914400" rtl="0" eaLnBrk="1" fontAlgn="auto" latinLnBrk="0" hangingPunct="1">
              <a:lnSpc>
                <a:spcPct val="150000"/>
              </a:lnSpc>
              <a:spcBef>
                <a:spcPts val="1200"/>
              </a:spcBef>
              <a:spcAft>
                <a:spcPts val="200"/>
              </a:spcAft>
              <a:buClr>
                <a:srgbClr val="E48312"/>
              </a:buClr>
              <a:buSzPct val="100000"/>
              <a:buFontTx/>
              <a:buNone/>
              <a:tabLst/>
              <a:defRPr/>
            </a:pPr>
            <a:endParaRPr kumimoji="0" lang="en-GB" altLang="en-US"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Regulation of Investigatory Powers Act 2000</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6875812" y="2294687"/>
            <a:ext cx="3258507" cy="3033091"/>
          </a:xfrm>
          <a:prstGeom prst="rect">
            <a:avLst/>
          </a:prstGeom>
        </p:spPr>
      </p:pic>
      <p:sp>
        <p:nvSpPr>
          <p:cNvPr id="6" name="Rectangle 5"/>
          <p:cNvSpPr/>
          <p:nvPr/>
        </p:nvSpPr>
        <p:spPr>
          <a:xfrm>
            <a:off x="3568576" y="1073095"/>
            <a:ext cx="4640245" cy="754694"/>
          </a:xfrm>
          <a:prstGeom prst="rect">
            <a:avLst/>
          </a:prstGeom>
        </p:spPr>
        <p:txBody>
          <a:bodyPr wrap="none">
            <a:spAutoFit/>
          </a:bodyPr>
          <a:lstStyle/>
          <a:p>
            <a:pPr lvl="0">
              <a:lnSpc>
                <a:spcPct val="150000"/>
              </a:lnSpc>
              <a:spcBef>
                <a:spcPts val="1200"/>
              </a:spcBef>
              <a:spcAft>
                <a:spcPts val="200"/>
              </a:spcAft>
              <a:buClr>
                <a:srgbClr val="E48312"/>
              </a:buClr>
              <a:buSzPct val="100000"/>
              <a:defRPr/>
            </a:pPr>
            <a:r>
              <a:rPr lang="en-GB" altLang="en-US" sz="3200" b="1" dirty="0"/>
              <a:t>What does ‘covert’ mean?</a:t>
            </a:r>
          </a:p>
        </p:txBody>
      </p:sp>
    </p:spTree>
    <p:extLst>
      <p:ext uri="{BB962C8B-B14F-4D97-AF65-F5344CB8AC3E}">
        <p14:creationId xmlns:p14="http://schemas.microsoft.com/office/powerpoint/2010/main" val="269672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551047" y="1359597"/>
            <a:ext cx="8675304" cy="414546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150000"/>
              </a:lnSpc>
              <a:spcBef>
                <a:spcPct val="30000"/>
              </a:spcBef>
              <a:spcAft>
                <a:spcPts val="200"/>
              </a:spcAft>
              <a:buClr>
                <a:srgbClr val="E48312"/>
              </a:buClr>
              <a:buSzPct val="100000"/>
              <a:buFontTx/>
              <a:buNone/>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Within RIPA, covert surveillance is classed as Directed Surveillance if it is undertaken:</a:t>
            </a:r>
          </a:p>
          <a:p>
            <a:pPr marL="457200" marR="0" lvl="0" indent="-457200" algn="l" defTabSz="914400" rtl="0" eaLnBrk="1" fontAlgn="auto" latinLnBrk="0" hangingPunct="1">
              <a:lnSpc>
                <a:spcPct val="150000"/>
              </a:lnSpc>
              <a:spcBef>
                <a:spcPct val="30000"/>
              </a:spcBef>
              <a:spcAft>
                <a:spcPts val="200"/>
              </a:spcAft>
              <a:buClrTx/>
              <a:buSzPct val="100000"/>
              <a:buFontTx/>
              <a:buAutoNum type="alphaLcParenR"/>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for the purposes of a specific investigation or a specific operation;</a:t>
            </a:r>
          </a:p>
          <a:p>
            <a:pPr marL="457200" marR="0" lvl="0" indent="-457200" algn="l" defTabSz="914400" rtl="0" eaLnBrk="1" fontAlgn="auto" latinLnBrk="0" hangingPunct="1">
              <a:lnSpc>
                <a:spcPct val="150000"/>
              </a:lnSpc>
              <a:spcBef>
                <a:spcPct val="30000"/>
              </a:spcBef>
              <a:spcAft>
                <a:spcPts val="200"/>
              </a:spcAft>
              <a:buClrTx/>
              <a:buSzPct val="100000"/>
              <a:buFontTx/>
              <a:buAutoNum type="alphaLcParenR"/>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in such a manner as is likely to result in the obtaining of private information about a person (whether or not one specifically identified for the purposes of the operation); and</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What is Directed Surveillance?</a:t>
            </a:r>
            <a:endParaRPr lang="en-GB" sz="3200" b="1" dirty="0">
              <a:solidFill>
                <a:schemeClr val="bg1"/>
              </a:solidFill>
            </a:endParaRPr>
          </a:p>
        </p:txBody>
      </p:sp>
    </p:spTree>
    <p:extLst>
      <p:ext uri="{BB962C8B-B14F-4D97-AF65-F5344CB8AC3E}">
        <p14:creationId xmlns:p14="http://schemas.microsoft.com/office/powerpoint/2010/main" val="1384440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551047" y="1335126"/>
            <a:ext cx="8675304" cy="4281903"/>
          </a:xfrm>
          <a:prstGeom prst="rect">
            <a:avLst/>
          </a:prstGeom>
        </p:spPr>
        <p:txBody>
          <a:bodyPr vert="horz" lIns="0" tIns="45720" rIns="0" bIns="45720" rtlCol="0">
            <a:normAutofit fontScale="6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150000"/>
              </a:lnSpc>
              <a:spcBef>
                <a:spcPts val="1200"/>
              </a:spcBef>
              <a:spcAft>
                <a:spcPts val="200"/>
              </a:spcAft>
              <a:buClr>
                <a:srgbClr val="E48312"/>
              </a:buClr>
              <a:buSzPct val="100000"/>
              <a:buFontTx/>
              <a:buNone/>
              <a:tabLst/>
              <a:defRPr/>
            </a:pPr>
            <a:r>
              <a:rPr kumimoji="0" lang="en-US" altLang="en-US" sz="3400" i="0" u="none" strike="noStrike" kern="1200" cap="none" spc="0" normalizeH="0" baseline="0" noProof="0" dirty="0" smtClean="0">
                <a:ln>
                  <a:noFill/>
                </a:ln>
                <a:solidFill>
                  <a:schemeClr val="tx1"/>
                </a:solidFill>
                <a:effectLst/>
                <a:uLnTx/>
                <a:uFillTx/>
                <a:latin typeface="Calibri" panose="020F0502020204030204"/>
                <a:ea typeface="+mn-ea"/>
                <a:cs typeface="+mn-cs"/>
              </a:rPr>
              <a:t>c)</a:t>
            </a:r>
            <a:r>
              <a:rPr kumimoji="0" lang="en-GB" altLang="en-US" sz="3400" i="0" u="none" strike="noStrike" kern="1200" cap="none" spc="0" normalizeH="0" baseline="0" noProof="0" dirty="0" smtClean="0">
                <a:ln>
                  <a:noFill/>
                </a:ln>
                <a:solidFill>
                  <a:schemeClr val="tx1"/>
                </a:solidFill>
                <a:effectLst/>
                <a:uLnTx/>
                <a:uFillTx/>
                <a:latin typeface="Calibri" panose="020F0502020204030204"/>
                <a:ea typeface="+mn-ea"/>
                <a:cs typeface="+mn-cs"/>
              </a:rPr>
              <a:t> otherwise than by way of an immediate response to events or circumstances the nature of which is such that it would not be reasonably practicable for an authorisation under this Part to be sought for the carrying out of the surveillance. </a:t>
            </a:r>
            <a:r>
              <a:rPr kumimoji="0" lang="en-GB" altLang="en-US" sz="3400" i="1" u="none" strike="noStrike" kern="1200" cap="none" spc="0" normalizeH="0" baseline="0" noProof="0" dirty="0" smtClean="0">
                <a:ln>
                  <a:noFill/>
                </a:ln>
                <a:solidFill>
                  <a:schemeClr val="tx1"/>
                </a:solidFill>
                <a:effectLst/>
                <a:uLnTx/>
                <a:uFillTx/>
                <a:latin typeface="Calibri" panose="020F0502020204030204"/>
                <a:ea typeface="+mn-ea"/>
                <a:cs typeface="+mn-cs"/>
              </a:rPr>
              <a:t>(Section 26(2))</a:t>
            </a:r>
          </a:p>
          <a:p>
            <a:pPr marL="0" marR="0" lvl="0" indent="0" algn="l" defTabSz="914400" rtl="0" eaLnBrk="1" fontAlgn="auto" latinLnBrk="0" hangingPunct="1">
              <a:lnSpc>
                <a:spcPct val="150000"/>
              </a:lnSpc>
              <a:spcBef>
                <a:spcPts val="1200"/>
              </a:spcBef>
              <a:spcAft>
                <a:spcPts val="200"/>
              </a:spcAft>
              <a:buClr>
                <a:srgbClr val="E48312"/>
              </a:buClr>
              <a:buSzPct val="100000"/>
              <a:buFontTx/>
              <a:buNone/>
              <a:tabLst/>
              <a:defRPr/>
            </a:pPr>
            <a:endParaRPr kumimoji="0" lang="en-GB" altLang="en-US" sz="3400" i="1"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ct val="30000"/>
              </a:spcBef>
              <a:spcAft>
                <a:spcPts val="200"/>
              </a:spcAft>
              <a:buClr>
                <a:srgbClr val="E48312"/>
              </a:buClr>
              <a:buSzPct val="100000"/>
              <a:buFontTx/>
              <a:buNone/>
              <a:tabLst/>
              <a:defRPr/>
            </a:pPr>
            <a:r>
              <a:rPr kumimoji="0" lang="en-GB" altLang="en-US" sz="3400" i="0" u="none" strike="noStrike" kern="1200" cap="none" spc="0" normalizeH="0" baseline="0" noProof="0" dirty="0" smtClean="0">
                <a:ln>
                  <a:noFill/>
                </a:ln>
                <a:solidFill>
                  <a:schemeClr val="tx1"/>
                </a:solidFill>
                <a:effectLst/>
                <a:uLnTx/>
                <a:uFillTx/>
                <a:latin typeface="Calibri" panose="020F0502020204030204"/>
                <a:ea typeface="+mn-ea"/>
                <a:cs typeface="+mn-cs"/>
              </a:rPr>
              <a:t>Authorisation for Directed Surveillance:</a:t>
            </a:r>
          </a:p>
          <a:p>
            <a:pPr marL="0" marR="0" lvl="0" indent="0" algn="l" defTabSz="914400" rtl="0" eaLnBrk="1" fontAlgn="auto" latinLnBrk="0" hangingPunct="1">
              <a:lnSpc>
                <a:spcPct val="150000"/>
              </a:lnSpc>
              <a:spcBef>
                <a:spcPct val="30000"/>
              </a:spcBef>
              <a:spcAft>
                <a:spcPts val="200"/>
              </a:spcAft>
              <a:buClr>
                <a:srgbClr val="E48312"/>
              </a:buClr>
              <a:buSzPct val="100000"/>
              <a:buNone/>
              <a:tabLst/>
              <a:defRPr/>
            </a:pPr>
            <a:r>
              <a:rPr kumimoji="0" lang="en-GB" altLang="en-US" sz="3400" i="0" u="none" strike="noStrike" kern="1200" cap="none" spc="0" normalizeH="0" baseline="0" noProof="0" dirty="0" smtClean="0">
                <a:ln>
                  <a:noFill/>
                </a:ln>
                <a:solidFill>
                  <a:schemeClr val="tx1"/>
                </a:solidFill>
                <a:effectLst/>
                <a:uLnTx/>
                <a:uFillTx/>
                <a:latin typeface="Calibri" panose="020F0502020204030204"/>
                <a:ea typeface="+mn-ea"/>
                <a:cs typeface="+mn-cs"/>
              </a:rPr>
              <a:t>Requires authorisation of a superintendent although if urgent can be given by an Inspector.</a:t>
            </a:r>
          </a:p>
          <a:p>
            <a:pPr marL="0" marR="0" lvl="0" indent="0" algn="l" defTabSz="914400" rtl="0" eaLnBrk="1" fontAlgn="auto" latinLnBrk="0" hangingPunct="1">
              <a:lnSpc>
                <a:spcPct val="150000"/>
              </a:lnSpc>
              <a:spcBef>
                <a:spcPts val="1200"/>
              </a:spcBef>
              <a:spcAft>
                <a:spcPts val="200"/>
              </a:spcAft>
              <a:buClr>
                <a:srgbClr val="E48312"/>
              </a:buClr>
              <a:buSzPct val="100000"/>
              <a:buFontTx/>
              <a:buNone/>
              <a:tabLst/>
              <a:defRPr/>
            </a:pPr>
            <a:endParaRPr kumimoji="0" lang="en-GB" altLang="en-US" sz="2000" b="0" i="1"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1200"/>
              </a:spcBef>
              <a:spcAft>
                <a:spcPts val="200"/>
              </a:spcAft>
              <a:buClr>
                <a:srgbClr val="E48312"/>
              </a:buClr>
              <a:buSzPct val="100000"/>
              <a:buFontTx/>
              <a:buNone/>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150000"/>
              </a:lnSpc>
              <a:spcBef>
                <a:spcPts val="1200"/>
              </a:spcBef>
              <a:spcAft>
                <a:spcPts val="200"/>
              </a:spcAft>
              <a:buClr>
                <a:srgbClr val="E48312"/>
              </a:buClr>
              <a:buSzPct val="100000"/>
              <a:buFontTx/>
              <a:buNone/>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Directed Surveillance</a:t>
            </a:r>
            <a:endParaRPr lang="en-GB" sz="3200" b="1" dirty="0">
              <a:solidFill>
                <a:schemeClr val="bg1"/>
              </a:solidFill>
            </a:endParaRPr>
          </a:p>
        </p:txBody>
      </p:sp>
    </p:spTree>
    <p:extLst>
      <p:ext uri="{BB962C8B-B14F-4D97-AF65-F5344CB8AC3E}">
        <p14:creationId xmlns:p14="http://schemas.microsoft.com/office/powerpoint/2010/main" val="368496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620520" y="1423342"/>
            <a:ext cx="8536358" cy="38964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150000"/>
              </a:lnSpc>
              <a:spcBef>
                <a:spcPct val="30000"/>
              </a:spcBef>
              <a:spcAft>
                <a:spcPts val="200"/>
              </a:spcAft>
              <a:buClr>
                <a:srgbClr val="E48312"/>
              </a:buClr>
              <a:buSzPct val="100000"/>
              <a:buFontTx/>
              <a:buNone/>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Within Section 26(4) RIPA, covert surveillance is classed as Intrusive Surveillance if it:</a:t>
            </a:r>
          </a:p>
          <a:p>
            <a:pPr marL="171450" marR="0" lvl="0" indent="-171450" algn="l" defTabSz="914400" rtl="0" eaLnBrk="1" fontAlgn="auto" latinLnBrk="0" hangingPunct="1">
              <a:lnSpc>
                <a:spcPct val="150000"/>
              </a:lnSpc>
              <a:spcBef>
                <a:spcPct val="30000"/>
              </a:spcBef>
              <a:spcAft>
                <a:spcPts val="200"/>
              </a:spcAft>
              <a:buClrTx/>
              <a:buSzPct val="100000"/>
              <a:buFont typeface="Arial" panose="020B0604020202020204" pitchFamily="34" charset="0"/>
              <a:buChar char="•"/>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is carried out in relation to anything taking place on a residential premises or in a private vehicle; and</a:t>
            </a:r>
          </a:p>
          <a:p>
            <a:pPr marL="171450" marR="0" lvl="0" indent="-171450" algn="l" defTabSz="914400" rtl="0" eaLnBrk="1" fontAlgn="auto" latinLnBrk="0" hangingPunct="1">
              <a:lnSpc>
                <a:spcPct val="150000"/>
              </a:lnSpc>
              <a:spcBef>
                <a:spcPct val="30000"/>
              </a:spcBef>
              <a:spcAft>
                <a:spcPts val="200"/>
              </a:spcAft>
              <a:buClrTx/>
              <a:buSzPct val="100000"/>
              <a:buFont typeface="Arial" panose="020B0604020202020204" pitchFamily="34" charset="0"/>
              <a:buChar char="•"/>
              <a:tabLst/>
              <a:defRPr/>
            </a:pPr>
            <a:r>
              <a:rPr kumimoji="0" lang="en-GB" altLang="en-US" sz="2400" i="0" u="none" strike="noStrike" kern="1200" cap="none" spc="0" normalizeH="0" baseline="0" noProof="0" dirty="0" smtClean="0">
                <a:ln>
                  <a:noFill/>
                </a:ln>
                <a:solidFill>
                  <a:schemeClr val="tx1"/>
                </a:solidFill>
                <a:effectLst/>
                <a:uLnTx/>
                <a:uFillTx/>
                <a:latin typeface="Calibri" panose="020F0502020204030204"/>
                <a:ea typeface="+mn-ea"/>
                <a:cs typeface="+mn-cs"/>
              </a:rPr>
              <a:t>involves the presence of an individual on the premises or in the vehicle or is carried out by means of a surveillance device.</a:t>
            </a:r>
          </a:p>
          <a:p>
            <a:pPr marL="0" marR="0" lvl="0" indent="0" algn="l" defTabSz="914400" rtl="0" eaLnBrk="1" fontAlgn="auto" latinLnBrk="0" hangingPunct="1">
              <a:lnSpc>
                <a:spcPct val="150000"/>
              </a:lnSpc>
              <a:spcBef>
                <a:spcPts val="1200"/>
              </a:spcBef>
              <a:spcAft>
                <a:spcPts val="200"/>
              </a:spcAft>
              <a:buClr>
                <a:srgbClr val="E48312"/>
              </a:buClr>
              <a:buSzPct val="100000"/>
              <a:buFontTx/>
              <a:buNone/>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496162"/>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What is Intrusive Surveillance?</a:t>
            </a:r>
            <a:endParaRPr lang="en-GB" sz="3200" b="1" dirty="0">
              <a:solidFill>
                <a:schemeClr val="bg1"/>
              </a:solidFill>
            </a:endParaRPr>
          </a:p>
        </p:txBody>
      </p:sp>
    </p:spTree>
    <p:extLst>
      <p:ext uri="{BB962C8B-B14F-4D97-AF65-F5344CB8AC3E}">
        <p14:creationId xmlns:p14="http://schemas.microsoft.com/office/powerpoint/2010/main" val="42068648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1876301" y="2688829"/>
            <a:ext cx="8311469" cy="3399819"/>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altLang="en-US" sz="2400" b="1" i="0" u="none" strike="noStrike" kern="1200" cap="none" spc="0" normalizeH="0" baseline="0" noProof="0" dirty="0" smtClean="0">
                <a:ln>
                  <a:noFill/>
                </a:ln>
                <a:solidFill>
                  <a:schemeClr val="tx1"/>
                </a:solidFill>
                <a:effectLst/>
                <a:uLnTx/>
                <a:uFillTx/>
                <a:latin typeface="Calibri" panose="020F0502020204030204"/>
                <a:ea typeface="+mn-ea"/>
                <a:cs typeface="+mn-cs"/>
              </a:rPr>
              <a:t>It is important that the procedures surrounding RIPA are followed correctly to ensure evidence from any surveillance operation can be used at court.</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mn-ea"/>
                <a:cs typeface="+mn-cs"/>
              </a:rPr>
              <a:t>If in doubt - seek advice - ask.</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pic>
        <p:nvPicPr>
          <p:cNvPr id="2" name="Picture 1"/>
          <p:cNvPicPr>
            <a:picLocks noChangeAspect="1"/>
          </p:cNvPicPr>
          <p:nvPr/>
        </p:nvPicPr>
        <p:blipFill rotWithShape="1">
          <a:blip r:embed="rId4"/>
          <a:srcRect t="11566" b="25219"/>
          <a:stretch/>
        </p:blipFill>
        <p:spPr>
          <a:xfrm>
            <a:off x="1995864" y="447870"/>
            <a:ext cx="8816262" cy="1604865"/>
          </a:xfrm>
          <a:prstGeom prst="rect">
            <a:avLst/>
          </a:prstGeom>
        </p:spPr>
      </p:pic>
    </p:spTree>
    <p:extLst>
      <p:ext uri="{BB962C8B-B14F-4D97-AF65-F5344CB8AC3E}">
        <p14:creationId xmlns:p14="http://schemas.microsoft.com/office/powerpoint/2010/main" val="3669680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551047" y="1192620"/>
            <a:ext cx="3893056" cy="4247173"/>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CCTV</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Body worn video</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Witness mobile phone evidence</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Cameras in cars</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Cameras on helmets</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b="44750"/>
          <a:stretch/>
        </p:blipFill>
        <p:spPr>
          <a:xfrm>
            <a:off x="5444103" y="1883604"/>
            <a:ext cx="5542384" cy="3055210"/>
          </a:xfrm>
          <a:prstGeom prst="rect">
            <a:avLst/>
          </a:prstGeom>
        </p:spPr>
      </p:pic>
      <p:sp>
        <p:nvSpPr>
          <p:cNvPr id="5" name="TextBox 4"/>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Digital Technology and Best Evidence</a:t>
            </a:r>
            <a:endParaRPr lang="en-GB" sz="3200" b="1" dirty="0">
              <a:solidFill>
                <a:schemeClr val="bg1"/>
              </a:solidFill>
            </a:endParaRPr>
          </a:p>
        </p:txBody>
      </p:sp>
    </p:spTree>
    <p:extLst>
      <p:ext uri="{BB962C8B-B14F-4D97-AF65-F5344CB8AC3E}">
        <p14:creationId xmlns:p14="http://schemas.microsoft.com/office/powerpoint/2010/main" val="1244835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551047" y="1447408"/>
            <a:ext cx="4517244" cy="4431983"/>
          </a:xfrm>
          <a:prstGeom prst="rect">
            <a:avLst/>
          </a:prstGeom>
          <a:noFill/>
        </p:spPr>
        <p:txBody>
          <a:bodyPr wrap="square" rtlCol="0">
            <a:spAutoFit/>
          </a:bodyPr>
          <a:lstStyle/>
          <a:p>
            <a:pPr marL="285750" marR="0" lvl="0" indent="-285750" algn="ctr"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smtClean="0">
                <a:ln>
                  <a:noFill/>
                </a:ln>
                <a:effectLst/>
                <a:uLnTx/>
                <a:uFillTx/>
              </a:rPr>
              <a:t>Used </a:t>
            </a:r>
            <a:r>
              <a:rPr kumimoji="0" lang="en-GB" sz="2400" b="1" i="0" u="none" strike="noStrike" kern="0" cap="none" spc="0" normalizeH="0" baseline="0" noProof="0" dirty="0">
                <a:ln>
                  <a:noFill/>
                </a:ln>
                <a:effectLst/>
                <a:uLnTx/>
                <a:uFillTx/>
              </a:rPr>
              <a:t>to help detect, deter and disrupt criminality at a local, force, regional and national </a:t>
            </a:r>
            <a:r>
              <a:rPr kumimoji="0" lang="en-GB" sz="2400" b="1" i="0" u="none" strike="noStrike" kern="0" cap="none" spc="0" normalizeH="0" baseline="0" noProof="0" dirty="0" smtClean="0">
                <a:ln>
                  <a:noFill/>
                </a:ln>
                <a:effectLst/>
                <a:uLnTx/>
                <a:uFillTx/>
              </a:rPr>
              <a:t>level</a:t>
            </a:r>
          </a:p>
          <a:p>
            <a:pPr marL="285750" marR="0" lvl="0" indent="-285750" algn="ctr" defTabSz="91440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a:ln>
                  <a:noFill/>
                </a:ln>
                <a:effectLst/>
                <a:uLnTx/>
                <a:uFillTx/>
              </a:rPr>
              <a:t>ANPR provides lines of enquiry and evidence in the investigation of crime </a:t>
            </a:r>
            <a:endParaRPr kumimoji="0" lang="en-GB" sz="2400" b="1" i="0" u="none" strike="noStrike" kern="0" cap="none" spc="0" normalizeH="0" baseline="0" noProof="0" dirty="0" smtClean="0">
              <a:ln>
                <a:noFill/>
              </a:ln>
              <a:effectLst/>
              <a:uLnTx/>
              <a:uFillTx/>
            </a:endParaRPr>
          </a:p>
          <a:p>
            <a:pPr marL="285750" marR="0" lvl="0" indent="-285750" defTabSz="91440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GB" sz="2000" b="0" i="0" u="none" strike="noStrike" kern="0" cap="none" spc="0" normalizeH="0" baseline="0" noProof="0" dirty="0">
              <a:ln>
                <a:noFill/>
              </a:ln>
              <a:solidFill>
                <a:srgbClr val="000000"/>
              </a:solidFill>
              <a:effectLst/>
              <a:uLnTx/>
              <a:uFillTx/>
            </a:endParaRPr>
          </a:p>
        </p:txBody>
      </p:sp>
      <p:pic>
        <p:nvPicPr>
          <p:cNvPr id="4" name="Content Placeholder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69100" y="1195083"/>
            <a:ext cx="2714640" cy="181101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26489" y="3393372"/>
            <a:ext cx="3599862" cy="2398018"/>
          </a:xfrm>
          <a:prstGeom prst="rect">
            <a:avLst/>
          </a:prstGeom>
        </p:spPr>
      </p:pic>
      <p:sp>
        <p:nvSpPr>
          <p:cNvPr id="6" name="TextBox 5"/>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Automatic Number Plate Recognition: ANPR</a:t>
            </a:r>
            <a:endParaRPr lang="en-GB" sz="3200" b="1" dirty="0">
              <a:solidFill>
                <a:schemeClr val="bg1"/>
              </a:solidFill>
            </a:endParaRPr>
          </a:p>
        </p:txBody>
      </p:sp>
    </p:spTree>
    <p:extLst>
      <p:ext uri="{BB962C8B-B14F-4D97-AF65-F5344CB8AC3E}">
        <p14:creationId xmlns:p14="http://schemas.microsoft.com/office/powerpoint/2010/main" val="251483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045029" y="869360"/>
            <a:ext cx="10058400" cy="213509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b="1" i="0" u="none" strike="noStrike" kern="1200" cap="none" spc="0" normalizeH="0" baseline="0" noProof="0" dirty="0" smtClean="0">
                <a:ln>
                  <a:noFill/>
                </a:ln>
                <a:solidFill>
                  <a:schemeClr val="tx1"/>
                </a:solidFill>
                <a:effectLst/>
                <a:uLnTx/>
                <a:uFillTx/>
                <a:latin typeface="Calibri" panose="020F0502020204030204"/>
                <a:ea typeface="+mn-ea"/>
                <a:cs typeface="+mn-cs"/>
              </a:rPr>
              <a:t>As a vehicle passes an ANPR camera, its registration number is read and instantly checked against database records of vehicles of interest.</a:t>
            </a:r>
          </a:p>
          <a:p>
            <a:pPr marL="91440" marR="0" lvl="0" indent="-91440"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b="1" i="0" u="none" strike="noStrike" kern="1200" cap="none" spc="0" normalizeH="0" baseline="0" noProof="0" dirty="0" smtClean="0">
                <a:ln>
                  <a:noFill/>
                </a:ln>
                <a:solidFill>
                  <a:schemeClr val="tx1"/>
                </a:solidFill>
                <a:effectLst/>
                <a:uLnTx/>
                <a:uFillTx/>
                <a:latin typeface="Calibri" panose="020F0502020204030204"/>
                <a:ea typeface="+mn-ea"/>
                <a:cs typeface="+mn-cs"/>
              </a:rPr>
              <a:t>Police officers can intercept and stop a vehicle, check it for evidence and, where necessary, make arrests</a:t>
            </a: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ANPR: How it Works</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1045029" y="3060445"/>
            <a:ext cx="4410075" cy="2476500"/>
          </a:xfrm>
          <a:prstGeom prst="rect">
            <a:avLst/>
          </a:prstGeom>
        </p:spPr>
      </p:pic>
      <p:sp>
        <p:nvSpPr>
          <p:cNvPr id="6" name="Rectangle 5"/>
          <p:cNvSpPr/>
          <p:nvPr/>
        </p:nvSpPr>
        <p:spPr>
          <a:xfrm>
            <a:off x="5641910" y="3004457"/>
            <a:ext cx="6096000" cy="2532488"/>
          </a:xfrm>
          <a:prstGeom prst="rect">
            <a:avLst/>
          </a:prstGeom>
        </p:spPr>
        <p:txBody>
          <a:bodyPr>
            <a:spAutoFit/>
          </a:bodyPr>
          <a:lstStyle/>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000" b="1" dirty="0"/>
              <a:t>A record of all vehicles passing by a camera is stored, including those for vehicles that are not known to be of interest at the time of the read </a:t>
            </a:r>
          </a:p>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000" b="1" dirty="0"/>
              <a:t>This information may in appropriate circumstances be accessed for investigative purposes</a:t>
            </a:r>
            <a:r>
              <a:rPr lang="en-GB" b="1" dirty="0"/>
              <a:t>.</a:t>
            </a:r>
          </a:p>
        </p:txBody>
      </p:sp>
    </p:spTree>
    <p:extLst>
      <p:ext uri="{BB962C8B-B14F-4D97-AF65-F5344CB8AC3E}">
        <p14:creationId xmlns:p14="http://schemas.microsoft.com/office/powerpoint/2010/main" val="3890132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729177" y="2197468"/>
            <a:ext cx="2596912" cy="2515585"/>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Police Vehicles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Fixed locations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Mobile cameras</a:t>
            </a:r>
            <a:endParaRPr kumimoji="0" lang="en-GB" sz="2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43804" y="2007953"/>
            <a:ext cx="4982547" cy="2705100"/>
          </a:xfrm>
          <a:prstGeom prst="rect">
            <a:avLst/>
          </a:prstGeom>
        </p:spPr>
      </p:pic>
      <p:sp>
        <p:nvSpPr>
          <p:cNvPr id="5" name="TextBox 4"/>
          <p:cNvSpPr txBox="1"/>
          <p:nvPr/>
        </p:nvSpPr>
        <p:spPr>
          <a:xfrm>
            <a:off x="1551047" y="614915"/>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Camera Locations</a:t>
            </a:r>
            <a:endParaRPr lang="en-GB" sz="3200" b="1" dirty="0">
              <a:solidFill>
                <a:schemeClr val="bg1"/>
              </a:solidFill>
            </a:endParaRPr>
          </a:p>
        </p:txBody>
      </p:sp>
    </p:spTree>
    <p:extLst>
      <p:ext uri="{BB962C8B-B14F-4D97-AF65-F5344CB8AC3E}">
        <p14:creationId xmlns:p14="http://schemas.microsoft.com/office/powerpoint/2010/main" val="369719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11436" y="1362061"/>
            <a:ext cx="6812892" cy="498614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ANPR data can complement other sources of information e.g. crime and incident data, intelligence, CCTV and DNA data, can provide material which supports the overall direction of an investigation or specific lines of enquiry.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It can enhance the intelligence picture, identify where and when a vehicle has travelled and provide enforcement opportunities. It can also be used to assist in both reactive and proactive investigations, to support witness and suspect strategies and to identifying vehicles and, potentially, persons of interest.</a:t>
            </a:r>
            <a:endParaRPr kumimoji="0" lang="en-GB"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ANPR in Investigations</a:t>
            </a:r>
            <a:endParaRPr lang="en-GB" sz="3200" b="1" dirty="0">
              <a:solidFill>
                <a:schemeClr val="bg1"/>
              </a:solidFill>
            </a:endParaRPr>
          </a:p>
        </p:txBody>
      </p:sp>
      <p:pic>
        <p:nvPicPr>
          <p:cNvPr id="5" name="Picture 4"/>
          <p:cNvPicPr>
            <a:picLocks noChangeAspect="1"/>
          </p:cNvPicPr>
          <p:nvPr/>
        </p:nvPicPr>
        <p:blipFill rotWithShape="1">
          <a:blip r:embed="rId4"/>
          <a:srcRect r="51187"/>
          <a:stretch/>
        </p:blipFill>
        <p:spPr>
          <a:xfrm>
            <a:off x="8344962" y="1706561"/>
            <a:ext cx="3130646" cy="2919607"/>
          </a:xfrm>
          <a:prstGeom prst="rect">
            <a:avLst/>
          </a:prstGeom>
        </p:spPr>
      </p:pic>
    </p:spTree>
    <p:extLst>
      <p:ext uri="{BB962C8B-B14F-4D97-AF65-F5344CB8AC3E}">
        <p14:creationId xmlns:p14="http://schemas.microsoft.com/office/powerpoint/2010/main" val="151040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082351" y="1093294"/>
            <a:ext cx="9983755" cy="441176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rPr>
              <a:t>Basic searches of ANPR data can be used to assist in any investigation where a vehicle is or may be involved.</a:t>
            </a:r>
            <a:r>
              <a:rPr kumimoji="0" lang="en-GB" sz="2400" i="0" u="none" strike="noStrike" kern="1200" cap="none" spc="0" normalizeH="0" noProof="0" dirty="0" smtClean="0">
                <a:ln>
                  <a:noFill/>
                </a:ln>
                <a:solidFill>
                  <a:schemeClr val="tx1"/>
                </a:solidFill>
                <a:effectLst/>
                <a:uLnTx/>
                <a:uFillTx/>
                <a:latin typeface="Calibri" panose="020F0502020204030204"/>
              </a:rPr>
              <a:t>  </a:t>
            </a:r>
            <a:r>
              <a:rPr kumimoji="0" lang="en-GB" sz="2400" i="0" u="none" strike="noStrike" kern="1200" cap="none" spc="0" normalizeH="0" baseline="0" noProof="0" dirty="0" smtClean="0">
                <a:ln>
                  <a:noFill/>
                </a:ln>
                <a:solidFill>
                  <a:schemeClr val="tx1"/>
                </a:solidFill>
                <a:effectLst/>
                <a:uLnTx/>
                <a:uFillTx/>
                <a:latin typeface="Calibri" panose="020F0502020204030204"/>
              </a:rPr>
              <a:t>It can help to:</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rPr>
              <a:t>- locate lost or stolen vehicles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rPr>
              <a:t>- identify the movements of a vehicle(s) used in the commission of a crime</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rPr>
              <a:t>- identify the vehicles of people in a particular location during particular time parameters to assist in identifying a suspect, victim, or potential witnesses</a:t>
            </a:r>
            <a:r>
              <a:rPr lang="en-GB" sz="2400" dirty="0">
                <a:solidFill>
                  <a:schemeClr val="tx1"/>
                </a:solidFill>
                <a:latin typeface="Calibri" panose="020F0502020204030204"/>
              </a:rPr>
              <a:t>.</a:t>
            </a:r>
            <a:endParaRPr kumimoji="0" lang="en-GB" sz="2400" i="0" u="none" strike="noStrike" kern="1200" cap="none" spc="0" normalizeH="0" baseline="0" noProof="0" dirty="0">
              <a:ln>
                <a:noFill/>
              </a:ln>
              <a:solidFill>
                <a:schemeClr val="tx1"/>
              </a:solidFill>
              <a:effectLst/>
              <a:uLnTx/>
              <a:uFillTx/>
              <a:latin typeface="Calibri" panose="020F0502020204030204"/>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Reactive Investigations</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812833" y="1850961"/>
            <a:ext cx="2110273" cy="1582705"/>
          </a:xfrm>
          <a:prstGeom prst="rect">
            <a:avLst/>
          </a:prstGeom>
        </p:spPr>
      </p:pic>
    </p:spTree>
    <p:extLst>
      <p:ext uri="{BB962C8B-B14F-4D97-AF65-F5344CB8AC3E}">
        <p14:creationId xmlns:p14="http://schemas.microsoft.com/office/powerpoint/2010/main" val="305840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551047" y="1119673"/>
            <a:ext cx="7543800" cy="4683968"/>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ANPR can help to:</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 research the movements of a vehicle which may belong to or be used by a suspect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 locate a vehicle in support of a surveillance operation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 initiate a trigger plan or an arrest plan (arrest/stop/notify)</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 develop intelligence about the activities and lifestyle of a subject prior to an operation.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Proactive Investigations</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9171214" y="2515925"/>
            <a:ext cx="2110273" cy="1582705"/>
          </a:xfrm>
          <a:prstGeom prst="rect">
            <a:avLst/>
          </a:prstGeom>
        </p:spPr>
      </p:pic>
    </p:spTree>
    <p:extLst>
      <p:ext uri="{BB962C8B-B14F-4D97-AF65-F5344CB8AC3E}">
        <p14:creationId xmlns:p14="http://schemas.microsoft.com/office/powerpoint/2010/main" val="99555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15145" y="1708819"/>
            <a:ext cx="5957551" cy="4300095"/>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Tx/>
              <a:buFont typeface="Arial" panose="020B0604020202020204" pitchFamily="34" charset="0"/>
              <a:buChar char="•"/>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Burglary witnessed by Mr Smith</a:t>
            </a:r>
          </a:p>
          <a:p>
            <a:pPr>
              <a:buClrTx/>
              <a:buFont typeface="Arial" panose="020B0604020202020204" pitchFamily="34" charset="0"/>
              <a:buChar char="•"/>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Records details of a white transit van ES18PWO</a:t>
            </a:r>
          </a:p>
          <a:p>
            <a:pPr>
              <a:buClrTx/>
              <a:buFont typeface="Arial" panose="020B0604020202020204" pitchFamily="34" charset="0"/>
              <a:buChar char="•"/>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Makes a report</a:t>
            </a:r>
          </a:p>
          <a:p>
            <a:pPr>
              <a:buClrTx/>
              <a:buFont typeface="Arial" panose="020B0604020202020204" pitchFamily="34" charset="0"/>
              <a:buChar char="•"/>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Details searched on ANPR system</a:t>
            </a:r>
          </a:p>
          <a:p>
            <a:pPr>
              <a:buClrTx/>
              <a:buFont typeface="Arial" panose="020B0604020202020204" pitchFamily="34" charset="0"/>
              <a:buChar char="•"/>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Identified as travelling on M4 East bound at J23 2 minutes ago</a:t>
            </a:r>
          </a:p>
          <a:p>
            <a:pPr>
              <a:buClrTx/>
              <a:buFont typeface="Arial" panose="020B0604020202020204" pitchFamily="34" charset="0"/>
              <a:buChar char="•"/>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Enables notification of Avon and Somerset</a:t>
            </a:r>
            <a:endParaRPr kumimoji="0" lang="en-GB" sz="240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Typical Situation</a:t>
            </a:r>
            <a:endParaRPr lang="en-GB" sz="3200" b="1" dirty="0">
              <a:solidFill>
                <a:schemeClr val="bg1"/>
              </a:solidFill>
            </a:endParaRPr>
          </a:p>
        </p:txBody>
      </p:sp>
      <p:pic>
        <p:nvPicPr>
          <p:cNvPr id="5" name="Picture 4"/>
          <p:cNvPicPr>
            <a:picLocks noChangeAspect="1"/>
          </p:cNvPicPr>
          <p:nvPr/>
        </p:nvPicPr>
        <p:blipFill rotWithShape="1">
          <a:blip r:embed="rId4"/>
          <a:srcRect l="17347" r="18510"/>
          <a:stretch/>
        </p:blipFill>
        <p:spPr>
          <a:xfrm>
            <a:off x="7861465" y="2163973"/>
            <a:ext cx="3438754" cy="2283960"/>
          </a:xfrm>
          <a:prstGeom prst="rect">
            <a:avLst/>
          </a:prstGeom>
        </p:spPr>
      </p:pic>
    </p:spTree>
    <p:extLst>
      <p:ext uri="{BB962C8B-B14F-4D97-AF65-F5344CB8AC3E}">
        <p14:creationId xmlns:p14="http://schemas.microsoft.com/office/powerpoint/2010/main" val="35410872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82976" y="1026360"/>
            <a:ext cx="4411445" cy="2938592"/>
          </a:xfrm>
          <a:prstGeom prst="rect">
            <a:avLst/>
          </a:prstGeom>
        </p:spPr>
      </p:pic>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Caution</a:t>
            </a:r>
            <a:endParaRPr lang="en-GB" sz="3200" b="1" dirty="0">
              <a:solidFill>
                <a:schemeClr val="bg1"/>
              </a:solidFill>
            </a:endParaRPr>
          </a:p>
        </p:txBody>
      </p:sp>
      <p:sp>
        <p:nvSpPr>
          <p:cNvPr id="5" name="Rectangle 4"/>
          <p:cNvSpPr/>
          <p:nvPr/>
        </p:nvSpPr>
        <p:spPr>
          <a:xfrm>
            <a:off x="2110884" y="4183509"/>
            <a:ext cx="8115467" cy="1569660"/>
          </a:xfrm>
          <a:prstGeom prst="rect">
            <a:avLst/>
          </a:prstGeom>
        </p:spPr>
        <p:txBody>
          <a:bodyPr wrap="square">
            <a:spAutoFit/>
          </a:bodyPr>
          <a:lstStyle/>
          <a:p>
            <a:pPr algn="ctr">
              <a:spcAft>
                <a:spcPts val="0"/>
              </a:spcAft>
            </a:pPr>
            <a:r>
              <a:rPr lang="en-GB" sz="3200" b="1" dirty="0">
                <a:latin typeface="Calibri" panose="020F0502020204030204" pitchFamily="34" charset="0"/>
                <a:ea typeface="Times New Roman" panose="02020603050405020304" pitchFamily="18" charset="0"/>
              </a:rPr>
              <a:t>‘Some people feel that there are too many cameras around the country and thy feel </a:t>
            </a:r>
            <a:r>
              <a:rPr lang="en-GB" sz="3200" b="1" dirty="0" smtClean="0">
                <a:latin typeface="Calibri" panose="020F0502020204030204" pitchFamily="34" charset="0"/>
                <a:ea typeface="Times New Roman" panose="02020603050405020304" pitchFamily="18" charset="0"/>
              </a:rPr>
              <a:t>                             that </a:t>
            </a:r>
            <a:r>
              <a:rPr lang="en-GB" sz="3200" b="1" dirty="0">
                <a:latin typeface="Calibri" panose="020F0502020204030204" pitchFamily="34" charset="0"/>
                <a:ea typeface="Times New Roman" panose="02020603050405020304" pitchFamily="18" charset="0"/>
              </a:rPr>
              <a:t>this impacts on the privacy of </a:t>
            </a:r>
            <a:r>
              <a:rPr lang="en-GB" sz="3200" b="1" dirty="0" smtClean="0">
                <a:latin typeface="Calibri" panose="020F0502020204030204" pitchFamily="34" charset="0"/>
                <a:ea typeface="Times New Roman" panose="02020603050405020304" pitchFamily="18" charset="0"/>
              </a:rPr>
              <a:t>individuals.’</a:t>
            </a: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6931134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935225" y="1623472"/>
            <a:ext cx="7518309" cy="36680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Carefully examine results to determine their meaning </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Seek advice to help with interpretation</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2400" i="0" u="none" strike="noStrike" kern="1200" cap="none" spc="0" normalizeH="0" baseline="0" noProof="0" dirty="0" smtClean="0">
                <a:ln>
                  <a:noFill/>
                </a:ln>
                <a:solidFill>
                  <a:schemeClr val="tx1"/>
                </a:solidFill>
                <a:effectLst/>
                <a:uLnTx/>
                <a:uFillTx/>
                <a:latin typeface="Calibri" panose="020F0502020204030204"/>
                <a:ea typeface="+mn-ea"/>
                <a:cs typeface="+mn-cs"/>
              </a:rPr>
              <a:t>Plan how to use them within the investigation</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2400" b="1" i="0" u="none" strike="noStrike" kern="1200" cap="none" spc="0" normalizeH="0" baseline="0" noProof="0" dirty="0" smtClean="0">
                <a:ln>
                  <a:noFill/>
                </a:ln>
                <a:solidFill>
                  <a:srgbClr val="FF0000"/>
                </a:solidFill>
                <a:effectLst/>
                <a:uLnTx/>
                <a:uFillTx/>
                <a:latin typeface="Calibri" panose="020F0502020204030204"/>
                <a:ea typeface="+mn-ea"/>
                <a:cs typeface="+mn-cs"/>
              </a:rPr>
              <a:t>Remember- Record, Retain, Review, Reveal </a:t>
            </a: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Examining Results</a:t>
            </a:r>
            <a:endParaRPr lang="en-GB" sz="3200" b="1" dirty="0">
              <a:solidFill>
                <a:schemeClr val="bg1"/>
              </a:solidFill>
            </a:endParaRPr>
          </a:p>
        </p:txBody>
      </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18885" r="14568"/>
          <a:stretch/>
        </p:blipFill>
        <p:spPr>
          <a:xfrm>
            <a:off x="8453534" y="1056625"/>
            <a:ext cx="2780523" cy="4635500"/>
          </a:xfrm>
          <a:prstGeom prst="rect">
            <a:avLst/>
          </a:prstGeom>
        </p:spPr>
      </p:pic>
    </p:spTree>
    <p:extLst>
      <p:ext uri="{BB962C8B-B14F-4D97-AF65-F5344CB8AC3E}">
        <p14:creationId xmlns:p14="http://schemas.microsoft.com/office/powerpoint/2010/main" val="379809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2375065" y="1540345"/>
            <a:ext cx="3835729" cy="3668060"/>
          </a:xfrm>
          <a:prstGeom prst="rect">
            <a:avLst/>
          </a:prstGeom>
        </p:spPr>
        <p:txBody>
          <a:bodyPr vert="horz" lIns="0" tIns="45720" rIns="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4800" b="1" i="0" u="none" strike="noStrike" kern="1200" cap="none" spc="0" normalizeH="0" baseline="0" noProof="0" dirty="0" smtClean="0">
                <a:ln>
                  <a:noFill/>
                </a:ln>
                <a:solidFill>
                  <a:srgbClr val="FF0000"/>
                </a:solidFill>
                <a:effectLst/>
                <a:uLnTx/>
                <a:uFillTx/>
                <a:latin typeface="Calibri" panose="020F0502020204030204"/>
              </a:rPr>
              <a:t>Record</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kumimoji="0" lang="en-GB" sz="4800" b="1" i="0" u="none" strike="noStrike" kern="1200" cap="none" spc="0" normalizeH="0" baseline="0" noProof="0" dirty="0" smtClean="0">
                <a:ln>
                  <a:noFill/>
                </a:ln>
                <a:solidFill>
                  <a:srgbClr val="FF0000"/>
                </a:solidFill>
                <a:effectLst/>
                <a:uLnTx/>
                <a:uFillTx/>
                <a:latin typeface="Calibri" panose="020F0502020204030204"/>
              </a:rPr>
              <a:t>Retain</a:t>
            </a: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lang="en-GB" sz="4800" b="1" dirty="0" smtClean="0">
                <a:solidFill>
                  <a:srgbClr val="FF0000"/>
                </a:solidFill>
                <a:latin typeface="Calibri" panose="020F0502020204030204"/>
              </a:rPr>
              <a:t>Review</a:t>
            </a:r>
            <a:endParaRPr kumimoji="0" lang="en-GB" sz="4800" b="1" i="0" u="none" strike="noStrike" kern="1200" cap="none" spc="0" normalizeH="0" baseline="0" noProof="0" dirty="0" smtClean="0">
              <a:ln>
                <a:noFill/>
              </a:ln>
              <a:solidFill>
                <a:srgbClr val="FF0000"/>
              </a:solidFill>
              <a:effectLst/>
              <a:uLnTx/>
              <a:uFillTx/>
              <a:latin typeface="Calibri" panose="020F0502020204030204"/>
            </a:endParaRPr>
          </a:p>
          <a:p>
            <a:pPr marL="0" marR="0" lvl="0" indent="0" algn="ctr" defTabSz="914400" rtl="0" eaLnBrk="1" fontAlgn="auto" latinLnBrk="0" hangingPunct="1">
              <a:lnSpc>
                <a:spcPct val="150000"/>
              </a:lnSpc>
              <a:spcBef>
                <a:spcPts val="1200"/>
              </a:spcBef>
              <a:spcAft>
                <a:spcPts val="200"/>
              </a:spcAft>
              <a:buClr>
                <a:srgbClr val="E48312"/>
              </a:buClr>
              <a:buSzPct val="100000"/>
              <a:buNone/>
              <a:tabLst/>
              <a:defRPr/>
            </a:pPr>
            <a:r>
              <a:rPr lang="en-GB" sz="4800" b="1" dirty="0">
                <a:solidFill>
                  <a:srgbClr val="FF0000"/>
                </a:solidFill>
                <a:latin typeface="Calibri" panose="020F0502020204030204"/>
              </a:rPr>
              <a:t>R</a:t>
            </a:r>
            <a:r>
              <a:rPr kumimoji="0" lang="en-GB" sz="4800" b="1" i="0" u="none" strike="noStrike" kern="1200" cap="none" spc="0" normalizeH="0" baseline="0" noProof="0" dirty="0" err="1" smtClean="0">
                <a:ln>
                  <a:noFill/>
                </a:ln>
                <a:solidFill>
                  <a:srgbClr val="FF0000"/>
                </a:solidFill>
                <a:effectLst/>
                <a:uLnTx/>
                <a:uFillTx/>
                <a:latin typeface="Calibri" panose="020F0502020204030204"/>
              </a:rPr>
              <a:t>eveal</a:t>
            </a:r>
            <a:endParaRPr kumimoji="0" lang="en-GB" sz="4800" b="0" i="0" u="none" strike="noStrike" kern="1200" cap="none" spc="0" normalizeH="0" baseline="0" noProof="0" dirty="0" smtClean="0">
              <a:ln>
                <a:noFill/>
              </a:ln>
              <a:solidFill>
                <a:srgbClr val="000000">
                  <a:lumMod val="75000"/>
                  <a:lumOff val="25000"/>
                </a:srgbClr>
              </a:solidFill>
              <a:effectLst/>
              <a:uLnTx/>
              <a:uFillTx/>
              <a:latin typeface="Calibri" panose="020F0502020204030204"/>
            </a:endParaRPr>
          </a:p>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Examining Results</a:t>
            </a:r>
            <a:endParaRPr lang="en-GB" sz="3200" b="1" dirty="0">
              <a:solidFill>
                <a:schemeClr val="bg1"/>
              </a:solidFill>
            </a:endParaRPr>
          </a:p>
        </p:txBody>
      </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18885" r="14568"/>
          <a:stretch/>
        </p:blipFill>
        <p:spPr>
          <a:xfrm>
            <a:off x="6862241" y="1056625"/>
            <a:ext cx="2780523" cy="4635500"/>
          </a:xfrm>
          <a:prstGeom prst="rect">
            <a:avLst/>
          </a:prstGeom>
        </p:spPr>
      </p:pic>
    </p:spTree>
    <p:extLst>
      <p:ext uri="{BB962C8B-B14F-4D97-AF65-F5344CB8AC3E}">
        <p14:creationId xmlns:p14="http://schemas.microsoft.com/office/powerpoint/2010/main" val="75658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082156" y="4298867"/>
            <a:ext cx="9613085" cy="926276"/>
          </a:xfrm>
          <a:prstGeom prst="rect">
            <a:avLst/>
          </a:prstGeom>
          <a:solidFill>
            <a:schemeClr val="accent1">
              <a:lumMod val="20000"/>
              <a:lumOff val="80000"/>
            </a:schemeClr>
          </a:solidFill>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2060"/>
              </a:solidFill>
              <a:effectLst/>
              <a:uLnTx/>
              <a:uFillTx/>
              <a:latin typeface="Calibri" panose="020F0502020204030204"/>
              <a:ea typeface="+mn-ea"/>
              <a:cs typeface="+mn-cs"/>
              <a:hlinkClick r:id="rId4"/>
            </a:endParaRP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rgbClr val="002060"/>
                </a:solidFill>
                <a:effectLst/>
                <a:uLnTx/>
                <a:uFillTx/>
                <a:latin typeface="Calibri" panose="020F0502020204030204"/>
                <a:ea typeface="+mn-ea"/>
                <a:cs typeface="+mn-cs"/>
                <a:hlinkClick r:id="rId4"/>
              </a:rPr>
              <a:t>https://www.app.college.police.uk/app-content/investigations/european-investigations</a:t>
            </a:r>
            <a:endParaRPr kumimoji="0" lang="en-GB" sz="2000" b="0" i="0"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
        <p:nvSpPr>
          <p:cNvPr id="4" name="TextBox 3"/>
          <p:cNvSpPr txBox="1"/>
          <p:nvPr/>
        </p:nvSpPr>
        <p:spPr>
          <a:xfrm>
            <a:off x="1551047" y="223029"/>
            <a:ext cx="8675304" cy="584775"/>
          </a:xfrm>
          <a:prstGeom prst="rect">
            <a:avLst/>
          </a:prstGeom>
          <a:solidFill>
            <a:srgbClr val="002060"/>
          </a:solidFill>
        </p:spPr>
        <p:txBody>
          <a:bodyPr wrap="square" rtlCol="0">
            <a:spAutoFit/>
          </a:bodyPr>
          <a:lstStyle/>
          <a:p>
            <a:pPr algn="ctr"/>
            <a:r>
              <a:rPr lang="en-GB" sz="3200" b="1" dirty="0" smtClean="0">
                <a:solidFill>
                  <a:schemeClr val="bg1"/>
                </a:solidFill>
              </a:rPr>
              <a:t>European Investigations</a:t>
            </a:r>
            <a:endParaRPr lang="en-GB" sz="3200" b="1" dirty="0">
              <a:solidFill>
                <a:schemeClr val="bg1"/>
              </a:solidFill>
            </a:endParaRPr>
          </a:p>
        </p:txBody>
      </p:sp>
      <p:pic>
        <p:nvPicPr>
          <p:cNvPr id="5" name="Picture 4"/>
          <p:cNvPicPr>
            <a:picLocks noChangeAspect="1"/>
          </p:cNvPicPr>
          <p:nvPr/>
        </p:nvPicPr>
        <p:blipFill>
          <a:blip r:embed="rId5"/>
          <a:stretch>
            <a:fillRect/>
          </a:stretch>
        </p:blipFill>
        <p:spPr>
          <a:xfrm>
            <a:off x="4213465" y="1379940"/>
            <a:ext cx="3238500" cy="2105025"/>
          </a:xfrm>
          <a:prstGeom prst="rect">
            <a:avLst/>
          </a:prstGeom>
        </p:spPr>
      </p:pic>
    </p:spTree>
    <p:extLst>
      <p:ext uri="{BB962C8B-B14F-4D97-AF65-F5344CB8AC3E}">
        <p14:creationId xmlns:p14="http://schemas.microsoft.com/office/powerpoint/2010/main" val="34502387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57600" y="1105124"/>
            <a:ext cx="5356220" cy="3906693"/>
          </a:xfrm>
          <a:prstGeom prst="rect">
            <a:avLst/>
          </a:prstGeom>
        </p:spPr>
      </p:pic>
    </p:spTree>
    <p:extLst>
      <p:ext uri="{BB962C8B-B14F-4D97-AF65-F5344CB8AC3E}">
        <p14:creationId xmlns:p14="http://schemas.microsoft.com/office/powerpoint/2010/main" val="298510398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536</TotalTime>
  <Words>3361</Words>
  <Application>Microsoft Office PowerPoint</Application>
  <PresentationFormat>Widescreen</PresentationFormat>
  <Paragraphs>326</Paragraphs>
  <Slides>28</Slides>
  <Notes>26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ＭＳ Ｐゴシック</vt:lpstr>
      <vt:lpstr>Arial</vt:lpstr>
      <vt:lpstr>Calibri</vt:lpstr>
      <vt:lpstr>Calibri Light</vt:lpstr>
      <vt:lpstr>Microsoft Sans Serif</vt:lpstr>
      <vt:lpstr>Tahoma</vt:lpstr>
      <vt:lpstr>Times New Roman</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33</cp:revision>
  <dcterms:created xsi:type="dcterms:W3CDTF">2019-01-14T13:43:28Z</dcterms:created>
  <dcterms:modified xsi:type="dcterms:W3CDTF">2019-02-27T11:51:12Z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156e11f6-d4e0-4971-ac67-b40b63cd2202</vt:lpwstr>
  </property>
  <property fmtid="{D5CDD505-2E9C-101B-9397-08002B2CF9AE}" pid="6" name="Classification">
    <vt:lpwstr>OFFICIAL</vt:lpwstr>
  </property>
  <property fmtid="{D5CDD505-2E9C-101B-9397-08002B2CF9AE}" pid="7" name="Visibility">
    <vt:lpwstr>NOT VISIBLE</vt:lpwstr>
  </property>
</Properties>
</file>