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74"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6" r:id="rId19"/>
    <p:sldId id="286" r:id="rId20"/>
    <p:sldId id="277" r:id="rId21"/>
    <p:sldId id="278" r:id="rId22"/>
    <p:sldId id="279" r:id="rId23"/>
    <p:sldId id="280" r:id="rId24"/>
    <p:sldId id="281" r:id="rId25"/>
    <p:sldId id="282" r:id="rId26"/>
    <p:sldId id="283" r:id="rId27"/>
    <p:sldId id="284" r:id="rId28"/>
    <p:sldId id="285"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CE52FBB-FCB5-9A4A-B084-881FB8A1783B}" v="190" dt="2026-05-13T12:01:33.27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373"/>
    <p:restoredTop sz="92209"/>
  </p:normalViewPr>
  <p:slideViewPr>
    <p:cSldViewPr snapToGrid="0">
      <p:cViewPr varScale="1">
        <p:scale>
          <a:sx n="66" d="100"/>
          <a:sy n="66" d="100"/>
        </p:scale>
        <p:origin x="216" y="3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diagrams/_rels/data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rawing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2A5A93B-03C7-49D9-BCB9-8AA0CC18B688}"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836B1581-B45A-BF4F-A753-6A12CF155009}">
      <dgm:prSet/>
      <dgm:spPr/>
      <dgm:t>
        <a:bodyPr/>
        <a:lstStyle/>
        <a:p>
          <a:r>
            <a:rPr lang="en-US" dirty="0"/>
            <a:t>• Over 7,176  known home educated children and young people in Wales.</a:t>
          </a:r>
        </a:p>
      </dgm:t>
    </dgm:pt>
    <dgm:pt modelId="{0F31FF05-B4FC-DC48-BA8E-4EF1DEA0AFC6}" type="parTrans" cxnId="{A482B626-98FE-AB4F-954A-B8D36D225E7F}">
      <dgm:prSet/>
      <dgm:spPr/>
      <dgm:t>
        <a:bodyPr/>
        <a:lstStyle/>
        <a:p>
          <a:endParaRPr lang="en-GB"/>
        </a:p>
      </dgm:t>
    </dgm:pt>
    <dgm:pt modelId="{BB7D4D10-11D5-2C48-88F5-B800FFD6DA88}" type="sibTrans" cxnId="{A482B626-98FE-AB4F-954A-B8D36D225E7F}">
      <dgm:prSet/>
      <dgm:spPr/>
      <dgm:t>
        <a:bodyPr/>
        <a:lstStyle/>
        <a:p>
          <a:endParaRPr lang="en-GB"/>
        </a:p>
      </dgm:t>
    </dgm:pt>
    <dgm:pt modelId="{62E82657-F3B0-094C-B4F2-3EE567CFC23F}">
      <dgm:prSet/>
      <dgm:spPr/>
      <dgm:t>
        <a:bodyPr/>
        <a:lstStyle/>
        <a:p>
          <a:r>
            <a:rPr lang="en-GB" b="0" i="0" dirty="0"/>
            <a:t>• The researcher aims to explore the factors contributing to the increasing number of de-registrations from formal education within South West Wales.</a:t>
          </a:r>
          <a:endParaRPr lang="en-US" dirty="0"/>
        </a:p>
      </dgm:t>
    </dgm:pt>
    <dgm:pt modelId="{47F97BAE-99BD-3149-A359-4E69467D609A}" type="parTrans" cxnId="{C2C0B682-E509-994F-BCD0-F50C87ACE14D}">
      <dgm:prSet/>
      <dgm:spPr/>
      <dgm:t>
        <a:bodyPr/>
        <a:lstStyle/>
        <a:p>
          <a:endParaRPr lang="en-GB"/>
        </a:p>
      </dgm:t>
    </dgm:pt>
    <dgm:pt modelId="{1AA266B5-0A78-684D-B5E9-9909294942F3}" type="sibTrans" cxnId="{C2C0B682-E509-994F-BCD0-F50C87ACE14D}">
      <dgm:prSet/>
      <dgm:spPr/>
      <dgm:t>
        <a:bodyPr/>
        <a:lstStyle/>
        <a:p>
          <a:endParaRPr lang="en-GB"/>
        </a:p>
      </dgm:t>
    </dgm:pt>
    <dgm:pt modelId="{F0F880C2-B9B8-204D-8233-3295CAD0BA53}">
      <dgm:prSet/>
      <dgm:spPr/>
      <dgm:t>
        <a:bodyPr/>
        <a:lstStyle/>
        <a:p>
          <a:r>
            <a:rPr lang="en-GB" dirty="0"/>
            <a:t>• Capture the lived experiences of young people , as well as parents and professional’s perspectives.</a:t>
          </a:r>
          <a:endParaRPr lang="en-US" dirty="0"/>
        </a:p>
      </dgm:t>
    </dgm:pt>
    <dgm:pt modelId="{5269BB76-5FA5-6E4A-B89F-2648D632EFAE}" type="parTrans" cxnId="{244095E4-CB52-8A43-B8D9-D1273D57DB2A}">
      <dgm:prSet/>
      <dgm:spPr/>
      <dgm:t>
        <a:bodyPr/>
        <a:lstStyle/>
        <a:p>
          <a:endParaRPr lang="en-GB"/>
        </a:p>
      </dgm:t>
    </dgm:pt>
    <dgm:pt modelId="{EAAA8A47-A8C4-874C-8AC1-C5D7477A2CB1}" type="sibTrans" cxnId="{244095E4-CB52-8A43-B8D9-D1273D57DB2A}">
      <dgm:prSet/>
      <dgm:spPr/>
      <dgm:t>
        <a:bodyPr/>
        <a:lstStyle/>
        <a:p>
          <a:endParaRPr lang="en-GB"/>
        </a:p>
      </dgm:t>
    </dgm:pt>
    <dgm:pt modelId="{5E8CFEDB-C05E-AB4B-954D-BA6855209B01}">
      <dgm:prSet/>
      <dgm:spPr/>
      <dgm:t>
        <a:bodyPr/>
        <a:lstStyle/>
        <a:p>
          <a:r>
            <a:rPr lang="en-GB" dirty="0"/>
            <a:t>• </a:t>
          </a:r>
          <a:r>
            <a:rPr lang="en-GB" i="0" dirty="0"/>
            <a:t>Current Regulation and Policy on home education in Wales: Safeguarding and Health &amp; Wellbeing Implications.</a:t>
          </a:r>
          <a:endParaRPr lang="en-US" dirty="0"/>
        </a:p>
      </dgm:t>
    </dgm:pt>
    <dgm:pt modelId="{7F8105C4-82C9-7B49-B62C-C3BF08FA7FBA}" type="parTrans" cxnId="{27C8D8E0-74F9-4145-8D35-08ACBEF949DF}">
      <dgm:prSet/>
      <dgm:spPr/>
      <dgm:t>
        <a:bodyPr/>
        <a:lstStyle/>
        <a:p>
          <a:endParaRPr lang="en-GB"/>
        </a:p>
      </dgm:t>
    </dgm:pt>
    <dgm:pt modelId="{A1707AE9-1C99-0545-8954-60C8514843C7}" type="sibTrans" cxnId="{27C8D8E0-74F9-4145-8D35-08ACBEF949DF}">
      <dgm:prSet/>
      <dgm:spPr/>
      <dgm:t>
        <a:bodyPr/>
        <a:lstStyle/>
        <a:p>
          <a:endParaRPr lang="en-GB"/>
        </a:p>
      </dgm:t>
    </dgm:pt>
    <dgm:pt modelId="{26F5A13F-AD4B-6843-A621-1083882AA01E}">
      <dgm:prSet/>
      <dgm:spPr/>
      <dgm:t>
        <a:bodyPr/>
        <a:lstStyle/>
        <a:p>
          <a:r>
            <a:rPr lang="en-GB" dirty="0"/>
            <a:t>• </a:t>
          </a:r>
          <a:r>
            <a:rPr lang="en-GB" b="0" i="0" dirty="0"/>
            <a:t>Youth work involvement in home education and how practice can be developed to better support young people and families.</a:t>
          </a:r>
          <a:endParaRPr lang="en-US" dirty="0"/>
        </a:p>
      </dgm:t>
    </dgm:pt>
    <dgm:pt modelId="{49854A4F-B7CD-A94B-9D7D-DDA9FB8048A6}" type="parTrans" cxnId="{196D4A02-0D8C-E74A-B2DF-2331824CEFF0}">
      <dgm:prSet/>
      <dgm:spPr/>
      <dgm:t>
        <a:bodyPr/>
        <a:lstStyle/>
        <a:p>
          <a:endParaRPr lang="en-GB"/>
        </a:p>
      </dgm:t>
    </dgm:pt>
    <dgm:pt modelId="{2A492B5F-2C30-F945-90CD-20017E67AE71}" type="sibTrans" cxnId="{196D4A02-0D8C-E74A-B2DF-2331824CEFF0}">
      <dgm:prSet/>
      <dgm:spPr/>
      <dgm:t>
        <a:bodyPr/>
        <a:lstStyle/>
        <a:p>
          <a:endParaRPr lang="en-GB"/>
        </a:p>
      </dgm:t>
    </dgm:pt>
    <dgm:pt modelId="{B1E43A14-2130-D34F-8020-206B34293A08}">
      <dgm:prSet/>
      <dgm:spPr/>
      <dgm:t>
        <a:bodyPr/>
        <a:lstStyle/>
        <a:p>
          <a:r>
            <a:rPr lang="en-GB" b="0" i="0" dirty="0"/>
            <a:t>• Highlighting significant gaps in research, policy, and young people’s voices in the literature</a:t>
          </a:r>
          <a:endParaRPr lang="en-US" dirty="0"/>
        </a:p>
      </dgm:t>
    </dgm:pt>
    <dgm:pt modelId="{CCCF30AF-FC08-414A-A376-05D72A5E1039}" type="parTrans" cxnId="{9CF04E71-703C-BE4A-8436-12F375AF7A8E}">
      <dgm:prSet/>
      <dgm:spPr/>
      <dgm:t>
        <a:bodyPr/>
        <a:lstStyle/>
        <a:p>
          <a:endParaRPr lang="en-GB"/>
        </a:p>
      </dgm:t>
    </dgm:pt>
    <dgm:pt modelId="{66D24D77-0E2C-4B47-A832-C094DB7DEFBB}" type="sibTrans" cxnId="{9CF04E71-703C-BE4A-8436-12F375AF7A8E}">
      <dgm:prSet/>
      <dgm:spPr/>
      <dgm:t>
        <a:bodyPr/>
        <a:lstStyle/>
        <a:p>
          <a:endParaRPr lang="en-GB"/>
        </a:p>
      </dgm:t>
    </dgm:pt>
    <dgm:pt modelId="{F19BC95C-40CB-6F45-90F6-C3E9DF46E860}" type="pres">
      <dgm:prSet presAssocID="{22A5A93B-03C7-49D9-BCB9-8AA0CC18B688}" presName="vert0" presStyleCnt="0">
        <dgm:presLayoutVars>
          <dgm:dir/>
          <dgm:animOne val="branch"/>
          <dgm:animLvl val="lvl"/>
        </dgm:presLayoutVars>
      </dgm:prSet>
      <dgm:spPr/>
    </dgm:pt>
    <dgm:pt modelId="{972DD991-B2CC-9F42-8F19-D4BA8A20B38B}" type="pres">
      <dgm:prSet presAssocID="{836B1581-B45A-BF4F-A753-6A12CF155009}" presName="thickLine" presStyleLbl="alignNode1" presStyleIdx="0" presStyleCnt="6"/>
      <dgm:spPr/>
    </dgm:pt>
    <dgm:pt modelId="{61D78323-4DDA-4B49-866C-EC6CC01181CA}" type="pres">
      <dgm:prSet presAssocID="{836B1581-B45A-BF4F-A753-6A12CF155009}" presName="horz1" presStyleCnt="0"/>
      <dgm:spPr/>
    </dgm:pt>
    <dgm:pt modelId="{4CF392D0-6BB4-424A-B89A-22520B29616E}" type="pres">
      <dgm:prSet presAssocID="{836B1581-B45A-BF4F-A753-6A12CF155009}" presName="tx1" presStyleLbl="revTx" presStyleIdx="0" presStyleCnt="6"/>
      <dgm:spPr/>
    </dgm:pt>
    <dgm:pt modelId="{A3B28245-6DF4-D84C-8B41-F484A014108C}" type="pres">
      <dgm:prSet presAssocID="{836B1581-B45A-BF4F-A753-6A12CF155009}" presName="vert1" presStyleCnt="0"/>
      <dgm:spPr/>
    </dgm:pt>
    <dgm:pt modelId="{4C6B591A-02E0-7543-8DF7-E18FF54F41A1}" type="pres">
      <dgm:prSet presAssocID="{62E82657-F3B0-094C-B4F2-3EE567CFC23F}" presName="thickLine" presStyleLbl="alignNode1" presStyleIdx="1" presStyleCnt="6"/>
      <dgm:spPr/>
    </dgm:pt>
    <dgm:pt modelId="{18DE4331-BAE0-3740-8DD9-92EB7D04FEC3}" type="pres">
      <dgm:prSet presAssocID="{62E82657-F3B0-094C-B4F2-3EE567CFC23F}" presName="horz1" presStyleCnt="0"/>
      <dgm:spPr/>
    </dgm:pt>
    <dgm:pt modelId="{E266CAAD-5065-7346-B73A-A18C9A989D10}" type="pres">
      <dgm:prSet presAssocID="{62E82657-F3B0-094C-B4F2-3EE567CFC23F}" presName="tx1" presStyleLbl="revTx" presStyleIdx="1" presStyleCnt="6"/>
      <dgm:spPr/>
    </dgm:pt>
    <dgm:pt modelId="{5A9ECF6C-5A79-7A46-99F5-2927E7E4BDB7}" type="pres">
      <dgm:prSet presAssocID="{62E82657-F3B0-094C-B4F2-3EE567CFC23F}" presName="vert1" presStyleCnt="0"/>
      <dgm:spPr/>
    </dgm:pt>
    <dgm:pt modelId="{4F6BE9F5-67EA-8148-8353-740D906584B6}" type="pres">
      <dgm:prSet presAssocID="{F0F880C2-B9B8-204D-8233-3295CAD0BA53}" presName="thickLine" presStyleLbl="alignNode1" presStyleIdx="2" presStyleCnt="6"/>
      <dgm:spPr/>
    </dgm:pt>
    <dgm:pt modelId="{B9EACD31-A917-7548-B7F6-9FB2D2A96797}" type="pres">
      <dgm:prSet presAssocID="{F0F880C2-B9B8-204D-8233-3295CAD0BA53}" presName="horz1" presStyleCnt="0"/>
      <dgm:spPr/>
    </dgm:pt>
    <dgm:pt modelId="{8CC21DF4-6D7A-7F49-92A5-3AB0B8576BDC}" type="pres">
      <dgm:prSet presAssocID="{F0F880C2-B9B8-204D-8233-3295CAD0BA53}" presName="tx1" presStyleLbl="revTx" presStyleIdx="2" presStyleCnt="6"/>
      <dgm:spPr/>
    </dgm:pt>
    <dgm:pt modelId="{E14E6B0A-7E42-554B-99B9-1A2EFB6A9AF5}" type="pres">
      <dgm:prSet presAssocID="{F0F880C2-B9B8-204D-8233-3295CAD0BA53}" presName="vert1" presStyleCnt="0"/>
      <dgm:spPr/>
    </dgm:pt>
    <dgm:pt modelId="{446481CE-0CE1-3948-980C-54E6EC586571}" type="pres">
      <dgm:prSet presAssocID="{5E8CFEDB-C05E-AB4B-954D-BA6855209B01}" presName="thickLine" presStyleLbl="alignNode1" presStyleIdx="3" presStyleCnt="6"/>
      <dgm:spPr/>
    </dgm:pt>
    <dgm:pt modelId="{9025BCE7-F5C6-4648-A376-9347DA612A89}" type="pres">
      <dgm:prSet presAssocID="{5E8CFEDB-C05E-AB4B-954D-BA6855209B01}" presName="horz1" presStyleCnt="0"/>
      <dgm:spPr/>
    </dgm:pt>
    <dgm:pt modelId="{E57FF137-D821-FA45-B121-68858D659A2E}" type="pres">
      <dgm:prSet presAssocID="{5E8CFEDB-C05E-AB4B-954D-BA6855209B01}" presName="tx1" presStyleLbl="revTx" presStyleIdx="3" presStyleCnt="6"/>
      <dgm:spPr/>
    </dgm:pt>
    <dgm:pt modelId="{C9287D39-C5B7-7244-BC1E-2CC998550ECA}" type="pres">
      <dgm:prSet presAssocID="{5E8CFEDB-C05E-AB4B-954D-BA6855209B01}" presName="vert1" presStyleCnt="0"/>
      <dgm:spPr/>
    </dgm:pt>
    <dgm:pt modelId="{D440DA6F-5B46-D949-A593-2A5A34B6CCA0}" type="pres">
      <dgm:prSet presAssocID="{26F5A13F-AD4B-6843-A621-1083882AA01E}" presName="thickLine" presStyleLbl="alignNode1" presStyleIdx="4" presStyleCnt="6"/>
      <dgm:spPr/>
    </dgm:pt>
    <dgm:pt modelId="{6B6CB0B4-A7A2-B347-84B5-3CDAF95A1527}" type="pres">
      <dgm:prSet presAssocID="{26F5A13F-AD4B-6843-A621-1083882AA01E}" presName="horz1" presStyleCnt="0"/>
      <dgm:spPr/>
    </dgm:pt>
    <dgm:pt modelId="{FB3818AA-F8D2-634B-9190-8A2960EB676C}" type="pres">
      <dgm:prSet presAssocID="{26F5A13F-AD4B-6843-A621-1083882AA01E}" presName="tx1" presStyleLbl="revTx" presStyleIdx="4" presStyleCnt="6"/>
      <dgm:spPr/>
    </dgm:pt>
    <dgm:pt modelId="{E1EF9D55-646E-9346-A95F-709699F86C6D}" type="pres">
      <dgm:prSet presAssocID="{26F5A13F-AD4B-6843-A621-1083882AA01E}" presName="vert1" presStyleCnt="0"/>
      <dgm:spPr/>
    </dgm:pt>
    <dgm:pt modelId="{D061DFAD-A8C4-3841-A09B-21A67004F7E3}" type="pres">
      <dgm:prSet presAssocID="{B1E43A14-2130-D34F-8020-206B34293A08}" presName="thickLine" presStyleLbl="alignNode1" presStyleIdx="5" presStyleCnt="6"/>
      <dgm:spPr/>
    </dgm:pt>
    <dgm:pt modelId="{5F708B64-70E9-EE4C-92D9-5C47947B00B1}" type="pres">
      <dgm:prSet presAssocID="{B1E43A14-2130-D34F-8020-206B34293A08}" presName="horz1" presStyleCnt="0"/>
      <dgm:spPr/>
    </dgm:pt>
    <dgm:pt modelId="{E893F291-BEB6-934F-880C-B1DDBFF050F3}" type="pres">
      <dgm:prSet presAssocID="{B1E43A14-2130-D34F-8020-206B34293A08}" presName="tx1" presStyleLbl="revTx" presStyleIdx="5" presStyleCnt="6"/>
      <dgm:spPr/>
    </dgm:pt>
    <dgm:pt modelId="{DB3FA3DF-1E7E-7D43-B17A-D82D9A628562}" type="pres">
      <dgm:prSet presAssocID="{B1E43A14-2130-D34F-8020-206B34293A08}" presName="vert1" presStyleCnt="0"/>
      <dgm:spPr/>
    </dgm:pt>
  </dgm:ptLst>
  <dgm:cxnLst>
    <dgm:cxn modelId="{196D4A02-0D8C-E74A-B2DF-2331824CEFF0}" srcId="{22A5A93B-03C7-49D9-BCB9-8AA0CC18B688}" destId="{26F5A13F-AD4B-6843-A621-1083882AA01E}" srcOrd="4" destOrd="0" parTransId="{49854A4F-B7CD-A94B-9D7D-DDA9FB8048A6}" sibTransId="{2A492B5F-2C30-F945-90CD-20017E67AE71}"/>
    <dgm:cxn modelId="{A482B626-98FE-AB4F-954A-B8D36D225E7F}" srcId="{22A5A93B-03C7-49D9-BCB9-8AA0CC18B688}" destId="{836B1581-B45A-BF4F-A753-6A12CF155009}" srcOrd="0" destOrd="0" parTransId="{0F31FF05-B4FC-DC48-BA8E-4EF1DEA0AFC6}" sibTransId="{BB7D4D10-11D5-2C48-88F5-B800FFD6DA88}"/>
    <dgm:cxn modelId="{7B3DD047-4901-1A4F-A1F7-9DB65778B663}" type="presOf" srcId="{22A5A93B-03C7-49D9-BCB9-8AA0CC18B688}" destId="{F19BC95C-40CB-6F45-90F6-C3E9DF46E860}" srcOrd="0" destOrd="0" presId="urn:microsoft.com/office/officeart/2008/layout/LinedList"/>
    <dgm:cxn modelId="{F3863962-197A-874E-83C4-2748CF5A75C5}" type="presOf" srcId="{62E82657-F3B0-094C-B4F2-3EE567CFC23F}" destId="{E266CAAD-5065-7346-B73A-A18C9A989D10}" srcOrd="0" destOrd="0" presId="urn:microsoft.com/office/officeart/2008/layout/LinedList"/>
    <dgm:cxn modelId="{9CF04E71-703C-BE4A-8436-12F375AF7A8E}" srcId="{22A5A93B-03C7-49D9-BCB9-8AA0CC18B688}" destId="{B1E43A14-2130-D34F-8020-206B34293A08}" srcOrd="5" destOrd="0" parTransId="{CCCF30AF-FC08-414A-A376-05D72A5E1039}" sibTransId="{66D24D77-0E2C-4B47-A832-C094DB7DEFBB}"/>
    <dgm:cxn modelId="{C2C0B682-E509-994F-BCD0-F50C87ACE14D}" srcId="{22A5A93B-03C7-49D9-BCB9-8AA0CC18B688}" destId="{62E82657-F3B0-094C-B4F2-3EE567CFC23F}" srcOrd="1" destOrd="0" parTransId="{47F97BAE-99BD-3149-A359-4E69467D609A}" sibTransId="{1AA266B5-0A78-684D-B5E9-9909294942F3}"/>
    <dgm:cxn modelId="{89E9B3C7-5ADB-A046-9D00-5D7FB2D4C57E}" type="presOf" srcId="{836B1581-B45A-BF4F-A753-6A12CF155009}" destId="{4CF392D0-6BB4-424A-B89A-22520B29616E}" srcOrd="0" destOrd="0" presId="urn:microsoft.com/office/officeart/2008/layout/LinedList"/>
    <dgm:cxn modelId="{0AC987DB-9CD6-ED48-BDBF-52E7A74ACDDC}" type="presOf" srcId="{F0F880C2-B9B8-204D-8233-3295CAD0BA53}" destId="{8CC21DF4-6D7A-7F49-92A5-3AB0B8576BDC}" srcOrd="0" destOrd="0" presId="urn:microsoft.com/office/officeart/2008/layout/LinedList"/>
    <dgm:cxn modelId="{E3A0CDDB-44CD-9C43-BE32-E87388427725}" type="presOf" srcId="{5E8CFEDB-C05E-AB4B-954D-BA6855209B01}" destId="{E57FF137-D821-FA45-B121-68858D659A2E}" srcOrd="0" destOrd="0" presId="urn:microsoft.com/office/officeart/2008/layout/LinedList"/>
    <dgm:cxn modelId="{27C8D8E0-74F9-4145-8D35-08ACBEF949DF}" srcId="{22A5A93B-03C7-49D9-BCB9-8AA0CC18B688}" destId="{5E8CFEDB-C05E-AB4B-954D-BA6855209B01}" srcOrd="3" destOrd="0" parTransId="{7F8105C4-82C9-7B49-B62C-C3BF08FA7FBA}" sibTransId="{A1707AE9-1C99-0545-8954-60C8514843C7}"/>
    <dgm:cxn modelId="{244095E4-CB52-8A43-B8D9-D1273D57DB2A}" srcId="{22A5A93B-03C7-49D9-BCB9-8AA0CC18B688}" destId="{F0F880C2-B9B8-204D-8233-3295CAD0BA53}" srcOrd="2" destOrd="0" parTransId="{5269BB76-5FA5-6E4A-B89F-2648D632EFAE}" sibTransId="{EAAA8A47-A8C4-874C-8AC1-C5D7477A2CB1}"/>
    <dgm:cxn modelId="{54B4A1EE-5A40-B94D-8964-A2DF90D6CA87}" type="presOf" srcId="{B1E43A14-2130-D34F-8020-206B34293A08}" destId="{E893F291-BEB6-934F-880C-B1DDBFF050F3}" srcOrd="0" destOrd="0" presId="urn:microsoft.com/office/officeart/2008/layout/LinedList"/>
    <dgm:cxn modelId="{A86FEFEE-7F01-0142-8498-F21BF5926F22}" type="presOf" srcId="{26F5A13F-AD4B-6843-A621-1083882AA01E}" destId="{FB3818AA-F8D2-634B-9190-8A2960EB676C}" srcOrd="0" destOrd="0" presId="urn:microsoft.com/office/officeart/2008/layout/LinedList"/>
    <dgm:cxn modelId="{8D9461E7-DA87-3841-8F32-A4BB8C05B0FE}" type="presParOf" srcId="{F19BC95C-40CB-6F45-90F6-C3E9DF46E860}" destId="{972DD991-B2CC-9F42-8F19-D4BA8A20B38B}" srcOrd="0" destOrd="0" presId="urn:microsoft.com/office/officeart/2008/layout/LinedList"/>
    <dgm:cxn modelId="{699A0E1E-0C3C-1D45-81BD-80D295F7B602}" type="presParOf" srcId="{F19BC95C-40CB-6F45-90F6-C3E9DF46E860}" destId="{61D78323-4DDA-4B49-866C-EC6CC01181CA}" srcOrd="1" destOrd="0" presId="urn:microsoft.com/office/officeart/2008/layout/LinedList"/>
    <dgm:cxn modelId="{92110BD9-E1AD-4C4B-8C6E-48E341BACD15}" type="presParOf" srcId="{61D78323-4DDA-4B49-866C-EC6CC01181CA}" destId="{4CF392D0-6BB4-424A-B89A-22520B29616E}" srcOrd="0" destOrd="0" presId="urn:microsoft.com/office/officeart/2008/layout/LinedList"/>
    <dgm:cxn modelId="{9B0CEBF3-5FF5-2447-803C-0A2CE781F13C}" type="presParOf" srcId="{61D78323-4DDA-4B49-866C-EC6CC01181CA}" destId="{A3B28245-6DF4-D84C-8B41-F484A014108C}" srcOrd="1" destOrd="0" presId="urn:microsoft.com/office/officeart/2008/layout/LinedList"/>
    <dgm:cxn modelId="{15CE0718-F741-924D-8BF7-E711F34A2A89}" type="presParOf" srcId="{F19BC95C-40CB-6F45-90F6-C3E9DF46E860}" destId="{4C6B591A-02E0-7543-8DF7-E18FF54F41A1}" srcOrd="2" destOrd="0" presId="urn:microsoft.com/office/officeart/2008/layout/LinedList"/>
    <dgm:cxn modelId="{4D283A6D-34BC-C54F-95F0-D02324349137}" type="presParOf" srcId="{F19BC95C-40CB-6F45-90F6-C3E9DF46E860}" destId="{18DE4331-BAE0-3740-8DD9-92EB7D04FEC3}" srcOrd="3" destOrd="0" presId="urn:microsoft.com/office/officeart/2008/layout/LinedList"/>
    <dgm:cxn modelId="{AEA3FB4C-7374-1D4B-8CCC-4D722C817FE4}" type="presParOf" srcId="{18DE4331-BAE0-3740-8DD9-92EB7D04FEC3}" destId="{E266CAAD-5065-7346-B73A-A18C9A989D10}" srcOrd="0" destOrd="0" presId="urn:microsoft.com/office/officeart/2008/layout/LinedList"/>
    <dgm:cxn modelId="{8B508851-C9A0-C546-B06B-3BCA803E20F8}" type="presParOf" srcId="{18DE4331-BAE0-3740-8DD9-92EB7D04FEC3}" destId="{5A9ECF6C-5A79-7A46-99F5-2927E7E4BDB7}" srcOrd="1" destOrd="0" presId="urn:microsoft.com/office/officeart/2008/layout/LinedList"/>
    <dgm:cxn modelId="{696308AA-339F-C54B-94CA-827CB1CB9F52}" type="presParOf" srcId="{F19BC95C-40CB-6F45-90F6-C3E9DF46E860}" destId="{4F6BE9F5-67EA-8148-8353-740D906584B6}" srcOrd="4" destOrd="0" presId="urn:microsoft.com/office/officeart/2008/layout/LinedList"/>
    <dgm:cxn modelId="{E5CE0215-87DF-2744-B9F1-3B4FB4FA4E41}" type="presParOf" srcId="{F19BC95C-40CB-6F45-90F6-C3E9DF46E860}" destId="{B9EACD31-A917-7548-B7F6-9FB2D2A96797}" srcOrd="5" destOrd="0" presId="urn:microsoft.com/office/officeart/2008/layout/LinedList"/>
    <dgm:cxn modelId="{D2225525-3893-1246-8E63-28A4BE57310B}" type="presParOf" srcId="{B9EACD31-A917-7548-B7F6-9FB2D2A96797}" destId="{8CC21DF4-6D7A-7F49-92A5-3AB0B8576BDC}" srcOrd="0" destOrd="0" presId="urn:microsoft.com/office/officeart/2008/layout/LinedList"/>
    <dgm:cxn modelId="{F3C5062E-FE0D-E94F-8662-01A74146D49B}" type="presParOf" srcId="{B9EACD31-A917-7548-B7F6-9FB2D2A96797}" destId="{E14E6B0A-7E42-554B-99B9-1A2EFB6A9AF5}" srcOrd="1" destOrd="0" presId="urn:microsoft.com/office/officeart/2008/layout/LinedList"/>
    <dgm:cxn modelId="{D7027D92-198C-7B46-86BE-7BB05A3584E7}" type="presParOf" srcId="{F19BC95C-40CB-6F45-90F6-C3E9DF46E860}" destId="{446481CE-0CE1-3948-980C-54E6EC586571}" srcOrd="6" destOrd="0" presId="urn:microsoft.com/office/officeart/2008/layout/LinedList"/>
    <dgm:cxn modelId="{481590B9-F247-5B45-A1A3-C724E65D5924}" type="presParOf" srcId="{F19BC95C-40CB-6F45-90F6-C3E9DF46E860}" destId="{9025BCE7-F5C6-4648-A376-9347DA612A89}" srcOrd="7" destOrd="0" presId="urn:microsoft.com/office/officeart/2008/layout/LinedList"/>
    <dgm:cxn modelId="{FD163B27-55F7-474C-88FD-87C5E6A2CA67}" type="presParOf" srcId="{9025BCE7-F5C6-4648-A376-9347DA612A89}" destId="{E57FF137-D821-FA45-B121-68858D659A2E}" srcOrd="0" destOrd="0" presId="urn:microsoft.com/office/officeart/2008/layout/LinedList"/>
    <dgm:cxn modelId="{2ECFF18C-030F-0D44-96B6-044542EC3476}" type="presParOf" srcId="{9025BCE7-F5C6-4648-A376-9347DA612A89}" destId="{C9287D39-C5B7-7244-BC1E-2CC998550ECA}" srcOrd="1" destOrd="0" presId="urn:microsoft.com/office/officeart/2008/layout/LinedList"/>
    <dgm:cxn modelId="{9680DD1B-94C8-EC4F-B614-F41282560FA9}" type="presParOf" srcId="{F19BC95C-40CB-6F45-90F6-C3E9DF46E860}" destId="{D440DA6F-5B46-D949-A593-2A5A34B6CCA0}" srcOrd="8" destOrd="0" presId="urn:microsoft.com/office/officeart/2008/layout/LinedList"/>
    <dgm:cxn modelId="{64235C0E-86B8-E94A-A15E-2FDDA2C4FE48}" type="presParOf" srcId="{F19BC95C-40CB-6F45-90F6-C3E9DF46E860}" destId="{6B6CB0B4-A7A2-B347-84B5-3CDAF95A1527}" srcOrd="9" destOrd="0" presId="urn:microsoft.com/office/officeart/2008/layout/LinedList"/>
    <dgm:cxn modelId="{2608476F-8147-674E-8549-4EB55A042B3D}" type="presParOf" srcId="{6B6CB0B4-A7A2-B347-84B5-3CDAF95A1527}" destId="{FB3818AA-F8D2-634B-9190-8A2960EB676C}" srcOrd="0" destOrd="0" presId="urn:microsoft.com/office/officeart/2008/layout/LinedList"/>
    <dgm:cxn modelId="{8AFD26B8-67E2-1449-B1A0-6B9199770BD9}" type="presParOf" srcId="{6B6CB0B4-A7A2-B347-84B5-3CDAF95A1527}" destId="{E1EF9D55-646E-9346-A95F-709699F86C6D}" srcOrd="1" destOrd="0" presId="urn:microsoft.com/office/officeart/2008/layout/LinedList"/>
    <dgm:cxn modelId="{265876D0-801B-2C40-8679-EBA0EC030A70}" type="presParOf" srcId="{F19BC95C-40CB-6F45-90F6-C3E9DF46E860}" destId="{D061DFAD-A8C4-3841-A09B-21A67004F7E3}" srcOrd="10" destOrd="0" presId="urn:microsoft.com/office/officeart/2008/layout/LinedList"/>
    <dgm:cxn modelId="{708FB9A2-9874-C54C-90EF-CB483C9F421B}" type="presParOf" srcId="{F19BC95C-40CB-6F45-90F6-C3E9DF46E860}" destId="{5F708B64-70E9-EE4C-92D9-5C47947B00B1}" srcOrd="11" destOrd="0" presId="urn:microsoft.com/office/officeart/2008/layout/LinedList"/>
    <dgm:cxn modelId="{7EA1A3CB-5397-F44A-9E67-7483C8C09CE0}" type="presParOf" srcId="{5F708B64-70E9-EE4C-92D9-5C47947B00B1}" destId="{E893F291-BEB6-934F-880C-B1DDBFF050F3}" srcOrd="0" destOrd="0" presId="urn:microsoft.com/office/officeart/2008/layout/LinedList"/>
    <dgm:cxn modelId="{47DECDFD-EC97-DD40-86A6-E8C4095C0F0F}" type="presParOf" srcId="{5F708B64-70E9-EE4C-92D9-5C47947B00B1}" destId="{DB3FA3DF-1E7E-7D43-B17A-D82D9A62856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2A5A93B-03C7-49D9-BCB9-8AA0CC18B688}"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4270641A-85FB-4C95-8C39-DF426615AB10}">
      <dgm:prSet/>
      <dgm:spPr/>
      <dgm:t>
        <a:bodyPr/>
        <a:lstStyle/>
        <a:p>
          <a:r>
            <a:rPr lang="en-GB" b="0" i="0" dirty="0"/>
            <a:t>To explore the educational, social, and emotional impacts of home education on young people’s lived experiences and their future aspirations.</a:t>
          </a:r>
          <a:endParaRPr lang="en-US" dirty="0"/>
        </a:p>
      </dgm:t>
    </dgm:pt>
    <dgm:pt modelId="{A51D47E5-893F-44AF-B074-2AD997FFFD89}" type="parTrans" cxnId="{772773AE-F6EB-4FBC-9071-7E21EE7DBB4D}">
      <dgm:prSet/>
      <dgm:spPr/>
      <dgm:t>
        <a:bodyPr/>
        <a:lstStyle/>
        <a:p>
          <a:endParaRPr lang="en-US"/>
        </a:p>
      </dgm:t>
    </dgm:pt>
    <dgm:pt modelId="{167AF4E3-FEAD-48C0-AA24-7925960000CC}" type="sibTrans" cxnId="{772773AE-F6EB-4FBC-9071-7E21EE7DBB4D}">
      <dgm:prSet/>
      <dgm:spPr/>
      <dgm:t>
        <a:bodyPr/>
        <a:lstStyle/>
        <a:p>
          <a:endParaRPr lang="en-US"/>
        </a:p>
      </dgm:t>
    </dgm:pt>
    <dgm:pt modelId="{B84477BF-5536-4C75-A3A1-E47C88155DB7}">
      <dgm:prSet/>
      <dgm:spPr/>
      <dgm:t>
        <a:bodyPr/>
        <a:lstStyle/>
        <a:p>
          <a:r>
            <a:rPr lang="en-GB" b="0" i="0" dirty="0"/>
            <a:t>To examine the perspectives of professionals supporting young people and the lived experiences of parents, using a multi-agency approach through qualitative and quantitative analysis.</a:t>
          </a:r>
          <a:endParaRPr lang="en-US" dirty="0"/>
        </a:p>
      </dgm:t>
    </dgm:pt>
    <dgm:pt modelId="{C9C33080-A317-4EBE-A9DA-0B5FB5546D82}" type="parTrans" cxnId="{DA8CB7F4-EC9B-4079-910F-9F0527156431}">
      <dgm:prSet/>
      <dgm:spPr/>
      <dgm:t>
        <a:bodyPr/>
        <a:lstStyle/>
        <a:p>
          <a:endParaRPr lang="en-US"/>
        </a:p>
      </dgm:t>
    </dgm:pt>
    <dgm:pt modelId="{035F878B-2B11-4D8D-8F61-AD08698418B3}" type="sibTrans" cxnId="{DA8CB7F4-EC9B-4079-910F-9F0527156431}">
      <dgm:prSet/>
      <dgm:spPr/>
      <dgm:t>
        <a:bodyPr/>
        <a:lstStyle/>
        <a:p>
          <a:endParaRPr lang="en-US"/>
        </a:p>
      </dgm:t>
    </dgm:pt>
    <dgm:pt modelId="{DB511B75-0EAF-4313-91FE-9264BFE5D46F}">
      <dgm:prSet/>
      <dgm:spPr/>
      <dgm:t>
        <a:bodyPr/>
        <a:lstStyle/>
        <a:p>
          <a:r>
            <a:rPr lang="en-GB" i="0" dirty="0"/>
            <a:t>Identifying gaps in home education policy and implementation practice, and critically examining its positive and negative impacts, </a:t>
          </a:r>
          <a:r>
            <a:rPr lang="en-GB" b="0" i="0" u="none" dirty="0"/>
            <a:t>with consideration of how this looks for young people with ALN.</a:t>
          </a:r>
          <a:endParaRPr lang="en-US" dirty="0"/>
        </a:p>
      </dgm:t>
    </dgm:pt>
    <dgm:pt modelId="{98C52529-C4D8-4984-BE73-C14BB1CC1DBA}" type="parTrans" cxnId="{AE48A892-DA6C-4011-94EB-A3E5338F3EC4}">
      <dgm:prSet/>
      <dgm:spPr/>
      <dgm:t>
        <a:bodyPr/>
        <a:lstStyle/>
        <a:p>
          <a:endParaRPr lang="en-US"/>
        </a:p>
      </dgm:t>
    </dgm:pt>
    <dgm:pt modelId="{84A540E7-E946-49CB-882F-53D9CA936640}" type="sibTrans" cxnId="{AE48A892-DA6C-4011-94EB-A3E5338F3EC4}">
      <dgm:prSet/>
      <dgm:spPr/>
      <dgm:t>
        <a:bodyPr/>
        <a:lstStyle/>
        <a:p>
          <a:endParaRPr lang="en-US"/>
        </a:p>
      </dgm:t>
    </dgm:pt>
    <dgm:pt modelId="{E26CAEA7-3038-43A9-81C1-86743B97A847}">
      <dgm:prSet/>
      <dgm:spPr/>
      <dgm:t>
        <a:bodyPr/>
        <a:lstStyle/>
        <a:p>
          <a:r>
            <a:rPr lang="en-GB" i="0" dirty="0"/>
            <a:t>To explore school based support for young people experiencing challenges within formal education settings, access to youth work as early intervention and prevention, and how this relates to deregistration and post-deregistration support.</a:t>
          </a:r>
        </a:p>
        <a:p>
          <a:endParaRPr lang="en-US" dirty="0"/>
        </a:p>
      </dgm:t>
    </dgm:pt>
    <dgm:pt modelId="{D565A615-5AFE-4D8F-AC73-76C872CD7FE0}" type="parTrans" cxnId="{81E8A499-E6B8-42C1-9873-70971F328CA3}">
      <dgm:prSet/>
      <dgm:spPr/>
      <dgm:t>
        <a:bodyPr/>
        <a:lstStyle/>
        <a:p>
          <a:endParaRPr lang="en-US"/>
        </a:p>
      </dgm:t>
    </dgm:pt>
    <dgm:pt modelId="{AA3665D0-CC93-4AC7-90A9-1CF1FE3124BD}" type="sibTrans" cxnId="{81E8A499-E6B8-42C1-9873-70971F328CA3}">
      <dgm:prSet/>
      <dgm:spPr/>
      <dgm:t>
        <a:bodyPr/>
        <a:lstStyle/>
        <a:p>
          <a:endParaRPr lang="en-US"/>
        </a:p>
      </dgm:t>
    </dgm:pt>
    <dgm:pt modelId="{042F9EF3-6DE5-DE43-9713-4CFF93BFC549}">
      <dgm:prSet/>
      <dgm:spPr/>
      <dgm:t>
        <a:bodyPr/>
        <a:lstStyle/>
        <a:p>
          <a:pPr>
            <a:buFont typeface="Arial" panose="020B0604020202020204" pitchFamily="34" charset="0"/>
            <a:buChar char="•"/>
          </a:pPr>
          <a:r>
            <a:rPr lang="en-GB" b="0" i="0" u="none" dirty="0"/>
            <a:t>To consider whether young people’s voices and rights are upheld within the deregistration process</a:t>
          </a:r>
          <a:endParaRPr lang="en-GB" b="0" dirty="0"/>
        </a:p>
      </dgm:t>
    </dgm:pt>
    <dgm:pt modelId="{3204D7AA-35B5-274F-AB21-0F22B63622A7}" type="parTrans" cxnId="{B493E504-A875-5343-8801-3DE29CDE83E8}">
      <dgm:prSet/>
      <dgm:spPr/>
      <dgm:t>
        <a:bodyPr/>
        <a:lstStyle/>
        <a:p>
          <a:endParaRPr lang="en-GB"/>
        </a:p>
      </dgm:t>
    </dgm:pt>
    <dgm:pt modelId="{55C269CA-A4AE-6C49-B2BD-9DCBAF90ADD7}" type="sibTrans" cxnId="{B493E504-A875-5343-8801-3DE29CDE83E8}">
      <dgm:prSet/>
      <dgm:spPr/>
      <dgm:t>
        <a:bodyPr/>
        <a:lstStyle/>
        <a:p>
          <a:endParaRPr lang="en-GB"/>
        </a:p>
      </dgm:t>
    </dgm:pt>
    <dgm:pt modelId="{F19BC95C-40CB-6F45-90F6-C3E9DF46E860}" type="pres">
      <dgm:prSet presAssocID="{22A5A93B-03C7-49D9-BCB9-8AA0CC18B688}" presName="vert0" presStyleCnt="0">
        <dgm:presLayoutVars>
          <dgm:dir/>
          <dgm:animOne val="branch"/>
          <dgm:animLvl val="lvl"/>
        </dgm:presLayoutVars>
      </dgm:prSet>
      <dgm:spPr/>
    </dgm:pt>
    <dgm:pt modelId="{9F3043A9-6C06-5247-BCC0-ADAC976C646E}" type="pres">
      <dgm:prSet presAssocID="{4270641A-85FB-4C95-8C39-DF426615AB10}" presName="thickLine" presStyleLbl="alignNode1" presStyleIdx="0" presStyleCnt="5"/>
      <dgm:spPr/>
    </dgm:pt>
    <dgm:pt modelId="{FFD79103-D230-FD47-9945-23ECC4C3A86C}" type="pres">
      <dgm:prSet presAssocID="{4270641A-85FB-4C95-8C39-DF426615AB10}" presName="horz1" presStyleCnt="0"/>
      <dgm:spPr/>
    </dgm:pt>
    <dgm:pt modelId="{C90FDD19-E045-174A-B45D-6C1F801F379F}" type="pres">
      <dgm:prSet presAssocID="{4270641A-85FB-4C95-8C39-DF426615AB10}" presName="tx1" presStyleLbl="revTx" presStyleIdx="0" presStyleCnt="5"/>
      <dgm:spPr/>
    </dgm:pt>
    <dgm:pt modelId="{5A8DAEDA-9F3E-C048-B211-70503DCCEFAF}" type="pres">
      <dgm:prSet presAssocID="{4270641A-85FB-4C95-8C39-DF426615AB10}" presName="vert1" presStyleCnt="0"/>
      <dgm:spPr/>
    </dgm:pt>
    <dgm:pt modelId="{DE2A5261-B095-D344-A149-7935366E1441}" type="pres">
      <dgm:prSet presAssocID="{B84477BF-5536-4C75-A3A1-E47C88155DB7}" presName="thickLine" presStyleLbl="alignNode1" presStyleIdx="1" presStyleCnt="5"/>
      <dgm:spPr/>
    </dgm:pt>
    <dgm:pt modelId="{563557FD-04CE-FC41-B01C-B694894ED6F8}" type="pres">
      <dgm:prSet presAssocID="{B84477BF-5536-4C75-A3A1-E47C88155DB7}" presName="horz1" presStyleCnt="0"/>
      <dgm:spPr/>
    </dgm:pt>
    <dgm:pt modelId="{DF941852-FE76-2D44-98D8-918CDC4A508F}" type="pres">
      <dgm:prSet presAssocID="{B84477BF-5536-4C75-A3A1-E47C88155DB7}" presName="tx1" presStyleLbl="revTx" presStyleIdx="1" presStyleCnt="5"/>
      <dgm:spPr/>
    </dgm:pt>
    <dgm:pt modelId="{EB3C13B6-60A8-104E-8555-6724EEA74DB0}" type="pres">
      <dgm:prSet presAssocID="{B84477BF-5536-4C75-A3A1-E47C88155DB7}" presName="vert1" presStyleCnt="0"/>
      <dgm:spPr/>
    </dgm:pt>
    <dgm:pt modelId="{40A4BCA8-0A9D-AC42-AF8F-E7D42CE7A791}" type="pres">
      <dgm:prSet presAssocID="{DB511B75-0EAF-4313-91FE-9264BFE5D46F}" presName="thickLine" presStyleLbl="alignNode1" presStyleIdx="2" presStyleCnt="5"/>
      <dgm:spPr/>
    </dgm:pt>
    <dgm:pt modelId="{64D059B3-5458-FD4E-B8EF-BD3051F5AE06}" type="pres">
      <dgm:prSet presAssocID="{DB511B75-0EAF-4313-91FE-9264BFE5D46F}" presName="horz1" presStyleCnt="0"/>
      <dgm:spPr/>
    </dgm:pt>
    <dgm:pt modelId="{F6003F7B-BD6C-0F4F-B9C6-663CDA2F54E5}" type="pres">
      <dgm:prSet presAssocID="{DB511B75-0EAF-4313-91FE-9264BFE5D46F}" presName="tx1" presStyleLbl="revTx" presStyleIdx="2" presStyleCnt="5"/>
      <dgm:spPr/>
    </dgm:pt>
    <dgm:pt modelId="{6A14C808-7721-414C-A9EA-3CF026AE72D9}" type="pres">
      <dgm:prSet presAssocID="{DB511B75-0EAF-4313-91FE-9264BFE5D46F}" presName="vert1" presStyleCnt="0"/>
      <dgm:spPr/>
    </dgm:pt>
    <dgm:pt modelId="{E1B29A88-1864-074A-B4BC-764971ADB8CA}" type="pres">
      <dgm:prSet presAssocID="{E26CAEA7-3038-43A9-81C1-86743B97A847}" presName="thickLine" presStyleLbl="alignNode1" presStyleIdx="3" presStyleCnt="5"/>
      <dgm:spPr/>
    </dgm:pt>
    <dgm:pt modelId="{926F2C5D-D4B1-F94D-9F69-659B6D7926CB}" type="pres">
      <dgm:prSet presAssocID="{E26CAEA7-3038-43A9-81C1-86743B97A847}" presName="horz1" presStyleCnt="0"/>
      <dgm:spPr/>
    </dgm:pt>
    <dgm:pt modelId="{D8F52C96-C5F1-4848-BFFB-A6958A43D75B}" type="pres">
      <dgm:prSet presAssocID="{E26CAEA7-3038-43A9-81C1-86743B97A847}" presName="tx1" presStyleLbl="revTx" presStyleIdx="3" presStyleCnt="5"/>
      <dgm:spPr/>
    </dgm:pt>
    <dgm:pt modelId="{1FE3BFF8-149B-E447-9DBE-2AC1BFBDF961}" type="pres">
      <dgm:prSet presAssocID="{E26CAEA7-3038-43A9-81C1-86743B97A847}" presName="vert1" presStyleCnt="0"/>
      <dgm:spPr/>
    </dgm:pt>
    <dgm:pt modelId="{83681C7E-8008-C846-A97A-7CAF65B922CD}" type="pres">
      <dgm:prSet presAssocID="{042F9EF3-6DE5-DE43-9713-4CFF93BFC549}" presName="thickLine" presStyleLbl="alignNode1" presStyleIdx="4" presStyleCnt="5"/>
      <dgm:spPr/>
    </dgm:pt>
    <dgm:pt modelId="{43D342F3-B151-464B-A658-F53E6F5EF06B}" type="pres">
      <dgm:prSet presAssocID="{042F9EF3-6DE5-DE43-9713-4CFF93BFC549}" presName="horz1" presStyleCnt="0"/>
      <dgm:spPr/>
    </dgm:pt>
    <dgm:pt modelId="{86DCFC21-304D-EE41-9471-88FBF253003B}" type="pres">
      <dgm:prSet presAssocID="{042F9EF3-6DE5-DE43-9713-4CFF93BFC549}" presName="tx1" presStyleLbl="revTx" presStyleIdx="4" presStyleCnt="5"/>
      <dgm:spPr/>
    </dgm:pt>
    <dgm:pt modelId="{E047585E-CD68-1B40-B0E8-904FE8EE4B10}" type="pres">
      <dgm:prSet presAssocID="{042F9EF3-6DE5-DE43-9713-4CFF93BFC549}" presName="vert1" presStyleCnt="0"/>
      <dgm:spPr/>
    </dgm:pt>
  </dgm:ptLst>
  <dgm:cxnLst>
    <dgm:cxn modelId="{B493E504-A875-5343-8801-3DE29CDE83E8}" srcId="{22A5A93B-03C7-49D9-BCB9-8AA0CC18B688}" destId="{042F9EF3-6DE5-DE43-9713-4CFF93BFC549}" srcOrd="4" destOrd="0" parTransId="{3204D7AA-35B5-274F-AB21-0F22B63622A7}" sibTransId="{55C269CA-A4AE-6C49-B2BD-9DCBAF90ADD7}"/>
    <dgm:cxn modelId="{738F591B-A1F5-C348-A4AF-5A842250487C}" type="presOf" srcId="{4270641A-85FB-4C95-8C39-DF426615AB10}" destId="{C90FDD19-E045-174A-B45D-6C1F801F379F}" srcOrd="0" destOrd="0" presId="urn:microsoft.com/office/officeart/2008/layout/LinedList"/>
    <dgm:cxn modelId="{068A7C38-0B2C-AC41-986F-34394EA6D229}" type="presOf" srcId="{E26CAEA7-3038-43A9-81C1-86743B97A847}" destId="{D8F52C96-C5F1-4848-BFFB-A6958A43D75B}" srcOrd="0" destOrd="0" presId="urn:microsoft.com/office/officeart/2008/layout/LinedList"/>
    <dgm:cxn modelId="{7B3DD047-4901-1A4F-A1F7-9DB65778B663}" type="presOf" srcId="{22A5A93B-03C7-49D9-BCB9-8AA0CC18B688}" destId="{F19BC95C-40CB-6F45-90F6-C3E9DF46E860}" srcOrd="0" destOrd="0" presId="urn:microsoft.com/office/officeart/2008/layout/LinedList"/>
    <dgm:cxn modelId="{163BE64C-61BF-F745-A2BF-1A71BF8C255A}" type="presOf" srcId="{042F9EF3-6DE5-DE43-9713-4CFF93BFC549}" destId="{86DCFC21-304D-EE41-9471-88FBF253003B}" srcOrd="0" destOrd="0" presId="urn:microsoft.com/office/officeart/2008/layout/LinedList"/>
    <dgm:cxn modelId="{AE48A892-DA6C-4011-94EB-A3E5338F3EC4}" srcId="{22A5A93B-03C7-49D9-BCB9-8AA0CC18B688}" destId="{DB511B75-0EAF-4313-91FE-9264BFE5D46F}" srcOrd="2" destOrd="0" parTransId="{98C52529-C4D8-4984-BE73-C14BB1CC1DBA}" sibTransId="{84A540E7-E946-49CB-882F-53D9CA936640}"/>
    <dgm:cxn modelId="{81E8A499-E6B8-42C1-9873-70971F328CA3}" srcId="{22A5A93B-03C7-49D9-BCB9-8AA0CC18B688}" destId="{E26CAEA7-3038-43A9-81C1-86743B97A847}" srcOrd="3" destOrd="0" parTransId="{D565A615-5AFE-4D8F-AC73-76C872CD7FE0}" sibTransId="{AA3665D0-CC93-4AC7-90A9-1CF1FE3124BD}"/>
    <dgm:cxn modelId="{772773AE-F6EB-4FBC-9071-7E21EE7DBB4D}" srcId="{22A5A93B-03C7-49D9-BCB9-8AA0CC18B688}" destId="{4270641A-85FB-4C95-8C39-DF426615AB10}" srcOrd="0" destOrd="0" parTransId="{A51D47E5-893F-44AF-B074-2AD997FFFD89}" sibTransId="{167AF4E3-FEAD-48C0-AA24-7925960000CC}"/>
    <dgm:cxn modelId="{F6701CEC-BABB-A844-B448-420B927C4F89}" type="presOf" srcId="{B84477BF-5536-4C75-A3A1-E47C88155DB7}" destId="{DF941852-FE76-2D44-98D8-918CDC4A508F}" srcOrd="0" destOrd="0" presId="urn:microsoft.com/office/officeart/2008/layout/LinedList"/>
    <dgm:cxn modelId="{DA8CB7F4-EC9B-4079-910F-9F0527156431}" srcId="{22A5A93B-03C7-49D9-BCB9-8AA0CC18B688}" destId="{B84477BF-5536-4C75-A3A1-E47C88155DB7}" srcOrd="1" destOrd="0" parTransId="{C9C33080-A317-4EBE-A9DA-0B5FB5546D82}" sibTransId="{035F878B-2B11-4D8D-8F61-AD08698418B3}"/>
    <dgm:cxn modelId="{4326F1F4-41A4-9248-9E47-BDE8AF68EC3A}" type="presOf" srcId="{DB511B75-0EAF-4313-91FE-9264BFE5D46F}" destId="{F6003F7B-BD6C-0F4F-B9C6-663CDA2F54E5}" srcOrd="0" destOrd="0" presId="urn:microsoft.com/office/officeart/2008/layout/LinedList"/>
    <dgm:cxn modelId="{11043FDE-0013-1C48-9FE3-6BE3C16AB7CD}" type="presParOf" srcId="{F19BC95C-40CB-6F45-90F6-C3E9DF46E860}" destId="{9F3043A9-6C06-5247-BCC0-ADAC976C646E}" srcOrd="0" destOrd="0" presId="urn:microsoft.com/office/officeart/2008/layout/LinedList"/>
    <dgm:cxn modelId="{C83EEEC8-18BB-BD49-917D-6BEDFE4324C1}" type="presParOf" srcId="{F19BC95C-40CB-6F45-90F6-C3E9DF46E860}" destId="{FFD79103-D230-FD47-9945-23ECC4C3A86C}" srcOrd="1" destOrd="0" presId="urn:microsoft.com/office/officeart/2008/layout/LinedList"/>
    <dgm:cxn modelId="{A41E628F-C196-C04F-81CB-1D1B78A712EF}" type="presParOf" srcId="{FFD79103-D230-FD47-9945-23ECC4C3A86C}" destId="{C90FDD19-E045-174A-B45D-6C1F801F379F}" srcOrd="0" destOrd="0" presId="urn:microsoft.com/office/officeart/2008/layout/LinedList"/>
    <dgm:cxn modelId="{1D55DE06-46CC-AD48-915B-A911AD2D5EB1}" type="presParOf" srcId="{FFD79103-D230-FD47-9945-23ECC4C3A86C}" destId="{5A8DAEDA-9F3E-C048-B211-70503DCCEFAF}" srcOrd="1" destOrd="0" presId="urn:microsoft.com/office/officeart/2008/layout/LinedList"/>
    <dgm:cxn modelId="{36F85681-18D0-FB42-B025-2C1C804B1BC1}" type="presParOf" srcId="{F19BC95C-40CB-6F45-90F6-C3E9DF46E860}" destId="{DE2A5261-B095-D344-A149-7935366E1441}" srcOrd="2" destOrd="0" presId="urn:microsoft.com/office/officeart/2008/layout/LinedList"/>
    <dgm:cxn modelId="{1A3811AA-35B0-EB47-A934-2683D32073F0}" type="presParOf" srcId="{F19BC95C-40CB-6F45-90F6-C3E9DF46E860}" destId="{563557FD-04CE-FC41-B01C-B694894ED6F8}" srcOrd="3" destOrd="0" presId="urn:microsoft.com/office/officeart/2008/layout/LinedList"/>
    <dgm:cxn modelId="{FA9F9E4A-FEA2-6C48-B27E-0DBC3AF17B7C}" type="presParOf" srcId="{563557FD-04CE-FC41-B01C-B694894ED6F8}" destId="{DF941852-FE76-2D44-98D8-918CDC4A508F}" srcOrd="0" destOrd="0" presId="urn:microsoft.com/office/officeart/2008/layout/LinedList"/>
    <dgm:cxn modelId="{41E4B0B3-DBEF-C34A-9974-2A345A070EC4}" type="presParOf" srcId="{563557FD-04CE-FC41-B01C-B694894ED6F8}" destId="{EB3C13B6-60A8-104E-8555-6724EEA74DB0}" srcOrd="1" destOrd="0" presId="urn:microsoft.com/office/officeart/2008/layout/LinedList"/>
    <dgm:cxn modelId="{EDF0FF84-8016-FF47-A11D-605CF376D863}" type="presParOf" srcId="{F19BC95C-40CB-6F45-90F6-C3E9DF46E860}" destId="{40A4BCA8-0A9D-AC42-AF8F-E7D42CE7A791}" srcOrd="4" destOrd="0" presId="urn:microsoft.com/office/officeart/2008/layout/LinedList"/>
    <dgm:cxn modelId="{44A00ADC-E9EE-9641-A0A7-B48B59CFD2BF}" type="presParOf" srcId="{F19BC95C-40CB-6F45-90F6-C3E9DF46E860}" destId="{64D059B3-5458-FD4E-B8EF-BD3051F5AE06}" srcOrd="5" destOrd="0" presId="urn:microsoft.com/office/officeart/2008/layout/LinedList"/>
    <dgm:cxn modelId="{75F22AA0-9AE0-A940-A20C-21D2860F1F4A}" type="presParOf" srcId="{64D059B3-5458-FD4E-B8EF-BD3051F5AE06}" destId="{F6003F7B-BD6C-0F4F-B9C6-663CDA2F54E5}" srcOrd="0" destOrd="0" presId="urn:microsoft.com/office/officeart/2008/layout/LinedList"/>
    <dgm:cxn modelId="{4EDCC9CF-C2A5-E24D-AA2D-AAC53E82CC20}" type="presParOf" srcId="{64D059B3-5458-FD4E-B8EF-BD3051F5AE06}" destId="{6A14C808-7721-414C-A9EA-3CF026AE72D9}" srcOrd="1" destOrd="0" presId="urn:microsoft.com/office/officeart/2008/layout/LinedList"/>
    <dgm:cxn modelId="{C31182F8-88E7-FB48-A25F-1AB0C39EA58A}" type="presParOf" srcId="{F19BC95C-40CB-6F45-90F6-C3E9DF46E860}" destId="{E1B29A88-1864-074A-B4BC-764971ADB8CA}" srcOrd="6" destOrd="0" presId="urn:microsoft.com/office/officeart/2008/layout/LinedList"/>
    <dgm:cxn modelId="{38D8B5E8-56A7-F04E-9E35-446FE31130F3}" type="presParOf" srcId="{F19BC95C-40CB-6F45-90F6-C3E9DF46E860}" destId="{926F2C5D-D4B1-F94D-9F69-659B6D7926CB}" srcOrd="7" destOrd="0" presId="urn:microsoft.com/office/officeart/2008/layout/LinedList"/>
    <dgm:cxn modelId="{8849E51C-E587-7D4A-9D03-BB8B6B49118E}" type="presParOf" srcId="{926F2C5D-D4B1-F94D-9F69-659B6D7926CB}" destId="{D8F52C96-C5F1-4848-BFFB-A6958A43D75B}" srcOrd="0" destOrd="0" presId="urn:microsoft.com/office/officeart/2008/layout/LinedList"/>
    <dgm:cxn modelId="{924FA611-1B21-4944-8378-C4B78F3C3158}" type="presParOf" srcId="{926F2C5D-D4B1-F94D-9F69-659B6D7926CB}" destId="{1FE3BFF8-149B-E447-9DBE-2AC1BFBDF961}" srcOrd="1" destOrd="0" presId="urn:microsoft.com/office/officeart/2008/layout/LinedList"/>
    <dgm:cxn modelId="{F866FECC-4EC5-2043-B104-EFD5C7FAE0C0}" type="presParOf" srcId="{F19BC95C-40CB-6F45-90F6-C3E9DF46E860}" destId="{83681C7E-8008-C846-A97A-7CAF65B922CD}" srcOrd="8" destOrd="0" presId="urn:microsoft.com/office/officeart/2008/layout/LinedList"/>
    <dgm:cxn modelId="{C2041059-1B61-5049-BD5B-79E29FABFBE6}" type="presParOf" srcId="{F19BC95C-40CB-6F45-90F6-C3E9DF46E860}" destId="{43D342F3-B151-464B-A658-F53E6F5EF06B}" srcOrd="9" destOrd="0" presId="urn:microsoft.com/office/officeart/2008/layout/LinedList"/>
    <dgm:cxn modelId="{2A665BF0-87DC-8847-AACE-E021D40D9CBD}" type="presParOf" srcId="{43D342F3-B151-464B-A658-F53E6F5EF06B}" destId="{86DCFC21-304D-EE41-9471-88FBF253003B}" srcOrd="0" destOrd="0" presId="urn:microsoft.com/office/officeart/2008/layout/LinedList"/>
    <dgm:cxn modelId="{93BE2334-A262-B04F-BDDC-A949E2F9EEE3}" type="presParOf" srcId="{43D342F3-B151-464B-A658-F53E6F5EF06B}" destId="{E047585E-CD68-1B40-B0E8-904FE8EE4B10}"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FB6A14C-7CCC-4AD3-B4A4-09722FBB73D1}"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5DED653E-6FBE-484E-BB6A-3F5799CF0E47}">
      <dgm:prSet/>
      <dgm:spPr/>
      <dgm:t>
        <a:bodyPr/>
        <a:lstStyle/>
        <a:p>
          <a:r>
            <a:rPr lang="en-GB" b="0" i="0"/>
            <a:t>The Role of Youth Work Within Formal Education Settings</a:t>
          </a:r>
          <a:endParaRPr lang="en-US"/>
        </a:p>
      </dgm:t>
    </dgm:pt>
    <dgm:pt modelId="{A9C6662F-62FB-40A5-A148-190B341AF646}" type="parTrans" cxnId="{9049A967-5208-4E97-AA3E-12D3ED630383}">
      <dgm:prSet/>
      <dgm:spPr/>
      <dgm:t>
        <a:bodyPr/>
        <a:lstStyle/>
        <a:p>
          <a:endParaRPr lang="en-US"/>
        </a:p>
      </dgm:t>
    </dgm:pt>
    <dgm:pt modelId="{B0E6B3A7-B044-4AD0-94F9-6AC33E7229E0}" type="sibTrans" cxnId="{9049A967-5208-4E97-AA3E-12D3ED630383}">
      <dgm:prSet/>
      <dgm:spPr/>
      <dgm:t>
        <a:bodyPr/>
        <a:lstStyle/>
        <a:p>
          <a:endParaRPr lang="en-US"/>
        </a:p>
      </dgm:t>
    </dgm:pt>
    <dgm:pt modelId="{F7F90E11-F2CF-4A9E-8F16-F338C446BEF8}">
      <dgm:prSet/>
      <dgm:spPr/>
      <dgm:t>
        <a:bodyPr/>
        <a:lstStyle/>
        <a:p>
          <a:r>
            <a:rPr lang="en-GB" i="0"/>
            <a:t>Access to Youth Work Within Formal Education Settings</a:t>
          </a:r>
          <a:endParaRPr lang="en-US"/>
        </a:p>
      </dgm:t>
    </dgm:pt>
    <dgm:pt modelId="{D0EE1A46-CB11-4C33-9524-AD7B1420E496}" type="parTrans" cxnId="{80A60FFF-88B3-46E9-81A7-18C310704154}">
      <dgm:prSet/>
      <dgm:spPr/>
      <dgm:t>
        <a:bodyPr/>
        <a:lstStyle/>
        <a:p>
          <a:endParaRPr lang="en-US"/>
        </a:p>
      </dgm:t>
    </dgm:pt>
    <dgm:pt modelId="{76D768A6-3C2D-4631-B270-1EF1582ED122}" type="sibTrans" cxnId="{80A60FFF-88B3-46E9-81A7-18C310704154}">
      <dgm:prSet/>
      <dgm:spPr/>
      <dgm:t>
        <a:bodyPr/>
        <a:lstStyle/>
        <a:p>
          <a:endParaRPr lang="en-US"/>
        </a:p>
      </dgm:t>
    </dgm:pt>
    <dgm:pt modelId="{DB76D213-85CF-4A74-AF36-6B66F3A50417}">
      <dgm:prSet/>
      <dgm:spPr/>
      <dgm:t>
        <a:bodyPr/>
        <a:lstStyle/>
        <a:p>
          <a:r>
            <a:rPr lang="en-GB"/>
            <a:t>Early Intervention/ Prevention </a:t>
          </a:r>
          <a:endParaRPr lang="en-US"/>
        </a:p>
      </dgm:t>
    </dgm:pt>
    <dgm:pt modelId="{7ADB9EC4-9693-4030-9B97-03A8C9237ED3}" type="parTrans" cxnId="{F1C2DFBA-BE64-4A9F-99C6-78DC1BE2CFD3}">
      <dgm:prSet/>
      <dgm:spPr/>
      <dgm:t>
        <a:bodyPr/>
        <a:lstStyle/>
        <a:p>
          <a:endParaRPr lang="en-US"/>
        </a:p>
      </dgm:t>
    </dgm:pt>
    <dgm:pt modelId="{55C1604A-F308-488D-9156-B66131FF4325}" type="sibTrans" cxnId="{F1C2DFBA-BE64-4A9F-99C6-78DC1BE2CFD3}">
      <dgm:prSet/>
      <dgm:spPr/>
      <dgm:t>
        <a:bodyPr/>
        <a:lstStyle/>
        <a:p>
          <a:endParaRPr lang="en-US"/>
        </a:p>
      </dgm:t>
    </dgm:pt>
    <dgm:pt modelId="{1702930C-771A-413D-8221-620BEE14FFD5}">
      <dgm:prSet/>
      <dgm:spPr/>
      <dgm:t>
        <a:bodyPr/>
        <a:lstStyle/>
        <a:p>
          <a:r>
            <a:rPr lang="en-GB"/>
            <a:t>Support for Young People and Families Following Deregistration </a:t>
          </a:r>
          <a:endParaRPr lang="en-US"/>
        </a:p>
      </dgm:t>
    </dgm:pt>
    <dgm:pt modelId="{0BF8A12A-4E52-4696-958C-5E9217B500EB}" type="parTrans" cxnId="{C3B02886-EE0C-4710-AE64-D47DC9D04192}">
      <dgm:prSet/>
      <dgm:spPr/>
      <dgm:t>
        <a:bodyPr/>
        <a:lstStyle/>
        <a:p>
          <a:endParaRPr lang="en-US"/>
        </a:p>
      </dgm:t>
    </dgm:pt>
    <dgm:pt modelId="{C7DAF771-BFFE-48F6-92F3-FE2FAECD7349}" type="sibTrans" cxnId="{C3B02886-EE0C-4710-AE64-D47DC9D04192}">
      <dgm:prSet/>
      <dgm:spPr/>
      <dgm:t>
        <a:bodyPr/>
        <a:lstStyle/>
        <a:p>
          <a:endParaRPr lang="en-US"/>
        </a:p>
      </dgm:t>
    </dgm:pt>
    <dgm:pt modelId="{FF7B94B8-1BB1-7D42-BE38-ECDC7AB8FE6C}" type="pres">
      <dgm:prSet presAssocID="{5FB6A14C-7CCC-4AD3-B4A4-09722FBB73D1}" presName="vert0" presStyleCnt="0">
        <dgm:presLayoutVars>
          <dgm:dir/>
          <dgm:animOne val="branch"/>
          <dgm:animLvl val="lvl"/>
        </dgm:presLayoutVars>
      </dgm:prSet>
      <dgm:spPr/>
    </dgm:pt>
    <dgm:pt modelId="{727A84AA-D0EA-3E4C-A322-13F9C49BFC18}" type="pres">
      <dgm:prSet presAssocID="{5DED653E-6FBE-484E-BB6A-3F5799CF0E47}" presName="thickLine" presStyleLbl="alignNode1" presStyleIdx="0" presStyleCnt="4"/>
      <dgm:spPr/>
    </dgm:pt>
    <dgm:pt modelId="{D54B2393-6AED-4F46-AF29-E989B2F6EFEE}" type="pres">
      <dgm:prSet presAssocID="{5DED653E-6FBE-484E-BB6A-3F5799CF0E47}" presName="horz1" presStyleCnt="0"/>
      <dgm:spPr/>
    </dgm:pt>
    <dgm:pt modelId="{FFCCA7BA-A186-6141-8EBF-57CD902D1A6F}" type="pres">
      <dgm:prSet presAssocID="{5DED653E-6FBE-484E-BB6A-3F5799CF0E47}" presName="tx1" presStyleLbl="revTx" presStyleIdx="0" presStyleCnt="4"/>
      <dgm:spPr/>
    </dgm:pt>
    <dgm:pt modelId="{7094C998-848F-C243-8752-26E36373EBAC}" type="pres">
      <dgm:prSet presAssocID="{5DED653E-6FBE-484E-BB6A-3F5799CF0E47}" presName="vert1" presStyleCnt="0"/>
      <dgm:spPr/>
    </dgm:pt>
    <dgm:pt modelId="{C5B7FAFD-9328-6646-8747-57F3EE5E81C1}" type="pres">
      <dgm:prSet presAssocID="{F7F90E11-F2CF-4A9E-8F16-F338C446BEF8}" presName="thickLine" presStyleLbl="alignNode1" presStyleIdx="1" presStyleCnt="4"/>
      <dgm:spPr/>
    </dgm:pt>
    <dgm:pt modelId="{4E193D3A-7EF0-5E4F-B54F-63F16E3A8912}" type="pres">
      <dgm:prSet presAssocID="{F7F90E11-F2CF-4A9E-8F16-F338C446BEF8}" presName="horz1" presStyleCnt="0"/>
      <dgm:spPr/>
    </dgm:pt>
    <dgm:pt modelId="{D819FBD5-C973-E746-B5B3-BDAD9A2B4440}" type="pres">
      <dgm:prSet presAssocID="{F7F90E11-F2CF-4A9E-8F16-F338C446BEF8}" presName="tx1" presStyleLbl="revTx" presStyleIdx="1" presStyleCnt="4"/>
      <dgm:spPr/>
    </dgm:pt>
    <dgm:pt modelId="{F52A32AB-FCFB-1E41-BE9C-D4CD4CA1B001}" type="pres">
      <dgm:prSet presAssocID="{F7F90E11-F2CF-4A9E-8F16-F338C446BEF8}" presName="vert1" presStyleCnt="0"/>
      <dgm:spPr/>
    </dgm:pt>
    <dgm:pt modelId="{1DF77F4A-8E01-1C45-BEE3-99B90E5BAD88}" type="pres">
      <dgm:prSet presAssocID="{DB76D213-85CF-4A74-AF36-6B66F3A50417}" presName="thickLine" presStyleLbl="alignNode1" presStyleIdx="2" presStyleCnt="4"/>
      <dgm:spPr/>
    </dgm:pt>
    <dgm:pt modelId="{12FC9600-B7FE-BF4A-960C-E3B6266407C0}" type="pres">
      <dgm:prSet presAssocID="{DB76D213-85CF-4A74-AF36-6B66F3A50417}" presName="horz1" presStyleCnt="0"/>
      <dgm:spPr/>
    </dgm:pt>
    <dgm:pt modelId="{1F201702-2356-1D41-A2B4-EB9A5E6DED85}" type="pres">
      <dgm:prSet presAssocID="{DB76D213-85CF-4A74-AF36-6B66F3A50417}" presName="tx1" presStyleLbl="revTx" presStyleIdx="2" presStyleCnt="4"/>
      <dgm:spPr/>
    </dgm:pt>
    <dgm:pt modelId="{459821B4-153E-F246-A236-CF7FC1A00C5D}" type="pres">
      <dgm:prSet presAssocID="{DB76D213-85CF-4A74-AF36-6B66F3A50417}" presName="vert1" presStyleCnt="0"/>
      <dgm:spPr/>
    </dgm:pt>
    <dgm:pt modelId="{7CF7A352-EA53-9542-B955-4DC3603F6BEB}" type="pres">
      <dgm:prSet presAssocID="{1702930C-771A-413D-8221-620BEE14FFD5}" presName="thickLine" presStyleLbl="alignNode1" presStyleIdx="3" presStyleCnt="4"/>
      <dgm:spPr/>
    </dgm:pt>
    <dgm:pt modelId="{1326ED49-A10A-A245-A4A3-14C9B0F79BF2}" type="pres">
      <dgm:prSet presAssocID="{1702930C-771A-413D-8221-620BEE14FFD5}" presName="horz1" presStyleCnt="0"/>
      <dgm:spPr/>
    </dgm:pt>
    <dgm:pt modelId="{308A30A1-A7D4-1E4C-932A-A37AF99249FB}" type="pres">
      <dgm:prSet presAssocID="{1702930C-771A-413D-8221-620BEE14FFD5}" presName="tx1" presStyleLbl="revTx" presStyleIdx="3" presStyleCnt="4"/>
      <dgm:spPr/>
    </dgm:pt>
    <dgm:pt modelId="{8607E81B-01F2-4D42-ACE8-C1AD3600374F}" type="pres">
      <dgm:prSet presAssocID="{1702930C-771A-413D-8221-620BEE14FFD5}" presName="vert1" presStyleCnt="0"/>
      <dgm:spPr/>
    </dgm:pt>
  </dgm:ptLst>
  <dgm:cxnLst>
    <dgm:cxn modelId="{6052B71B-1A7E-5745-B4BF-5E57151F9D4E}" type="presOf" srcId="{1702930C-771A-413D-8221-620BEE14FFD5}" destId="{308A30A1-A7D4-1E4C-932A-A37AF99249FB}" srcOrd="0" destOrd="0" presId="urn:microsoft.com/office/officeart/2008/layout/LinedList"/>
    <dgm:cxn modelId="{A5C81E38-7745-6440-89C0-CE7707DE5EFC}" type="presOf" srcId="{5FB6A14C-7CCC-4AD3-B4A4-09722FBB73D1}" destId="{FF7B94B8-1BB1-7D42-BE38-ECDC7AB8FE6C}" srcOrd="0" destOrd="0" presId="urn:microsoft.com/office/officeart/2008/layout/LinedList"/>
    <dgm:cxn modelId="{9049A967-5208-4E97-AA3E-12D3ED630383}" srcId="{5FB6A14C-7CCC-4AD3-B4A4-09722FBB73D1}" destId="{5DED653E-6FBE-484E-BB6A-3F5799CF0E47}" srcOrd="0" destOrd="0" parTransId="{A9C6662F-62FB-40A5-A148-190B341AF646}" sibTransId="{B0E6B3A7-B044-4AD0-94F9-6AC33E7229E0}"/>
    <dgm:cxn modelId="{F6558B6A-00BD-6D45-A90A-D4A5A1BB7202}" type="presOf" srcId="{5DED653E-6FBE-484E-BB6A-3F5799CF0E47}" destId="{FFCCA7BA-A186-6141-8EBF-57CD902D1A6F}" srcOrd="0" destOrd="0" presId="urn:microsoft.com/office/officeart/2008/layout/LinedList"/>
    <dgm:cxn modelId="{E776837F-173B-1C45-8203-A532E345BFEB}" type="presOf" srcId="{F7F90E11-F2CF-4A9E-8F16-F338C446BEF8}" destId="{D819FBD5-C973-E746-B5B3-BDAD9A2B4440}" srcOrd="0" destOrd="0" presId="urn:microsoft.com/office/officeart/2008/layout/LinedList"/>
    <dgm:cxn modelId="{4A0E4584-6F8A-E440-83E5-0D7DA170FF7F}" type="presOf" srcId="{DB76D213-85CF-4A74-AF36-6B66F3A50417}" destId="{1F201702-2356-1D41-A2B4-EB9A5E6DED85}" srcOrd="0" destOrd="0" presId="urn:microsoft.com/office/officeart/2008/layout/LinedList"/>
    <dgm:cxn modelId="{C3B02886-EE0C-4710-AE64-D47DC9D04192}" srcId="{5FB6A14C-7CCC-4AD3-B4A4-09722FBB73D1}" destId="{1702930C-771A-413D-8221-620BEE14FFD5}" srcOrd="3" destOrd="0" parTransId="{0BF8A12A-4E52-4696-958C-5E9217B500EB}" sibTransId="{C7DAF771-BFFE-48F6-92F3-FE2FAECD7349}"/>
    <dgm:cxn modelId="{F1C2DFBA-BE64-4A9F-99C6-78DC1BE2CFD3}" srcId="{5FB6A14C-7CCC-4AD3-B4A4-09722FBB73D1}" destId="{DB76D213-85CF-4A74-AF36-6B66F3A50417}" srcOrd="2" destOrd="0" parTransId="{7ADB9EC4-9693-4030-9B97-03A8C9237ED3}" sibTransId="{55C1604A-F308-488D-9156-B66131FF4325}"/>
    <dgm:cxn modelId="{80A60FFF-88B3-46E9-81A7-18C310704154}" srcId="{5FB6A14C-7CCC-4AD3-B4A4-09722FBB73D1}" destId="{F7F90E11-F2CF-4A9E-8F16-F338C446BEF8}" srcOrd="1" destOrd="0" parTransId="{D0EE1A46-CB11-4C33-9524-AD7B1420E496}" sibTransId="{76D768A6-3C2D-4631-B270-1EF1582ED122}"/>
    <dgm:cxn modelId="{C4AB7E82-EE1A-0248-84BC-FC86870BA1BF}" type="presParOf" srcId="{FF7B94B8-1BB1-7D42-BE38-ECDC7AB8FE6C}" destId="{727A84AA-D0EA-3E4C-A322-13F9C49BFC18}" srcOrd="0" destOrd="0" presId="urn:microsoft.com/office/officeart/2008/layout/LinedList"/>
    <dgm:cxn modelId="{5FB8F5D7-2983-0349-A032-C63BD4E13A87}" type="presParOf" srcId="{FF7B94B8-1BB1-7D42-BE38-ECDC7AB8FE6C}" destId="{D54B2393-6AED-4F46-AF29-E989B2F6EFEE}" srcOrd="1" destOrd="0" presId="urn:microsoft.com/office/officeart/2008/layout/LinedList"/>
    <dgm:cxn modelId="{2A0E9E3E-FC4C-2349-BF3E-4EC626CFBE4C}" type="presParOf" srcId="{D54B2393-6AED-4F46-AF29-E989B2F6EFEE}" destId="{FFCCA7BA-A186-6141-8EBF-57CD902D1A6F}" srcOrd="0" destOrd="0" presId="urn:microsoft.com/office/officeart/2008/layout/LinedList"/>
    <dgm:cxn modelId="{EE42BB5E-70E8-6B40-84A1-768A084B315D}" type="presParOf" srcId="{D54B2393-6AED-4F46-AF29-E989B2F6EFEE}" destId="{7094C998-848F-C243-8752-26E36373EBAC}" srcOrd="1" destOrd="0" presId="urn:microsoft.com/office/officeart/2008/layout/LinedList"/>
    <dgm:cxn modelId="{1F1CB391-79C9-8840-B0F7-7F36A43A874B}" type="presParOf" srcId="{FF7B94B8-1BB1-7D42-BE38-ECDC7AB8FE6C}" destId="{C5B7FAFD-9328-6646-8747-57F3EE5E81C1}" srcOrd="2" destOrd="0" presId="urn:microsoft.com/office/officeart/2008/layout/LinedList"/>
    <dgm:cxn modelId="{F723CCA1-7A6F-B14A-BC18-001E926340C9}" type="presParOf" srcId="{FF7B94B8-1BB1-7D42-BE38-ECDC7AB8FE6C}" destId="{4E193D3A-7EF0-5E4F-B54F-63F16E3A8912}" srcOrd="3" destOrd="0" presId="urn:microsoft.com/office/officeart/2008/layout/LinedList"/>
    <dgm:cxn modelId="{7977C503-B3AA-9D42-B117-1C7FA4F14001}" type="presParOf" srcId="{4E193D3A-7EF0-5E4F-B54F-63F16E3A8912}" destId="{D819FBD5-C973-E746-B5B3-BDAD9A2B4440}" srcOrd="0" destOrd="0" presId="urn:microsoft.com/office/officeart/2008/layout/LinedList"/>
    <dgm:cxn modelId="{54513199-F15F-FF48-9913-4E8B526F806B}" type="presParOf" srcId="{4E193D3A-7EF0-5E4F-B54F-63F16E3A8912}" destId="{F52A32AB-FCFB-1E41-BE9C-D4CD4CA1B001}" srcOrd="1" destOrd="0" presId="urn:microsoft.com/office/officeart/2008/layout/LinedList"/>
    <dgm:cxn modelId="{6D9DE2D1-F47F-5646-BB69-0410170091DA}" type="presParOf" srcId="{FF7B94B8-1BB1-7D42-BE38-ECDC7AB8FE6C}" destId="{1DF77F4A-8E01-1C45-BEE3-99B90E5BAD88}" srcOrd="4" destOrd="0" presId="urn:microsoft.com/office/officeart/2008/layout/LinedList"/>
    <dgm:cxn modelId="{316DA48D-745E-B84A-B555-6387E7F76038}" type="presParOf" srcId="{FF7B94B8-1BB1-7D42-BE38-ECDC7AB8FE6C}" destId="{12FC9600-B7FE-BF4A-960C-E3B6266407C0}" srcOrd="5" destOrd="0" presId="urn:microsoft.com/office/officeart/2008/layout/LinedList"/>
    <dgm:cxn modelId="{C69890F4-FA0E-7742-AB02-24BC9DA681E2}" type="presParOf" srcId="{12FC9600-B7FE-BF4A-960C-E3B6266407C0}" destId="{1F201702-2356-1D41-A2B4-EB9A5E6DED85}" srcOrd="0" destOrd="0" presId="urn:microsoft.com/office/officeart/2008/layout/LinedList"/>
    <dgm:cxn modelId="{95F74027-8BD7-9A4D-982D-35C1A24494C1}" type="presParOf" srcId="{12FC9600-B7FE-BF4A-960C-E3B6266407C0}" destId="{459821B4-153E-F246-A236-CF7FC1A00C5D}" srcOrd="1" destOrd="0" presId="urn:microsoft.com/office/officeart/2008/layout/LinedList"/>
    <dgm:cxn modelId="{0EF2E864-7706-944A-9E86-4FBB1344A619}" type="presParOf" srcId="{FF7B94B8-1BB1-7D42-BE38-ECDC7AB8FE6C}" destId="{7CF7A352-EA53-9542-B955-4DC3603F6BEB}" srcOrd="6" destOrd="0" presId="urn:microsoft.com/office/officeart/2008/layout/LinedList"/>
    <dgm:cxn modelId="{58031695-F7E6-3745-BB71-BCA4AD52BED8}" type="presParOf" srcId="{FF7B94B8-1BB1-7D42-BE38-ECDC7AB8FE6C}" destId="{1326ED49-A10A-A245-A4A3-14C9B0F79BF2}" srcOrd="7" destOrd="0" presId="urn:microsoft.com/office/officeart/2008/layout/LinedList"/>
    <dgm:cxn modelId="{067837E4-99B0-674B-93DE-673C5D8ADB25}" type="presParOf" srcId="{1326ED49-A10A-A245-A4A3-14C9B0F79BF2}" destId="{308A30A1-A7D4-1E4C-932A-A37AF99249FB}" srcOrd="0" destOrd="0" presId="urn:microsoft.com/office/officeart/2008/layout/LinedList"/>
    <dgm:cxn modelId="{11FCA72B-E207-5942-A4B9-299F12710156}" type="presParOf" srcId="{1326ED49-A10A-A245-A4A3-14C9B0F79BF2}" destId="{8607E81B-01F2-4D42-ACE8-C1AD3600374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9666E8B-AE48-49E9-8E57-53729CE6FEC7}" type="doc">
      <dgm:prSet loTypeId="urn:microsoft.com/office/officeart/2016/7/layout/RepeatingBendingProcessNew" loCatId="process" qsTypeId="urn:microsoft.com/office/officeart/2005/8/quickstyle/simple1" qsCatId="simple" csTypeId="urn:microsoft.com/office/officeart/2005/8/colors/colorful1" csCatId="colorful"/>
      <dgm:spPr/>
      <dgm:t>
        <a:bodyPr/>
        <a:lstStyle/>
        <a:p>
          <a:endParaRPr lang="en-US"/>
        </a:p>
      </dgm:t>
    </dgm:pt>
    <dgm:pt modelId="{0E5AB69B-304B-42E8-8B09-F75C4A8A4D2A}">
      <dgm:prSet/>
      <dgm:spPr/>
      <dgm:t>
        <a:bodyPr/>
        <a:lstStyle/>
        <a:p>
          <a:r>
            <a:rPr lang="en-US"/>
            <a:t>Meaningful Relationships </a:t>
          </a:r>
        </a:p>
      </dgm:t>
    </dgm:pt>
    <dgm:pt modelId="{E76CBD16-CDE8-4CED-9616-E834B63D62B8}" type="parTrans" cxnId="{1CA71C98-8D2B-47CC-9EBA-AA58560DC09E}">
      <dgm:prSet/>
      <dgm:spPr/>
      <dgm:t>
        <a:bodyPr/>
        <a:lstStyle/>
        <a:p>
          <a:endParaRPr lang="en-US"/>
        </a:p>
      </dgm:t>
    </dgm:pt>
    <dgm:pt modelId="{3C0397EA-CF37-44FE-826C-707175EAA8FD}" type="sibTrans" cxnId="{1CA71C98-8D2B-47CC-9EBA-AA58560DC09E}">
      <dgm:prSet/>
      <dgm:spPr/>
      <dgm:t>
        <a:bodyPr/>
        <a:lstStyle/>
        <a:p>
          <a:endParaRPr lang="en-US"/>
        </a:p>
      </dgm:t>
    </dgm:pt>
    <dgm:pt modelId="{8CD938BF-CDF3-4249-8DAC-A588DF09B063}">
      <dgm:prSet/>
      <dgm:spPr/>
      <dgm:t>
        <a:bodyPr/>
        <a:lstStyle/>
        <a:p>
          <a:r>
            <a:rPr lang="en-US"/>
            <a:t>Meet young people were they are</a:t>
          </a:r>
        </a:p>
      </dgm:t>
    </dgm:pt>
    <dgm:pt modelId="{D58E16B2-8D83-42A4-AD38-53F8B5268574}" type="parTrans" cxnId="{EF206F91-E697-428D-9112-30F2043EC098}">
      <dgm:prSet/>
      <dgm:spPr/>
      <dgm:t>
        <a:bodyPr/>
        <a:lstStyle/>
        <a:p>
          <a:endParaRPr lang="en-US"/>
        </a:p>
      </dgm:t>
    </dgm:pt>
    <dgm:pt modelId="{CFB48D5B-0B95-459B-BCF4-293ED92F00F4}" type="sibTrans" cxnId="{EF206F91-E697-428D-9112-30F2043EC098}">
      <dgm:prSet/>
      <dgm:spPr/>
      <dgm:t>
        <a:bodyPr/>
        <a:lstStyle/>
        <a:p>
          <a:endParaRPr lang="en-US"/>
        </a:p>
      </dgm:t>
    </dgm:pt>
    <dgm:pt modelId="{C837D3C6-AA11-4F56-A2C9-2A340D9B4A6A}">
      <dgm:prSet/>
      <dgm:spPr/>
      <dgm:t>
        <a:bodyPr/>
        <a:lstStyle/>
        <a:p>
          <a:r>
            <a:rPr lang="en-US"/>
            <a:t>Advocate for young peoples rights and voice </a:t>
          </a:r>
        </a:p>
      </dgm:t>
    </dgm:pt>
    <dgm:pt modelId="{A844D28A-ED86-4576-9B02-0DB576A54B50}" type="parTrans" cxnId="{5BB2C6D5-643B-4AC2-90C7-FCD342EE389F}">
      <dgm:prSet/>
      <dgm:spPr/>
      <dgm:t>
        <a:bodyPr/>
        <a:lstStyle/>
        <a:p>
          <a:endParaRPr lang="en-US"/>
        </a:p>
      </dgm:t>
    </dgm:pt>
    <dgm:pt modelId="{AE61F1EA-0214-4718-91AD-7BC0E7C16229}" type="sibTrans" cxnId="{5BB2C6D5-643B-4AC2-90C7-FCD342EE389F}">
      <dgm:prSet/>
      <dgm:spPr/>
      <dgm:t>
        <a:bodyPr/>
        <a:lstStyle/>
        <a:p>
          <a:endParaRPr lang="en-US"/>
        </a:p>
      </dgm:t>
    </dgm:pt>
    <dgm:pt modelId="{E9A9ECB0-AA92-4FD9-92F5-CAD4F72883A9}">
      <dgm:prSet/>
      <dgm:spPr/>
      <dgm:t>
        <a:bodyPr/>
        <a:lstStyle/>
        <a:p>
          <a:r>
            <a:rPr lang="en-US"/>
            <a:t>Create opportunity </a:t>
          </a:r>
        </a:p>
      </dgm:t>
    </dgm:pt>
    <dgm:pt modelId="{67D62260-1233-4D40-B42C-475C4796A7F6}" type="parTrans" cxnId="{8DBB3C90-EA33-479E-AF89-B76CFECA7E3E}">
      <dgm:prSet/>
      <dgm:spPr/>
      <dgm:t>
        <a:bodyPr/>
        <a:lstStyle/>
        <a:p>
          <a:endParaRPr lang="en-US"/>
        </a:p>
      </dgm:t>
    </dgm:pt>
    <dgm:pt modelId="{F576881A-BEDC-412D-96EF-3430520844F1}" type="sibTrans" cxnId="{8DBB3C90-EA33-479E-AF89-B76CFECA7E3E}">
      <dgm:prSet/>
      <dgm:spPr/>
      <dgm:t>
        <a:bodyPr/>
        <a:lstStyle/>
        <a:p>
          <a:endParaRPr lang="en-US"/>
        </a:p>
      </dgm:t>
    </dgm:pt>
    <dgm:pt modelId="{F66C576D-636D-4956-838B-D5EB044FBEC5}">
      <dgm:prSet/>
      <dgm:spPr/>
      <dgm:t>
        <a:bodyPr/>
        <a:lstStyle/>
        <a:p>
          <a:r>
            <a:rPr lang="en-US"/>
            <a:t>Builds skills and knowledge </a:t>
          </a:r>
        </a:p>
      </dgm:t>
    </dgm:pt>
    <dgm:pt modelId="{44260650-6224-48BF-9CA8-32A1672694AB}" type="parTrans" cxnId="{C19F73C1-CD01-42F7-8B62-B08D39FE3992}">
      <dgm:prSet/>
      <dgm:spPr/>
      <dgm:t>
        <a:bodyPr/>
        <a:lstStyle/>
        <a:p>
          <a:endParaRPr lang="en-US"/>
        </a:p>
      </dgm:t>
    </dgm:pt>
    <dgm:pt modelId="{58E98FBF-A79A-4B0A-AC3C-4A41DD8C0270}" type="sibTrans" cxnId="{C19F73C1-CD01-42F7-8B62-B08D39FE3992}">
      <dgm:prSet/>
      <dgm:spPr/>
      <dgm:t>
        <a:bodyPr/>
        <a:lstStyle/>
        <a:p>
          <a:endParaRPr lang="en-US"/>
        </a:p>
      </dgm:t>
    </dgm:pt>
    <dgm:pt modelId="{747763EB-BC42-409C-9DB4-CC7F38E39DDD}">
      <dgm:prSet/>
      <dgm:spPr/>
      <dgm:t>
        <a:bodyPr/>
        <a:lstStyle/>
        <a:p>
          <a:r>
            <a:rPr lang="en-US"/>
            <a:t>Fosters Association </a:t>
          </a:r>
        </a:p>
      </dgm:t>
    </dgm:pt>
    <dgm:pt modelId="{77057715-411E-43F2-90D1-47414E716589}" type="parTrans" cxnId="{1AE84B97-EE0E-4BCD-8B68-29A1EADFCDC8}">
      <dgm:prSet/>
      <dgm:spPr/>
      <dgm:t>
        <a:bodyPr/>
        <a:lstStyle/>
        <a:p>
          <a:endParaRPr lang="en-US"/>
        </a:p>
      </dgm:t>
    </dgm:pt>
    <dgm:pt modelId="{D58607C9-9B57-4F4B-9B32-44273E508B5C}" type="sibTrans" cxnId="{1AE84B97-EE0E-4BCD-8B68-29A1EADFCDC8}">
      <dgm:prSet/>
      <dgm:spPr/>
      <dgm:t>
        <a:bodyPr/>
        <a:lstStyle/>
        <a:p>
          <a:endParaRPr lang="en-US"/>
        </a:p>
      </dgm:t>
    </dgm:pt>
    <dgm:pt modelId="{85CB93D3-4B0D-4B22-97A7-5FE30D473E64}">
      <dgm:prSet/>
      <dgm:spPr/>
      <dgm:t>
        <a:bodyPr/>
        <a:lstStyle/>
        <a:p>
          <a:r>
            <a:rPr lang="en-US"/>
            <a:t>Develops Resilience </a:t>
          </a:r>
        </a:p>
      </dgm:t>
    </dgm:pt>
    <dgm:pt modelId="{8F49096F-5B84-44FF-9ED3-8AC32248BD18}" type="parTrans" cxnId="{87E249CC-65B7-4F29-9682-043E51E98924}">
      <dgm:prSet/>
      <dgm:spPr/>
      <dgm:t>
        <a:bodyPr/>
        <a:lstStyle/>
        <a:p>
          <a:endParaRPr lang="en-US"/>
        </a:p>
      </dgm:t>
    </dgm:pt>
    <dgm:pt modelId="{68AE865E-02CB-48AD-98E6-2A53B3B79C3E}" type="sibTrans" cxnId="{87E249CC-65B7-4F29-9682-043E51E98924}">
      <dgm:prSet/>
      <dgm:spPr/>
      <dgm:t>
        <a:bodyPr/>
        <a:lstStyle/>
        <a:p>
          <a:endParaRPr lang="en-US"/>
        </a:p>
      </dgm:t>
    </dgm:pt>
    <dgm:pt modelId="{8DCA95DD-9E8E-4265-9016-8D97C1D2CDB9}">
      <dgm:prSet/>
      <dgm:spPr/>
      <dgm:t>
        <a:bodyPr/>
        <a:lstStyle/>
        <a:p>
          <a:r>
            <a:rPr lang="en-US"/>
            <a:t>Promotes self efficacy</a:t>
          </a:r>
        </a:p>
      </dgm:t>
    </dgm:pt>
    <dgm:pt modelId="{05B58EDC-DFBF-4E15-A6C2-C25C1BA3A506}" type="parTrans" cxnId="{17E35A6A-3914-4007-B0D3-B51E788438E5}">
      <dgm:prSet/>
      <dgm:spPr/>
      <dgm:t>
        <a:bodyPr/>
        <a:lstStyle/>
        <a:p>
          <a:endParaRPr lang="en-US"/>
        </a:p>
      </dgm:t>
    </dgm:pt>
    <dgm:pt modelId="{452FB813-6CE6-41F6-B450-AACF3566211F}" type="sibTrans" cxnId="{17E35A6A-3914-4007-B0D3-B51E788438E5}">
      <dgm:prSet/>
      <dgm:spPr/>
      <dgm:t>
        <a:bodyPr/>
        <a:lstStyle/>
        <a:p>
          <a:endParaRPr lang="en-US"/>
        </a:p>
      </dgm:t>
    </dgm:pt>
    <dgm:pt modelId="{287B24C9-9747-4BDA-852E-F4E98115CA49}">
      <dgm:prSet/>
      <dgm:spPr/>
      <dgm:t>
        <a:bodyPr/>
        <a:lstStyle/>
        <a:p>
          <a:r>
            <a:rPr lang="en-US"/>
            <a:t>Inclusive, Empowering , Educational, Participative, Expressive </a:t>
          </a:r>
        </a:p>
      </dgm:t>
    </dgm:pt>
    <dgm:pt modelId="{66A30B89-22AA-413C-87C3-49C157CA67B8}" type="parTrans" cxnId="{F0CC6C3A-3BE2-4098-8B97-79A7D0C65142}">
      <dgm:prSet/>
      <dgm:spPr/>
      <dgm:t>
        <a:bodyPr/>
        <a:lstStyle/>
        <a:p>
          <a:endParaRPr lang="en-US"/>
        </a:p>
      </dgm:t>
    </dgm:pt>
    <dgm:pt modelId="{74463276-15CD-4BC4-9E00-0CE4BE973D76}" type="sibTrans" cxnId="{F0CC6C3A-3BE2-4098-8B97-79A7D0C65142}">
      <dgm:prSet/>
      <dgm:spPr/>
      <dgm:t>
        <a:bodyPr/>
        <a:lstStyle/>
        <a:p>
          <a:endParaRPr lang="en-US"/>
        </a:p>
      </dgm:t>
    </dgm:pt>
    <dgm:pt modelId="{35BB3706-856D-AD48-845F-079E2BCC20FD}" type="pres">
      <dgm:prSet presAssocID="{09666E8B-AE48-49E9-8E57-53729CE6FEC7}" presName="Name0" presStyleCnt="0">
        <dgm:presLayoutVars>
          <dgm:dir/>
          <dgm:resizeHandles val="exact"/>
        </dgm:presLayoutVars>
      </dgm:prSet>
      <dgm:spPr/>
    </dgm:pt>
    <dgm:pt modelId="{7C82A6D8-BDB3-2548-A0DD-D070D264FB13}" type="pres">
      <dgm:prSet presAssocID="{0E5AB69B-304B-42E8-8B09-F75C4A8A4D2A}" presName="node" presStyleLbl="node1" presStyleIdx="0" presStyleCnt="9">
        <dgm:presLayoutVars>
          <dgm:bulletEnabled val="1"/>
        </dgm:presLayoutVars>
      </dgm:prSet>
      <dgm:spPr/>
    </dgm:pt>
    <dgm:pt modelId="{24E3D924-4F35-9247-A716-9A89BF49397B}" type="pres">
      <dgm:prSet presAssocID="{3C0397EA-CF37-44FE-826C-707175EAA8FD}" presName="sibTrans" presStyleLbl="sibTrans1D1" presStyleIdx="0" presStyleCnt="8"/>
      <dgm:spPr/>
    </dgm:pt>
    <dgm:pt modelId="{AF5CD569-9626-204D-8D38-1D73A9809A67}" type="pres">
      <dgm:prSet presAssocID="{3C0397EA-CF37-44FE-826C-707175EAA8FD}" presName="connectorText" presStyleLbl="sibTrans1D1" presStyleIdx="0" presStyleCnt="8"/>
      <dgm:spPr/>
    </dgm:pt>
    <dgm:pt modelId="{3673D212-A167-E34D-842B-E6C73B2D4A4A}" type="pres">
      <dgm:prSet presAssocID="{8CD938BF-CDF3-4249-8DAC-A588DF09B063}" presName="node" presStyleLbl="node1" presStyleIdx="1" presStyleCnt="9">
        <dgm:presLayoutVars>
          <dgm:bulletEnabled val="1"/>
        </dgm:presLayoutVars>
      </dgm:prSet>
      <dgm:spPr/>
    </dgm:pt>
    <dgm:pt modelId="{F9F4B6E7-F1DE-2E4F-86A9-A8270E249082}" type="pres">
      <dgm:prSet presAssocID="{CFB48D5B-0B95-459B-BCF4-293ED92F00F4}" presName="sibTrans" presStyleLbl="sibTrans1D1" presStyleIdx="1" presStyleCnt="8"/>
      <dgm:spPr/>
    </dgm:pt>
    <dgm:pt modelId="{A238C5A8-D6EC-AF4B-8518-4D5A4CD1B8F0}" type="pres">
      <dgm:prSet presAssocID="{CFB48D5B-0B95-459B-BCF4-293ED92F00F4}" presName="connectorText" presStyleLbl="sibTrans1D1" presStyleIdx="1" presStyleCnt="8"/>
      <dgm:spPr/>
    </dgm:pt>
    <dgm:pt modelId="{5876D7EB-BA2F-FA49-820D-B52C5F3F7A22}" type="pres">
      <dgm:prSet presAssocID="{C837D3C6-AA11-4F56-A2C9-2A340D9B4A6A}" presName="node" presStyleLbl="node1" presStyleIdx="2" presStyleCnt="9">
        <dgm:presLayoutVars>
          <dgm:bulletEnabled val="1"/>
        </dgm:presLayoutVars>
      </dgm:prSet>
      <dgm:spPr/>
    </dgm:pt>
    <dgm:pt modelId="{BE2FB0F0-0B01-994D-B82A-7430B7C3638C}" type="pres">
      <dgm:prSet presAssocID="{AE61F1EA-0214-4718-91AD-7BC0E7C16229}" presName="sibTrans" presStyleLbl="sibTrans1D1" presStyleIdx="2" presStyleCnt="8"/>
      <dgm:spPr/>
    </dgm:pt>
    <dgm:pt modelId="{98ADE648-EE08-0344-B711-C9BDD6A06AD7}" type="pres">
      <dgm:prSet presAssocID="{AE61F1EA-0214-4718-91AD-7BC0E7C16229}" presName="connectorText" presStyleLbl="sibTrans1D1" presStyleIdx="2" presStyleCnt="8"/>
      <dgm:spPr/>
    </dgm:pt>
    <dgm:pt modelId="{E3448942-FA2B-9741-BF2D-F903494E0409}" type="pres">
      <dgm:prSet presAssocID="{E9A9ECB0-AA92-4FD9-92F5-CAD4F72883A9}" presName="node" presStyleLbl="node1" presStyleIdx="3" presStyleCnt="9">
        <dgm:presLayoutVars>
          <dgm:bulletEnabled val="1"/>
        </dgm:presLayoutVars>
      </dgm:prSet>
      <dgm:spPr/>
    </dgm:pt>
    <dgm:pt modelId="{3BBB7654-6058-0C48-AFC5-81595F385DAB}" type="pres">
      <dgm:prSet presAssocID="{F576881A-BEDC-412D-96EF-3430520844F1}" presName="sibTrans" presStyleLbl="sibTrans1D1" presStyleIdx="3" presStyleCnt="8"/>
      <dgm:spPr/>
    </dgm:pt>
    <dgm:pt modelId="{81B18CC0-92B3-3040-BDB9-E064099B4EDA}" type="pres">
      <dgm:prSet presAssocID="{F576881A-BEDC-412D-96EF-3430520844F1}" presName="connectorText" presStyleLbl="sibTrans1D1" presStyleIdx="3" presStyleCnt="8"/>
      <dgm:spPr/>
    </dgm:pt>
    <dgm:pt modelId="{71C86EE8-EA7D-B642-8341-C56D9B3B33F2}" type="pres">
      <dgm:prSet presAssocID="{F66C576D-636D-4956-838B-D5EB044FBEC5}" presName="node" presStyleLbl="node1" presStyleIdx="4" presStyleCnt="9">
        <dgm:presLayoutVars>
          <dgm:bulletEnabled val="1"/>
        </dgm:presLayoutVars>
      </dgm:prSet>
      <dgm:spPr/>
    </dgm:pt>
    <dgm:pt modelId="{88552003-CAA2-244C-876A-67D23A7A2AA7}" type="pres">
      <dgm:prSet presAssocID="{58E98FBF-A79A-4B0A-AC3C-4A41DD8C0270}" presName="sibTrans" presStyleLbl="sibTrans1D1" presStyleIdx="4" presStyleCnt="8"/>
      <dgm:spPr/>
    </dgm:pt>
    <dgm:pt modelId="{C4566247-08D7-5744-8E59-A5FEA42EF7DB}" type="pres">
      <dgm:prSet presAssocID="{58E98FBF-A79A-4B0A-AC3C-4A41DD8C0270}" presName="connectorText" presStyleLbl="sibTrans1D1" presStyleIdx="4" presStyleCnt="8"/>
      <dgm:spPr/>
    </dgm:pt>
    <dgm:pt modelId="{C015541E-1377-824D-9411-8875D093C700}" type="pres">
      <dgm:prSet presAssocID="{747763EB-BC42-409C-9DB4-CC7F38E39DDD}" presName="node" presStyleLbl="node1" presStyleIdx="5" presStyleCnt="9">
        <dgm:presLayoutVars>
          <dgm:bulletEnabled val="1"/>
        </dgm:presLayoutVars>
      </dgm:prSet>
      <dgm:spPr/>
    </dgm:pt>
    <dgm:pt modelId="{DB5C4685-2E9E-DD44-BA90-893F000D1DD4}" type="pres">
      <dgm:prSet presAssocID="{D58607C9-9B57-4F4B-9B32-44273E508B5C}" presName="sibTrans" presStyleLbl="sibTrans1D1" presStyleIdx="5" presStyleCnt="8"/>
      <dgm:spPr/>
    </dgm:pt>
    <dgm:pt modelId="{7FEEDABE-F49B-0346-B0A7-9E90D274C35F}" type="pres">
      <dgm:prSet presAssocID="{D58607C9-9B57-4F4B-9B32-44273E508B5C}" presName="connectorText" presStyleLbl="sibTrans1D1" presStyleIdx="5" presStyleCnt="8"/>
      <dgm:spPr/>
    </dgm:pt>
    <dgm:pt modelId="{5E9D2770-1580-2D44-AABF-DE66A52DDEBC}" type="pres">
      <dgm:prSet presAssocID="{85CB93D3-4B0D-4B22-97A7-5FE30D473E64}" presName="node" presStyleLbl="node1" presStyleIdx="6" presStyleCnt="9">
        <dgm:presLayoutVars>
          <dgm:bulletEnabled val="1"/>
        </dgm:presLayoutVars>
      </dgm:prSet>
      <dgm:spPr/>
    </dgm:pt>
    <dgm:pt modelId="{30459D94-24D1-6648-AF08-57C4B985DFD6}" type="pres">
      <dgm:prSet presAssocID="{68AE865E-02CB-48AD-98E6-2A53B3B79C3E}" presName="sibTrans" presStyleLbl="sibTrans1D1" presStyleIdx="6" presStyleCnt="8"/>
      <dgm:spPr/>
    </dgm:pt>
    <dgm:pt modelId="{26D9585B-F534-DC4A-BC46-A53B507918EA}" type="pres">
      <dgm:prSet presAssocID="{68AE865E-02CB-48AD-98E6-2A53B3B79C3E}" presName="connectorText" presStyleLbl="sibTrans1D1" presStyleIdx="6" presStyleCnt="8"/>
      <dgm:spPr/>
    </dgm:pt>
    <dgm:pt modelId="{159C2E0A-8F7C-E148-A59B-44FB609A96C0}" type="pres">
      <dgm:prSet presAssocID="{8DCA95DD-9E8E-4265-9016-8D97C1D2CDB9}" presName="node" presStyleLbl="node1" presStyleIdx="7" presStyleCnt="9">
        <dgm:presLayoutVars>
          <dgm:bulletEnabled val="1"/>
        </dgm:presLayoutVars>
      </dgm:prSet>
      <dgm:spPr/>
    </dgm:pt>
    <dgm:pt modelId="{CEA38D34-1001-0F4C-9923-8FC635A8F329}" type="pres">
      <dgm:prSet presAssocID="{452FB813-6CE6-41F6-B450-AACF3566211F}" presName="sibTrans" presStyleLbl="sibTrans1D1" presStyleIdx="7" presStyleCnt="8"/>
      <dgm:spPr/>
    </dgm:pt>
    <dgm:pt modelId="{FE7CB5F6-A4DB-2246-8258-F1E35E2F811D}" type="pres">
      <dgm:prSet presAssocID="{452FB813-6CE6-41F6-B450-AACF3566211F}" presName="connectorText" presStyleLbl="sibTrans1D1" presStyleIdx="7" presStyleCnt="8"/>
      <dgm:spPr/>
    </dgm:pt>
    <dgm:pt modelId="{8CEF0DCA-C71A-2C42-8642-8FFA84C7468D}" type="pres">
      <dgm:prSet presAssocID="{287B24C9-9747-4BDA-852E-F4E98115CA49}" presName="node" presStyleLbl="node1" presStyleIdx="8" presStyleCnt="9">
        <dgm:presLayoutVars>
          <dgm:bulletEnabled val="1"/>
        </dgm:presLayoutVars>
      </dgm:prSet>
      <dgm:spPr/>
    </dgm:pt>
  </dgm:ptLst>
  <dgm:cxnLst>
    <dgm:cxn modelId="{B99DCB0F-FFC0-6242-8467-588478B09D91}" type="presOf" srcId="{D58607C9-9B57-4F4B-9B32-44273E508B5C}" destId="{DB5C4685-2E9E-DD44-BA90-893F000D1DD4}" srcOrd="0" destOrd="0" presId="urn:microsoft.com/office/officeart/2016/7/layout/RepeatingBendingProcessNew"/>
    <dgm:cxn modelId="{B652F511-39E7-D449-8242-227E54CDECCF}" type="presOf" srcId="{CFB48D5B-0B95-459B-BCF4-293ED92F00F4}" destId="{A238C5A8-D6EC-AF4B-8518-4D5A4CD1B8F0}" srcOrd="1" destOrd="0" presId="urn:microsoft.com/office/officeart/2016/7/layout/RepeatingBendingProcessNew"/>
    <dgm:cxn modelId="{5B901524-D98A-CB40-9755-73CE34D7EA3A}" type="presOf" srcId="{8CD938BF-CDF3-4249-8DAC-A588DF09B063}" destId="{3673D212-A167-E34D-842B-E6C73B2D4A4A}" srcOrd="0" destOrd="0" presId="urn:microsoft.com/office/officeart/2016/7/layout/RepeatingBendingProcessNew"/>
    <dgm:cxn modelId="{14D7AB25-678C-024D-9C68-95AA1CA4ED0C}" type="presOf" srcId="{68AE865E-02CB-48AD-98E6-2A53B3B79C3E}" destId="{26D9585B-F534-DC4A-BC46-A53B507918EA}" srcOrd="1" destOrd="0" presId="urn:microsoft.com/office/officeart/2016/7/layout/RepeatingBendingProcessNew"/>
    <dgm:cxn modelId="{4AA08D26-395B-044C-B6BA-A2D9D65CB6EC}" type="presOf" srcId="{747763EB-BC42-409C-9DB4-CC7F38E39DDD}" destId="{C015541E-1377-824D-9411-8875D093C700}" srcOrd="0" destOrd="0" presId="urn:microsoft.com/office/officeart/2016/7/layout/RepeatingBendingProcessNew"/>
    <dgm:cxn modelId="{F0CC6C3A-3BE2-4098-8B97-79A7D0C65142}" srcId="{09666E8B-AE48-49E9-8E57-53729CE6FEC7}" destId="{287B24C9-9747-4BDA-852E-F4E98115CA49}" srcOrd="8" destOrd="0" parTransId="{66A30B89-22AA-413C-87C3-49C157CA67B8}" sibTransId="{74463276-15CD-4BC4-9E00-0CE4BE973D76}"/>
    <dgm:cxn modelId="{0F5BB73E-5270-4144-8E11-2BDA68B9F25F}" type="presOf" srcId="{85CB93D3-4B0D-4B22-97A7-5FE30D473E64}" destId="{5E9D2770-1580-2D44-AABF-DE66A52DDEBC}" srcOrd="0" destOrd="0" presId="urn:microsoft.com/office/officeart/2016/7/layout/RepeatingBendingProcessNew"/>
    <dgm:cxn modelId="{5F075B4A-F708-A14F-B2B7-C664F547066B}" type="presOf" srcId="{452FB813-6CE6-41F6-B450-AACF3566211F}" destId="{FE7CB5F6-A4DB-2246-8258-F1E35E2F811D}" srcOrd="1" destOrd="0" presId="urn:microsoft.com/office/officeart/2016/7/layout/RepeatingBendingProcessNew"/>
    <dgm:cxn modelId="{F222274E-E2FA-BF47-ACFC-16DEC37D71C2}" type="presOf" srcId="{F576881A-BEDC-412D-96EF-3430520844F1}" destId="{3BBB7654-6058-0C48-AFC5-81595F385DAB}" srcOrd="0" destOrd="0" presId="urn:microsoft.com/office/officeart/2016/7/layout/RepeatingBendingProcessNew"/>
    <dgm:cxn modelId="{7DC8BE55-F43B-CB41-B328-23EB5D3DB920}" type="presOf" srcId="{C837D3C6-AA11-4F56-A2C9-2A340D9B4A6A}" destId="{5876D7EB-BA2F-FA49-820D-B52C5F3F7A22}" srcOrd="0" destOrd="0" presId="urn:microsoft.com/office/officeart/2016/7/layout/RepeatingBendingProcessNew"/>
    <dgm:cxn modelId="{998D4158-3612-EC40-8FB0-43B89D07DA09}" type="presOf" srcId="{D58607C9-9B57-4F4B-9B32-44273E508B5C}" destId="{7FEEDABE-F49B-0346-B0A7-9E90D274C35F}" srcOrd="1" destOrd="0" presId="urn:microsoft.com/office/officeart/2016/7/layout/RepeatingBendingProcessNew"/>
    <dgm:cxn modelId="{AEFD435C-84CE-E248-AC85-6029EB73A75B}" type="presOf" srcId="{287B24C9-9747-4BDA-852E-F4E98115CA49}" destId="{8CEF0DCA-C71A-2C42-8642-8FFA84C7468D}" srcOrd="0" destOrd="0" presId="urn:microsoft.com/office/officeart/2016/7/layout/RepeatingBendingProcessNew"/>
    <dgm:cxn modelId="{9BD44760-C475-6A49-BB98-B011015730C4}" type="presOf" srcId="{58E98FBF-A79A-4B0A-AC3C-4A41DD8C0270}" destId="{C4566247-08D7-5744-8E59-A5FEA42EF7DB}" srcOrd="1" destOrd="0" presId="urn:microsoft.com/office/officeart/2016/7/layout/RepeatingBendingProcessNew"/>
    <dgm:cxn modelId="{63BC0C68-8D50-6144-94A1-954DE99397A5}" type="presOf" srcId="{F576881A-BEDC-412D-96EF-3430520844F1}" destId="{81B18CC0-92B3-3040-BDB9-E064099B4EDA}" srcOrd="1" destOrd="0" presId="urn:microsoft.com/office/officeart/2016/7/layout/RepeatingBendingProcessNew"/>
    <dgm:cxn modelId="{17E35A6A-3914-4007-B0D3-B51E788438E5}" srcId="{09666E8B-AE48-49E9-8E57-53729CE6FEC7}" destId="{8DCA95DD-9E8E-4265-9016-8D97C1D2CDB9}" srcOrd="7" destOrd="0" parTransId="{05B58EDC-DFBF-4E15-A6C2-C25C1BA3A506}" sibTransId="{452FB813-6CE6-41F6-B450-AACF3566211F}"/>
    <dgm:cxn modelId="{719ABB76-1731-8045-9EDB-E76C2FC95286}" type="presOf" srcId="{68AE865E-02CB-48AD-98E6-2A53B3B79C3E}" destId="{30459D94-24D1-6648-AF08-57C4B985DFD6}" srcOrd="0" destOrd="0" presId="urn:microsoft.com/office/officeart/2016/7/layout/RepeatingBendingProcessNew"/>
    <dgm:cxn modelId="{48B5917A-167B-9A49-A692-C8314A80DA14}" type="presOf" srcId="{09666E8B-AE48-49E9-8E57-53729CE6FEC7}" destId="{35BB3706-856D-AD48-845F-079E2BCC20FD}" srcOrd="0" destOrd="0" presId="urn:microsoft.com/office/officeart/2016/7/layout/RepeatingBendingProcessNew"/>
    <dgm:cxn modelId="{20A8127E-30D3-8C4D-80E8-76E0ADC7FBD0}" type="presOf" srcId="{CFB48D5B-0B95-459B-BCF4-293ED92F00F4}" destId="{F9F4B6E7-F1DE-2E4F-86A9-A8270E249082}" srcOrd="0" destOrd="0" presId="urn:microsoft.com/office/officeart/2016/7/layout/RepeatingBendingProcessNew"/>
    <dgm:cxn modelId="{8DBB3C90-EA33-479E-AF89-B76CFECA7E3E}" srcId="{09666E8B-AE48-49E9-8E57-53729CE6FEC7}" destId="{E9A9ECB0-AA92-4FD9-92F5-CAD4F72883A9}" srcOrd="3" destOrd="0" parTransId="{67D62260-1233-4D40-B42C-475C4796A7F6}" sibTransId="{F576881A-BEDC-412D-96EF-3430520844F1}"/>
    <dgm:cxn modelId="{EF206F91-E697-428D-9112-30F2043EC098}" srcId="{09666E8B-AE48-49E9-8E57-53729CE6FEC7}" destId="{8CD938BF-CDF3-4249-8DAC-A588DF09B063}" srcOrd="1" destOrd="0" parTransId="{D58E16B2-8D83-42A4-AD38-53F8B5268574}" sibTransId="{CFB48D5B-0B95-459B-BCF4-293ED92F00F4}"/>
    <dgm:cxn modelId="{0CB53995-E798-0A4B-812D-73513BB02FC7}" type="presOf" srcId="{3C0397EA-CF37-44FE-826C-707175EAA8FD}" destId="{24E3D924-4F35-9247-A716-9A89BF49397B}" srcOrd="0" destOrd="0" presId="urn:microsoft.com/office/officeart/2016/7/layout/RepeatingBendingProcessNew"/>
    <dgm:cxn modelId="{1AE84B97-EE0E-4BCD-8B68-29A1EADFCDC8}" srcId="{09666E8B-AE48-49E9-8E57-53729CE6FEC7}" destId="{747763EB-BC42-409C-9DB4-CC7F38E39DDD}" srcOrd="5" destOrd="0" parTransId="{77057715-411E-43F2-90D1-47414E716589}" sibTransId="{D58607C9-9B57-4F4B-9B32-44273E508B5C}"/>
    <dgm:cxn modelId="{1CA71C98-8D2B-47CC-9EBA-AA58560DC09E}" srcId="{09666E8B-AE48-49E9-8E57-53729CE6FEC7}" destId="{0E5AB69B-304B-42E8-8B09-F75C4A8A4D2A}" srcOrd="0" destOrd="0" parTransId="{E76CBD16-CDE8-4CED-9616-E834B63D62B8}" sibTransId="{3C0397EA-CF37-44FE-826C-707175EAA8FD}"/>
    <dgm:cxn modelId="{6DD2DDBD-CA55-5E42-97C4-CF40E28C4F38}" type="presOf" srcId="{AE61F1EA-0214-4718-91AD-7BC0E7C16229}" destId="{98ADE648-EE08-0344-B711-C9BDD6A06AD7}" srcOrd="1" destOrd="0" presId="urn:microsoft.com/office/officeart/2016/7/layout/RepeatingBendingProcessNew"/>
    <dgm:cxn modelId="{C19F73C1-CD01-42F7-8B62-B08D39FE3992}" srcId="{09666E8B-AE48-49E9-8E57-53729CE6FEC7}" destId="{F66C576D-636D-4956-838B-D5EB044FBEC5}" srcOrd="4" destOrd="0" parTransId="{44260650-6224-48BF-9CA8-32A1672694AB}" sibTransId="{58E98FBF-A79A-4B0A-AC3C-4A41DD8C0270}"/>
    <dgm:cxn modelId="{87E249CC-65B7-4F29-9682-043E51E98924}" srcId="{09666E8B-AE48-49E9-8E57-53729CE6FEC7}" destId="{85CB93D3-4B0D-4B22-97A7-5FE30D473E64}" srcOrd="6" destOrd="0" parTransId="{8F49096F-5B84-44FF-9ED3-8AC32248BD18}" sibTransId="{68AE865E-02CB-48AD-98E6-2A53B3B79C3E}"/>
    <dgm:cxn modelId="{5BB2C6D5-643B-4AC2-90C7-FCD342EE389F}" srcId="{09666E8B-AE48-49E9-8E57-53729CE6FEC7}" destId="{C837D3C6-AA11-4F56-A2C9-2A340D9B4A6A}" srcOrd="2" destOrd="0" parTransId="{A844D28A-ED86-4576-9B02-0DB576A54B50}" sibTransId="{AE61F1EA-0214-4718-91AD-7BC0E7C16229}"/>
    <dgm:cxn modelId="{9BBF29D7-08F1-1A4C-9259-E8CFE9C54B1B}" type="presOf" srcId="{0E5AB69B-304B-42E8-8B09-F75C4A8A4D2A}" destId="{7C82A6D8-BDB3-2548-A0DD-D070D264FB13}" srcOrd="0" destOrd="0" presId="urn:microsoft.com/office/officeart/2016/7/layout/RepeatingBendingProcessNew"/>
    <dgm:cxn modelId="{E62D4ED7-DC8D-BE4B-B7ED-33279FDE3390}" type="presOf" srcId="{58E98FBF-A79A-4B0A-AC3C-4A41DD8C0270}" destId="{88552003-CAA2-244C-876A-67D23A7A2AA7}" srcOrd="0" destOrd="0" presId="urn:microsoft.com/office/officeart/2016/7/layout/RepeatingBendingProcessNew"/>
    <dgm:cxn modelId="{3DB998D7-BE1C-654B-B90F-C9230E1A1B7A}" type="presOf" srcId="{F66C576D-636D-4956-838B-D5EB044FBEC5}" destId="{71C86EE8-EA7D-B642-8341-C56D9B3B33F2}" srcOrd="0" destOrd="0" presId="urn:microsoft.com/office/officeart/2016/7/layout/RepeatingBendingProcessNew"/>
    <dgm:cxn modelId="{1057A5DE-D4CE-D24C-A120-C76011F93FBB}" type="presOf" srcId="{E9A9ECB0-AA92-4FD9-92F5-CAD4F72883A9}" destId="{E3448942-FA2B-9741-BF2D-F903494E0409}" srcOrd="0" destOrd="0" presId="urn:microsoft.com/office/officeart/2016/7/layout/RepeatingBendingProcessNew"/>
    <dgm:cxn modelId="{297A2AE7-BE43-BB4B-B959-7344968FCAE9}" type="presOf" srcId="{452FB813-6CE6-41F6-B450-AACF3566211F}" destId="{CEA38D34-1001-0F4C-9923-8FC635A8F329}" srcOrd="0" destOrd="0" presId="urn:microsoft.com/office/officeart/2016/7/layout/RepeatingBendingProcessNew"/>
    <dgm:cxn modelId="{041F2DE9-98F4-8748-AB66-AA2AC743742A}" type="presOf" srcId="{8DCA95DD-9E8E-4265-9016-8D97C1D2CDB9}" destId="{159C2E0A-8F7C-E148-A59B-44FB609A96C0}" srcOrd="0" destOrd="0" presId="urn:microsoft.com/office/officeart/2016/7/layout/RepeatingBendingProcessNew"/>
    <dgm:cxn modelId="{101F3CF4-71E5-4843-9CCC-47F3C1F2D06E}" type="presOf" srcId="{AE61F1EA-0214-4718-91AD-7BC0E7C16229}" destId="{BE2FB0F0-0B01-994D-B82A-7430B7C3638C}" srcOrd="0" destOrd="0" presId="urn:microsoft.com/office/officeart/2016/7/layout/RepeatingBendingProcessNew"/>
    <dgm:cxn modelId="{9C5898FB-90E6-E342-BE7E-03AD6AB194DB}" type="presOf" srcId="{3C0397EA-CF37-44FE-826C-707175EAA8FD}" destId="{AF5CD569-9626-204D-8D38-1D73A9809A67}" srcOrd="1" destOrd="0" presId="urn:microsoft.com/office/officeart/2016/7/layout/RepeatingBendingProcessNew"/>
    <dgm:cxn modelId="{412A2CAD-3248-7644-8165-1EC0170D4CAC}" type="presParOf" srcId="{35BB3706-856D-AD48-845F-079E2BCC20FD}" destId="{7C82A6D8-BDB3-2548-A0DD-D070D264FB13}" srcOrd="0" destOrd="0" presId="urn:microsoft.com/office/officeart/2016/7/layout/RepeatingBendingProcessNew"/>
    <dgm:cxn modelId="{E8D5F5DA-DDD0-5447-8B15-132F84674E01}" type="presParOf" srcId="{35BB3706-856D-AD48-845F-079E2BCC20FD}" destId="{24E3D924-4F35-9247-A716-9A89BF49397B}" srcOrd="1" destOrd="0" presId="urn:microsoft.com/office/officeart/2016/7/layout/RepeatingBendingProcessNew"/>
    <dgm:cxn modelId="{DEB6A410-E3D5-1243-8832-B8C9ECB8199D}" type="presParOf" srcId="{24E3D924-4F35-9247-A716-9A89BF49397B}" destId="{AF5CD569-9626-204D-8D38-1D73A9809A67}" srcOrd="0" destOrd="0" presId="urn:microsoft.com/office/officeart/2016/7/layout/RepeatingBendingProcessNew"/>
    <dgm:cxn modelId="{5FA75E21-B564-924F-BC17-CBCE71608505}" type="presParOf" srcId="{35BB3706-856D-AD48-845F-079E2BCC20FD}" destId="{3673D212-A167-E34D-842B-E6C73B2D4A4A}" srcOrd="2" destOrd="0" presId="urn:microsoft.com/office/officeart/2016/7/layout/RepeatingBendingProcessNew"/>
    <dgm:cxn modelId="{C8C8AAD4-244B-4F40-A6B3-FF1DF43007DC}" type="presParOf" srcId="{35BB3706-856D-AD48-845F-079E2BCC20FD}" destId="{F9F4B6E7-F1DE-2E4F-86A9-A8270E249082}" srcOrd="3" destOrd="0" presId="urn:microsoft.com/office/officeart/2016/7/layout/RepeatingBendingProcessNew"/>
    <dgm:cxn modelId="{E33479CA-21E9-EF47-88C0-78B1577C2927}" type="presParOf" srcId="{F9F4B6E7-F1DE-2E4F-86A9-A8270E249082}" destId="{A238C5A8-D6EC-AF4B-8518-4D5A4CD1B8F0}" srcOrd="0" destOrd="0" presId="urn:microsoft.com/office/officeart/2016/7/layout/RepeatingBendingProcessNew"/>
    <dgm:cxn modelId="{57EA24E7-C2FF-3049-BFFF-770DA9DA6C96}" type="presParOf" srcId="{35BB3706-856D-AD48-845F-079E2BCC20FD}" destId="{5876D7EB-BA2F-FA49-820D-B52C5F3F7A22}" srcOrd="4" destOrd="0" presId="urn:microsoft.com/office/officeart/2016/7/layout/RepeatingBendingProcessNew"/>
    <dgm:cxn modelId="{20D39A47-E964-EF4F-AE5F-C14F6040FBA9}" type="presParOf" srcId="{35BB3706-856D-AD48-845F-079E2BCC20FD}" destId="{BE2FB0F0-0B01-994D-B82A-7430B7C3638C}" srcOrd="5" destOrd="0" presId="urn:microsoft.com/office/officeart/2016/7/layout/RepeatingBendingProcessNew"/>
    <dgm:cxn modelId="{87752B05-33C9-BE41-AEB3-0CC386AF66E8}" type="presParOf" srcId="{BE2FB0F0-0B01-994D-B82A-7430B7C3638C}" destId="{98ADE648-EE08-0344-B711-C9BDD6A06AD7}" srcOrd="0" destOrd="0" presId="urn:microsoft.com/office/officeart/2016/7/layout/RepeatingBendingProcessNew"/>
    <dgm:cxn modelId="{7DD1779F-F6D6-6949-8F44-11F5DC0DC959}" type="presParOf" srcId="{35BB3706-856D-AD48-845F-079E2BCC20FD}" destId="{E3448942-FA2B-9741-BF2D-F903494E0409}" srcOrd="6" destOrd="0" presId="urn:microsoft.com/office/officeart/2016/7/layout/RepeatingBendingProcessNew"/>
    <dgm:cxn modelId="{8079CFD7-EFC8-BF4A-8859-41C3F469C38A}" type="presParOf" srcId="{35BB3706-856D-AD48-845F-079E2BCC20FD}" destId="{3BBB7654-6058-0C48-AFC5-81595F385DAB}" srcOrd="7" destOrd="0" presId="urn:microsoft.com/office/officeart/2016/7/layout/RepeatingBendingProcessNew"/>
    <dgm:cxn modelId="{3323AE96-0C40-F44B-BEC8-C42A57AFFF9A}" type="presParOf" srcId="{3BBB7654-6058-0C48-AFC5-81595F385DAB}" destId="{81B18CC0-92B3-3040-BDB9-E064099B4EDA}" srcOrd="0" destOrd="0" presId="urn:microsoft.com/office/officeart/2016/7/layout/RepeatingBendingProcessNew"/>
    <dgm:cxn modelId="{E84D899A-CA8B-1542-933E-C8C1A68FC897}" type="presParOf" srcId="{35BB3706-856D-AD48-845F-079E2BCC20FD}" destId="{71C86EE8-EA7D-B642-8341-C56D9B3B33F2}" srcOrd="8" destOrd="0" presId="urn:microsoft.com/office/officeart/2016/7/layout/RepeatingBendingProcessNew"/>
    <dgm:cxn modelId="{23088E6F-2FF2-A24C-8765-F425DC968BE7}" type="presParOf" srcId="{35BB3706-856D-AD48-845F-079E2BCC20FD}" destId="{88552003-CAA2-244C-876A-67D23A7A2AA7}" srcOrd="9" destOrd="0" presId="urn:microsoft.com/office/officeart/2016/7/layout/RepeatingBendingProcessNew"/>
    <dgm:cxn modelId="{0C0D5359-D085-6A43-858C-88DFE25C7B89}" type="presParOf" srcId="{88552003-CAA2-244C-876A-67D23A7A2AA7}" destId="{C4566247-08D7-5744-8E59-A5FEA42EF7DB}" srcOrd="0" destOrd="0" presId="urn:microsoft.com/office/officeart/2016/7/layout/RepeatingBendingProcessNew"/>
    <dgm:cxn modelId="{A126EAC1-93AA-8441-97A3-3A1F4A282B42}" type="presParOf" srcId="{35BB3706-856D-AD48-845F-079E2BCC20FD}" destId="{C015541E-1377-824D-9411-8875D093C700}" srcOrd="10" destOrd="0" presId="urn:microsoft.com/office/officeart/2016/7/layout/RepeatingBendingProcessNew"/>
    <dgm:cxn modelId="{779F7DA2-5F95-EA4A-9DA6-62DFFAC16208}" type="presParOf" srcId="{35BB3706-856D-AD48-845F-079E2BCC20FD}" destId="{DB5C4685-2E9E-DD44-BA90-893F000D1DD4}" srcOrd="11" destOrd="0" presId="urn:microsoft.com/office/officeart/2016/7/layout/RepeatingBendingProcessNew"/>
    <dgm:cxn modelId="{3BBB8799-DFCE-FF42-8BFC-3F4694284493}" type="presParOf" srcId="{DB5C4685-2E9E-DD44-BA90-893F000D1DD4}" destId="{7FEEDABE-F49B-0346-B0A7-9E90D274C35F}" srcOrd="0" destOrd="0" presId="urn:microsoft.com/office/officeart/2016/7/layout/RepeatingBendingProcessNew"/>
    <dgm:cxn modelId="{B1117619-6E23-9240-B47F-2001C8D83050}" type="presParOf" srcId="{35BB3706-856D-AD48-845F-079E2BCC20FD}" destId="{5E9D2770-1580-2D44-AABF-DE66A52DDEBC}" srcOrd="12" destOrd="0" presId="urn:microsoft.com/office/officeart/2016/7/layout/RepeatingBendingProcessNew"/>
    <dgm:cxn modelId="{255ADDD4-03B4-284D-A61D-AE6B9F0F25C9}" type="presParOf" srcId="{35BB3706-856D-AD48-845F-079E2BCC20FD}" destId="{30459D94-24D1-6648-AF08-57C4B985DFD6}" srcOrd="13" destOrd="0" presId="urn:microsoft.com/office/officeart/2016/7/layout/RepeatingBendingProcessNew"/>
    <dgm:cxn modelId="{638E0D63-7FCC-8449-BE51-40165EFEBF22}" type="presParOf" srcId="{30459D94-24D1-6648-AF08-57C4B985DFD6}" destId="{26D9585B-F534-DC4A-BC46-A53B507918EA}" srcOrd="0" destOrd="0" presId="urn:microsoft.com/office/officeart/2016/7/layout/RepeatingBendingProcessNew"/>
    <dgm:cxn modelId="{7BDD3472-08C3-C44E-B876-88901943AB36}" type="presParOf" srcId="{35BB3706-856D-AD48-845F-079E2BCC20FD}" destId="{159C2E0A-8F7C-E148-A59B-44FB609A96C0}" srcOrd="14" destOrd="0" presId="urn:microsoft.com/office/officeart/2016/7/layout/RepeatingBendingProcessNew"/>
    <dgm:cxn modelId="{1A5887D4-6167-AE4B-B432-AB637B02BEAC}" type="presParOf" srcId="{35BB3706-856D-AD48-845F-079E2BCC20FD}" destId="{CEA38D34-1001-0F4C-9923-8FC635A8F329}" srcOrd="15" destOrd="0" presId="urn:microsoft.com/office/officeart/2016/7/layout/RepeatingBendingProcessNew"/>
    <dgm:cxn modelId="{1959FB24-179A-5543-A7A2-AAFEE8B45371}" type="presParOf" srcId="{CEA38D34-1001-0F4C-9923-8FC635A8F329}" destId="{FE7CB5F6-A4DB-2246-8258-F1E35E2F811D}" srcOrd="0" destOrd="0" presId="urn:microsoft.com/office/officeart/2016/7/layout/RepeatingBendingProcessNew"/>
    <dgm:cxn modelId="{7298BE4D-09F0-8247-96A0-C1FEDC722619}" type="presParOf" srcId="{35BB3706-856D-AD48-845F-079E2BCC20FD}" destId="{8CEF0DCA-C71A-2C42-8642-8FFA84C7468D}" srcOrd="16"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A7274BF-3F96-4AB9-BDB6-366BA61416FE}"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06E26DD-4D44-4F16-AF5B-F7AA60051BC3}">
      <dgm:prSet/>
      <dgm:spPr/>
      <dgm:t>
        <a:bodyPr/>
        <a:lstStyle/>
        <a:p>
          <a:r>
            <a:rPr lang="en-US"/>
            <a:t>Mixed methods Approach – Qualitative and Quantitative </a:t>
          </a:r>
        </a:p>
      </dgm:t>
    </dgm:pt>
    <dgm:pt modelId="{F81B9F16-2659-46B0-86A2-D2891FB5E441}" type="parTrans" cxnId="{F7C393B5-EB23-4A2E-9EFA-E5755B5B2C7C}">
      <dgm:prSet/>
      <dgm:spPr/>
      <dgm:t>
        <a:bodyPr/>
        <a:lstStyle/>
        <a:p>
          <a:endParaRPr lang="en-US"/>
        </a:p>
      </dgm:t>
    </dgm:pt>
    <dgm:pt modelId="{2DA2DE16-6B49-425C-9C64-D5B277C5152A}" type="sibTrans" cxnId="{F7C393B5-EB23-4A2E-9EFA-E5755B5B2C7C}">
      <dgm:prSet/>
      <dgm:spPr/>
      <dgm:t>
        <a:bodyPr/>
        <a:lstStyle/>
        <a:p>
          <a:endParaRPr lang="en-US"/>
        </a:p>
      </dgm:t>
    </dgm:pt>
    <dgm:pt modelId="{C8ED1DCD-EBBA-4A24-B49F-39849A5EA07D}">
      <dgm:prSet/>
      <dgm:spPr/>
      <dgm:t>
        <a:bodyPr/>
        <a:lstStyle/>
        <a:p>
          <a:r>
            <a:rPr lang="en-US"/>
            <a:t>MS Forms </a:t>
          </a:r>
        </a:p>
      </dgm:t>
    </dgm:pt>
    <dgm:pt modelId="{4FDAF580-4D61-4B67-85EB-45A31E053747}" type="parTrans" cxnId="{1CBA23F8-DE45-464E-AE41-F13FC3A61291}">
      <dgm:prSet/>
      <dgm:spPr/>
      <dgm:t>
        <a:bodyPr/>
        <a:lstStyle/>
        <a:p>
          <a:endParaRPr lang="en-US"/>
        </a:p>
      </dgm:t>
    </dgm:pt>
    <dgm:pt modelId="{6405AA58-2B83-4D71-9A12-2896507AE429}" type="sibTrans" cxnId="{1CBA23F8-DE45-464E-AE41-F13FC3A61291}">
      <dgm:prSet/>
      <dgm:spPr/>
      <dgm:t>
        <a:bodyPr/>
        <a:lstStyle/>
        <a:p>
          <a:endParaRPr lang="en-US"/>
        </a:p>
      </dgm:t>
    </dgm:pt>
    <dgm:pt modelId="{313D6FEA-2C08-4C1C-8DD7-4827BCAE2BC7}">
      <dgm:prSet/>
      <dgm:spPr/>
      <dgm:t>
        <a:bodyPr/>
        <a:lstStyle/>
        <a:p>
          <a:r>
            <a:rPr lang="en-US"/>
            <a:t>Semi Structured Interview </a:t>
          </a:r>
        </a:p>
      </dgm:t>
    </dgm:pt>
    <dgm:pt modelId="{68F48FEC-0364-4856-96A7-22BE0077E484}" type="parTrans" cxnId="{802B4E03-E881-4E4D-9ADB-8BB17EDB4528}">
      <dgm:prSet/>
      <dgm:spPr/>
      <dgm:t>
        <a:bodyPr/>
        <a:lstStyle/>
        <a:p>
          <a:endParaRPr lang="en-US"/>
        </a:p>
      </dgm:t>
    </dgm:pt>
    <dgm:pt modelId="{F40C985F-444A-48EB-A7FD-A6E425522FFD}" type="sibTrans" cxnId="{802B4E03-E881-4E4D-9ADB-8BB17EDB4528}">
      <dgm:prSet/>
      <dgm:spPr/>
      <dgm:t>
        <a:bodyPr/>
        <a:lstStyle/>
        <a:p>
          <a:endParaRPr lang="en-US"/>
        </a:p>
      </dgm:t>
    </dgm:pt>
    <dgm:pt modelId="{36F88857-A124-4283-B19F-BF6BD9F6CCFA}" type="pres">
      <dgm:prSet presAssocID="{CA7274BF-3F96-4AB9-BDB6-366BA61416FE}" presName="root" presStyleCnt="0">
        <dgm:presLayoutVars>
          <dgm:dir/>
          <dgm:resizeHandles val="exact"/>
        </dgm:presLayoutVars>
      </dgm:prSet>
      <dgm:spPr/>
    </dgm:pt>
    <dgm:pt modelId="{D4C1F893-BF5C-4C13-9BED-75F2BFAA6973}" type="pres">
      <dgm:prSet presAssocID="{406E26DD-4D44-4F16-AF5B-F7AA60051BC3}" presName="compNode" presStyleCnt="0"/>
      <dgm:spPr/>
    </dgm:pt>
    <dgm:pt modelId="{31DF476F-9250-4566-AD26-06EBD6D496B4}" type="pres">
      <dgm:prSet presAssocID="{406E26DD-4D44-4F16-AF5B-F7AA60051BC3}" presName="bgRect" presStyleLbl="bgShp" presStyleIdx="0" presStyleCnt="3"/>
      <dgm:spPr/>
    </dgm:pt>
    <dgm:pt modelId="{C76FFDF7-3EE5-470B-B453-3654B3E6FC68}" type="pres">
      <dgm:prSet presAssocID="{406E26DD-4D44-4F16-AF5B-F7AA60051BC3}"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ar chart"/>
        </a:ext>
      </dgm:extLst>
    </dgm:pt>
    <dgm:pt modelId="{877687BD-E840-4831-82B4-4B2A307F4486}" type="pres">
      <dgm:prSet presAssocID="{406E26DD-4D44-4F16-AF5B-F7AA60051BC3}" presName="spaceRect" presStyleCnt="0"/>
      <dgm:spPr/>
    </dgm:pt>
    <dgm:pt modelId="{4B0C32EA-D1BE-4343-84CD-CE6865BA30F2}" type="pres">
      <dgm:prSet presAssocID="{406E26DD-4D44-4F16-AF5B-F7AA60051BC3}" presName="parTx" presStyleLbl="revTx" presStyleIdx="0" presStyleCnt="3">
        <dgm:presLayoutVars>
          <dgm:chMax val="0"/>
          <dgm:chPref val="0"/>
        </dgm:presLayoutVars>
      </dgm:prSet>
      <dgm:spPr/>
    </dgm:pt>
    <dgm:pt modelId="{2F1F6091-5672-47CA-A90D-DF120CEEDC2F}" type="pres">
      <dgm:prSet presAssocID="{2DA2DE16-6B49-425C-9C64-D5B277C5152A}" presName="sibTrans" presStyleCnt="0"/>
      <dgm:spPr/>
    </dgm:pt>
    <dgm:pt modelId="{5C5C9BA5-DC4A-4549-9F73-7AFE841E6795}" type="pres">
      <dgm:prSet presAssocID="{C8ED1DCD-EBBA-4A24-B49F-39849A5EA07D}" presName="compNode" presStyleCnt="0"/>
      <dgm:spPr/>
    </dgm:pt>
    <dgm:pt modelId="{B9732478-C18D-4E49-A746-61EC8BC07856}" type="pres">
      <dgm:prSet presAssocID="{C8ED1DCD-EBBA-4A24-B49F-39849A5EA07D}" presName="bgRect" presStyleLbl="bgShp" presStyleIdx="1" presStyleCnt="3"/>
      <dgm:spPr/>
    </dgm:pt>
    <dgm:pt modelId="{C5C5CC10-6F2B-42BF-B90A-810CEB5AD6F3}" type="pres">
      <dgm:prSet presAssocID="{C8ED1DCD-EBBA-4A24-B49F-39849A5EA07D}"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ument"/>
        </a:ext>
      </dgm:extLst>
    </dgm:pt>
    <dgm:pt modelId="{809F03C6-B0EF-4E53-8D84-67AEB3454505}" type="pres">
      <dgm:prSet presAssocID="{C8ED1DCD-EBBA-4A24-B49F-39849A5EA07D}" presName="spaceRect" presStyleCnt="0"/>
      <dgm:spPr/>
    </dgm:pt>
    <dgm:pt modelId="{3506B238-3905-421C-A24A-70A85107E865}" type="pres">
      <dgm:prSet presAssocID="{C8ED1DCD-EBBA-4A24-B49F-39849A5EA07D}" presName="parTx" presStyleLbl="revTx" presStyleIdx="1" presStyleCnt="3">
        <dgm:presLayoutVars>
          <dgm:chMax val="0"/>
          <dgm:chPref val="0"/>
        </dgm:presLayoutVars>
      </dgm:prSet>
      <dgm:spPr/>
    </dgm:pt>
    <dgm:pt modelId="{21765A18-3094-46A5-BD9F-6E7FA8830736}" type="pres">
      <dgm:prSet presAssocID="{6405AA58-2B83-4D71-9A12-2896507AE429}" presName="sibTrans" presStyleCnt="0"/>
      <dgm:spPr/>
    </dgm:pt>
    <dgm:pt modelId="{4F70FEDD-12A9-4EB3-8D79-5E8A28E6D34E}" type="pres">
      <dgm:prSet presAssocID="{313D6FEA-2C08-4C1C-8DD7-4827BCAE2BC7}" presName="compNode" presStyleCnt="0"/>
      <dgm:spPr/>
    </dgm:pt>
    <dgm:pt modelId="{14F8F7A9-A47D-4425-BD67-240845D70037}" type="pres">
      <dgm:prSet presAssocID="{313D6FEA-2C08-4C1C-8DD7-4827BCAE2BC7}" presName="bgRect" presStyleLbl="bgShp" presStyleIdx="2" presStyleCnt="3"/>
      <dgm:spPr/>
    </dgm:pt>
    <dgm:pt modelId="{2C18A9B7-84D8-4E4A-98FF-FE86FBB0DECA}" type="pres">
      <dgm:prSet presAssocID="{313D6FEA-2C08-4C1C-8DD7-4827BCAE2BC7}"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at"/>
        </a:ext>
      </dgm:extLst>
    </dgm:pt>
    <dgm:pt modelId="{253FC504-BAB5-4CFC-9699-D050072CE68F}" type="pres">
      <dgm:prSet presAssocID="{313D6FEA-2C08-4C1C-8DD7-4827BCAE2BC7}" presName="spaceRect" presStyleCnt="0"/>
      <dgm:spPr/>
    </dgm:pt>
    <dgm:pt modelId="{BB4CD510-200B-4379-AE15-63D0738708E6}" type="pres">
      <dgm:prSet presAssocID="{313D6FEA-2C08-4C1C-8DD7-4827BCAE2BC7}" presName="parTx" presStyleLbl="revTx" presStyleIdx="2" presStyleCnt="3">
        <dgm:presLayoutVars>
          <dgm:chMax val="0"/>
          <dgm:chPref val="0"/>
        </dgm:presLayoutVars>
      </dgm:prSet>
      <dgm:spPr/>
    </dgm:pt>
  </dgm:ptLst>
  <dgm:cxnLst>
    <dgm:cxn modelId="{802B4E03-E881-4E4D-9ADB-8BB17EDB4528}" srcId="{CA7274BF-3F96-4AB9-BDB6-366BA61416FE}" destId="{313D6FEA-2C08-4C1C-8DD7-4827BCAE2BC7}" srcOrd="2" destOrd="0" parTransId="{68F48FEC-0364-4856-96A7-22BE0077E484}" sibTransId="{F40C985F-444A-48EB-A7FD-A6E425522FFD}"/>
    <dgm:cxn modelId="{D0CEC43E-06AA-491B-BED4-B3B527319F8B}" type="presOf" srcId="{313D6FEA-2C08-4C1C-8DD7-4827BCAE2BC7}" destId="{BB4CD510-200B-4379-AE15-63D0738708E6}" srcOrd="0" destOrd="0" presId="urn:microsoft.com/office/officeart/2018/2/layout/IconVerticalSolidList"/>
    <dgm:cxn modelId="{F7C393B5-EB23-4A2E-9EFA-E5755B5B2C7C}" srcId="{CA7274BF-3F96-4AB9-BDB6-366BA61416FE}" destId="{406E26DD-4D44-4F16-AF5B-F7AA60051BC3}" srcOrd="0" destOrd="0" parTransId="{F81B9F16-2659-46B0-86A2-D2891FB5E441}" sibTransId="{2DA2DE16-6B49-425C-9C64-D5B277C5152A}"/>
    <dgm:cxn modelId="{C1BD95B9-3973-4EC7-8CED-A9532A3B9918}" type="presOf" srcId="{C8ED1DCD-EBBA-4A24-B49F-39849A5EA07D}" destId="{3506B238-3905-421C-A24A-70A85107E865}" srcOrd="0" destOrd="0" presId="urn:microsoft.com/office/officeart/2018/2/layout/IconVerticalSolidList"/>
    <dgm:cxn modelId="{A18960C7-2A10-47EB-9FE2-F743F2B01897}" type="presOf" srcId="{406E26DD-4D44-4F16-AF5B-F7AA60051BC3}" destId="{4B0C32EA-D1BE-4343-84CD-CE6865BA30F2}" srcOrd="0" destOrd="0" presId="urn:microsoft.com/office/officeart/2018/2/layout/IconVerticalSolidList"/>
    <dgm:cxn modelId="{F034D3ED-A58A-47CC-AF56-636FB87B71AF}" type="presOf" srcId="{CA7274BF-3F96-4AB9-BDB6-366BA61416FE}" destId="{36F88857-A124-4283-B19F-BF6BD9F6CCFA}" srcOrd="0" destOrd="0" presId="urn:microsoft.com/office/officeart/2018/2/layout/IconVerticalSolidList"/>
    <dgm:cxn modelId="{1CBA23F8-DE45-464E-AE41-F13FC3A61291}" srcId="{CA7274BF-3F96-4AB9-BDB6-366BA61416FE}" destId="{C8ED1DCD-EBBA-4A24-B49F-39849A5EA07D}" srcOrd="1" destOrd="0" parTransId="{4FDAF580-4D61-4B67-85EB-45A31E053747}" sibTransId="{6405AA58-2B83-4D71-9A12-2896507AE429}"/>
    <dgm:cxn modelId="{932EFCF3-1FD8-4C29-B91E-60A8013DD91F}" type="presParOf" srcId="{36F88857-A124-4283-B19F-BF6BD9F6CCFA}" destId="{D4C1F893-BF5C-4C13-9BED-75F2BFAA6973}" srcOrd="0" destOrd="0" presId="urn:microsoft.com/office/officeart/2018/2/layout/IconVerticalSolidList"/>
    <dgm:cxn modelId="{E69B7B57-7CD4-41C9-A77F-0CD675B05CB7}" type="presParOf" srcId="{D4C1F893-BF5C-4C13-9BED-75F2BFAA6973}" destId="{31DF476F-9250-4566-AD26-06EBD6D496B4}" srcOrd="0" destOrd="0" presId="urn:microsoft.com/office/officeart/2018/2/layout/IconVerticalSolidList"/>
    <dgm:cxn modelId="{F08B6216-DAEB-40D2-8896-A7EBCCA09D3A}" type="presParOf" srcId="{D4C1F893-BF5C-4C13-9BED-75F2BFAA6973}" destId="{C76FFDF7-3EE5-470B-B453-3654B3E6FC68}" srcOrd="1" destOrd="0" presId="urn:microsoft.com/office/officeart/2018/2/layout/IconVerticalSolidList"/>
    <dgm:cxn modelId="{73E0C494-C4BF-4A20-B036-13FC324137C4}" type="presParOf" srcId="{D4C1F893-BF5C-4C13-9BED-75F2BFAA6973}" destId="{877687BD-E840-4831-82B4-4B2A307F4486}" srcOrd="2" destOrd="0" presId="urn:microsoft.com/office/officeart/2018/2/layout/IconVerticalSolidList"/>
    <dgm:cxn modelId="{E73D658A-3BFF-4B1D-849E-FF258DD078AB}" type="presParOf" srcId="{D4C1F893-BF5C-4C13-9BED-75F2BFAA6973}" destId="{4B0C32EA-D1BE-4343-84CD-CE6865BA30F2}" srcOrd="3" destOrd="0" presId="urn:microsoft.com/office/officeart/2018/2/layout/IconVerticalSolidList"/>
    <dgm:cxn modelId="{1D1B0D5C-DC73-4043-B3C3-F346422C2053}" type="presParOf" srcId="{36F88857-A124-4283-B19F-BF6BD9F6CCFA}" destId="{2F1F6091-5672-47CA-A90D-DF120CEEDC2F}" srcOrd="1" destOrd="0" presId="urn:microsoft.com/office/officeart/2018/2/layout/IconVerticalSolidList"/>
    <dgm:cxn modelId="{4EAA08EC-E967-4DCA-A0CF-CE721DD06F1C}" type="presParOf" srcId="{36F88857-A124-4283-B19F-BF6BD9F6CCFA}" destId="{5C5C9BA5-DC4A-4549-9F73-7AFE841E6795}" srcOrd="2" destOrd="0" presId="urn:microsoft.com/office/officeart/2018/2/layout/IconVerticalSolidList"/>
    <dgm:cxn modelId="{8F9C9A2C-9CAA-4F4A-89D7-5FCB1F70B43D}" type="presParOf" srcId="{5C5C9BA5-DC4A-4549-9F73-7AFE841E6795}" destId="{B9732478-C18D-4E49-A746-61EC8BC07856}" srcOrd="0" destOrd="0" presId="urn:microsoft.com/office/officeart/2018/2/layout/IconVerticalSolidList"/>
    <dgm:cxn modelId="{B08276FB-69E0-49FA-BAED-AB51556A68AE}" type="presParOf" srcId="{5C5C9BA5-DC4A-4549-9F73-7AFE841E6795}" destId="{C5C5CC10-6F2B-42BF-B90A-810CEB5AD6F3}" srcOrd="1" destOrd="0" presId="urn:microsoft.com/office/officeart/2018/2/layout/IconVerticalSolidList"/>
    <dgm:cxn modelId="{C6F14037-8DAE-441A-B7FD-65625D338918}" type="presParOf" srcId="{5C5C9BA5-DC4A-4549-9F73-7AFE841E6795}" destId="{809F03C6-B0EF-4E53-8D84-67AEB3454505}" srcOrd="2" destOrd="0" presId="urn:microsoft.com/office/officeart/2018/2/layout/IconVerticalSolidList"/>
    <dgm:cxn modelId="{8293A30D-5E0B-48B9-84FC-39A43A4340C8}" type="presParOf" srcId="{5C5C9BA5-DC4A-4549-9F73-7AFE841E6795}" destId="{3506B238-3905-421C-A24A-70A85107E865}" srcOrd="3" destOrd="0" presId="urn:microsoft.com/office/officeart/2018/2/layout/IconVerticalSolidList"/>
    <dgm:cxn modelId="{253A0FE5-C51C-4FCE-83CC-879B62CBD1BD}" type="presParOf" srcId="{36F88857-A124-4283-B19F-BF6BD9F6CCFA}" destId="{21765A18-3094-46A5-BD9F-6E7FA8830736}" srcOrd="3" destOrd="0" presId="urn:microsoft.com/office/officeart/2018/2/layout/IconVerticalSolidList"/>
    <dgm:cxn modelId="{266419CE-A3DA-4243-8994-F048EAEE4098}" type="presParOf" srcId="{36F88857-A124-4283-B19F-BF6BD9F6CCFA}" destId="{4F70FEDD-12A9-4EB3-8D79-5E8A28E6D34E}" srcOrd="4" destOrd="0" presId="urn:microsoft.com/office/officeart/2018/2/layout/IconVerticalSolidList"/>
    <dgm:cxn modelId="{0257256C-1209-4350-A562-95FDD9E76C96}" type="presParOf" srcId="{4F70FEDD-12A9-4EB3-8D79-5E8A28E6D34E}" destId="{14F8F7A9-A47D-4425-BD67-240845D70037}" srcOrd="0" destOrd="0" presId="urn:microsoft.com/office/officeart/2018/2/layout/IconVerticalSolidList"/>
    <dgm:cxn modelId="{276834EA-F9E8-4E51-AB1A-4E633B11EC07}" type="presParOf" srcId="{4F70FEDD-12A9-4EB3-8D79-5E8A28E6D34E}" destId="{2C18A9B7-84D8-4E4A-98FF-FE86FBB0DECA}" srcOrd="1" destOrd="0" presId="urn:microsoft.com/office/officeart/2018/2/layout/IconVerticalSolidList"/>
    <dgm:cxn modelId="{B9E7FD4C-7C12-4185-AE86-8333326CA16E}" type="presParOf" srcId="{4F70FEDD-12A9-4EB3-8D79-5E8A28E6D34E}" destId="{253FC504-BAB5-4CFC-9699-D050072CE68F}" srcOrd="2" destOrd="0" presId="urn:microsoft.com/office/officeart/2018/2/layout/IconVerticalSolidList"/>
    <dgm:cxn modelId="{6A1B5DD6-CE6E-4245-AAF8-E48784310012}" type="presParOf" srcId="{4F70FEDD-12A9-4EB3-8D79-5E8A28E6D34E}" destId="{BB4CD510-200B-4379-AE15-63D0738708E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BC3DFAC-C0C3-4EBB-BB67-2C5DC8DA2E37}"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278490EB-E76A-46DD-B05B-7D033DFE9C78}">
      <dgm:prSet/>
      <dgm:spPr/>
      <dgm:t>
        <a:bodyPr/>
        <a:lstStyle/>
        <a:p>
          <a:r>
            <a:rPr lang="en-US"/>
            <a:t>Professionals - Youth Workers, Social Workers, Social Care workers, Early Help Hub Workers, Teachers , Home Education Officers, Headteacher Case study.</a:t>
          </a:r>
        </a:p>
      </dgm:t>
    </dgm:pt>
    <dgm:pt modelId="{F63F8CF7-1FD7-4501-9118-2802E49EEBDA}" type="parTrans" cxnId="{71FE0841-0B33-48E8-8255-08D8FBC419E9}">
      <dgm:prSet/>
      <dgm:spPr/>
      <dgm:t>
        <a:bodyPr/>
        <a:lstStyle/>
        <a:p>
          <a:endParaRPr lang="en-US"/>
        </a:p>
      </dgm:t>
    </dgm:pt>
    <dgm:pt modelId="{C6E585B4-ABB0-4FD7-8754-62E57586B2B6}" type="sibTrans" cxnId="{71FE0841-0B33-48E8-8255-08D8FBC419E9}">
      <dgm:prSet/>
      <dgm:spPr/>
      <dgm:t>
        <a:bodyPr/>
        <a:lstStyle/>
        <a:p>
          <a:endParaRPr lang="en-US"/>
        </a:p>
      </dgm:t>
    </dgm:pt>
    <dgm:pt modelId="{0CA56157-4FB7-44CF-A91F-EAAD1ACC85D1}">
      <dgm:prSet/>
      <dgm:spPr/>
      <dgm:t>
        <a:bodyPr/>
        <a:lstStyle/>
        <a:p>
          <a:r>
            <a:rPr lang="en-US"/>
            <a:t>Parents / Carers</a:t>
          </a:r>
        </a:p>
      </dgm:t>
    </dgm:pt>
    <dgm:pt modelId="{6A7B5084-9D75-4302-8108-5859B90A60AD}" type="parTrans" cxnId="{486774BC-CCE9-4B83-B935-DD21AB3E8B1A}">
      <dgm:prSet/>
      <dgm:spPr/>
      <dgm:t>
        <a:bodyPr/>
        <a:lstStyle/>
        <a:p>
          <a:endParaRPr lang="en-US"/>
        </a:p>
      </dgm:t>
    </dgm:pt>
    <dgm:pt modelId="{1746AD50-AE53-41A9-A9B0-2834BFDC7312}" type="sibTrans" cxnId="{486774BC-CCE9-4B83-B935-DD21AB3E8B1A}">
      <dgm:prSet/>
      <dgm:spPr/>
      <dgm:t>
        <a:bodyPr/>
        <a:lstStyle/>
        <a:p>
          <a:endParaRPr lang="en-US"/>
        </a:p>
      </dgm:t>
    </dgm:pt>
    <dgm:pt modelId="{7398B9F8-9D07-4970-806B-360C25531C37}">
      <dgm:prSet/>
      <dgm:spPr/>
      <dgm:t>
        <a:bodyPr/>
        <a:lstStyle/>
        <a:p>
          <a:r>
            <a:rPr lang="en-US"/>
            <a:t>Young People</a:t>
          </a:r>
        </a:p>
      </dgm:t>
    </dgm:pt>
    <dgm:pt modelId="{5FC0F0CB-AEBB-46F7-AB19-103AFD091253}" type="parTrans" cxnId="{BADF8BB5-1514-4CCC-9C4D-F06650B30C12}">
      <dgm:prSet/>
      <dgm:spPr/>
      <dgm:t>
        <a:bodyPr/>
        <a:lstStyle/>
        <a:p>
          <a:endParaRPr lang="en-US"/>
        </a:p>
      </dgm:t>
    </dgm:pt>
    <dgm:pt modelId="{A0A214A7-B0EC-4D45-B5D1-8D618CE17B56}" type="sibTrans" cxnId="{BADF8BB5-1514-4CCC-9C4D-F06650B30C12}">
      <dgm:prSet/>
      <dgm:spPr/>
      <dgm:t>
        <a:bodyPr/>
        <a:lstStyle/>
        <a:p>
          <a:endParaRPr lang="en-US"/>
        </a:p>
      </dgm:t>
    </dgm:pt>
    <dgm:pt modelId="{444E061A-8A09-3545-9CE9-AA3A117D3A82}" type="pres">
      <dgm:prSet presAssocID="{9BC3DFAC-C0C3-4EBB-BB67-2C5DC8DA2E37}" presName="diagram" presStyleCnt="0">
        <dgm:presLayoutVars>
          <dgm:dir/>
          <dgm:resizeHandles val="exact"/>
        </dgm:presLayoutVars>
      </dgm:prSet>
      <dgm:spPr/>
    </dgm:pt>
    <dgm:pt modelId="{9D7BA910-C423-B248-94D1-DC5C3A5DCB96}" type="pres">
      <dgm:prSet presAssocID="{278490EB-E76A-46DD-B05B-7D033DFE9C78}" presName="node" presStyleLbl="node1" presStyleIdx="0" presStyleCnt="3">
        <dgm:presLayoutVars>
          <dgm:bulletEnabled val="1"/>
        </dgm:presLayoutVars>
      </dgm:prSet>
      <dgm:spPr/>
    </dgm:pt>
    <dgm:pt modelId="{13C7706D-CE04-C543-A75D-E727507F708E}" type="pres">
      <dgm:prSet presAssocID="{C6E585B4-ABB0-4FD7-8754-62E57586B2B6}" presName="sibTrans" presStyleCnt="0"/>
      <dgm:spPr/>
    </dgm:pt>
    <dgm:pt modelId="{10573204-9342-804C-9D93-ED39ED78B6EA}" type="pres">
      <dgm:prSet presAssocID="{0CA56157-4FB7-44CF-A91F-EAAD1ACC85D1}" presName="node" presStyleLbl="node1" presStyleIdx="1" presStyleCnt="3">
        <dgm:presLayoutVars>
          <dgm:bulletEnabled val="1"/>
        </dgm:presLayoutVars>
      </dgm:prSet>
      <dgm:spPr/>
    </dgm:pt>
    <dgm:pt modelId="{FFB684EA-68E7-164A-A974-569263746ADB}" type="pres">
      <dgm:prSet presAssocID="{1746AD50-AE53-41A9-A9B0-2834BFDC7312}" presName="sibTrans" presStyleCnt="0"/>
      <dgm:spPr/>
    </dgm:pt>
    <dgm:pt modelId="{C49028DC-67CB-2B4C-964F-7990433645F9}" type="pres">
      <dgm:prSet presAssocID="{7398B9F8-9D07-4970-806B-360C25531C37}" presName="node" presStyleLbl="node1" presStyleIdx="2" presStyleCnt="3">
        <dgm:presLayoutVars>
          <dgm:bulletEnabled val="1"/>
        </dgm:presLayoutVars>
      </dgm:prSet>
      <dgm:spPr/>
    </dgm:pt>
  </dgm:ptLst>
  <dgm:cxnLst>
    <dgm:cxn modelId="{71FE0841-0B33-48E8-8255-08D8FBC419E9}" srcId="{9BC3DFAC-C0C3-4EBB-BB67-2C5DC8DA2E37}" destId="{278490EB-E76A-46DD-B05B-7D033DFE9C78}" srcOrd="0" destOrd="0" parTransId="{F63F8CF7-1FD7-4501-9118-2802E49EEBDA}" sibTransId="{C6E585B4-ABB0-4FD7-8754-62E57586B2B6}"/>
    <dgm:cxn modelId="{625AFB55-1305-C042-94E5-3BD11F7BC1E2}" type="presOf" srcId="{0CA56157-4FB7-44CF-A91F-EAAD1ACC85D1}" destId="{10573204-9342-804C-9D93-ED39ED78B6EA}" srcOrd="0" destOrd="0" presId="urn:microsoft.com/office/officeart/2005/8/layout/default"/>
    <dgm:cxn modelId="{4EFDC372-534A-F94F-8A9A-7221C2A6D24D}" type="presOf" srcId="{9BC3DFAC-C0C3-4EBB-BB67-2C5DC8DA2E37}" destId="{444E061A-8A09-3545-9CE9-AA3A117D3A82}" srcOrd="0" destOrd="0" presId="urn:microsoft.com/office/officeart/2005/8/layout/default"/>
    <dgm:cxn modelId="{61BB3D8B-B10E-554C-8C2D-95416D5168D0}" type="presOf" srcId="{278490EB-E76A-46DD-B05B-7D033DFE9C78}" destId="{9D7BA910-C423-B248-94D1-DC5C3A5DCB96}" srcOrd="0" destOrd="0" presId="urn:microsoft.com/office/officeart/2005/8/layout/default"/>
    <dgm:cxn modelId="{FFE54F8F-E06C-4241-94E4-2D3468912AAC}" type="presOf" srcId="{7398B9F8-9D07-4970-806B-360C25531C37}" destId="{C49028DC-67CB-2B4C-964F-7990433645F9}" srcOrd="0" destOrd="0" presId="urn:microsoft.com/office/officeart/2005/8/layout/default"/>
    <dgm:cxn modelId="{BADF8BB5-1514-4CCC-9C4D-F06650B30C12}" srcId="{9BC3DFAC-C0C3-4EBB-BB67-2C5DC8DA2E37}" destId="{7398B9F8-9D07-4970-806B-360C25531C37}" srcOrd="2" destOrd="0" parTransId="{5FC0F0CB-AEBB-46F7-AB19-103AFD091253}" sibTransId="{A0A214A7-B0EC-4D45-B5D1-8D618CE17B56}"/>
    <dgm:cxn modelId="{486774BC-CCE9-4B83-B935-DD21AB3E8B1A}" srcId="{9BC3DFAC-C0C3-4EBB-BB67-2C5DC8DA2E37}" destId="{0CA56157-4FB7-44CF-A91F-EAAD1ACC85D1}" srcOrd="1" destOrd="0" parTransId="{6A7B5084-9D75-4302-8108-5859B90A60AD}" sibTransId="{1746AD50-AE53-41A9-A9B0-2834BFDC7312}"/>
    <dgm:cxn modelId="{73C783E9-C3DA-D348-9AED-D11D2C36669E}" type="presParOf" srcId="{444E061A-8A09-3545-9CE9-AA3A117D3A82}" destId="{9D7BA910-C423-B248-94D1-DC5C3A5DCB96}" srcOrd="0" destOrd="0" presId="urn:microsoft.com/office/officeart/2005/8/layout/default"/>
    <dgm:cxn modelId="{59E4EB9B-D208-0045-90F3-E54E99EDED92}" type="presParOf" srcId="{444E061A-8A09-3545-9CE9-AA3A117D3A82}" destId="{13C7706D-CE04-C543-A75D-E727507F708E}" srcOrd="1" destOrd="0" presId="urn:microsoft.com/office/officeart/2005/8/layout/default"/>
    <dgm:cxn modelId="{099038F4-E214-D940-AAEA-3CFEABCB1189}" type="presParOf" srcId="{444E061A-8A09-3545-9CE9-AA3A117D3A82}" destId="{10573204-9342-804C-9D93-ED39ED78B6EA}" srcOrd="2" destOrd="0" presId="urn:microsoft.com/office/officeart/2005/8/layout/default"/>
    <dgm:cxn modelId="{33DE1B3A-8794-4545-9C65-742B50E441F3}" type="presParOf" srcId="{444E061A-8A09-3545-9CE9-AA3A117D3A82}" destId="{FFB684EA-68E7-164A-A974-569263746ADB}" srcOrd="3" destOrd="0" presId="urn:microsoft.com/office/officeart/2005/8/layout/default"/>
    <dgm:cxn modelId="{749306CD-3F06-9040-AB3F-DB395FC3866C}" type="presParOf" srcId="{444E061A-8A09-3545-9CE9-AA3A117D3A82}" destId="{C49028DC-67CB-2B4C-964F-7990433645F9}" srcOrd="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AE01A8AC-3B1E-4FDB-8FE9-337DEA039927}"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903CE77F-E8E0-4EA5-8A44-CB3CB8F7D122}">
      <dgm:prSet/>
      <dgm:spPr/>
      <dgm:t>
        <a:bodyPr/>
        <a:lstStyle/>
        <a:p>
          <a:r>
            <a:rPr lang="en-US"/>
            <a:t>Professionals – 17</a:t>
          </a:r>
        </a:p>
      </dgm:t>
    </dgm:pt>
    <dgm:pt modelId="{3488D732-A921-4CBA-B51E-214CB3998DC2}" type="parTrans" cxnId="{40BC36AA-0487-41BA-870E-4CF99D0F5720}">
      <dgm:prSet/>
      <dgm:spPr/>
      <dgm:t>
        <a:bodyPr/>
        <a:lstStyle/>
        <a:p>
          <a:endParaRPr lang="en-US"/>
        </a:p>
      </dgm:t>
    </dgm:pt>
    <dgm:pt modelId="{57BCE0CF-587E-4D46-A745-94C08F3D84A4}" type="sibTrans" cxnId="{40BC36AA-0487-41BA-870E-4CF99D0F5720}">
      <dgm:prSet/>
      <dgm:spPr/>
      <dgm:t>
        <a:bodyPr/>
        <a:lstStyle/>
        <a:p>
          <a:endParaRPr lang="en-US"/>
        </a:p>
      </dgm:t>
    </dgm:pt>
    <dgm:pt modelId="{B60EA20F-1B9F-4B61-8151-35AB480224CD}">
      <dgm:prSet/>
      <dgm:spPr/>
      <dgm:t>
        <a:bodyPr/>
        <a:lstStyle/>
        <a:p>
          <a:r>
            <a:rPr lang="en-US"/>
            <a:t>Parents / Carers – 5</a:t>
          </a:r>
        </a:p>
      </dgm:t>
    </dgm:pt>
    <dgm:pt modelId="{2542E62F-8643-41F4-AE8F-F0DD9D4F6BEA}" type="parTrans" cxnId="{7BB00A6A-0680-4345-BD99-10C59B5E607A}">
      <dgm:prSet/>
      <dgm:spPr/>
      <dgm:t>
        <a:bodyPr/>
        <a:lstStyle/>
        <a:p>
          <a:endParaRPr lang="en-US"/>
        </a:p>
      </dgm:t>
    </dgm:pt>
    <dgm:pt modelId="{AE17B099-FACE-4A61-82E7-AA1C791806C3}" type="sibTrans" cxnId="{7BB00A6A-0680-4345-BD99-10C59B5E607A}">
      <dgm:prSet/>
      <dgm:spPr/>
      <dgm:t>
        <a:bodyPr/>
        <a:lstStyle/>
        <a:p>
          <a:endParaRPr lang="en-US"/>
        </a:p>
      </dgm:t>
    </dgm:pt>
    <dgm:pt modelId="{160874B6-81D5-457C-AD4E-8C8BE765FFD5}">
      <dgm:prSet/>
      <dgm:spPr/>
      <dgm:t>
        <a:bodyPr/>
        <a:lstStyle/>
        <a:p>
          <a:r>
            <a:rPr lang="en-US"/>
            <a:t>Young People - 0</a:t>
          </a:r>
        </a:p>
      </dgm:t>
    </dgm:pt>
    <dgm:pt modelId="{07BDEFE4-307D-4A75-9147-720EFF0B295F}" type="parTrans" cxnId="{B4BE31C9-92F7-46C5-83AF-5EE0FD4AA9C1}">
      <dgm:prSet/>
      <dgm:spPr/>
      <dgm:t>
        <a:bodyPr/>
        <a:lstStyle/>
        <a:p>
          <a:endParaRPr lang="en-US"/>
        </a:p>
      </dgm:t>
    </dgm:pt>
    <dgm:pt modelId="{A3105784-DFE6-470B-A0CC-25C7298E419E}" type="sibTrans" cxnId="{B4BE31C9-92F7-46C5-83AF-5EE0FD4AA9C1}">
      <dgm:prSet/>
      <dgm:spPr/>
      <dgm:t>
        <a:bodyPr/>
        <a:lstStyle/>
        <a:p>
          <a:endParaRPr lang="en-US"/>
        </a:p>
      </dgm:t>
    </dgm:pt>
    <dgm:pt modelId="{C36135EB-0ABD-D947-9D55-8ACC2F42E69A}" type="pres">
      <dgm:prSet presAssocID="{AE01A8AC-3B1E-4FDB-8FE9-337DEA039927}" presName="diagram" presStyleCnt="0">
        <dgm:presLayoutVars>
          <dgm:dir/>
          <dgm:resizeHandles val="exact"/>
        </dgm:presLayoutVars>
      </dgm:prSet>
      <dgm:spPr/>
    </dgm:pt>
    <dgm:pt modelId="{DA209587-261F-0A4A-A055-3BF369893534}" type="pres">
      <dgm:prSet presAssocID="{903CE77F-E8E0-4EA5-8A44-CB3CB8F7D122}" presName="node" presStyleLbl="node1" presStyleIdx="0" presStyleCnt="3">
        <dgm:presLayoutVars>
          <dgm:bulletEnabled val="1"/>
        </dgm:presLayoutVars>
      </dgm:prSet>
      <dgm:spPr/>
    </dgm:pt>
    <dgm:pt modelId="{8DB21699-129A-014D-B1CC-C7F6AA2F0E81}" type="pres">
      <dgm:prSet presAssocID="{57BCE0CF-587E-4D46-A745-94C08F3D84A4}" presName="sibTrans" presStyleCnt="0"/>
      <dgm:spPr/>
    </dgm:pt>
    <dgm:pt modelId="{00336374-9559-1049-A2FC-4C504B7FF3FA}" type="pres">
      <dgm:prSet presAssocID="{B60EA20F-1B9F-4B61-8151-35AB480224CD}" presName="node" presStyleLbl="node1" presStyleIdx="1" presStyleCnt="3">
        <dgm:presLayoutVars>
          <dgm:bulletEnabled val="1"/>
        </dgm:presLayoutVars>
      </dgm:prSet>
      <dgm:spPr/>
    </dgm:pt>
    <dgm:pt modelId="{C611B822-A79C-0649-A237-91672173F5AB}" type="pres">
      <dgm:prSet presAssocID="{AE17B099-FACE-4A61-82E7-AA1C791806C3}" presName="sibTrans" presStyleCnt="0"/>
      <dgm:spPr/>
    </dgm:pt>
    <dgm:pt modelId="{124FFAF9-9149-F449-8F2D-294F22A1A561}" type="pres">
      <dgm:prSet presAssocID="{160874B6-81D5-457C-AD4E-8C8BE765FFD5}" presName="node" presStyleLbl="node1" presStyleIdx="2" presStyleCnt="3">
        <dgm:presLayoutVars>
          <dgm:bulletEnabled val="1"/>
        </dgm:presLayoutVars>
      </dgm:prSet>
      <dgm:spPr/>
    </dgm:pt>
  </dgm:ptLst>
  <dgm:cxnLst>
    <dgm:cxn modelId="{3F8A8C49-CA47-2845-8F34-E3E2FCD5C973}" type="presOf" srcId="{903CE77F-E8E0-4EA5-8A44-CB3CB8F7D122}" destId="{DA209587-261F-0A4A-A055-3BF369893534}" srcOrd="0" destOrd="0" presId="urn:microsoft.com/office/officeart/2005/8/layout/default"/>
    <dgm:cxn modelId="{497DF166-3426-CD4D-A30D-794F29526097}" type="presOf" srcId="{B60EA20F-1B9F-4B61-8151-35AB480224CD}" destId="{00336374-9559-1049-A2FC-4C504B7FF3FA}" srcOrd="0" destOrd="0" presId="urn:microsoft.com/office/officeart/2005/8/layout/default"/>
    <dgm:cxn modelId="{7BB00A6A-0680-4345-BD99-10C59B5E607A}" srcId="{AE01A8AC-3B1E-4FDB-8FE9-337DEA039927}" destId="{B60EA20F-1B9F-4B61-8151-35AB480224CD}" srcOrd="1" destOrd="0" parTransId="{2542E62F-8643-41F4-AE8F-F0DD9D4F6BEA}" sibTransId="{AE17B099-FACE-4A61-82E7-AA1C791806C3}"/>
    <dgm:cxn modelId="{40BC36AA-0487-41BA-870E-4CF99D0F5720}" srcId="{AE01A8AC-3B1E-4FDB-8FE9-337DEA039927}" destId="{903CE77F-E8E0-4EA5-8A44-CB3CB8F7D122}" srcOrd="0" destOrd="0" parTransId="{3488D732-A921-4CBA-B51E-214CB3998DC2}" sibTransId="{57BCE0CF-587E-4D46-A745-94C08F3D84A4}"/>
    <dgm:cxn modelId="{CCD746B3-D563-D74C-B72D-8E0A0FBD55A0}" type="presOf" srcId="{AE01A8AC-3B1E-4FDB-8FE9-337DEA039927}" destId="{C36135EB-0ABD-D947-9D55-8ACC2F42E69A}" srcOrd="0" destOrd="0" presId="urn:microsoft.com/office/officeart/2005/8/layout/default"/>
    <dgm:cxn modelId="{FCB5ACBC-68EE-684D-BF43-17C8A71E57E7}" type="presOf" srcId="{160874B6-81D5-457C-AD4E-8C8BE765FFD5}" destId="{124FFAF9-9149-F449-8F2D-294F22A1A561}" srcOrd="0" destOrd="0" presId="urn:microsoft.com/office/officeart/2005/8/layout/default"/>
    <dgm:cxn modelId="{B4BE31C9-92F7-46C5-83AF-5EE0FD4AA9C1}" srcId="{AE01A8AC-3B1E-4FDB-8FE9-337DEA039927}" destId="{160874B6-81D5-457C-AD4E-8C8BE765FFD5}" srcOrd="2" destOrd="0" parTransId="{07BDEFE4-307D-4A75-9147-720EFF0B295F}" sibTransId="{A3105784-DFE6-470B-A0CC-25C7298E419E}"/>
    <dgm:cxn modelId="{7AEC76EE-BC64-384C-AACB-61952E14E714}" type="presParOf" srcId="{C36135EB-0ABD-D947-9D55-8ACC2F42E69A}" destId="{DA209587-261F-0A4A-A055-3BF369893534}" srcOrd="0" destOrd="0" presId="urn:microsoft.com/office/officeart/2005/8/layout/default"/>
    <dgm:cxn modelId="{37214983-45FA-3C4A-B5CB-CE6DAABAD14C}" type="presParOf" srcId="{C36135EB-0ABD-D947-9D55-8ACC2F42E69A}" destId="{8DB21699-129A-014D-B1CC-C7F6AA2F0E81}" srcOrd="1" destOrd="0" presId="urn:microsoft.com/office/officeart/2005/8/layout/default"/>
    <dgm:cxn modelId="{A4D26F9E-3638-5847-92DE-520362DC0DBB}" type="presParOf" srcId="{C36135EB-0ABD-D947-9D55-8ACC2F42E69A}" destId="{00336374-9559-1049-A2FC-4C504B7FF3FA}" srcOrd="2" destOrd="0" presId="urn:microsoft.com/office/officeart/2005/8/layout/default"/>
    <dgm:cxn modelId="{B6E3C179-8E6D-2C41-84FE-055A1E493CF6}" type="presParOf" srcId="{C36135EB-0ABD-D947-9D55-8ACC2F42E69A}" destId="{C611B822-A79C-0649-A237-91672173F5AB}" srcOrd="3" destOrd="0" presId="urn:microsoft.com/office/officeart/2005/8/layout/default"/>
    <dgm:cxn modelId="{4DD494EB-CD78-F347-9434-F6D98BFB85C7}" type="presParOf" srcId="{C36135EB-0ABD-D947-9D55-8ACC2F42E69A}" destId="{124FFAF9-9149-F449-8F2D-294F22A1A561}" srcOrd="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09666E8B-AE48-49E9-8E57-53729CE6FEC7}" type="doc">
      <dgm:prSet loTypeId="urn:microsoft.com/office/officeart/2016/7/layout/RepeatingBendingProcessNew" loCatId="process" qsTypeId="urn:microsoft.com/office/officeart/2005/8/quickstyle/simple1" qsCatId="simple" csTypeId="urn:microsoft.com/office/officeart/2005/8/colors/colorful1" csCatId="colorful"/>
      <dgm:spPr/>
      <dgm:t>
        <a:bodyPr/>
        <a:lstStyle/>
        <a:p>
          <a:endParaRPr lang="en-US"/>
        </a:p>
      </dgm:t>
    </dgm:pt>
    <dgm:pt modelId="{0E5AB69B-304B-42E8-8B09-F75C4A8A4D2A}">
      <dgm:prSet/>
      <dgm:spPr/>
      <dgm:t>
        <a:bodyPr/>
        <a:lstStyle/>
        <a:p>
          <a:r>
            <a:rPr lang="en-US"/>
            <a:t>Meaningful Relationships </a:t>
          </a:r>
        </a:p>
      </dgm:t>
    </dgm:pt>
    <dgm:pt modelId="{E76CBD16-CDE8-4CED-9616-E834B63D62B8}" type="parTrans" cxnId="{1CA71C98-8D2B-47CC-9EBA-AA58560DC09E}">
      <dgm:prSet/>
      <dgm:spPr/>
      <dgm:t>
        <a:bodyPr/>
        <a:lstStyle/>
        <a:p>
          <a:endParaRPr lang="en-US"/>
        </a:p>
      </dgm:t>
    </dgm:pt>
    <dgm:pt modelId="{3C0397EA-CF37-44FE-826C-707175EAA8FD}" type="sibTrans" cxnId="{1CA71C98-8D2B-47CC-9EBA-AA58560DC09E}">
      <dgm:prSet/>
      <dgm:spPr/>
      <dgm:t>
        <a:bodyPr/>
        <a:lstStyle/>
        <a:p>
          <a:endParaRPr lang="en-US"/>
        </a:p>
      </dgm:t>
    </dgm:pt>
    <dgm:pt modelId="{8CD938BF-CDF3-4249-8DAC-A588DF09B063}">
      <dgm:prSet/>
      <dgm:spPr/>
      <dgm:t>
        <a:bodyPr/>
        <a:lstStyle/>
        <a:p>
          <a:r>
            <a:rPr lang="en-US"/>
            <a:t>Meet young people were they are</a:t>
          </a:r>
        </a:p>
      </dgm:t>
    </dgm:pt>
    <dgm:pt modelId="{D58E16B2-8D83-42A4-AD38-53F8B5268574}" type="parTrans" cxnId="{EF206F91-E697-428D-9112-30F2043EC098}">
      <dgm:prSet/>
      <dgm:spPr/>
      <dgm:t>
        <a:bodyPr/>
        <a:lstStyle/>
        <a:p>
          <a:endParaRPr lang="en-US"/>
        </a:p>
      </dgm:t>
    </dgm:pt>
    <dgm:pt modelId="{CFB48D5B-0B95-459B-BCF4-293ED92F00F4}" type="sibTrans" cxnId="{EF206F91-E697-428D-9112-30F2043EC098}">
      <dgm:prSet/>
      <dgm:spPr/>
      <dgm:t>
        <a:bodyPr/>
        <a:lstStyle/>
        <a:p>
          <a:endParaRPr lang="en-US"/>
        </a:p>
      </dgm:t>
    </dgm:pt>
    <dgm:pt modelId="{C837D3C6-AA11-4F56-A2C9-2A340D9B4A6A}">
      <dgm:prSet/>
      <dgm:spPr/>
      <dgm:t>
        <a:bodyPr/>
        <a:lstStyle/>
        <a:p>
          <a:r>
            <a:rPr lang="en-US"/>
            <a:t>Advocate for young peoples rights and voice </a:t>
          </a:r>
        </a:p>
      </dgm:t>
    </dgm:pt>
    <dgm:pt modelId="{A844D28A-ED86-4576-9B02-0DB576A54B50}" type="parTrans" cxnId="{5BB2C6D5-643B-4AC2-90C7-FCD342EE389F}">
      <dgm:prSet/>
      <dgm:spPr/>
      <dgm:t>
        <a:bodyPr/>
        <a:lstStyle/>
        <a:p>
          <a:endParaRPr lang="en-US"/>
        </a:p>
      </dgm:t>
    </dgm:pt>
    <dgm:pt modelId="{AE61F1EA-0214-4718-91AD-7BC0E7C16229}" type="sibTrans" cxnId="{5BB2C6D5-643B-4AC2-90C7-FCD342EE389F}">
      <dgm:prSet/>
      <dgm:spPr/>
      <dgm:t>
        <a:bodyPr/>
        <a:lstStyle/>
        <a:p>
          <a:endParaRPr lang="en-US"/>
        </a:p>
      </dgm:t>
    </dgm:pt>
    <dgm:pt modelId="{E9A9ECB0-AA92-4FD9-92F5-CAD4F72883A9}">
      <dgm:prSet/>
      <dgm:spPr/>
      <dgm:t>
        <a:bodyPr/>
        <a:lstStyle/>
        <a:p>
          <a:r>
            <a:rPr lang="en-US"/>
            <a:t>Create opportunity </a:t>
          </a:r>
        </a:p>
      </dgm:t>
    </dgm:pt>
    <dgm:pt modelId="{67D62260-1233-4D40-B42C-475C4796A7F6}" type="parTrans" cxnId="{8DBB3C90-EA33-479E-AF89-B76CFECA7E3E}">
      <dgm:prSet/>
      <dgm:spPr/>
      <dgm:t>
        <a:bodyPr/>
        <a:lstStyle/>
        <a:p>
          <a:endParaRPr lang="en-US"/>
        </a:p>
      </dgm:t>
    </dgm:pt>
    <dgm:pt modelId="{F576881A-BEDC-412D-96EF-3430520844F1}" type="sibTrans" cxnId="{8DBB3C90-EA33-479E-AF89-B76CFECA7E3E}">
      <dgm:prSet/>
      <dgm:spPr/>
      <dgm:t>
        <a:bodyPr/>
        <a:lstStyle/>
        <a:p>
          <a:endParaRPr lang="en-US"/>
        </a:p>
      </dgm:t>
    </dgm:pt>
    <dgm:pt modelId="{F66C576D-636D-4956-838B-D5EB044FBEC5}">
      <dgm:prSet/>
      <dgm:spPr/>
      <dgm:t>
        <a:bodyPr/>
        <a:lstStyle/>
        <a:p>
          <a:r>
            <a:rPr lang="en-US"/>
            <a:t>Builds skills and knowledge </a:t>
          </a:r>
        </a:p>
      </dgm:t>
    </dgm:pt>
    <dgm:pt modelId="{44260650-6224-48BF-9CA8-32A1672694AB}" type="parTrans" cxnId="{C19F73C1-CD01-42F7-8B62-B08D39FE3992}">
      <dgm:prSet/>
      <dgm:spPr/>
      <dgm:t>
        <a:bodyPr/>
        <a:lstStyle/>
        <a:p>
          <a:endParaRPr lang="en-US"/>
        </a:p>
      </dgm:t>
    </dgm:pt>
    <dgm:pt modelId="{58E98FBF-A79A-4B0A-AC3C-4A41DD8C0270}" type="sibTrans" cxnId="{C19F73C1-CD01-42F7-8B62-B08D39FE3992}">
      <dgm:prSet/>
      <dgm:spPr/>
      <dgm:t>
        <a:bodyPr/>
        <a:lstStyle/>
        <a:p>
          <a:endParaRPr lang="en-US"/>
        </a:p>
      </dgm:t>
    </dgm:pt>
    <dgm:pt modelId="{747763EB-BC42-409C-9DB4-CC7F38E39DDD}">
      <dgm:prSet/>
      <dgm:spPr/>
      <dgm:t>
        <a:bodyPr/>
        <a:lstStyle/>
        <a:p>
          <a:r>
            <a:rPr lang="en-US"/>
            <a:t>Fosters Association </a:t>
          </a:r>
        </a:p>
      </dgm:t>
    </dgm:pt>
    <dgm:pt modelId="{77057715-411E-43F2-90D1-47414E716589}" type="parTrans" cxnId="{1AE84B97-EE0E-4BCD-8B68-29A1EADFCDC8}">
      <dgm:prSet/>
      <dgm:spPr/>
      <dgm:t>
        <a:bodyPr/>
        <a:lstStyle/>
        <a:p>
          <a:endParaRPr lang="en-US"/>
        </a:p>
      </dgm:t>
    </dgm:pt>
    <dgm:pt modelId="{D58607C9-9B57-4F4B-9B32-44273E508B5C}" type="sibTrans" cxnId="{1AE84B97-EE0E-4BCD-8B68-29A1EADFCDC8}">
      <dgm:prSet/>
      <dgm:spPr/>
      <dgm:t>
        <a:bodyPr/>
        <a:lstStyle/>
        <a:p>
          <a:endParaRPr lang="en-US"/>
        </a:p>
      </dgm:t>
    </dgm:pt>
    <dgm:pt modelId="{85CB93D3-4B0D-4B22-97A7-5FE30D473E64}">
      <dgm:prSet/>
      <dgm:spPr/>
      <dgm:t>
        <a:bodyPr/>
        <a:lstStyle/>
        <a:p>
          <a:r>
            <a:rPr lang="en-US"/>
            <a:t>Develops Resilience </a:t>
          </a:r>
        </a:p>
      </dgm:t>
    </dgm:pt>
    <dgm:pt modelId="{8F49096F-5B84-44FF-9ED3-8AC32248BD18}" type="parTrans" cxnId="{87E249CC-65B7-4F29-9682-043E51E98924}">
      <dgm:prSet/>
      <dgm:spPr/>
      <dgm:t>
        <a:bodyPr/>
        <a:lstStyle/>
        <a:p>
          <a:endParaRPr lang="en-US"/>
        </a:p>
      </dgm:t>
    </dgm:pt>
    <dgm:pt modelId="{68AE865E-02CB-48AD-98E6-2A53B3B79C3E}" type="sibTrans" cxnId="{87E249CC-65B7-4F29-9682-043E51E98924}">
      <dgm:prSet/>
      <dgm:spPr/>
      <dgm:t>
        <a:bodyPr/>
        <a:lstStyle/>
        <a:p>
          <a:endParaRPr lang="en-US"/>
        </a:p>
      </dgm:t>
    </dgm:pt>
    <dgm:pt modelId="{8DCA95DD-9E8E-4265-9016-8D97C1D2CDB9}">
      <dgm:prSet/>
      <dgm:spPr/>
      <dgm:t>
        <a:bodyPr/>
        <a:lstStyle/>
        <a:p>
          <a:r>
            <a:rPr lang="en-US"/>
            <a:t>Promotes self efficacy</a:t>
          </a:r>
        </a:p>
      </dgm:t>
    </dgm:pt>
    <dgm:pt modelId="{05B58EDC-DFBF-4E15-A6C2-C25C1BA3A506}" type="parTrans" cxnId="{17E35A6A-3914-4007-B0D3-B51E788438E5}">
      <dgm:prSet/>
      <dgm:spPr/>
      <dgm:t>
        <a:bodyPr/>
        <a:lstStyle/>
        <a:p>
          <a:endParaRPr lang="en-US"/>
        </a:p>
      </dgm:t>
    </dgm:pt>
    <dgm:pt modelId="{452FB813-6CE6-41F6-B450-AACF3566211F}" type="sibTrans" cxnId="{17E35A6A-3914-4007-B0D3-B51E788438E5}">
      <dgm:prSet/>
      <dgm:spPr/>
      <dgm:t>
        <a:bodyPr/>
        <a:lstStyle/>
        <a:p>
          <a:endParaRPr lang="en-US"/>
        </a:p>
      </dgm:t>
    </dgm:pt>
    <dgm:pt modelId="{287B24C9-9747-4BDA-852E-F4E98115CA49}">
      <dgm:prSet/>
      <dgm:spPr/>
      <dgm:t>
        <a:bodyPr/>
        <a:lstStyle/>
        <a:p>
          <a:r>
            <a:rPr lang="en-US"/>
            <a:t>Inclusive, Empowering , Educational, Participative, Expressive </a:t>
          </a:r>
        </a:p>
      </dgm:t>
    </dgm:pt>
    <dgm:pt modelId="{66A30B89-22AA-413C-87C3-49C157CA67B8}" type="parTrans" cxnId="{F0CC6C3A-3BE2-4098-8B97-79A7D0C65142}">
      <dgm:prSet/>
      <dgm:spPr/>
      <dgm:t>
        <a:bodyPr/>
        <a:lstStyle/>
        <a:p>
          <a:endParaRPr lang="en-US"/>
        </a:p>
      </dgm:t>
    </dgm:pt>
    <dgm:pt modelId="{74463276-15CD-4BC4-9E00-0CE4BE973D76}" type="sibTrans" cxnId="{F0CC6C3A-3BE2-4098-8B97-79A7D0C65142}">
      <dgm:prSet/>
      <dgm:spPr/>
      <dgm:t>
        <a:bodyPr/>
        <a:lstStyle/>
        <a:p>
          <a:endParaRPr lang="en-US"/>
        </a:p>
      </dgm:t>
    </dgm:pt>
    <dgm:pt modelId="{35BB3706-856D-AD48-845F-079E2BCC20FD}" type="pres">
      <dgm:prSet presAssocID="{09666E8B-AE48-49E9-8E57-53729CE6FEC7}" presName="Name0" presStyleCnt="0">
        <dgm:presLayoutVars>
          <dgm:dir/>
          <dgm:resizeHandles val="exact"/>
        </dgm:presLayoutVars>
      </dgm:prSet>
      <dgm:spPr/>
    </dgm:pt>
    <dgm:pt modelId="{7C82A6D8-BDB3-2548-A0DD-D070D264FB13}" type="pres">
      <dgm:prSet presAssocID="{0E5AB69B-304B-42E8-8B09-F75C4A8A4D2A}" presName="node" presStyleLbl="node1" presStyleIdx="0" presStyleCnt="9">
        <dgm:presLayoutVars>
          <dgm:bulletEnabled val="1"/>
        </dgm:presLayoutVars>
      </dgm:prSet>
      <dgm:spPr/>
    </dgm:pt>
    <dgm:pt modelId="{24E3D924-4F35-9247-A716-9A89BF49397B}" type="pres">
      <dgm:prSet presAssocID="{3C0397EA-CF37-44FE-826C-707175EAA8FD}" presName="sibTrans" presStyleLbl="sibTrans1D1" presStyleIdx="0" presStyleCnt="8"/>
      <dgm:spPr/>
    </dgm:pt>
    <dgm:pt modelId="{AF5CD569-9626-204D-8D38-1D73A9809A67}" type="pres">
      <dgm:prSet presAssocID="{3C0397EA-CF37-44FE-826C-707175EAA8FD}" presName="connectorText" presStyleLbl="sibTrans1D1" presStyleIdx="0" presStyleCnt="8"/>
      <dgm:spPr/>
    </dgm:pt>
    <dgm:pt modelId="{3673D212-A167-E34D-842B-E6C73B2D4A4A}" type="pres">
      <dgm:prSet presAssocID="{8CD938BF-CDF3-4249-8DAC-A588DF09B063}" presName="node" presStyleLbl="node1" presStyleIdx="1" presStyleCnt="9">
        <dgm:presLayoutVars>
          <dgm:bulletEnabled val="1"/>
        </dgm:presLayoutVars>
      </dgm:prSet>
      <dgm:spPr/>
    </dgm:pt>
    <dgm:pt modelId="{F9F4B6E7-F1DE-2E4F-86A9-A8270E249082}" type="pres">
      <dgm:prSet presAssocID="{CFB48D5B-0B95-459B-BCF4-293ED92F00F4}" presName="sibTrans" presStyleLbl="sibTrans1D1" presStyleIdx="1" presStyleCnt="8"/>
      <dgm:spPr/>
    </dgm:pt>
    <dgm:pt modelId="{A238C5A8-D6EC-AF4B-8518-4D5A4CD1B8F0}" type="pres">
      <dgm:prSet presAssocID="{CFB48D5B-0B95-459B-BCF4-293ED92F00F4}" presName="connectorText" presStyleLbl="sibTrans1D1" presStyleIdx="1" presStyleCnt="8"/>
      <dgm:spPr/>
    </dgm:pt>
    <dgm:pt modelId="{5876D7EB-BA2F-FA49-820D-B52C5F3F7A22}" type="pres">
      <dgm:prSet presAssocID="{C837D3C6-AA11-4F56-A2C9-2A340D9B4A6A}" presName="node" presStyleLbl="node1" presStyleIdx="2" presStyleCnt="9">
        <dgm:presLayoutVars>
          <dgm:bulletEnabled val="1"/>
        </dgm:presLayoutVars>
      </dgm:prSet>
      <dgm:spPr/>
    </dgm:pt>
    <dgm:pt modelId="{BE2FB0F0-0B01-994D-B82A-7430B7C3638C}" type="pres">
      <dgm:prSet presAssocID="{AE61F1EA-0214-4718-91AD-7BC0E7C16229}" presName="sibTrans" presStyleLbl="sibTrans1D1" presStyleIdx="2" presStyleCnt="8"/>
      <dgm:spPr/>
    </dgm:pt>
    <dgm:pt modelId="{98ADE648-EE08-0344-B711-C9BDD6A06AD7}" type="pres">
      <dgm:prSet presAssocID="{AE61F1EA-0214-4718-91AD-7BC0E7C16229}" presName="connectorText" presStyleLbl="sibTrans1D1" presStyleIdx="2" presStyleCnt="8"/>
      <dgm:spPr/>
    </dgm:pt>
    <dgm:pt modelId="{E3448942-FA2B-9741-BF2D-F903494E0409}" type="pres">
      <dgm:prSet presAssocID="{E9A9ECB0-AA92-4FD9-92F5-CAD4F72883A9}" presName="node" presStyleLbl="node1" presStyleIdx="3" presStyleCnt="9">
        <dgm:presLayoutVars>
          <dgm:bulletEnabled val="1"/>
        </dgm:presLayoutVars>
      </dgm:prSet>
      <dgm:spPr/>
    </dgm:pt>
    <dgm:pt modelId="{3BBB7654-6058-0C48-AFC5-81595F385DAB}" type="pres">
      <dgm:prSet presAssocID="{F576881A-BEDC-412D-96EF-3430520844F1}" presName="sibTrans" presStyleLbl="sibTrans1D1" presStyleIdx="3" presStyleCnt="8"/>
      <dgm:spPr/>
    </dgm:pt>
    <dgm:pt modelId="{81B18CC0-92B3-3040-BDB9-E064099B4EDA}" type="pres">
      <dgm:prSet presAssocID="{F576881A-BEDC-412D-96EF-3430520844F1}" presName="connectorText" presStyleLbl="sibTrans1D1" presStyleIdx="3" presStyleCnt="8"/>
      <dgm:spPr/>
    </dgm:pt>
    <dgm:pt modelId="{71C86EE8-EA7D-B642-8341-C56D9B3B33F2}" type="pres">
      <dgm:prSet presAssocID="{F66C576D-636D-4956-838B-D5EB044FBEC5}" presName="node" presStyleLbl="node1" presStyleIdx="4" presStyleCnt="9">
        <dgm:presLayoutVars>
          <dgm:bulletEnabled val="1"/>
        </dgm:presLayoutVars>
      </dgm:prSet>
      <dgm:spPr/>
    </dgm:pt>
    <dgm:pt modelId="{88552003-CAA2-244C-876A-67D23A7A2AA7}" type="pres">
      <dgm:prSet presAssocID="{58E98FBF-A79A-4B0A-AC3C-4A41DD8C0270}" presName="sibTrans" presStyleLbl="sibTrans1D1" presStyleIdx="4" presStyleCnt="8"/>
      <dgm:spPr/>
    </dgm:pt>
    <dgm:pt modelId="{C4566247-08D7-5744-8E59-A5FEA42EF7DB}" type="pres">
      <dgm:prSet presAssocID="{58E98FBF-A79A-4B0A-AC3C-4A41DD8C0270}" presName="connectorText" presStyleLbl="sibTrans1D1" presStyleIdx="4" presStyleCnt="8"/>
      <dgm:spPr/>
    </dgm:pt>
    <dgm:pt modelId="{C015541E-1377-824D-9411-8875D093C700}" type="pres">
      <dgm:prSet presAssocID="{747763EB-BC42-409C-9DB4-CC7F38E39DDD}" presName="node" presStyleLbl="node1" presStyleIdx="5" presStyleCnt="9">
        <dgm:presLayoutVars>
          <dgm:bulletEnabled val="1"/>
        </dgm:presLayoutVars>
      </dgm:prSet>
      <dgm:spPr/>
    </dgm:pt>
    <dgm:pt modelId="{DB5C4685-2E9E-DD44-BA90-893F000D1DD4}" type="pres">
      <dgm:prSet presAssocID="{D58607C9-9B57-4F4B-9B32-44273E508B5C}" presName="sibTrans" presStyleLbl="sibTrans1D1" presStyleIdx="5" presStyleCnt="8"/>
      <dgm:spPr/>
    </dgm:pt>
    <dgm:pt modelId="{7FEEDABE-F49B-0346-B0A7-9E90D274C35F}" type="pres">
      <dgm:prSet presAssocID="{D58607C9-9B57-4F4B-9B32-44273E508B5C}" presName="connectorText" presStyleLbl="sibTrans1D1" presStyleIdx="5" presStyleCnt="8"/>
      <dgm:spPr/>
    </dgm:pt>
    <dgm:pt modelId="{5E9D2770-1580-2D44-AABF-DE66A52DDEBC}" type="pres">
      <dgm:prSet presAssocID="{85CB93D3-4B0D-4B22-97A7-5FE30D473E64}" presName="node" presStyleLbl="node1" presStyleIdx="6" presStyleCnt="9">
        <dgm:presLayoutVars>
          <dgm:bulletEnabled val="1"/>
        </dgm:presLayoutVars>
      </dgm:prSet>
      <dgm:spPr/>
    </dgm:pt>
    <dgm:pt modelId="{30459D94-24D1-6648-AF08-57C4B985DFD6}" type="pres">
      <dgm:prSet presAssocID="{68AE865E-02CB-48AD-98E6-2A53B3B79C3E}" presName="sibTrans" presStyleLbl="sibTrans1D1" presStyleIdx="6" presStyleCnt="8"/>
      <dgm:spPr/>
    </dgm:pt>
    <dgm:pt modelId="{26D9585B-F534-DC4A-BC46-A53B507918EA}" type="pres">
      <dgm:prSet presAssocID="{68AE865E-02CB-48AD-98E6-2A53B3B79C3E}" presName="connectorText" presStyleLbl="sibTrans1D1" presStyleIdx="6" presStyleCnt="8"/>
      <dgm:spPr/>
    </dgm:pt>
    <dgm:pt modelId="{159C2E0A-8F7C-E148-A59B-44FB609A96C0}" type="pres">
      <dgm:prSet presAssocID="{8DCA95DD-9E8E-4265-9016-8D97C1D2CDB9}" presName="node" presStyleLbl="node1" presStyleIdx="7" presStyleCnt="9">
        <dgm:presLayoutVars>
          <dgm:bulletEnabled val="1"/>
        </dgm:presLayoutVars>
      </dgm:prSet>
      <dgm:spPr/>
    </dgm:pt>
    <dgm:pt modelId="{CEA38D34-1001-0F4C-9923-8FC635A8F329}" type="pres">
      <dgm:prSet presAssocID="{452FB813-6CE6-41F6-B450-AACF3566211F}" presName="sibTrans" presStyleLbl="sibTrans1D1" presStyleIdx="7" presStyleCnt="8"/>
      <dgm:spPr/>
    </dgm:pt>
    <dgm:pt modelId="{FE7CB5F6-A4DB-2246-8258-F1E35E2F811D}" type="pres">
      <dgm:prSet presAssocID="{452FB813-6CE6-41F6-B450-AACF3566211F}" presName="connectorText" presStyleLbl="sibTrans1D1" presStyleIdx="7" presStyleCnt="8"/>
      <dgm:spPr/>
    </dgm:pt>
    <dgm:pt modelId="{8CEF0DCA-C71A-2C42-8642-8FFA84C7468D}" type="pres">
      <dgm:prSet presAssocID="{287B24C9-9747-4BDA-852E-F4E98115CA49}" presName="node" presStyleLbl="node1" presStyleIdx="8" presStyleCnt="9">
        <dgm:presLayoutVars>
          <dgm:bulletEnabled val="1"/>
        </dgm:presLayoutVars>
      </dgm:prSet>
      <dgm:spPr/>
    </dgm:pt>
  </dgm:ptLst>
  <dgm:cxnLst>
    <dgm:cxn modelId="{B99DCB0F-FFC0-6242-8467-588478B09D91}" type="presOf" srcId="{D58607C9-9B57-4F4B-9B32-44273E508B5C}" destId="{DB5C4685-2E9E-DD44-BA90-893F000D1DD4}" srcOrd="0" destOrd="0" presId="urn:microsoft.com/office/officeart/2016/7/layout/RepeatingBendingProcessNew"/>
    <dgm:cxn modelId="{B652F511-39E7-D449-8242-227E54CDECCF}" type="presOf" srcId="{CFB48D5B-0B95-459B-BCF4-293ED92F00F4}" destId="{A238C5A8-D6EC-AF4B-8518-4D5A4CD1B8F0}" srcOrd="1" destOrd="0" presId="urn:microsoft.com/office/officeart/2016/7/layout/RepeatingBendingProcessNew"/>
    <dgm:cxn modelId="{5B901524-D98A-CB40-9755-73CE34D7EA3A}" type="presOf" srcId="{8CD938BF-CDF3-4249-8DAC-A588DF09B063}" destId="{3673D212-A167-E34D-842B-E6C73B2D4A4A}" srcOrd="0" destOrd="0" presId="urn:microsoft.com/office/officeart/2016/7/layout/RepeatingBendingProcessNew"/>
    <dgm:cxn modelId="{14D7AB25-678C-024D-9C68-95AA1CA4ED0C}" type="presOf" srcId="{68AE865E-02CB-48AD-98E6-2A53B3B79C3E}" destId="{26D9585B-F534-DC4A-BC46-A53B507918EA}" srcOrd="1" destOrd="0" presId="urn:microsoft.com/office/officeart/2016/7/layout/RepeatingBendingProcessNew"/>
    <dgm:cxn modelId="{4AA08D26-395B-044C-B6BA-A2D9D65CB6EC}" type="presOf" srcId="{747763EB-BC42-409C-9DB4-CC7F38E39DDD}" destId="{C015541E-1377-824D-9411-8875D093C700}" srcOrd="0" destOrd="0" presId="urn:microsoft.com/office/officeart/2016/7/layout/RepeatingBendingProcessNew"/>
    <dgm:cxn modelId="{F0CC6C3A-3BE2-4098-8B97-79A7D0C65142}" srcId="{09666E8B-AE48-49E9-8E57-53729CE6FEC7}" destId="{287B24C9-9747-4BDA-852E-F4E98115CA49}" srcOrd="8" destOrd="0" parTransId="{66A30B89-22AA-413C-87C3-49C157CA67B8}" sibTransId="{74463276-15CD-4BC4-9E00-0CE4BE973D76}"/>
    <dgm:cxn modelId="{0F5BB73E-5270-4144-8E11-2BDA68B9F25F}" type="presOf" srcId="{85CB93D3-4B0D-4B22-97A7-5FE30D473E64}" destId="{5E9D2770-1580-2D44-AABF-DE66A52DDEBC}" srcOrd="0" destOrd="0" presId="urn:microsoft.com/office/officeart/2016/7/layout/RepeatingBendingProcessNew"/>
    <dgm:cxn modelId="{5F075B4A-F708-A14F-B2B7-C664F547066B}" type="presOf" srcId="{452FB813-6CE6-41F6-B450-AACF3566211F}" destId="{FE7CB5F6-A4DB-2246-8258-F1E35E2F811D}" srcOrd="1" destOrd="0" presId="urn:microsoft.com/office/officeart/2016/7/layout/RepeatingBendingProcessNew"/>
    <dgm:cxn modelId="{F222274E-E2FA-BF47-ACFC-16DEC37D71C2}" type="presOf" srcId="{F576881A-BEDC-412D-96EF-3430520844F1}" destId="{3BBB7654-6058-0C48-AFC5-81595F385DAB}" srcOrd="0" destOrd="0" presId="urn:microsoft.com/office/officeart/2016/7/layout/RepeatingBendingProcessNew"/>
    <dgm:cxn modelId="{7DC8BE55-F43B-CB41-B328-23EB5D3DB920}" type="presOf" srcId="{C837D3C6-AA11-4F56-A2C9-2A340D9B4A6A}" destId="{5876D7EB-BA2F-FA49-820D-B52C5F3F7A22}" srcOrd="0" destOrd="0" presId="urn:microsoft.com/office/officeart/2016/7/layout/RepeatingBendingProcessNew"/>
    <dgm:cxn modelId="{998D4158-3612-EC40-8FB0-43B89D07DA09}" type="presOf" srcId="{D58607C9-9B57-4F4B-9B32-44273E508B5C}" destId="{7FEEDABE-F49B-0346-B0A7-9E90D274C35F}" srcOrd="1" destOrd="0" presId="urn:microsoft.com/office/officeart/2016/7/layout/RepeatingBendingProcessNew"/>
    <dgm:cxn modelId="{AEFD435C-84CE-E248-AC85-6029EB73A75B}" type="presOf" srcId="{287B24C9-9747-4BDA-852E-F4E98115CA49}" destId="{8CEF0DCA-C71A-2C42-8642-8FFA84C7468D}" srcOrd="0" destOrd="0" presId="urn:microsoft.com/office/officeart/2016/7/layout/RepeatingBendingProcessNew"/>
    <dgm:cxn modelId="{9BD44760-C475-6A49-BB98-B011015730C4}" type="presOf" srcId="{58E98FBF-A79A-4B0A-AC3C-4A41DD8C0270}" destId="{C4566247-08D7-5744-8E59-A5FEA42EF7DB}" srcOrd="1" destOrd="0" presId="urn:microsoft.com/office/officeart/2016/7/layout/RepeatingBendingProcessNew"/>
    <dgm:cxn modelId="{63BC0C68-8D50-6144-94A1-954DE99397A5}" type="presOf" srcId="{F576881A-BEDC-412D-96EF-3430520844F1}" destId="{81B18CC0-92B3-3040-BDB9-E064099B4EDA}" srcOrd="1" destOrd="0" presId="urn:microsoft.com/office/officeart/2016/7/layout/RepeatingBendingProcessNew"/>
    <dgm:cxn modelId="{17E35A6A-3914-4007-B0D3-B51E788438E5}" srcId="{09666E8B-AE48-49E9-8E57-53729CE6FEC7}" destId="{8DCA95DD-9E8E-4265-9016-8D97C1D2CDB9}" srcOrd="7" destOrd="0" parTransId="{05B58EDC-DFBF-4E15-A6C2-C25C1BA3A506}" sibTransId="{452FB813-6CE6-41F6-B450-AACF3566211F}"/>
    <dgm:cxn modelId="{719ABB76-1731-8045-9EDB-E76C2FC95286}" type="presOf" srcId="{68AE865E-02CB-48AD-98E6-2A53B3B79C3E}" destId="{30459D94-24D1-6648-AF08-57C4B985DFD6}" srcOrd="0" destOrd="0" presId="urn:microsoft.com/office/officeart/2016/7/layout/RepeatingBendingProcessNew"/>
    <dgm:cxn modelId="{48B5917A-167B-9A49-A692-C8314A80DA14}" type="presOf" srcId="{09666E8B-AE48-49E9-8E57-53729CE6FEC7}" destId="{35BB3706-856D-AD48-845F-079E2BCC20FD}" srcOrd="0" destOrd="0" presId="urn:microsoft.com/office/officeart/2016/7/layout/RepeatingBendingProcessNew"/>
    <dgm:cxn modelId="{20A8127E-30D3-8C4D-80E8-76E0ADC7FBD0}" type="presOf" srcId="{CFB48D5B-0B95-459B-BCF4-293ED92F00F4}" destId="{F9F4B6E7-F1DE-2E4F-86A9-A8270E249082}" srcOrd="0" destOrd="0" presId="urn:microsoft.com/office/officeart/2016/7/layout/RepeatingBendingProcessNew"/>
    <dgm:cxn modelId="{8DBB3C90-EA33-479E-AF89-B76CFECA7E3E}" srcId="{09666E8B-AE48-49E9-8E57-53729CE6FEC7}" destId="{E9A9ECB0-AA92-4FD9-92F5-CAD4F72883A9}" srcOrd="3" destOrd="0" parTransId="{67D62260-1233-4D40-B42C-475C4796A7F6}" sibTransId="{F576881A-BEDC-412D-96EF-3430520844F1}"/>
    <dgm:cxn modelId="{EF206F91-E697-428D-9112-30F2043EC098}" srcId="{09666E8B-AE48-49E9-8E57-53729CE6FEC7}" destId="{8CD938BF-CDF3-4249-8DAC-A588DF09B063}" srcOrd="1" destOrd="0" parTransId="{D58E16B2-8D83-42A4-AD38-53F8B5268574}" sibTransId="{CFB48D5B-0B95-459B-BCF4-293ED92F00F4}"/>
    <dgm:cxn modelId="{0CB53995-E798-0A4B-812D-73513BB02FC7}" type="presOf" srcId="{3C0397EA-CF37-44FE-826C-707175EAA8FD}" destId="{24E3D924-4F35-9247-A716-9A89BF49397B}" srcOrd="0" destOrd="0" presId="urn:microsoft.com/office/officeart/2016/7/layout/RepeatingBendingProcessNew"/>
    <dgm:cxn modelId="{1AE84B97-EE0E-4BCD-8B68-29A1EADFCDC8}" srcId="{09666E8B-AE48-49E9-8E57-53729CE6FEC7}" destId="{747763EB-BC42-409C-9DB4-CC7F38E39DDD}" srcOrd="5" destOrd="0" parTransId="{77057715-411E-43F2-90D1-47414E716589}" sibTransId="{D58607C9-9B57-4F4B-9B32-44273E508B5C}"/>
    <dgm:cxn modelId="{1CA71C98-8D2B-47CC-9EBA-AA58560DC09E}" srcId="{09666E8B-AE48-49E9-8E57-53729CE6FEC7}" destId="{0E5AB69B-304B-42E8-8B09-F75C4A8A4D2A}" srcOrd="0" destOrd="0" parTransId="{E76CBD16-CDE8-4CED-9616-E834B63D62B8}" sibTransId="{3C0397EA-CF37-44FE-826C-707175EAA8FD}"/>
    <dgm:cxn modelId="{6DD2DDBD-CA55-5E42-97C4-CF40E28C4F38}" type="presOf" srcId="{AE61F1EA-0214-4718-91AD-7BC0E7C16229}" destId="{98ADE648-EE08-0344-B711-C9BDD6A06AD7}" srcOrd="1" destOrd="0" presId="urn:microsoft.com/office/officeart/2016/7/layout/RepeatingBendingProcessNew"/>
    <dgm:cxn modelId="{C19F73C1-CD01-42F7-8B62-B08D39FE3992}" srcId="{09666E8B-AE48-49E9-8E57-53729CE6FEC7}" destId="{F66C576D-636D-4956-838B-D5EB044FBEC5}" srcOrd="4" destOrd="0" parTransId="{44260650-6224-48BF-9CA8-32A1672694AB}" sibTransId="{58E98FBF-A79A-4B0A-AC3C-4A41DD8C0270}"/>
    <dgm:cxn modelId="{87E249CC-65B7-4F29-9682-043E51E98924}" srcId="{09666E8B-AE48-49E9-8E57-53729CE6FEC7}" destId="{85CB93D3-4B0D-4B22-97A7-5FE30D473E64}" srcOrd="6" destOrd="0" parTransId="{8F49096F-5B84-44FF-9ED3-8AC32248BD18}" sibTransId="{68AE865E-02CB-48AD-98E6-2A53B3B79C3E}"/>
    <dgm:cxn modelId="{5BB2C6D5-643B-4AC2-90C7-FCD342EE389F}" srcId="{09666E8B-AE48-49E9-8E57-53729CE6FEC7}" destId="{C837D3C6-AA11-4F56-A2C9-2A340D9B4A6A}" srcOrd="2" destOrd="0" parTransId="{A844D28A-ED86-4576-9B02-0DB576A54B50}" sibTransId="{AE61F1EA-0214-4718-91AD-7BC0E7C16229}"/>
    <dgm:cxn modelId="{9BBF29D7-08F1-1A4C-9259-E8CFE9C54B1B}" type="presOf" srcId="{0E5AB69B-304B-42E8-8B09-F75C4A8A4D2A}" destId="{7C82A6D8-BDB3-2548-A0DD-D070D264FB13}" srcOrd="0" destOrd="0" presId="urn:microsoft.com/office/officeart/2016/7/layout/RepeatingBendingProcessNew"/>
    <dgm:cxn modelId="{E62D4ED7-DC8D-BE4B-B7ED-33279FDE3390}" type="presOf" srcId="{58E98FBF-A79A-4B0A-AC3C-4A41DD8C0270}" destId="{88552003-CAA2-244C-876A-67D23A7A2AA7}" srcOrd="0" destOrd="0" presId="urn:microsoft.com/office/officeart/2016/7/layout/RepeatingBendingProcessNew"/>
    <dgm:cxn modelId="{3DB998D7-BE1C-654B-B90F-C9230E1A1B7A}" type="presOf" srcId="{F66C576D-636D-4956-838B-D5EB044FBEC5}" destId="{71C86EE8-EA7D-B642-8341-C56D9B3B33F2}" srcOrd="0" destOrd="0" presId="urn:microsoft.com/office/officeart/2016/7/layout/RepeatingBendingProcessNew"/>
    <dgm:cxn modelId="{1057A5DE-D4CE-D24C-A120-C76011F93FBB}" type="presOf" srcId="{E9A9ECB0-AA92-4FD9-92F5-CAD4F72883A9}" destId="{E3448942-FA2B-9741-BF2D-F903494E0409}" srcOrd="0" destOrd="0" presId="urn:microsoft.com/office/officeart/2016/7/layout/RepeatingBendingProcessNew"/>
    <dgm:cxn modelId="{297A2AE7-BE43-BB4B-B959-7344968FCAE9}" type="presOf" srcId="{452FB813-6CE6-41F6-B450-AACF3566211F}" destId="{CEA38D34-1001-0F4C-9923-8FC635A8F329}" srcOrd="0" destOrd="0" presId="urn:microsoft.com/office/officeart/2016/7/layout/RepeatingBendingProcessNew"/>
    <dgm:cxn modelId="{041F2DE9-98F4-8748-AB66-AA2AC743742A}" type="presOf" srcId="{8DCA95DD-9E8E-4265-9016-8D97C1D2CDB9}" destId="{159C2E0A-8F7C-E148-A59B-44FB609A96C0}" srcOrd="0" destOrd="0" presId="urn:microsoft.com/office/officeart/2016/7/layout/RepeatingBendingProcessNew"/>
    <dgm:cxn modelId="{101F3CF4-71E5-4843-9CCC-47F3C1F2D06E}" type="presOf" srcId="{AE61F1EA-0214-4718-91AD-7BC0E7C16229}" destId="{BE2FB0F0-0B01-994D-B82A-7430B7C3638C}" srcOrd="0" destOrd="0" presId="urn:microsoft.com/office/officeart/2016/7/layout/RepeatingBendingProcessNew"/>
    <dgm:cxn modelId="{9C5898FB-90E6-E342-BE7E-03AD6AB194DB}" type="presOf" srcId="{3C0397EA-CF37-44FE-826C-707175EAA8FD}" destId="{AF5CD569-9626-204D-8D38-1D73A9809A67}" srcOrd="1" destOrd="0" presId="urn:microsoft.com/office/officeart/2016/7/layout/RepeatingBendingProcessNew"/>
    <dgm:cxn modelId="{412A2CAD-3248-7644-8165-1EC0170D4CAC}" type="presParOf" srcId="{35BB3706-856D-AD48-845F-079E2BCC20FD}" destId="{7C82A6D8-BDB3-2548-A0DD-D070D264FB13}" srcOrd="0" destOrd="0" presId="urn:microsoft.com/office/officeart/2016/7/layout/RepeatingBendingProcessNew"/>
    <dgm:cxn modelId="{E8D5F5DA-DDD0-5447-8B15-132F84674E01}" type="presParOf" srcId="{35BB3706-856D-AD48-845F-079E2BCC20FD}" destId="{24E3D924-4F35-9247-A716-9A89BF49397B}" srcOrd="1" destOrd="0" presId="urn:microsoft.com/office/officeart/2016/7/layout/RepeatingBendingProcessNew"/>
    <dgm:cxn modelId="{DEB6A410-E3D5-1243-8832-B8C9ECB8199D}" type="presParOf" srcId="{24E3D924-4F35-9247-A716-9A89BF49397B}" destId="{AF5CD569-9626-204D-8D38-1D73A9809A67}" srcOrd="0" destOrd="0" presId="urn:microsoft.com/office/officeart/2016/7/layout/RepeatingBendingProcessNew"/>
    <dgm:cxn modelId="{5FA75E21-B564-924F-BC17-CBCE71608505}" type="presParOf" srcId="{35BB3706-856D-AD48-845F-079E2BCC20FD}" destId="{3673D212-A167-E34D-842B-E6C73B2D4A4A}" srcOrd="2" destOrd="0" presId="urn:microsoft.com/office/officeart/2016/7/layout/RepeatingBendingProcessNew"/>
    <dgm:cxn modelId="{C8C8AAD4-244B-4F40-A6B3-FF1DF43007DC}" type="presParOf" srcId="{35BB3706-856D-AD48-845F-079E2BCC20FD}" destId="{F9F4B6E7-F1DE-2E4F-86A9-A8270E249082}" srcOrd="3" destOrd="0" presId="urn:microsoft.com/office/officeart/2016/7/layout/RepeatingBendingProcessNew"/>
    <dgm:cxn modelId="{E33479CA-21E9-EF47-88C0-78B1577C2927}" type="presParOf" srcId="{F9F4B6E7-F1DE-2E4F-86A9-A8270E249082}" destId="{A238C5A8-D6EC-AF4B-8518-4D5A4CD1B8F0}" srcOrd="0" destOrd="0" presId="urn:microsoft.com/office/officeart/2016/7/layout/RepeatingBendingProcessNew"/>
    <dgm:cxn modelId="{57EA24E7-C2FF-3049-BFFF-770DA9DA6C96}" type="presParOf" srcId="{35BB3706-856D-AD48-845F-079E2BCC20FD}" destId="{5876D7EB-BA2F-FA49-820D-B52C5F3F7A22}" srcOrd="4" destOrd="0" presId="urn:microsoft.com/office/officeart/2016/7/layout/RepeatingBendingProcessNew"/>
    <dgm:cxn modelId="{20D39A47-E964-EF4F-AE5F-C14F6040FBA9}" type="presParOf" srcId="{35BB3706-856D-AD48-845F-079E2BCC20FD}" destId="{BE2FB0F0-0B01-994D-B82A-7430B7C3638C}" srcOrd="5" destOrd="0" presId="urn:microsoft.com/office/officeart/2016/7/layout/RepeatingBendingProcessNew"/>
    <dgm:cxn modelId="{87752B05-33C9-BE41-AEB3-0CC386AF66E8}" type="presParOf" srcId="{BE2FB0F0-0B01-994D-B82A-7430B7C3638C}" destId="{98ADE648-EE08-0344-B711-C9BDD6A06AD7}" srcOrd="0" destOrd="0" presId="urn:microsoft.com/office/officeart/2016/7/layout/RepeatingBendingProcessNew"/>
    <dgm:cxn modelId="{7DD1779F-F6D6-6949-8F44-11F5DC0DC959}" type="presParOf" srcId="{35BB3706-856D-AD48-845F-079E2BCC20FD}" destId="{E3448942-FA2B-9741-BF2D-F903494E0409}" srcOrd="6" destOrd="0" presId="urn:microsoft.com/office/officeart/2016/7/layout/RepeatingBendingProcessNew"/>
    <dgm:cxn modelId="{8079CFD7-EFC8-BF4A-8859-41C3F469C38A}" type="presParOf" srcId="{35BB3706-856D-AD48-845F-079E2BCC20FD}" destId="{3BBB7654-6058-0C48-AFC5-81595F385DAB}" srcOrd="7" destOrd="0" presId="urn:microsoft.com/office/officeart/2016/7/layout/RepeatingBendingProcessNew"/>
    <dgm:cxn modelId="{3323AE96-0C40-F44B-BEC8-C42A57AFFF9A}" type="presParOf" srcId="{3BBB7654-6058-0C48-AFC5-81595F385DAB}" destId="{81B18CC0-92B3-3040-BDB9-E064099B4EDA}" srcOrd="0" destOrd="0" presId="urn:microsoft.com/office/officeart/2016/7/layout/RepeatingBendingProcessNew"/>
    <dgm:cxn modelId="{E84D899A-CA8B-1542-933E-C8C1A68FC897}" type="presParOf" srcId="{35BB3706-856D-AD48-845F-079E2BCC20FD}" destId="{71C86EE8-EA7D-B642-8341-C56D9B3B33F2}" srcOrd="8" destOrd="0" presId="urn:microsoft.com/office/officeart/2016/7/layout/RepeatingBendingProcessNew"/>
    <dgm:cxn modelId="{23088E6F-2FF2-A24C-8765-F425DC968BE7}" type="presParOf" srcId="{35BB3706-856D-AD48-845F-079E2BCC20FD}" destId="{88552003-CAA2-244C-876A-67D23A7A2AA7}" srcOrd="9" destOrd="0" presId="urn:microsoft.com/office/officeart/2016/7/layout/RepeatingBendingProcessNew"/>
    <dgm:cxn modelId="{0C0D5359-D085-6A43-858C-88DFE25C7B89}" type="presParOf" srcId="{88552003-CAA2-244C-876A-67D23A7A2AA7}" destId="{C4566247-08D7-5744-8E59-A5FEA42EF7DB}" srcOrd="0" destOrd="0" presId="urn:microsoft.com/office/officeart/2016/7/layout/RepeatingBendingProcessNew"/>
    <dgm:cxn modelId="{A126EAC1-93AA-8441-97A3-3A1F4A282B42}" type="presParOf" srcId="{35BB3706-856D-AD48-845F-079E2BCC20FD}" destId="{C015541E-1377-824D-9411-8875D093C700}" srcOrd="10" destOrd="0" presId="urn:microsoft.com/office/officeart/2016/7/layout/RepeatingBendingProcessNew"/>
    <dgm:cxn modelId="{779F7DA2-5F95-EA4A-9DA6-62DFFAC16208}" type="presParOf" srcId="{35BB3706-856D-AD48-845F-079E2BCC20FD}" destId="{DB5C4685-2E9E-DD44-BA90-893F000D1DD4}" srcOrd="11" destOrd="0" presId="urn:microsoft.com/office/officeart/2016/7/layout/RepeatingBendingProcessNew"/>
    <dgm:cxn modelId="{3BBB8799-DFCE-FF42-8BFC-3F4694284493}" type="presParOf" srcId="{DB5C4685-2E9E-DD44-BA90-893F000D1DD4}" destId="{7FEEDABE-F49B-0346-B0A7-9E90D274C35F}" srcOrd="0" destOrd="0" presId="urn:microsoft.com/office/officeart/2016/7/layout/RepeatingBendingProcessNew"/>
    <dgm:cxn modelId="{B1117619-6E23-9240-B47F-2001C8D83050}" type="presParOf" srcId="{35BB3706-856D-AD48-845F-079E2BCC20FD}" destId="{5E9D2770-1580-2D44-AABF-DE66A52DDEBC}" srcOrd="12" destOrd="0" presId="urn:microsoft.com/office/officeart/2016/7/layout/RepeatingBendingProcessNew"/>
    <dgm:cxn modelId="{255ADDD4-03B4-284D-A61D-AE6B9F0F25C9}" type="presParOf" srcId="{35BB3706-856D-AD48-845F-079E2BCC20FD}" destId="{30459D94-24D1-6648-AF08-57C4B985DFD6}" srcOrd="13" destOrd="0" presId="urn:microsoft.com/office/officeart/2016/7/layout/RepeatingBendingProcessNew"/>
    <dgm:cxn modelId="{638E0D63-7FCC-8449-BE51-40165EFEBF22}" type="presParOf" srcId="{30459D94-24D1-6648-AF08-57C4B985DFD6}" destId="{26D9585B-F534-DC4A-BC46-A53B507918EA}" srcOrd="0" destOrd="0" presId="urn:microsoft.com/office/officeart/2016/7/layout/RepeatingBendingProcessNew"/>
    <dgm:cxn modelId="{7BDD3472-08C3-C44E-B876-88901943AB36}" type="presParOf" srcId="{35BB3706-856D-AD48-845F-079E2BCC20FD}" destId="{159C2E0A-8F7C-E148-A59B-44FB609A96C0}" srcOrd="14" destOrd="0" presId="urn:microsoft.com/office/officeart/2016/7/layout/RepeatingBendingProcessNew"/>
    <dgm:cxn modelId="{1A5887D4-6167-AE4B-B432-AB637B02BEAC}" type="presParOf" srcId="{35BB3706-856D-AD48-845F-079E2BCC20FD}" destId="{CEA38D34-1001-0F4C-9923-8FC635A8F329}" srcOrd="15" destOrd="0" presId="urn:microsoft.com/office/officeart/2016/7/layout/RepeatingBendingProcessNew"/>
    <dgm:cxn modelId="{1959FB24-179A-5543-A7A2-AAFEE8B45371}" type="presParOf" srcId="{CEA38D34-1001-0F4C-9923-8FC635A8F329}" destId="{FE7CB5F6-A4DB-2246-8258-F1E35E2F811D}" srcOrd="0" destOrd="0" presId="urn:microsoft.com/office/officeart/2016/7/layout/RepeatingBendingProcessNew"/>
    <dgm:cxn modelId="{7298BE4D-09F0-8247-96A0-C1FEDC722619}" type="presParOf" srcId="{35BB3706-856D-AD48-845F-079E2BCC20FD}" destId="{8CEF0DCA-C71A-2C42-8642-8FFA84C7468D}" srcOrd="16"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755370CD-7A35-45F6-95AA-2042FCADF5F0}"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03702F8D-BC7A-4454-B7FD-AAE996DBDE84}">
      <dgm:prSet/>
      <dgm:spPr/>
      <dgm:t>
        <a:bodyPr/>
        <a:lstStyle/>
        <a:p>
          <a:r>
            <a:rPr lang="en-GB" b="0" i="0" u="none" dirty="0"/>
            <a:t>Youth work to be recognised as a universal, policy influencing service within educational systems, rather than reactive intervention.</a:t>
          </a:r>
          <a:endParaRPr lang="en-US" dirty="0"/>
        </a:p>
      </dgm:t>
    </dgm:pt>
    <dgm:pt modelId="{E2CF40C6-B287-498C-BBFD-CEF80DA474B6}" type="parTrans" cxnId="{41908E90-93DA-4CF6-9578-9FC8DC477081}">
      <dgm:prSet/>
      <dgm:spPr/>
      <dgm:t>
        <a:bodyPr/>
        <a:lstStyle/>
        <a:p>
          <a:endParaRPr lang="en-US"/>
        </a:p>
      </dgm:t>
    </dgm:pt>
    <dgm:pt modelId="{D1D9032C-FB9E-4DE5-BABC-C3C8E44EFC71}" type="sibTrans" cxnId="{41908E90-93DA-4CF6-9578-9FC8DC477081}">
      <dgm:prSet/>
      <dgm:spPr/>
      <dgm:t>
        <a:bodyPr/>
        <a:lstStyle/>
        <a:p>
          <a:endParaRPr lang="en-US"/>
        </a:p>
      </dgm:t>
    </dgm:pt>
    <dgm:pt modelId="{CEE9E9CC-4439-47C3-B5C3-1DD7AB9F868F}">
      <dgm:prSet/>
      <dgm:spPr/>
      <dgm:t>
        <a:bodyPr/>
        <a:lstStyle/>
        <a:p>
          <a:r>
            <a:rPr lang="en-GB" b="0" i="0"/>
            <a:t>Youth work differs across Welsh local authorities, with inconsistent funding leading to unequal access within formal education across Wales. </a:t>
          </a:r>
          <a:endParaRPr lang="en-US"/>
        </a:p>
      </dgm:t>
    </dgm:pt>
    <dgm:pt modelId="{8FBC1A0A-79C4-48A0-8E78-B5C4CE694144}" type="parTrans" cxnId="{A769948D-3752-4F3D-BDBF-AA220EBA3F70}">
      <dgm:prSet/>
      <dgm:spPr/>
      <dgm:t>
        <a:bodyPr/>
        <a:lstStyle/>
        <a:p>
          <a:endParaRPr lang="en-US"/>
        </a:p>
      </dgm:t>
    </dgm:pt>
    <dgm:pt modelId="{33CEC3C2-8CCE-455C-9011-E68CF9560E3C}" type="sibTrans" cxnId="{A769948D-3752-4F3D-BDBF-AA220EBA3F70}">
      <dgm:prSet/>
      <dgm:spPr/>
      <dgm:t>
        <a:bodyPr/>
        <a:lstStyle/>
        <a:p>
          <a:endParaRPr lang="en-US"/>
        </a:p>
      </dgm:t>
    </dgm:pt>
    <dgm:pt modelId="{593CF70B-1B45-4E34-AE7A-D1C7580F7E5B}">
      <dgm:prSet/>
      <dgm:spPr/>
      <dgm:t>
        <a:bodyPr/>
        <a:lstStyle/>
        <a:p>
          <a:r>
            <a:rPr lang="en-GB" b="0" i="0" dirty="0"/>
            <a:t>Neoliberal approaches prioritising targets and outcomes can limit support opportunities for some young people.</a:t>
          </a:r>
          <a:endParaRPr lang="en-US" dirty="0"/>
        </a:p>
      </dgm:t>
    </dgm:pt>
    <dgm:pt modelId="{02C1F828-42C5-4657-9043-86431B871403}" type="parTrans" cxnId="{FA1CDE39-08F5-4631-B9ED-241243865E1D}">
      <dgm:prSet/>
      <dgm:spPr/>
      <dgm:t>
        <a:bodyPr/>
        <a:lstStyle/>
        <a:p>
          <a:endParaRPr lang="en-US"/>
        </a:p>
      </dgm:t>
    </dgm:pt>
    <dgm:pt modelId="{3D7B2CD4-ADA6-4385-8343-7B6B1C2644FE}" type="sibTrans" cxnId="{FA1CDE39-08F5-4631-B9ED-241243865E1D}">
      <dgm:prSet/>
      <dgm:spPr/>
      <dgm:t>
        <a:bodyPr/>
        <a:lstStyle/>
        <a:p>
          <a:endParaRPr lang="en-US"/>
        </a:p>
      </dgm:t>
    </dgm:pt>
    <dgm:pt modelId="{A565EEF3-A17F-0E4B-A437-C40E6EF98534}" type="pres">
      <dgm:prSet presAssocID="{755370CD-7A35-45F6-95AA-2042FCADF5F0}" presName="vert0" presStyleCnt="0">
        <dgm:presLayoutVars>
          <dgm:dir/>
          <dgm:animOne val="branch"/>
          <dgm:animLvl val="lvl"/>
        </dgm:presLayoutVars>
      </dgm:prSet>
      <dgm:spPr/>
    </dgm:pt>
    <dgm:pt modelId="{30EA3E0B-6690-C441-8952-EA28DE43187D}" type="pres">
      <dgm:prSet presAssocID="{03702F8D-BC7A-4454-B7FD-AAE996DBDE84}" presName="thickLine" presStyleLbl="alignNode1" presStyleIdx="0" presStyleCnt="3"/>
      <dgm:spPr/>
    </dgm:pt>
    <dgm:pt modelId="{20685CE2-809A-8B4E-A75D-38C5D2F3DCD8}" type="pres">
      <dgm:prSet presAssocID="{03702F8D-BC7A-4454-B7FD-AAE996DBDE84}" presName="horz1" presStyleCnt="0"/>
      <dgm:spPr/>
    </dgm:pt>
    <dgm:pt modelId="{6D72901F-EE9F-9649-A8C9-E5D542EFB088}" type="pres">
      <dgm:prSet presAssocID="{03702F8D-BC7A-4454-B7FD-AAE996DBDE84}" presName="tx1" presStyleLbl="revTx" presStyleIdx="0" presStyleCnt="3"/>
      <dgm:spPr/>
    </dgm:pt>
    <dgm:pt modelId="{D9B7A12A-2821-894C-8457-FCEBB2D690D3}" type="pres">
      <dgm:prSet presAssocID="{03702F8D-BC7A-4454-B7FD-AAE996DBDE84}" presName="vert1" presStyleCnt="0"/>
      <dgm:spPr/>
    </dgm:pt>
    <dgm:pt modelId="{64F37BEA-6200-3441-82BB-7BB52A44FDAE}" type="pres">
      <dgm:prSet presAssocID="{CEE9E9CC-4439-47C3-B5C3-1DD7AB9F868F}" presName="thickLine" presStyleLbl="alignNode1" presStyleIdx="1" presStyleCnt="3"/>
      <dgm:spPr/>
    </dgm:pt>
    <dgm:pt modelId="{F27BF701-70FA-5940-B9F9-2B7188EE59DB}" type="pres">
      <dgm:prSet presAssocID="{CEE9E9CC-4439-47C3-B5C3-1DD7AB9F868F}" presName="horz1" presStyleCnt="0"/>
      <dgm:spPr/>
    </dgm:pt>
    <dgm:pt modelId="{F82B118A-E6A7-9742-8333-AFC7B786E5F0}" type="pres">
      <dgm:prSet presAssocID="{CEE9E9CC-4439-47C3-B5C3-1DD7AB9F868F}" presName="tx1" presStyleLbl="revTx" presStyleIdx="1" presStyleCnt="3"/>
      <dgm:spPr/>
    </dgm:pt>
    <dgm:pt modelId="{026BBEF7-BADD-0945-93D3-76A418B5774E}" type="pres">
      <dgm:prSet presAssocID="{CEE9E9CC-4439-47C3-B5C3-1DD7AB9F868F}" presName="vert1" presStyleCnt="0"/>
      <dgm:spPr/>
    </dgm:pt>
    <dgm:pt modelId="{C277969C-DB66-A341-A31E-87FCB37ABF74}" type="pres">
      <dgm:prSet presAssocID="{593CF70B-1B45-4E34-AE7A-D1C7580F7E5B}" presName="thickLine" presStyleLbl="alignNode1" presStyleIdx="2" presStyleCnt="3"/>
      <dgm:spPr/>
    </dgm:pt>
    <dgm:pt modelId="{2F335A8A-4CDD-2846-A981-CA88F5A4FAB2}" type="pres">
      <dgm:prSet presAssocID="{593CF70B-1B45-4E34-AE7A-D1C7580F7E5B}" presName="horz1" presStyleCnt="0"/>
      <dgm:spPr/>
    </dgm:pt>
    <dgm:pt modelId="{E773D776-078C-0A4B-ADDC-D83EC1B53FFF}" type="pres">
      <dgm:prSet presAssocID="{593CF70B-1B45-4E34-AE7A-D1C7580F7E5B}" presName="tx1" presStyleLbl="revTx" presStyleIdx="2" presStyleCnt="3"/>
      <dgm:spPr/>
    </dgm:pt>
    <dgm:pt modelId="{2E254B89-5CDA-1141-879C-E2489B3AF703}" type="pres">
      <dgm:prSet presAssocID="{593CF70B-1B45-4E34-AE7A-D1C7580F7E5B}" presName="vert1" presStyleCnt="0"/>
      <dgm:spPr/>
    </dgm:pt>
  </dgm:ptLst>
  <dgm:cxnLst>
    <dgm:cxn modelId="{5E077804-53FA-174F-9CFE-31BDA1A603E6}" type="presOf" srcId="{593CF70B-1B45-4E34-AE7A-D1C7580F7E5B}" destId="{E773D776-078C-0A4B-ADDC-D83EC1B53FFF}" srcOrd="0" destOrd="0" presId="urn:microsoft.com/office/officeart/2008/layout/LinedList"/>
    <dgm:cxn modelId="{FA1CDE39-08F5-4631-B9ED-241243865E1D}" srcId="{755370CD-7A35-45F6-95AA-2042FCADF5F0}" destId="{593CF70B-1B45-4E34-AE7A-D1C7580F7E5B}" srcOrd="2" destOrd="0" parTransId="{02C1F828-42C5-4657-9043-86431B871403}" sibTransId="{3D7B2CD4-ADA6-4385-8343-7B6B1C2644FE}"/>
    <dgm:cxn modelId="{A769948D-3752-4F3D-BDBF-AA220EBA3F70}" srcId="{755370CD-7A35-45F6-95AA-2042FCADF5F0}" destId="{CEE9E9CC-4439-47C3-B5C3-1DD7AB9F868F}" srcOrd="1" destOrd="0" parTransId="{8FBC1A0A-79C4-48A0-8E78-B5C4CE694144}" sibTransId="{33CEC3C2-8CCE-455C-9011-E68CF9560E3C}"/>
    <dgm:cxn modelId="{41908E90-93DA-4CF6-9578-9FC8DC477081}" srcId="{755370CD-7A35-45F6-95AA-2042FCADF5F0}" destId="{03702F8D-BC7A-4454-B7FD-AAE996DBDE84}" srcOrd="0" destOrd="0" parTransId="{E2CF40C6-B287-498C-BBFD-CEF80DA474B6}" sibTransId="{D1D9032C-FB9E-4DE5-BABC-C3C8E44EFC71}"/>
    <dgm:cxn modelId="{70F0CAB0-3EC8-2D4F-9375-1DD581D65F67}" type="presOf" srcId="{03702F8D-BC7A-4454-B7FD-AAE996DBDE84}" destId="{6D72901F-EE9F-9649-A8C9-E5D542EFB088}" srcOrd="0" destOrd="0" presId="urn:microsoft.com/office/officeart/2008/layout/LinedList"/>
    <dgm:cxn modelId="{929043C8-C50F-D143-8B80-E395E12C3016}" type="presOf" srcId="{CEE9E9CC-4439-47C3-B5C3-1DD7AB9F868F}" destId="{F82B118A-E6A7-9742-8333-AFC7B786E5F0}" srcOrd="0" destOrd="0" presId="urn:microsoft.com/office/officeart/2008/layout/LinedList"/>
    <dgm:cxn modelId="{FFEDF9F1-E7A3-B64B-AB7D-346D799A1972}" type="presOf" srcId="{755370CD-7A35-45F6-95AA-2042FCADF5F0}" destId="{A565EEF3-A17F-0E4B-A437-C40E6EF98534}" srcOrd="0" destOrd="0" presId="urn:microsoft.com/office/officeart/2008/layout/LinedList"/>
    <dgm:cxn modelId="{19D05ED8-244B-F94F-97AC-BCE8EE7214C9}" type="presParOf" srcId="{A565EEF3-A17F-0E4B-A437-C40E6EF98534}" destId="{30EA3E0B-6690-C441-8952-EA28DE43187D}" srcOrd="0" destOrd="0" presId="urn:microsoft.com/office/officeart/2008/layout/LinedList"/>
    <dgm:cxn modelId="{53004A11-84C2-CA4F-B162-C3EDCCDF2C13}" type="presParOf" srcId="{A565EEF3-A17F-0E4B-A437-C40E6EF98534}" destId="{20685CE2-809A-8B4E-A75D-38C5D2F3DCD8}" srcOrd="1" destOrd="0" presId="urn:microsoft.com/office/officeart/2008/layout/LinedList"/>
    <dgm:cxn modelId="{514D628F-4BCC-BD4B-B00B-ADA45B966EE5}" type="presParOf" srcId="{20685CE2-809A-8B4E-A75D-38C5D2F3DCD8}" destId="{6D72901F-EE9F-9649-A8C9-E5D542EFB088}" srcOrd="0" destOrd="0" presId="urn:microsoft.com/office/officeart/2008/layout/LinedList"/>
    <dgm:cxn modelId="{0463235F-8032-DE4B-B42A-6CA588D9DEED}" type="presParOf" srcId="{20685CE2-809A-8B4E-A75D-38C5D2F3DCD8}" destId="{D9B7A12A-2821-894C-8457-FCEBB2D690D3}" srcOrd="1" destOrd="0" presId="urn:microsoft.com/office/officeart/2008/layout/LinedList"/>
    <dgm:cxn modelId="{10DCC93A-0E90-AE46-8FBD-3F319E2D9C0C}" type="presParOf" srcId="{A565EEF3-A17F-0E4B-A437-C40E6EF98534}" destId="{64F37BEA-6200-3441-82BB-7BB52A44FDAE}" srcOrd="2" destOrd="0" presId="urn:microsoft.com/office/officeart/2008/layout/LinedList"/>
    <dgm:cxn modelId="{BA4602A6-6098-1E46-8AC3-EC3AD9612BB9}" type="presParOf" srcId="{A565EEF3-A17F-0E4B-A437-C40E6EF98534}" destId="{F27BF701-70FA-5940-B9F9-2B7188EE59DB}" srcOrd="3" destOrd="0" presId="urn:microsoft.com/office/officeart/2008/layout/LinedList"/>
    <dgm:cxn modelId="{21D3FCD9-A121-BD40-A1AB-49044FEC324B}" type="presParOf" srcId="{F27BF701-70FA-5940-B9F9-2B7188EE59DB}" destId="{F82B118A-E6A7-9742-8333-AFC7B786E5F0}" srcOrd="0" destOrd="0" presId="urn:microsoft.com/office/officeart/2008/layout/LinedList"/>
    <dgm:cxn modelId="{71320C7F-DB1D-0D49-9BB6-22697C706EDC}" type="presParOf" srcId="{F27BF701-70FA-5940-B9F9-2B7188EE59DB}" destId="{026BBEF7-BADD-0945-93D3-76A418B5774E}" srcOrd="1" destOrd="0" presId="urn:microsoft.com/office/officeart/2008/layout/LinedList"/>
    <dgm:cxn modelId="{7284B551-E8EF-F043-9FD6-DD081C3E471D}" type="presParOf" srcId="{A565EEF3-A17F-0E4B-A437-C40E6EF98534}" destId="{C277969C-DB66-A341-A31E-87FCB37ABF74}" srcOrd="4" destOrd="0" presId="urn:microsoft.com/office/officeart/2008/layout/LinedList"/>
    <dgm:cxn modelId="{A5C16FCC-FD82-F74A-B1D5-A89922B8E1B3}" type="presParOf" srcId="{A565EEF3-A17F-0E4B-A437-C40E6EF98534}" destId="{2F335A8A-4CDD-2846-A981-CA88F5A4FAB2}" srcOrd="5" destOrd="0" presId="urn:microsoft.com/office/officeart/2008/layout/LinedList"/>
    <dgm:cxn modelId="{06F82699-6AC8-CF44-A75A-DFF93039849A}" type="presParOf" srcId="{2F335A8A-4CDD-2846-A981-CA88F5A4FAB2}" destId="{E773D776-078C-0A4B-ADDC-D83EC1B53FFF}" srcOrd="0" destOrd="0" presId="urn:microsoft.com/office/officeart/2008/layout/LinedList"/>
    <dgm:cxn modelId="{53A9BC99-A839-8B47-9A93-013C517DE35F}" type="presParOf" srcId="{2F335A8A-4CDD-2846-A981-CA88F5A4FAB2}" destId="{2E254B89-5CDA-1141-879C-E2489B3AF70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475A3EF9-35AB-48B7-AE36-474F53FE8E4B}" type="doc">
      <dgm:prSet loTypeId="urn:microsoft.com/office/officeart/2008/layout/LinedList" loCatId="list" qsTypeId="urn:microsoft.com/office/officeart/2005/8/quickstyle/simple1" qsCatId="simple" csTypeId="urn:microsoft.com/office/officeart/2005/8/colors/accent4_2" csCatId="accent4" phldr="1"/>
      <dgm:spPr/>
      <dgm:t>
        <a:bodyPr/>
        <a:lstStyle/>
        <a:p>
          <a:endParaRPr lang="en-US"/>
        </a:p>
      </dgm:t>
    </dgm:pt>
    <dgm:pt modelId="{E4EBE568-2C2C-49E2-80B1-4C633A6C5071}">
      <dgm:prSet/>
      <dgm:spPr/>
      <dgm:t>
        <a:bodyPr/>
        <a:lstStyle/>
        <a:p>
          <a:r>
            <a:rPr lang="en-GB" b="0" i="0"/>
            <a:t>Full implementation of the Children’s Wellbeing and Schools Bill  (2026), with multi-agency cooperation, is recommended to safeguard young people’s educational, social, and emotional wellbeing. The Bill should also ensure regular, direct consultation with young people on both their objective and subjective wellbeing.</a:t>
          </a:r>
          <a:endParaRPr lang="en-US"/>
        </a:p>
      </dgm:t>
    </dgm:pt>
    <dgm:pt modelId="{757EA300-B116-4DC1-BBCB-865E0ED5302C}" type="parTrans" cxnId="{57463C78-34A8-4E57-9DC2-8EE1CFF0132B}">
      <dgm:prSet/>
      <dgm:spPr/>
      <dgm:t>
        <a:bodyPr/>
        <a:lstStyle/>
        <a:p>
          <a:endParaRPr lang="en-US"/>
        </a:p>
      </dgm:t>
    </dgm:pt>
    <dgm:pt modelId="{5AC09708-37EF-48A8-98F5-3EEA6C93BF30}" type="sibTrans" cxnId="{57463C78-34A8-4E57-9DC2-8EE1CFF0132B}">
      <dgm:prSet/>
      <dgm:spPr/>
      <dgm:t>
        <a:bodyPr/>
        <a:lstStyle/>
        <a:p>
          <a:endParaRPr lang="en-US"/>
        </a:p>
      </dgm:t>
    </dgm:pt>
    <dgm:pt modelId="{7B5C8044-C9E9-4827-8055-45A765FFFD6D}">
      <dgm:prSet/>
      <dgm:spPr/>
      <dgm:t>
        <a:bodyPr/>
        <a:lstStyle/>
        <a:p>
          <a:r>
            <a:rPr lang="en-GB" dirty="0"/>
            <a:t>Youth work should have an active, consistent role in engaging with home educated young people and families, using informal and creative approaches to ensure accessible consultation on young people’s subjective wellbeing, through a relationship-based ethos (CLDSCS, 2019).</a:t>
          </a:r>
          <a:endParaRPr lang="en-US" dirty="0"/>
        </a:p>
      </dgm:t>
    </dgm:pt>
    <dgm:pt modelId="{72C70787-6556-4777-A0E3-CE94C4CC7679}" type="parTrans" cxnId="{33010FF0-B15F-4AA5-8F1D-2EE06399E51F}">
      <dgm:prSet/>
      <dgm:spPr/>
      <dgm:t>
        <a:bodyPr/>
        <a:lstStyle/>
        <a:p>
          <a:endParaRPr lang="en-US"/>
        </a:p>
      </dgm:t>
    </dgm:pt>
    <dgm:pt modelId="{1598BB29-AD66-4F16-8232-CE5AA38D3BB1}" type="sibTrans" cxnId="{33010FF0-B15F-4AA5-8F1D-2EE06399E51F}">
      <dgm:prSet/>
      <dgm:spPr/>
      <dgm:t>
        <a:bodyPr/>
        <a:lstStyle/>
        <a:p>
          <a:endParaRPr lang="en-US"/>
        </a:p>
      </dgm:t>
    </dgm:pt>
    <dgm:pt modelId="{F2DC49DA-006B-411A-B3C8-039224FD50B5}">
      <dgm:prSet custT="1"/>
      <dgm:spPr/>
      <dgm:t>
        <a:bodyPr/>
        <a:lstStyle/>
        <a:p>
          <a:r>
            <a:rPr lang="en-US" sz="1200" dirty="0"/>
            <a:t>(WG,2026) , ( CLDSCS, 2019)</a:t>
          </a:r>
        </a:p>
      </dgm:t>
    </dgm:pt>
    <dgm:pt modelId="{7F7E8A58-0649-4000-B878-25761E21BAA6}" type="parTrans" cxnId="{5E279E6F-A085-41D1-9FF6-49DD5708145E}">
      <dgm:prSet/>
      <dgm:spPr/>
      <dgm:t>
        <a:bodyPr/>
        <a:lstStyle/>
        <a:p>
          <a:endParaRPr lang="en-US"/>
        </a:p>
      </dgm:t>
    </dgm:pt>
    <dgm:pt modelId="{80FE517D-ABA4-42FB-9EED-B929ECF98C31}" type="sibTrans" cxnId="{5E279E6F-A085-41D1-9FF6-49DD5708145E}">
      <dgm:prSet/>
      <dgm:spPr/>
      <dgm:t>
        <a:bodyPr/>
        <a:lstStyle/>
        <a:p>
          <a:endParaRPr lang="en-US"/>
        </a:p>
      </dgm:t>
    </dgm:pt>
    <dgm:pt modelId="{0059105A-958C-4540-86B8-CA743F498FD3}" type="pres">
      <dgm:prSet presAssocID="{475A3EF9-35AB-48B7-AE36-474F53FE8E4B}" presName="vert0" presStyleCnt="0">
        <dgm:presLayoutVars>
          <dgm:dir/>
          <dgm:animOne val="branch"/>
          <dgm:animLvl val="lvl"/>
        </dgm:presLayoutVars>
      </dgm:prSet>
      <dgm:spPr/>
    </dgm:pt>
    <dgm:pt modelId="{A664DBC3-9D22-1D47-A001-09AC667BD7AA}" type="pres">
      <dgm:prSet presAssocID="{E4EBE568-2C2C-49E2-80B1-4C633A6C5071}" presName="thickLine" presStyleLbl="alignNode1" presStyleIdx="0" presStyleCnt="3"/>
      <dgm:spPr/>
    </dgm:pt>
    <dgm:pt modelId="{2B2FFFAC-FDCD-834F-A2C3-D539F2D39911}" type="pres">
      <dgm:prSet presAssocID="{E4EBE568-2C2C-49E2-80B1-4C633A6C5071}" presName="horz1" presStyleCnt="0"/>
      <dgm:spPr/>
    </dgm:pt>
    <dgm:pt modelId="{A4973866-526D-E345-8700-C219FD793785}" type="pres">
      <dgm:prSet presAssocID="{E4EBE568-2C2C-49E2-80B1-4C633A6C5071}" presName="tx1" presStyleLbl="revTx" presStyleIdx="0" presStyleCnt="3"/>
      <dgm:spPr/>
    </dgm:pt>
    <dgm:pt modelId="{D505AE6A-CD49-A343-8E9C-B39C9BE14E5D}" type="pres">
      <dgm:prSet presAssocID="{E4EBE568-2C2C-49E2-80B1-4C633A6C5071}" presName="vert1" presStyleCnt="0"/>
      <dgm:spPr/>
    </dgm:pt>
    <dgm:pt modelId="{025BAF71-F268-3841-8E43-04A2B963BBF5}" type="pres">
      <dgm:prSet presAssocID="{7B5C8044-C9E9-4827-8055-45A765FFFD6D}" presName="thickLine" presStyleLbl="alignNode1" presStyleIdx="1" presStyleCnt="3"/>
      <dgm:spPr/>
    </dgm:pt>
    <dgm:pt modelId="{9DE6AC7D-BE27-0344-B920-9FFD3FD78C40}" type="pres">
      <dgm:prSet presAssocID="{7B5C8044-C9E9-4827-8055-45A765FFFD6D}" presName="horz1" presStyleCnt="0"/>
      <dgm:spPr/>
    </dgm:pt>
    <dgm:pt modelId="{9ED2E23C-8238-D546-AA5A-3369C5F0B526}" type="pres">
      <dgm:prSet presAssocID="{7B5C8044-C9E9-4827-8055-45A765FFFD6D}" presName="tx1" presStyleLbl="revTx" presStyleIdx="1" presStyleCnt="3"/>
      <dgm:spPr/>
    </dgm:pt>
    <dgm:pt modelId="{E711CBD0-D5BF-5A41-8F21-ED9DB956A877}" type="pres">
      <dgm:prSet presAssocID="{7B5C8044-C9E9-4827-8055-45A765FFFD6D}" presName="vert1" presStyleCnt="0"/>
      <dgm:spPr/>
    </dgm:pt>
    <dgm:pt modelId="{671375F2-F884-F941-9E2C-93F1695E7725}" type="pres">
      <dgm:prSet presAssocID="{F2DC49DA-006B-411A-B3C8-039224FD50B5}" presName="thickLine" presStyleLbl="alignNode1" presStyleIdx="2" presStyleCnt="3"/>
      <dgm:spPr/>
    </dgm:pt>
    <dgm:pt modelId="{45F5909B-611F-0441-A551-CDBAB418CDA6}" type="pres">
      <dgm:prSet presAssocID="{F2DC49DA-006B-411A-B3C8-039224FD50B5}" presName="horz1" presStyleCnt="0"/>
      <dgm:spPr/>
    </dgm:pt>
    <dgm:pt modelId="{9316925B-07E6-7C42-8904-92BA52899E46}" type="pres">
      <dgm:prSet presAssocID="{F2DC49DA-006B-411A-B3C8-039224FD50B5}" presName="tx1" presStyleLbl="revTx" presStyleIdx="2" presStyleCnt="3"/>
      <dgm:spPr/>
    </dgm:pt>
    <dgm:pt modelId="{85930F7B-B43A-3E46-B54F-4F93BC75DEF8}" type="pres">
      <dgm:prSet presAssocID="{F2DC49DA-006B-411A-B3C8-039224FD50B5}" presName="vert1" presStyleCnt="0"/>
      <dgm:spPr/>
    </dgm:pt>
  </dgm:ptLst>
  <dgm:cxnLst>
    <dgm:cxn modelId="{343DA824-EF07-834B-9281-8EBDD73D46FC}" type="presOf" srcId="{7B5C8044-C9E9-4827-8055-45A765FFFD6D}" destId="{9ED2E23C-8238-D546-AA5A-3369C5F0B526}" srcOrd="0" destOrd="0" presId="urn:microsoft.com/office/officeart/2008/layout/LinedList"/>
    <dgm:cxn modelId="{5E279E6F-A085-41D1-9FF6-49DD5708145E}" srcId="{475A3EF9-35AB-48B7-AE36-474F53FE8E4B}" destId="{F2DC49DA-006B-411A-B3C8-039224FD50B5}" srcOrd="2" destOrd="0" parTransId="{7F7E8A58-0649-4000-B878-25761E21BAA6}" sibTransId="{80FE517D-ABA4-42FB-9EED-B929ECF98C31}"/>
    <dgm:cxn modelId="{57463C78-34A8-4E57-9DC2-8EE1CFF0132B}" srcId="{475A3EF9-35AB-48B7-AE36-474F53FE8E4B}" destId="{E4EBE568-2C2C-49E2-80B1-4C633A6C5071}" srcOrd="0" destOrd="0" parTransId="{757EA300-B116-4DC1-BBCB-865E0ED5302C}" sibTransId="{5AC09708-37EF-48A8-98F5-3EEA6C93BF30}"/>
    <dgm:cxn modelId="{7576D69D-4109-AB4E-A346-5F551860682C}" type="presOf" srcId="{475A3EF9-35AB-48B7-AE36-474F53FE8E4B}" destId="{0059105A-958C-4540-86B8-CA743F498FD3}" srcOrd="0" destOrd="0" presId="urn:microsoft.com/office/officeart/2008/layout/LinedList"/>
    <dgm:cxn modelId="{14C69BA3-D54A-ED47-A906-68CFE204A88F}" type="presOf" srcId="{F2DC49DA-006B-411A-B3C8-039224FD50B5}" destId="{9316925B-07E6-7C42-8904-92BA52899E46}" srcOrd="0" destOrd="0" presId="urn:microsoft.com/office/officeart/2008/layout/LinedList"/>
    <dgm:cxn modelId="{22CCA9BA-F5E6-5349-8961-DA207D86E7C0}" type="presOf" srcId="{E4EBE568-2C2C-49E2-80B1-4C633A6C5071}" destId="{A4973866-526D-E345-8700-C219FD793785}" srcOrd="0" destOrd="0" presId="urn:microsoft.com/office/officeart/2008/layout/LinedList"/>
    <dgm:cxn modelId="{33010FF0-B15F-4AA5-8F1D-2EE06399E51F}" srcId="{475A3EF9-35AB-48B7-AE36-474F53FE8E4B}" destId="{7B5C8044-C9E9-4827-8055-45A765FFFD6D}" srcOrd="1" destOrd="0" parTransId="{72C70787-6556-4777-A0E3-CE94C4CC7679}" sibTransId="{1598BB29-AD66-4F16-8232-CE5AA38D3BB1}"/>
    <dgm:cxn modelId="{3ACAF918-9C73-F14E-A80C-CCFE470F1F18}" type="presParOf" srcId="{0059105A-958C-4540-86B8-CA743F498FD3}" destId="{A664DBC3-9D22-1D47-A001-09AC667BD7AA}" srcOrd="0" destOrd="0" presId="urn:microsoft.com/office/officeart/2008/layout/LinedList"/>
    <dgm:cxn modelId="{1E700909-D713-5A40-8A4D-CD7D78AE82BB}" type="presParOf" srcId="{0059105A-958C-4540-86B8-CA743F498FD3}" destId="{2B2FFFAC-FDCD-834F-A2C3-D539F2D39911}" srcOrd="1" destOrd="0" presId="urn:microsoft.com/office/officeart/2008/layout/LinedList"/>
    <dgm:cxn modelId="{DE2980C7-B2F7-2640-8578-F851C93C8A87}" type="presParOf" srcId="{2B2FFFAC-FDCD-834F-A2C3-D539F2D39911}" destId="{A4973866-526D-E345-8700-C219FD793785}" srcOrd="0" destOrd="0" presId="urn:microsoft.com/office/officeart/2008/layout/LinedList"/>
    <dgm:cxn modelId="{40B2B315-08EC-D44F-9C3F-4127D7B036EE}" type="presParOf" srcId="{2B2FFFAC-FDCD-834F-A2C3-D539F2D39911}" destId="{D505AE6A-CD49-A343-8E9C-B39C9BE14E5D}" srcOrd="1" destOrd="0" presId="urn:microsoft.com/office/officeart/2008/layout/LinedList"/>
    <dgm:cxn modelId="{40291CFD-C9D7-9849-A931-F1619B399B0B}" type="presParOf" srcId="{0059105A-958C-4540-86B8-CA743F498FD3}" destId="{025BAF71-F268-3841-8E43-04A2B963BBF5}" srcOrd="2" destOrd="0" presId="urn:microsoft.com/office/officeart/2008/layout/LinedList"/>
    <dgm:cxn modelId="{0F5C033F-D021-1A47-AF31-58061E1FB65A}" type="presParOf" srcId="{0059105A-958C-4540-86B8-CA743F498FD3}" destId="{9DE6AC7D-BE27-0344-B920-9FFD3FD78C40}" srcOrd="3" destOrd="0" presId="urn:microsoft.com/office/officeart/2008/layout/LinedList"/>
    <dgm:cxn modelId="{DDCB2E0A-8B4B-6C46-9D69-128F50288B2B}" type="presParOf" srcId="{9DE6AC7D-BE27-0344-B920-9FFD3FD78C40}" destId="{9ED2E23C-8238-D546-AA5A-3369C5F0B526}" srcOrd="0" destOrd="0" presId="urn:microsoft.com/office/officeart/2008/layout/LinedList"/>
    <dgm:cxn modelId="{8E23BC91-82E2-A14B-9787-5103766B098A}" type="presParOf" srcId="{9DE6AC7D-BE27-0344-B920-9FFD3FD78C40}" destId="{E711CBD0-D5BF-5A41-8F21-ED9DB956A877}" srcOrd="1" destOrd="0" presId="urn:microsoft.com/office/officeart/2008/layout/LinedList"/>
    <dgm:cxn modelId="{595245AB-2E27-3D43-BCA3-AD67E6E4FCBF}" type="presParOf" srcId="{0059105A-958C-4540-86B8-CA743F498FD3}" destId="{671375F2-F884-F941-9E2C-93F1695E7725}" srcOrd="4" destOrd="0" presId="urn:microsoft.com/office/officeart/2008/layout/LinedList"/>
    <dgm:cxn modelId="{9D0CB31D-1FC5-DC47-A12E-D2C50CC63446}" type="presParOf" srcId="{0059105A-958C-4540-86B8-CA743F498FD3}" destId="{45F5909B-611F-0441-A551-CDBAB418CDA6}" srcOrd="5" destOrd="0" presId="urn:microsoft.com/office/officeart/2008/layout/LinedList"/>
    <dgm:cxn modelId="{761EC2FF-FD19-604B-9045-1145BC4B7F58}" type="presParOf" srcId="{45F5909B-611F-0441-A551-CDBAB418CDA6}" destId="{9316925B-07E6-7C42-8904-92BA52899E46}" srcOrd="0" destOrd="0" presId="urn:microsoft.com/office/officeart/2008/layout/LinedList"/>
    <dgm:cxn modelId="{6D1CE1A5-A9E1-6645-865F-5C9F70A33DD2}" type="presParOf" srcId="{45F5909B-611F-0441-A551-CDBAB418CDA6}" destId="{85930F7B-B43A-3E46-B54F-4F93BC75DEF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475A3EF9-35AB-48B7-AE36-474F53FE8E4B}" type="doc">
      <dgm:prSet loTypeId="urn:microsoft.com/office/officeart/2008/layout/LinedList" loCatId="list" qsTypeId="urn:microsoft.com/office/officeart/2005/8/quickstyle/simple1" qsCatId="simple" csTypeId="urn:microsoft.com/office/officeart/2005/8/colors/accent4_2" csCatId="accent4" phldr="1"/>
      <dgm:spPr/>
      <dgm:t>
        <a:bodyPr/>
        <a:lstStyle/>
        <a:p>
          <a:endParaRPr lang="en-US"/>
        </a:p>
      </dgm:t>
    </dgm:pt>
    <dgm:pt modelId="{1403CC6E-E75A-6D41-84E0-62AC8CA6F766}">
      <dgm:prSet custT="1"/>
      <dgm:spPr/>
      <dgm:t>
        <a:bodyPr/>
        <a:lstStyle/>
        <a:p>
          <a:r>
            <a:rPr lang="en-GB" sz="2300" dirty="0"/>
            <a:t>All secondary schools in Wales should have accessible youth workers and equal access to support, with youth work actively shaping education policy. It should be a consistent service, not just reactive and embedded in government and formal education systems to improve wellbeing, curriculum delivery, and access to learning.</a:t>
          </a:r>
        </a:p>
        <a:p>
          <a:endParaRPr lang="en-US" sz="2300" dirty="0"/>
        </a:p>
        <a:p>
          <a:r>
            <a:rPr lang="en-GB" sz="2300" b="0" i="0" u="none" strike="noStrike" dirty="0">
              <a:solidFill>
                <a:srgbClr val="000000"/>
              </a:solidFill>
              <a:effectLst/>
              <a:latin typeface="-webkit-standard"/>
            </a:rPr>
            <a:t>Sustained, equitable funding across education and youth work services is essential to support early intervention, reduce unmet need, and ensure consistent access and support for young people across Wales.</a:t>
          </a:r>
        </a:p>
        <a:p>
          <a:r>
            <a:rPr lang="en-GB" sz="1200" dirty="0"/>
            <a:t>(</a:t>
          </a:r>
          <a:r>
            <a:rPr lang="en-GB" sz="1200" dirty="0" err="1"/>
            <a:t>Gormally</a:t>
          </a:r>
          <a:r>
            <a:rPr lang="en-GB" sz="1200" dirty="0"/>
            <a:t> &amp; Coburn, 2019) (YWSW,2019)</a:t>
          </a:r>
          <a:endParaRPr lang="en-US" sz="1200" dirty="0"/>
        </a:p>
      </dgm:t>
    </dgm:pt>
    <dgm:pt modelId="{D2925DEA-6B3C-8F43-A836-8A026F086274}" type="parTrans" cxnId="{1452E433-D4EF-6747-AE99-3E64D41F6889}">
      <dgm:prSet/>
      <dgm:spPr/>
      <dgm:t>
        <a:bodyPr/>
        <a:lstStyle/>
        <a:p>
          <a:endParaRPr lang="en-GB"/>
        </a:p>
      </dgm:t>
    </dgm:pt>
    <dgm:pt modelId="{244E909A-F2ED-7442-8772-BD51101FECF0}" type="sibTrans" cxnId="{1452E433-D4EF-6747-AE99-3E64D41F6889}">
      <dgm:prSet/>
      <dgm:spPr/>
      <dgm:t>
        <a:bodyPr/>
        <a:lstStyle/>
        <a:p>
          <a:endParaRPr lang="en-GB"/>
        </a:p>
      </dgm:t>
    </dgm:pt>
    <dgm:pt modelId="{0059105A-958C-4540-86B8-CA743F498FD3}" type="pres">
      <dgm:prSet presAssocID="{475A3EF9-35AB-48B7-AE36-474F53FE8E4B}" presName="vert0" presStyleCnt="0">
        <dgm:presLayoutVars>
          <dgm:dir/>
          <dgm:animOne val="branch"/>
          <dgm:animLvl val="lvl"/>
        </dgm:presLayoutVars>
      </dgm:prSet>
      <dgm:spPr/>
    </dgm:pt>
    <dgm:pt modelId="{EBB062D6-EC64-C34B-B08A-B9E2014B0334}" type="pres">
      <dgm:prSet presAssocID="{1403CC6E-E75A-6D41-84E0-62AC8CA6F766}" presName="thickLine" presStyleLbl="alignNode1" presStyleIdx="0" presStyleCnt="1"/>
      <dgm:spPr/>
    </dgm:pt>
    <dgm:pt modelId="{F459C247-F147-0542-97F4-176BE7C534C7}" type="pres">
      <dgm:prSet presAssocID="{1403CC6E-E75A-6D41-84E0-62AC8CA6F766}" presName="horz1" presStyleCnt="0"/>
      <dgm:spPr/>
    </dgm:pt>
    <dgm:pt modelId="{5B06A7E6-5E14-A54D-82EC-A4C2C29DED79}" type="pres">
      <dgm:prSet presAssocID="{1403CC6E-E75A-6D41-84E0-62AC8CA6F766}" presName="tx1" presStyleLbl="revTx" presStyleIdx="0" presStyleCnt="1"/>
      <dgm:spPr/>
    </dgm:pt>
    <dgm:pt modelId="{31384500-8D60-4B41-9019-D783A279C691}" type="pres">
      <dgm:prSet presAssocID="{1403CC6E-E75A-6D41-84E0-62AC8CA6F766}" presName="vert1" presStyleCnt="0"/>
      <dgm:spPr/>
    </dgm:pt>
  </dgm:ptLst>
  <dgm:cxnLst>
    <dgm:cxn modelId="{1452E433-D4EF-6747-AE99-3E64D41F6889}" srcId="{475A3EF9-35AB-48B7-AE36-474F53FE8E4B}" destId="{1403CC6E-E75A-6D41-84E0-62AC8CA6F766}" srcOrd="0" destOrd="0" parTransId="{D2925DEA-6B3C-8F43-A836-8A026F086274}" sibTransId="{244E909A-F2ED-7442-8772-BD51101FECF0}"/>
    <dgm:cxn modelId="{7576D69D-4109-AB4E-A346-5F551860682C}" type="presOf" srcId="{475A3EF9-35AB-48B7-AE36-474F53FE8E4B}" destId="{0059105A-958C-4540-86B8-CA743F498FD3}" srcOrd="0" destOrd="0" presId="urn:microsoft.com/office/officeart/2008/layout/LinedList"/>
    <dgm:cxn modelId="{3E34C6D8-C773-F349-A945-BE0D185E1F2E}" type="presOf" srcId="{1403CC6E-E75A-6D41-84E0-62AC8CA6F766}" destId="{5B06A7E6-5E14-A54D-82EC-A4C2C29DED79}" srcOrd="0" destOrd="0" presId="urn:microsoft.com/office/officeart/2008/layout/LinedList"/>
    <dgm:cxn modelId="{E20A7603-E5E2-324D-96B0-C473CBFBAC5E}" type="presParOf" srcId="{0059105A-958C-4540-86B8-CA743F498FD3}" destId="{EBB062D6-EC64-C34B-B08A-B9E2014B0334}" srcOrd="0" destOrd="0" presId="urn:microsoft.com/office/officeart/2008/layout/LinedList"/>
    <dgm:cxn modelId="{66838FB1-BB40-2241-B141-26F1DEA49596}" type="presParOf" srcId="{0059105A-958C-4540-86B8-CA743F498FD3}" destId="{F459C247-F147-0542-97F4-176BE7C534C7}" srcOrd="1" destOrd="0" presId="urn:microsoft.com/office/officeart/2008/layout/LinedList"/>
    <dgm:cxn modelId="{18790B5E-9D3D-4547-B751-5BB9801E9051}" type="presParOf" srcId="{F459C247-F147-0542-97F4-176BE7C534C7}" destId="{5B06A7E6-5E14-A54D-82EC-A4C2C29DED79}" srcOrd="0" destOrd="0" presId="urn:microsoft.com/office/officeart/2008/layout/LinedList"/>
    <dgm:cxn modelId="{F741BA46-FDE5-B54F-94EC-AECB0ED12175}" type="presParOf" srcId="{F459C247-F147-0542-97F4-176BE7C534C7}" destId="{31384500-8D60-4B41-9019-D783A279C69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2DD991-B2CC-9F42-8F19-D4BA8A20B38B}">
      <dsp:nvSpPr>
        <dsp:cNvPr id="0" name=""/>
        <dsp:cNvSpPr/>
      </dsp:nvSpPr>
      <dsp:spPr>
        <a:xfrm>
          <a:off x="0" y="2705"/>
          <a:ext cx="6807333"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CF392D0-6BB4-424A-B89A-22520B29616E}">
      <dsp:nvSpPr>
        <dsp:cNvPr id="0" name=""/>
        <dsp:cNvSpPr/>
      </dsp:nvSpPr>
      <dsp:spPr>
        <a:xfrm>
          <a:off x="0" y="2705"/>
          <a:ext cx="6807333" cy="9226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t>• Over 7,176  known home educated children and young people in Wales.</a:t>
          </a:r>
        </a:p>
      </dsp:txBody>
      <dsp:txXfrm>
        <a:off x="0" y="2705"/>
        <a:ext cx="6807333" cy="922642"/>
      </dsp:txXfrm>
    </dsp:sp>
    <dsp:sp modelId="{4C6B591A-02E0-7543-8DF7-E18FF54F41A1}">
      <dsp:nvSpPr>
        <dsp:cNvPr id="0" name=""/>
        <dsp:cNvSpPr/>
      </dsp:nvSpPr>
      <dsp:spPr>
        <a:xfrm>
          <a:off x="0" y="925347"/>
          <a:ext cx="6807333"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266CAAD-5065-7346-B73A-A18C9A989D10}">
      <dsp:nvSpPr>
        <dsp:cNvPr id="0" name=""/>
        <dsp:cNvSpPr/>
      </dsp:nvSpPr>
      <dsp:spPr>
        <a:xfrm>
          <a:off x="0" y="925347"/>
          <a:ext cx="6807333" cy="9226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0" i="0" kern="1200" dirty="0"/>
            <a:t>• The researcher aims to explore the factors contributing to the increasing number of de-registrations from formal education within South West Wales.</a:t>
          </a:r>
          <a:endParaRPr lang="en-US" sz="1800" kern="1200" dirty="0"/>
        </a:p>
      </dsp:txBody>
      <dsp:txXfrm>
        <a:off x="0" y="925347"/>
        <a:ext cx="6807333" cy="922642"/>
      </dsp:txXfrm>
    </dsp:sp>
    <dsp:sp modelId="{4F6BE9F5-67EA-8148-8353-740D906584B6}">
      <dsp:nvSpPr>
        <dsp:cNvPr id="0" name=""/>
        <dsp:cNvSpPr/>
      </dsp:nvSpPr>
      <dsp:spPr>
        <a:xfrm>
          <a:off x="0" y="1847989"/>
          <a:ext cx="6807333"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CC21DF4-6D7A-7F49-92A5-3AB0B8576BDC}">
      <dsp:nvSpPr>
        <dsp:cNvPr id="0" name=""/>
        <dsp:cNvSpPr/>
      </dsp:nvSpPr>
      <dsp:spPr>
        <a:xfrm>
          <a:off x="0" y="1847989"/>
          <a:ext cx="6807333" cy="9226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t>• Capture the lived experiences of young people , as well as parents and professional’s perspectives.</a:t>
          </a:r>
          <a:endParaRPr lang="en-US" sz="1800" kern="1200" dirty="0"/>
        </a:p>
      </dsp:txBody>
      <dsp:txXfrm>
        <a:off x="0" y="1847989"/>
        <a:ext cx="6807333" cy="922642"/>
      </dsp:txXfrm>
    </dsp:sp>
    <dsp:sp modelId="{446481CE-0CE1-3948-980C-54E6EC586571}">
      <dsp:nvSpPr>
        <dsp:cNvPr id="0" name=""/>
        <dsp:cNvSpPr/>
      </dsp:nvSpPr>
      <dsp:spPr>
        <a:xfrm>
          <a:off x="0" y="2770632"/>
          <a:ext cx="6807333"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57FF137-D821-FA45-B121-68858D659A2E}">
      <dsp:nvSpPr>
        <dsp:cNvPr id="0" name=""/>
        <dsp:cNvSpPr/>
      </dsp:nvSpPr>
      <dsp:spPr>
        <a:xfrm>
          <a:off x="0" y="2770632"/>
          <a:ext cx="6807333" cy="9226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t>• </a:t>
          </a:r>
          <a:r>
            <a:rPr lang="en-GB" sz="1800" i="0" kern="1200" dirty="0"/>
            <a:t>Current Regulation and Policy on home education in Wales: Safeguarding and Health &amp; Wellbeing Implications.</a:t>
          </a:r>
          <a:endParaRPr lang="en-US" sz="1800" kern="1200" dirty="0"/>
        </a:p>
      </dsp:txBody>
      <dsp:txXfrm>
        <a:off x="0" y="2770632"/>
        <a:ext cx="6807333" cy="922642"/>
      </dsp:txXfrm>
    </dsp:sp>
    <dsp:sp modelId="{D440DA6F-5B46-D949-A593-2A5A34B6CCA0}">
      <dsp:nvSpPr>
        <dsp:cNvPr id="0" name=""/>
        <dsp:cNvSpPr/>
      </dsp:nvSpPr>
      <dsp:spPr>
        <a:xfrm>
          <a:off x="0" y="3693274"/>
          <a:ext cx="6807333"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B3818AA-F8D2-634B-9190-8A2960EB676C}">
      <dsp:nvSpPr>
        <dsp:cNvPr id="0" name=""/>
        <dsp:cNvSpPr/>
      </dsp:nvSpPr>
      <dsp:spPr>
        <a:xfrm>
          <a:off x="0" y="3693274"/>
          <a:ext cx="6807333" cy="9226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t>• </a:t>
          </a:r>
          <a:r>
            <a:rPr lang="en-GB" sz="1800" b="0" i="0" kern="1200" dirty="0"/>
            <a:t>Youth work involvement in home education and how practice can be developed to better support young people and families.</a:t>
          </a:r>
          <a:endParaRPr lang="en-US" sz="1800" kern="1200" dirty="0"/>
        </a:p>
      </dsp:txBody>
      <dsp:txXfrm>
        <a:off x="0" y="3693274"/>
        <a:ext cx="6807333" cy="922642"/>
      </dsp:txXfrm>
    </dsp:sp>
    <dsp:sp modelId="{D061DFAD-A8C4-3841-A09B-21A67004F7E3}">
      <dsp:nvSpPr>
        <dsp:cNvPr id="0" name=""/>
        <dsp:cNvSpPr/>
      </dsp:nvSpPr>
      <dsp:spPr>
        <a:xfrm>
          <a:off x="0" y="4615916"/>
          <a:ext cx="6807333"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893F291-BEB6-934F-880C-B1DDBFF050F3}">
      <dsp:nvSpPr>
        <dsp:cNvPr id="0" name=""/>
        <dsp:cNvSpPr/>
      </dsp:nvSpPr>
      <dsp:spPr>
        <a:xfrm>
          <a:off x="0" y="4615916"/>
          <a:ext cx="6807333" cy="9226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0" i="0" kern="1200" dirty="0"/>
            <a:t>• Highlighting significant gaps in research, policy, and young people’s voices in the literature</a:t>
          </a:r>
          <a:endParaRPr lang="en-US" sz="1800" kern="1200" dirty="0"/>
        </a:p>
      </dsp:txBody>
      <dsp:txXfrm>
        <a:off x="0" y="4615916"/>
        <a:ext cx="6807333" cy="92264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3043A9-6C06-5247-BCC0-ADAC976C646E}">
      <dsp:nvSpPr>
        <dsp:cNvPr id="0" name=""/>
        <dsp:cNvSpPr/>
      </dsp:nvSpPr>
      <dsp:spPr>
        <a:xfrm>
          <a:off x="0" y="676"/>
          <a:ext cx="6807333"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90FDD19-E045-174A-B45D-6C1F801F379F}">
      <dsp:nvSpPr>
        <dsp:cNvPr id="0" name=""/>
        <dsp:cNvSpPr/>
      </dsp:nvSpPr>
      <dsp:spPr>
        <a:xfrm>
          <a:off x="0" y="676"/>
          <a:ext cx="6807333" cy="11079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0" i="0" kern="1200" dirty="0"/>
            <a:t>To explore the educational, social, and emotional impacts of home education on young people’s lived experiences and their future aspirations.</a:t>
          </a:r>
          <a:endParaRPr lang="en-US" sz="1500" kern="1200" dirty="0"/>
        </a:p>
      </dsp:txBody>
      <dsp:txXfrm>
        <a:off x="0" y="676"/>
        <a:ext cx="6807333" cy="1107982"/>
      </dsp:txXfrm>
    </dsp:sp>
    <dsp:sp modelId="{DE2A5261-B095-D344-A149-7935366E1441}">
      <dsp:nvSpPr>
        <dsp:cNvPr id="0" name=""/>
        <dsp:cNvSpPr/>
      </dsp:nvSpPr>
      <dsp:spPr>
        <a:xfrm>
          <a:off x="0" y="1108658"/>
          <a:ext cx="6807333"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F941852-FE76-2D44-98D8-918CDC4A508F}">
      <dsp:nvSpPr>
        <dsp:cNvPr id="0" name=""/>
        <dsp:cNvSpPr/>
      </dsp:nvSpPr>
      <dsp:spPr>
        <a:xfrm>
          <a:off x="0" y="1108658"/>
          <a:ext cx="6807333" cy="11079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0" i="0" kern="1200" dirty="0"/>
            <a:t>To examine the perspectives of professionals supporting young people and the lived experiences of parents, using a multi-agency approach through qualitative and quantitative analysis.</a:t>
          </a:r>
          <a:endParaRPr lang="en-US" sz="1500" kern="1200" dirty="0"/>
        </a:p>
      </dsp:txBody>
      <dsp:txXfrm>
        <a:off x="0" y="1108658"/>
        <a:ext cx="6807333" cy="1107982"/>
      </dsp:txXfrm>
    </dsp:sp>
    <dsp:sp modelId="{40A4BCA8-0A9D-AC42-AF8F-E7D42CE7A791}">
      <dsp:nvSpPr>
        <dsp:cNvPr id="0" name=""/>
        <dsp:cNvSpPr/>
      </dsp:nvSpPr>
      <dsp:spPr>
        <a:xfrm>
          <a:off x="0" y="2216640"/>
          <a:ext cx="6807333"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6003F7B-BD6C-0F4F-B9C6-663CDA2F54E5}">
      <dsp:nvSpPr>
        <dsp:cNvPr id="0" name=""/>
        <dsp:cNvSpPr/>
      </dsp:nvSpPr>
      <dsp:spPr>
        <a:xfrm>
          <a:off x="0" y="2216640"/>
          <a:ext cx="6807333" cy="11079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i="0" kern="1200" dirty="0"/>
            <a:t>Identifying gaps in home education policy and implementation practice, and critically examining its positive and negative impacts, </a:t>
          </a:r>
          <a:r>
            <a:rPr lang="en-GB" sz="1500" b="0" i="0" u="none" kern="1200" dirty="0"/>
            <a:t>with consideration of how this looks for young people with ALN.</a:t>
          </a:r>
          <a:endParaRPr lang="en-US" sz="1500" kern="1200" dirty="0"/>
        </a:p>
      </dsp:txBody>
      <dsp:txXfrm>
        <a:off x="0" y="2216640"/>
        <a:ext cx="6807333" cy="1107982"/>
      </dsp:txXfrm>
    </dsp:sp>
    <dsp:sp modelId="{E1B29A88-1864-074A-B4BC-764971ADB8CA}">
      <dsp:nvSpPr>
        <dsp:cNvPr id="0" name=""/>
        <dsp:cNvSpPr/>
      </dsp:nvSpPr>
      <dsp:spPr>
        <a:xfrm>
          <a:off x="0" y="3324623"/>
          <a:ext cx="6807333"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8F52C96-C5F1-4848-BFFB-A6958A43D75B}">
      <dsp:nvSpPr>
        <dsp:cNvPr id="0" name=""/>
        <dsp:cNvSpPr/>
      </dsp:nvSpPr>
      <dsp:spPr>
        <a:xfrm>
          <a:off x="0" y="3324623"/>
          <a:ext cx="6807333" cy="11079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i="0" kern="1200" dirty="0"/>
            <a:t>To explore school based support for young people experiencing challenges within formal education settings, access to youth work as early intervention and prevention, and how this relates to deregistration and post-deregistration support.</a:t>
          </a:r>
        </a:p>
        <a:p>
          <a:pPr marL="0" lvl="0" indent="0" algn="l" defTabSz="666750">
            <a:lnSpc>
              <a:spcPct val="90000"/>
            </a:lnSpc>
            <a:spcBef>
              <a:spcPct val="0"/>
            </a:spcBef>
            <a:spcAft>
              <a:spcPct val="35000"/>
            </a:spcAft>
            <a:buNone/>
          </a:pPr>
          <a:endParaRPr lang="en-US" sz="1500" kern="1200" dirty="0"/>
        </a:p>
      </dsp:txBody>
      <dsp:txXfrm>
        <a:off x="0" y="3324623"/>
        <a:ext cx="6807333" cy="1107982"/>
      </dsp:txXfrm>
    </dsp:sp>
    <dsp:sp modelId="{83681C7E-8008-C846-A97A-7CAF65B922CD}">
      <dsp:nvSpPr>
        <dsp:cNvPr id="0" name=""/>
        <dsp:cNvSpPr/>
      </dsp:nvSpPr>
      <dsp:spPr>
        <a:xfrm>
          <a:off x="0" y="4432605"/>
          <a:ext cx="6807333"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6DCFC21-304D-EE41-9471-88FBF253003B}">
      <dsp:nvSpPr>
        <dsp:cNvPr id="0" name=""/>
        <dsp:cNvSpPr/>
      </dsp:nvSpPr>
      <dsp:spPr>
        <a:xfrm>
          <a:off x="0" y="4432605"/>
          <a:ext cx="6807333" cy="11079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Font typeface="Arial" panose="020B0604020202020204" pitchFamily="34" charset="0"/>
            <a:buNone/>
          </a:pPr>
          <a:r>
            <a:rPr lang="en-GB" sz="1500" b="0" i="0" u="none" kern="1200" dirty="0"/>
            <a:t>To consider whether young people’s voices and rights are upheld within the deregistration process</a:t>
          </a:r>
          <a:endParaRPr lang="en-GB" sz="1500" b="0" kern="1200" dirty="0"/>
        </a:p>
      </dsp:txBody>
      <dsp:txXfrm>
        <a:off x="0" y="4432605"/>
        <a:ext cx="6807333" cy="110798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7A84AA-D0EA-3E4C-A322-13F9C49BFC18}">
      <dsp:nvSpPr>
        <dsp:cNvPr id="0" name=""/>
        <dsp:cNvSpPr/>
      </dsp:nvSpPr>
      <dsp:spPr>
        <a:xfrm>
          <a:off x="0" y="0"/>
          <a:ext cx="690649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FCCA7BA-A186-6141-8EBF-57CD902D1A6F}">
      <dsp:nvSpPr>
        <dsp:cNvPr id="0" name=""/>
        <dsp:cNvSpPr/>
      </dsp:nvSpPr>
      <dsp:spPr>
        <a:xfrm>
          <a:off x="0" y="0"/>
          <a:ext cx="6906491" cy="13964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GB" sz="3800" b="0" i="0" kern="1200"/>
            <a:t>The Role of Youth Work Within Formal Education Settings</a:t>
          </a:r>
          <a:endParaRPr lang="en-US" sz="3800" kern="1200"/>
        </a:p>
      </dsp:txBody>
      <dsp:txXfrm>
        <a:off x="0" y="0"/>
        <a:ext cx="6906491" cy="1396404"/>
      </dsp:txXfrm>
    </dsp:sp>
    <dsp:sp modelId="{C5B7FAFD-9328-6646-8747-57F3EE5E81C1}">
      <dsp:nvSpPr>
        <dsp:cNvPr id="0" name=""/>
        <dsp:cNvSpPr/>
      </dsp:nvSpPr>
      <dsp:spPr>
        <a:xfrm>
          <a:off x="0" y="1396404"/>
          <a:ext cx="690649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819FBD5-C973-E746-B5B3-BDAD9A2B4440}">
      <dsp:nvSpPr>
        <dsp:cNvPr id="0" name=""/>
        <dsp:cNvSpPr/>
      </dsp:nvSpPr>
      <dsp:spPr>
        <a:xfrm>
          <a:off x="0" y="1396404"/>
          <a:ext cx="6906491" cy="13964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GB" sz="3800" i="0" kern="1200"/>
            <a:t>Access to Youth Work Within Formal Education Settings</a:t>
          </a:r>
          <a:endParaRPr lang="en-US" sz="3800" kern="1200"/>
        </a:p>
      </dsp:txBody>
      <dsp:txXfrm>
        <a:off x="0" y="1396404"/>
        <a:ext cx="6906491" cy="1396404"/>
      </dsp:txXfrm>
    </dsp:sp>
    <dsp:sp modelId="{1DF77F4A-8E01-1C45-BEE3-99B90E5BAD88}">
      <dsp:nvSpPr>
        <dsp:cNvPr id="0" name=""/>
        <dsp:cNvSpPr/>
      </dsp:nvSpPr>
      <dsp:spPr>
        <a:xfrm>
          <a:off x="0" y="2792809"/>
          <a:ext cx="690649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F201702-2356-1D41-A2B4-EB9A5E6DED85}">
      <dsp:nvSpPr>
        <dsp:cNvPr id="0" name=""/>
        <dsp:cNvSpPr/>
      </dsp:nvSpPr>
      <dsp:spPr>
        <a:xfrm>
          <a:off x="0" y="2792809"/>
          <a:ext cx="6906491" cy="13964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GB" sz="3800" kern="1200"/>
            <a:t>Early Intervention/ Prevention </a:t>
          </a:r>
          <a:endParaRPr lang="en-US" sz="3800" kern="1200"/>
        </a:p>
      </dsp:txBody>
      <dsp:txXfrm>
        <a:off x="0" y="2792809"/>
        <a:ext cx="6906491" cy="1396404"/>
      </dsp:txXfrm>
    </dsp:sp>
    <dsp:sp modelId="{7CF7A352-EA53-9542-B955-4DC3603F6BEB}">
      <dsp:nvSpPr>
        <dsp:cNvPr id="0" name=""/>
        <dsp:cNvSpPr/>
      </dsp:nvSpPr>
      <dsp:spPr>
        <a:xfrm>
          <a:off x="0" y="4189214"/>
          <a:ext cx="690649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08A30A1-A7D4-1E4C-932A-A37AF99249FB}">
      <dsp:nvSpPr>
        <dsp:cNvPr id="0" name=""/>
        <dsp:cNvSpPr/>
      </dsp:nvSpPr>
      <dsp:spPr>
        <a:xfrm>
          <a:off x="0" y="4189214"/>
          <a:ext cx="6906491" cy="13964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GB" sz="3800" kern="1200"/>
            <a:t>Support for Young People and Families Following Deregistration </a:t>
          </a:r>
          <a:endParaRPr lang="en-US" sz="3800" kern="1200"/>
        </a:p>
      </dsp:txBody>
      <dsp:txXfrm>
        <a:off x="0" y="4189214"/>
        <a:ext cx="6906491" cy="139640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E3D924-4F35-9247-A716-9A89BF49397B}">
      <dsp:nvSpPr>
        <dsp:cNvPr id="0" name=""/>
        <dsp:cNvSpPr/>
      </dsp:nvSpPr>
      <dsp:spPr>
        <a:xfrm>
          <a:off x="1679596" y="1401527"/>
          <a:ext cx="355096" cy="91440"/>
        </a:xfrm>
        <a:custGeom>
          <a:avLst/>
          <a:gdLst/>
          <a:ahLst/>
          <a:cxnLst/>
          <a:rect l="0" t="0" r="0" b="0"/>
          <a:pathLst>
            <a:path>
              <a:moveTo>
                <a:pt x="0" y="45720"/>
              </a:moveTo>
              <a:lnTo>
                <a:pt x="355096"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847502" y="1445319"/>
        <a:ext cx="19284" cy="3856"/>
      </dsp:txXfrm>
    </dsp:sp>
    <dsp:sp modelId="{7C82A6D8-BDB3-2548-A0DD-D070D264FB13}">
      <dsp:nvSpPr>
        <dsp:cNvPr id="0" name=""/>
        <dsp:cNvSpPr/>
      </dsp:nvSpPr>
      <dsp:spPr>
        <a:xfrm>
          <a:off x="4454" y="944165"/>
          <a:ext cx="1676941" cy="100616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172" tIns="86253" rIns="82172" bIns="86253" numCol="1" spcCol="1270" anchor="ctr" anchorCtr="0">
          <a:noAutofit/>
        </a:bodyPr>
        <a:lstStyle/>
        <a:p>
          <a:pPr marL="0" lvl="0" indent="0" algn="ctr" defTabSz="577850">
            <a:lnSpc>
              <a:spcPct val="90000"/>
            </a:lnSpc>
            <a:spcBef>
              <a:spcPct val="0"/>
            </a:spcBef>
            <a:spcAft>
              <a:spcPct val="35000"/>
            </a:spcAft>
            <a:buNone/>
          </a:pPr>
          <a:r>
            <a:rPr lang="en-US" sz="1300" kern="1200"/>
            <a:t>Meaningful Relationships </a:t>
          </a:r>
        </a:p>
      </dsp:txBody>
      <dsp:txXfrm>
        <a:off x="4454" y="944165"/>
        <a:ext cx="1676941" cy="1006165"/>
      </dsp:txXfrm>
    </dsp:sp>
    <dsp:sp modelId="{F9F4B6E7-F1DE-2E4F-86A9-A8270E249082}">
      <dsp:nvSpPr>
        <dsp:cNvPr id="0" name=""/>
        <dsp:cNvSpPr/>
      </dsp:nvSpPr>
      <dsp:spPr>
        <a:xfrm>
          <a:off x="3742234" y="1401527"/>
          <a:ext cx="355096" cy="91440"/>
        </a:xfrm>
        <a:custGeom>
          <a:avLst/>
          <a:gdLst/>
          <a:ahLst/>
          <a:cxnLst/>
          <a:rect l="0" t="0" r="0" b="0"/>
          <a:pathLst>
            <a:path>
              <a:moveTo>
                <a:pt x="0" y="45720"/>
              </a:moveTo>
              <a:lnTo>
                <a:pt x="355096" y="4572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910140" y="1445319"/>
        <a:ext cx="19284" cy="3856"/>
      </dsp:txXfrm>
    </dsp:sp>
    <dsp:sp modelId="{3673D212-A167-E34D-842B-E6C73B2D4A4A}">
      <dsp:nvSpPr>
        <dsp:cNvPr id="0" name=""/>
        <dsp:cNvSpPr/>
      </dsp:nvSpPr>
      <dsp:spPr>
        <a:xfrm>
          <a:off x="2067093" y="944165"/>
          <a:ext cx="1676941" cy="1006165"/>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172" tIns="86253" rIns="82172" bIns="86253" numCol="1" spcCol="1270" anchor="ctr" anchorCtr="0">
          <a:noAutofit/>
        </a:bodyPr>
        <a:lstStyle/>
        <a:p>
          <a:pPr marL="0" lvl="0" indent="0" algn="ctr" defTabSz="577850">
            <a:lnSpc>
              <a:spcPct val="90000"/>
            </a:lnSpc>
            <a:spcBef>
              <a:spcPct val="0"/>
            </a:spcBef>
            <a:spcAft>
              <a:spcPct val="35000"/>
            </a:spcAft>
            <a:buNone/>
          </a:pPr>
          <a:r>
            <a:rPr lang="en-US" sz="1300" kern="1200"/>
            <a:t>Meet young people were they are</a:t>
          </a:r>
        </a:p>
      </dsp:txBody>
      <dsp:txXfrm>
        <a:off x="2067093" y="944165"/>
        <a:ext cx="1676941" cy="1006165"/>
      </dsp:txXfrm>
    </dsp:sp>
    <dsp:sp modelId="{BE2FB0F0-0B01-994D-B82A-7430B7C3638C}">
      <dsp:nvSpPr>
        <dsp:cNvPr id="0" name=""/>
        <dsp:cNvSpPr/>
      </dsp:nvSpPr>
      <dsp:spPr>
        <a:xfrm>
          <a:off x="842925" y="1948530"/>
          <a:ext cx="4125276" cy="355096"/>
        </a:xfrm>
        <a:custGeom>
          <a:avLst/>
          <a:gdLst/>
          <a:ahLst/>
          <a:cxnLst/>
          <a:rect l="0" t="0" r="0" b="0"/>
          <a:pathLst>
            <a:path>
              <a:moveTo>
                <a:pt x="4125276" y="0"/>
              </a:moveTo>
              <a:lnTo>
                <a:pt x="4125276" y="194648"/>
              </a:lnTo>
              <a:lnTo>
                <a:pt x="0" y="194648"/>
              </a:lnTo>
              <a:lnTo>
                <a:pt x="0" y="355096"/>
              </a:lnTo>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01982" y="2124150"/>
        <a:ext cx="207163" cy="3856"/>
      </dsp:txXfrm>
    </dsp:sp>
    <dsp:sp modelId="{5876D7EB-BA2F-FA49-820D-B52C5F3F7A22}">
      <dsp:nvSpPr>
        <dsp:cNvPr id="0" name=""/>
        <dsp:cNvSpPr/>
      </dsp:nvSpPr>
      <dsp:spPr>
        <a:xfrm>
          <a:off x="4129731" y="944165"/>
          <a:ext cx="1676941" cy="1006165"/>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172" tIns="86253" rIns="82172" bIns="86253" numCol="1" spcCol="1270" anchor="ctr" anchorCtr="0">
          <a:noAutofit/>
        </a:bodyPr>
        <a:lstStyle/>
        <a:p>
          <a:pPr marL="0" lvl="0" indent="0" algn="ctr" defTabSz="577850">
            <a:lnSpc>
              <a:spcPct val="90000"/>
            </a:lnSpc>
            <a:spcBef>
              <a:spcPct val="0"/>
            </a:spcBef>
            <a:spcAft>
              <a:spcPct val="35000"/>
            </a:spcAft>
            <a:buNone/>
          </a:pPr>
          <a:r>
            <a:rPr lang="en-US" sz="1300" kern="1200"/>
            <a:t>Advocate for young peoples rights and voice </a:t>
          </a:r>
        </a:p>
      </dsp:txBody>
      <dsp:txXfrm>
        <a:off x="4129731" y="944165"/>
        <a:ext cx="1676941" cy="1006165"/>
      </dsp:txXfrm>
    </dsp:sp>
    <dsp:sp modelId="{3BBB7654-6058-0C48-AFC5-81595F385DAB}">
      <dsp:nvSpPr>
        <dsp:cNvPr id="0" name=""/>
        <dsp:cNvSpPr/>
      </dsp:nvSpPr>
      <dsp:spPr>
        <a:xfrm>
          <a:off x="1679596" y="2793389"/>
          <a:ext cx="355096" cy="91440"/>
        </a:xfrm>
        <a:custGeom>
          <a:avLst/>
          <a:gdLst/>
          <a:ahLst/>
          <a:cxnLst/>
          <a:rect l="0" t="0" r="0" b="0"/>
          <a:pathLst>
            <a:path>
              <a:moveTo>
                <a:pt x="0" y="45720"/>
              </a:moveTo>
              <a:lnTo>
                <a:pt x="355096" y="45720"/>
              </a:lnTo>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847502" y="2837181"/>
        <a:ext cx="19284" cy="3856"/>
      </dsp:txXfrm>
    </dsp:sp>
    <dsp:sp modelId="{E3448942-FA2B-9741-BF2D-F903494E0409}">
      <dsp:nvSpPr>
        <dsp:cNvPr id="0" name=""/>
        <dsp:cNvSpPr/>
      </dsp:nvSpPr>
      <dsp:spPr>
        <a:xfrm>
          <a:off x="4454" y="2336026"/>
          <a:ext cx="1676941" cy="1006165"/>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172" tIns="86253" rIns="82172" bIns="86253" numCol="1" spcCol="1270" anchor="ctr" anchorCtr="0">
          <a:noAutofit/>
        </a:bodyPr>
        <a:lstStyle/>
        <a:p>
          <a:pPr marL="0" lvl="0" indent="0" algn="ctr" defTabSz="577850">
            <a:lnSpc>
              <a:spcPct val="90000"/>
            </a:lnSpc>
            <a:spcBef>
              <a:spcPct val="0"/>
            </a:spcBef>
            <a:spcAft>
              <a:spcPct val="35000"/>
            </a:spcAft>
            <a:buNone/>
          </a:pPr>
          <a:r>
            <a:rPr lang="en-US" sz="1300" kern="1200"/>
            <a:t>Create opportunity </a:t>
          </a:r>
        </a:p>
      </dsp:txBody>
      <dsp:txXfrm>
        <a:off x="4454" y="2336026"/>
        <a:ext cx="1676941" cy="1006165"/>
      </dsp:txXfrm>
    </dsp:sp>
    <dsp:sp modelId="{88552003-CAA2-244C-876A-67D23A7A2AA7}">
      <dsp:nvSpPr>
        <dsp:cNvPr id="0" name=""/>
        <dsp:cNvSpPr/>
      </dsp:nvSpPr>
      <dsp:spPr>
        <a:xfrm>
          <a:off x="3742234" y="2793389"/>
          <a:ext cx="355096" cy="91440"/>
        </a:xfrm>
        <a:custGeom>
          <a:avLst/>
          <a:gdLst/>
          <a:ahLst/>
          <a:cxnLst/>
          <a:rect l="0" t="0" r="0" b="0"/>
          <a:pathLst>
            <a:path>
              <a:moveTo>
                <a:pt x="0" y="45720"/>
              </a:moveTo>
              <a:lnTo>
                <a:pt x="355096" y="45720"/>
              </a:lnTo>
            </a:path>
          </a:pathLst>
        </a:custGeom>
        <a:noFill/>
        <a:ln w="635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910140" y="2837181"/>
        <a:ext cx="19284" cy="3856"/>
      </dsp:txXfrm>
    </dsp:sp>
    <dsp:sp modelId="{71C86EE8-EA7D-B642-8341-C56D9B3B33F2}">
      <dsp:nvSpPr>
        <dsp:cNvPr id="0" name=""/>
        <dsp:cNvSpPr/>
      </dsp:nvSpPr>
      <dsp:spPr>
        <a:xfrm>
          <a:off x="2067093" y="2336026"/>
          <a:ext cx="1676941" cy="1006165"/>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172" tIns="86253" rIns="82172" bIns="86253" numCol="1" spcCol="1270" anchor="ctr" anchorCtr="0">
          <a:noAutofit/>
        </a:bodyPr>
        <a:lstStyle/>
        <a:p>
          <a:pPr marL="0" lvl="0" indent="0" algn="ctr" defTabSz="577850">
            <a:lnSpc>
              <a:spcPct val="90000"/>
            </a:lnSpc>
            <a:spcBef>
              <a:spcPct val="0"/>
            </a:spcBef>
            <a:spcAft>
              <a:spcPct val="35000"/>
            </a:spcAft>
            <a:buNone/>
          </a:pPr>
          <a:r>
            <a:rPr lang="en-US" sz="1300" kern="1200"/>
            <a:t>Builds skills and knowledge </a:t>
          </a:r>
        </a:p>
      </dsp:txBody>
      <dsp:txXfrm>
        <a:off x="2067093" y="2336026"/>
        <a:ext cx="1676941" cy="1006165"/>
      </dsp:txXfrm>
    </dsp:sp>
    <dsp:sp modelId="{DB5C4685-2E9E-DD44-BA90-893F000D1DD4}">
      <dsp:nvSpPr>
        <dsp:cNvPr id="0" name=""/>
        <dsp:cNvSpPr/>
      </dsp:nvSpPr>
      <dsp:spPr>
        <a:xfrm>
          <a:off x="842925" y="3340392"/>
          <a:ext cx="4125276" cy="355096"/>
        </a:xfrm>
        <a:custGeom>
          <a:avLst/>
          <a:gdLst/>
          <a:ahLst/>
          <a:cxnLst/>
          <a:rect l="0" t="0" r="0" b="0"/>
          <a:pathLst>
            <a:path>
              <a:moveTo>
                <a:pt x="4125276" y="0"/>
              </a:moveTo>
              <a:lnTo>
                <a:pt x="4125276" y="194648"/>
              </a:lnTo>
              <a:lnTo>
                <a:pt x="0" y="194648"/>
              </a:lnTo>
              <a:lnTo>
                <a:pt x="0" y="355096"/>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01982" y="3516011"/>
        <a:ext cx="207163" cy="3856"/>
      </dsp:txXfrm>
    </dsp:sp>
    <dsp:sp modelId="{C015541E-1377-824D-9411-8875D093C700}">
      <dsp:nvSpPr>
        <dsp:cNvPr id="0" name=""/>
        <dsp:cNvSpPr/>
      </dsp:nvSpPr>
      <dsp:spPr>
        <a:xfrm>
          <a:off x="4129731" y="2336026"/>
          <a:ext cx="1676941" cy="100616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172" tIns="86253" rIns="82172" bIns="86253" numCol="1" spcCol="1270" anchor="ctr" anchorCtr="0">
          <a:noAutofit/>
        </a:bodyPr>
        <a:lstStyle/>
        <a:p>
          <a:pPr marL="0" lvl="0" indent="0" algn="ctr" defTabSz="577850">
            <a:lnSpc>
              <a:spcPct val="90000"/>
            </a:lnSpc>
            <a:spcBef>
              <a:spcPct val="0"/>
            </a:spcBef>
            <a:spcAft>
              <a:spcPct val="35000"/>
            </a:spcAft>
            <a:buNone/>
          </a:pPr>
          <a:r>
            <a:rPr lang="en-US" sz="1300" kern="1200"/>
            <a:t>Fosters Association </a:t>
          </a:r>
        </a:p>
      </dsp:txBody>
      <dsp:txXfrm>
        <a:off x="4129731" y="2336026"/>
        <a:ext cx="1676941" cy="1006165"/>
      </dsp:txXfrm>
    </dsp:sp>
    <dsp:sp modelId="{30459D94-24D1-6648-AF08-57C4B985DFD6}">
      <dsp:nvSpPr>
        <dsp:cNvPr id="0" name=""/>
        <dsp:cNvSpPr/>
      </dsp:nvSpPr>
      <dsp:spPr>
        <a:xfrm>
          <a:off x="1679596" y="4185251"/>
          <a:ext cx="355096" cy="91440"/>
        </a:xfrm>
        <a:custGeom>
          <a:avLst/>
          <a:gdLst/>
          <a:ahLst/>
          <a:cxnLst/>
          <a:rect l="0" t="0" r="0" b="0"/>
          <a:pathLst>
            <a:path>
              <a:moveTo>
                <a:pt x="0" y="45720"/>
              </a:moveTo>
              <a:lnTo>
                <a:pt x="355096" y="4572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847502" y="4229042"/>
        <a:ext cx="19284" cy="3856"/>
      </dsp:txXfrm>
    </dsp:sp>
    <dsp:sp modelId="{5E9D2770-1580-2D44-AABF-DE66A52DDEBC}">
      <dsp:nvSpPr>
        <dsp:cNvPr id="0" name=""/>
        <dsp:cNvSpPr/>
      </dsp:nvSpPr>
      <dsp:spPr>
        <a:xfrm>
          <a:off x="4454" y="3727888"/>
          <a:ext cx="1676941" cy="1006165"/>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172" tIns="86253" rIns="82172" bIns="86253" numCol="1" spcCol="1270" anchor="ctr" anchorCtr="0">
          <a:noAutofit/>
        </a:bodyPr>
        <a:lstStyle/>
        <a:p>
          <a:pPr marL="0" lvl="0" indent="0" algn="ctr" defTabSz="577850">
            <a:lnSpc>
              <a:spcPct val="90000"/>
            </a:lnSpc>
            <a:spcBef>
              <a:spcPct val="0"/>
            </a:spcBef>
            <a:spcAft>
              <a:spcPct val="35000"/>
            </a:spcAft>
            <a:buNone/>
          </a:pPr>
          <a:r>
            <a:rPr lang="en-US" sz="1300" kern="1200"/>
            <a:t>Develops Resilience </a:t>
          </a:r>
        </a:p>
      </dsp:txBody>
      <dsp:txXfrm>
        <a:off x="4454" y="3727888"/>
        <a:ext cx="1676941" cy="1006165"/>
      </dsp:txXfrm>
    </dsp:sp>
    <dsp:sp modelId="{CEA38D34-1001-0F4C-9923-8FC635A8F329}">
      <dsp:nvSpPr>
        <dsp:cNvPr id="0" name=""/>
        <dsp:cNvSpPr/>
      </dsp:nvSpPr>
      <dsp:spPr>
        <a:xfrm>
          <a:off x="3742234" y="4185251"/>
          <a:ext cx="355096" cy="91440"/>
        </a:xfrm>
        <a:custGeom>
          <a:avLst/>
          <a:gdLst/>
          <a:ahLst/>
          <a:cxnLst/>
          <a:rect l="0" t="0" r="0" b="0"/>
          <a:pathLst>
            <a:path>
              <a:moveTo>
                <a:pt x="0" y="45720"/>
              </a:moveTo>
              <a:lnTo>
                <a:pt x="355096" y="45720"/>
              </a:lnTo>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910140" y="4229042"/>
        <a:ext cx="19284" cy="3856"/>
      </dsp:txXfrm>
    </dsp:sp>
    <dsp:sp modelId="{159C2E0A-8F7C-E148-A59B-44FB609A96C0}">
      <dsp:nvSpPr>
        <dsp:cNvPr id="0" name=""/>
        <dsp:cNvSpPr/>
      </dsp:nvSpPr>
      <dsp:spPr>
        <a:xfrm>
          <a:off x="2067093" y="3727888"/>
          <a:ext cx="1676941" cy="1006165"/>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172" tIns="86253" rIns="82172" bIns="86253" numCol="1" spcCol="1270" anchor="ctr" anchorCtr="0">
          <a:noAutofit/>
        </a:bodyPr>
        <a:lstStyle/>
        <a:p>
          <a:pPr marL="0" lvl="0" indent="0" algn="ctr" defTabSz="577850">
            <a:lnSpc>
              <a:spcPct val="90000"/>
            </a:lnSpc>
            <a:spcBef>
              <a:spcPct val="0"/>
            </a:spcBef>
            <a:spcAft>
              <a:spcPct val="35000"/>
            </a:spcAft>
            <a:buNone/>
          </a:pPr>
          <a:r>
            <a:rPr lang="en-US" sz="1300" kern="1200"/>
            <a:t>Promotes self efficacy</a:t>
          </a:r>
        </a:p>
      </dsp:txBody>
      <dsp:txXfrm>
        <a:off x="2067093" y="3727888"/>
        <a:ext cx="1676941" cy="1006165"/>
      </dsp:txXfrm>
    </dsp:sp>
    <dsp:sp modelId="{8CEF0DCA-C71A-2C42-8642-8FFA84C7468D}">
      <dsp:nvSpPr>
        <dsp:cNvPr id="0" name=""/>
        <dsp:cNvSpPr/>
      </dsp:nvSpPr>
      <dsp:spPr>
        <a:xfrm>
          <a:off x="4129731" y="3727888"/>
          <a:ext cx="1676941" cy="1006165"/>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172" tIns="86253" rIns="82172" bIns="86253" numCol="1" spcCol="1270" anchor="ctr" anchorCtr="0">
          <a:noAutofit/>
        </a:bodyPr>
        <a:lstStyle/>
        <a:p>
          <a:pPr marL="0" lvl="0" indent="0" algn="ctr" defTabSz="577850">
            <a:lnSpc>
              <a:spcPct val="90000"/>
            </a:lnSpc>
            <a:spcBef>
              <a:spcPct val="0"/>
            </a:spcBef>
            <a:spcAft>
              <a:spcPct val="35000"/>
            </a:spcAft>
            <a:buNone/>
          </a:pPr>
          <a:r>
            <a:rPr lang="en-US" sz="1300" kern="1200"/>
            <a:t>Inclusive, Empowering , Educational, Participative, Expressive </a:t>
          </a:r>
        </a:p>
      </dsp:txBody>
      <dsp:txXfrm>
        <a:off x="4129731" y="3727888"/>
        <a:ext cx="1676941" cy="100616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DF476F-9250-4566-AD26-06EBD6D496B4}">
      <dsp:nvSpPr>
        <dsp:cNvPr id="0" name=""/>
        <dsp:cNvSpPr/>
      </dsp:nvSpPr>
      <dsp:spPr>
        <a:xfrm>
          <a:off x="0" y="682"/>
          <a:ext cx="6245265" cy="15965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76FFDF7-3EE5-470B-B453-3654B3E6FC68}">
      <dsp:nvSpPr>
        <dsp:cNvPr id="0" name=""/>
        <dsp:cNvSpPr/>
      </dsp:nvSpPr>
      <dsp:spPr>
        <a:xfrm>
          <a:off x="482961" y="359909"/>
          <a:ext cx="878111" cy="87811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B0C32EA-D1BE-4343-84CD-CE6865BA30F2}">
      <dsp:nvSpPr>
        <dsp:cNvPr id="0" name=""/>
        <dsp:cNvSpPr/>
      </dsp:nvSpPr>
      <dsp:spPr>
        <a:xfrm>
          <a:off x="1844034" y="682"/>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1111250">
            <a:lnSpc>
              <a:spcPct val="90000"/>
            </a:lnSpc>
            <a:spcBef>
              <a:spcPct val="0"/>
            </a:spcBef>
            <a:spcAft>
              <a:spcPct val="35000"/>
            </a:spcAft>
            <a:buNone/>
          </a:pPr>
          <a:r>
            <a:rPr lang="en-US" sz="2500" kern="1200"/>
            <a:t>Mixed methods Approach – Qualitative and Quantitative </a:t>
          </a:r>
        </a:p>
      </dsp:txBody>
      <dsp:txXfrm>
        <a:off x="1844034" y="682"/>
        <a:ext cx="4401230" cy="1596566"/>
      </dsp:txXfrm>
    </dsp:sp>
    <dsp:sp modelId="{B9732478-C18D-4E49-A746-61EC8BC07856}">
      <dsp:nvSpPr>
        <dsp:cNvPr id="0" name=""/>
        <dsp:cNvSpPr/>
      </dsp:nvSpPr>
      <dsp:spPr>
        <a:xfrm>
          <a:off x="0" y="1996390"/>
          <a:ext cx="6245265" cy="15965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5C5CC10-6F2B-42BF-B90A-810CEB5AD6F3}">
      <dsp:nvSpPr>
        <dsp:cNvPr id="0" name=""/>
        <dsp:cNvSpPr/>
      </dsp:nvSpPr>
      <dsp:spPr>
        <a:xfrm>
          <a:off x="482961" y="2355617"/>
          <a:ext cx="878111" cy="87811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506B238-3905-421C-A24A-70A85107E865}">
      <dsp:nvSpPr>
        <dsp:cNvPr id="0" name=""/>
        <dsp:cNvSpPr/>
      </dsp:nvSpPr>
      <dsp:spPr>
        <a:xfrm>
          <a:off x="1844034" y="1996390"/>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1111250">
            <a:lnSpc>
              <a:spcPct val="90000"/>
            </a:lnSpc>
            <a:spcBef>
              <a:spcPct val="0"/>
            </a:spcBef>
            <a:spcAft>
              <a:spcPct val="35000"/>
            </a:spcAft>
            <a:buNone/>
          </a:pPr>
          <a:r>
            <a:rPr lang="en-US" sz="2500" kern="1200"/>
            <a:t>MS Forms </a:t>
          </a:r>
        </a:p>
      </dsp:txBody>
      <dsp:txXfrm>
        <a:off x="1844034" y="1996390"/>
        <a:ext cx="4401230" cy="1596566"/>
      </dsp:txXfrm>
    </dsp:sp>
    <dsp:sp modelId="{14F8F7A9-A47D-4425-BD67-240845D70037}">
      <dsp:nvSpPr>
        <dsp:cNvPr id="0" name=""/>
        <dsp:cNvSpPr/>
      </dsp:nvSpPr>
      <dsp:spPr>
        <a:xfrm>
          <a:off x="0" y="3992098"/>
          <a:ext cx="6245265" cy="15965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18A9B7-84D8-4E4A-98FF-FE86FBB0DECA}">
      <dsp:nvSpPr>
        <dsp:cNvPr id="0" name=""/>
        <dsp:cNvSpPr/>
      </dsp:nvSpPr>
      <dsp:spPr>
        <a:xfrm>
          <a:off x="482961" y="4351325"/>
          <a:ext cx="878111" cy="87811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B4CD510-200B-4379-AE15-63D0738708E6}">
      <dsp:nvSpPr>
        <dsp:cNvPr id="0" name=""/>
        <dsp:cNvSpPr/>
      </dsp:nvSpPr>
      <dsp:spPr>
        <a:xfrm>
          <a:off x="1844034" y="3992098"/>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1111250">
            <a:lnSpc>
              <a:spcPct val="90000"/>
            </a:lnSpc>
            <a:spcBef>
              <a:spcPct val="0"/>
            </a:spcBef>
            <a:spcAft>
              <a:spcPct val="35000"/>
            </a:spcAft>
            <a:buNone/>
          </a:pPr>
          <a:r>
            <a:rPr lang="en-US" sz="2500" kern="1200"/>
            <a:t>Semi Structured Interview </a:t>
          </a:r>
        </a:p>
      </dsp:txBody>
      <dsp:txXfrm>
        <a:off x="1844034" y="3992098"/>
        <a:ext cx="4401230" cy="159656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7BA910-C423-B248-94D1-DC5C3A5DCB96}">
      <dsp:nvSpPr>
        <dsp:cNvPr id="0" name=""/>
        <dsp:cNvSpPr/>
      </dsp:nvSpPr>
      <dsp:spPr>
        <a:xfrm>
          <a:off x="0" y="988600"/>
          <a:ext cx="3286125" cy="197167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Professionals - Youth Workers, Social Workers, Social Care workers, Early Help Hub Workers, Teachers , Home Education Officers, Headteacher Case study.</a:t>
          </a:r>
        </a:p>
      </dsp:txBody>
      <dsp:txXfrm>
        <a:off x="0" y="988600"/>
        <a:ext cx="3286125" cy="1971675"/>
      </dsp:txXfrm>
    </dsp:sp>
    <dsp:sp modelId="{10573204-9342-804C-9D93-ED39ED78B6EA}">
      <dsp:nvSpPr>
        <dsp:cNvPr id="0" name=""/>
        <dsp:cNvSpPr/>
      </dsp:nvSpPr>
      <dsp:spPr>
        <a:xfrm>
          <a:off x="3614737" y="988600"/>
          <a:ext cx="3286125" cy="1971675"/>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Parents / Carers</a:t>
          </a:r>
        </a:p>
      </dsp:txBody>
      <dsp:txXfrm>
        <a:off x="3614737" y="988600"/>
        <a:ext cx="3286125" cy="1971675"/>
      </dsp:txXfrm>
    </dsp:sp>
    <dsp:sp modelId="{C49028DC-67CB-2B4C-964F-7990433645F9}">
      <dsp:nvSpPr>
        <dsp:cNvPr id="0" name=""/>
        <dsp:cNvSpPr/>
      </dsp:nvSpPr>
      <dsp:spPr>
        <a:xfrm>
          <a:off x="7229475" y="988600"/>
          <a:ext cx="3286125" cy="1971675"/>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Young People</a:t>
          </a:r>
        </a:p>
      </dsp:txBody>
      <dsp:txXfrm>
        <a:off x="7229475" y="988600"/>
        <a:ext cx="3286125" cy="197167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209587-261F-0A4A-A055-3BF369893534}">
      <dsp:nvSpPr>
        <dsp:cNvPr id="0" name=""/>
        <dsp:cNvSpPr/>
      </dsp:nvSpPr>
      <dsp:spPr>
        <a:xfrm>
          <a:off x="1486831" y="1644"/>
          <a:ext cx="2837464" cy="170247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US" sz="3700" kern="1200"/>
            <a:t>Professionals – 17</a:t>
          </a:r>
        </a:p>
      </dsp:txBody>
      <dsp:txXfrm>
        <a:off x="1486831" y="1644"/>
        <a:ext cx="2837464" cy="1702478"/>
      </dsp:txXfrm>
    </dsp:sp>
    <dsp:sp modelId="{00336374-9559-1049-A2FC-4C504B7FF3FA}">
      <dsp:nvSpPr>
        <dsp:cNvPr id="0" name=""/>
        <dsp:cNvSpPr/>
      </dsp:nvSpPr>
      <dsp:spPr>
        <a:xfrm>
          <a:off x="1486831" y="1987870"/>
          <a:ext cx="2837464" cy="1702478"/>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US" sz="3700" kern="1200"/>
            <a:t>Parents / Carers – 5</a:t>
          </a:r>
        </a:p>
      </dsp:txBody>
      <dsp:txXfrm>
        <a:off x="1486831" y="1987870"/>
        <a:ext cx="2837464" cy="1702478"/>
      </dsp:txXfrm>
    </dsp:sp>
    <dsp:sp modelId="{124FFAF9-9149-F449-8F2D-294F22A1A561}">
      <dsp:nvSpPr>
        <dsp:cNvPr id="0" name=""/>
        <dsp:cNvSpPr/>
      </dsp:nvSpPr>
      <dsp:spPr>
        <a:xfrm>
          <a:off x="1486831" y="3974095"/>
          <a:ext cx="2837464" cy="1702478"/>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US" sz="3700" kern="1200"/>
            <a:t>Young People - 0</a:t>
          </a:r>
        </a:p>
      </dsp:txBody>
      <dsp:txXfrm>
        <a:off x="1486831" y="3974095"/>
        <a:ext cx="2837464" cy="170247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E3D924-4F35-9247-A716-9A89BF49397B}">
      <dsp:nvSpPr>
        <dsp:cNvPr id="0" name=""/>
        <dsp:cNvSpPr/>
      </dsp:nvSpPr>
      <dsp:spPr>
        <a:xfrm>
          <a:off x="1679596" y="1401527"/>
          <a:ext cx="355096" cy="91440"/>
        </a:xfrm>
        <a:custGeom>
          <a:avLst/>
          <a:gdLst/>
          <a:ahLst/>
          <a:cxnLst/>
          <a:rect l="0" t="0" r="0" b="0"/>
          <a:pathLst>
            <a:path>
              <a:moveTo>
                <a:pt x="0" y="45720"/>
              </a:moveTo>
              <a:lnTo>
                <a:pt x="355096"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847502" y="1445319"/>
        <a:ext cx="19284" cy="3856"/>
      </dsp:txXfrm>
    </dsp:sp>
    <dsp:sp modelId="{7C82A6D8-BDB3-2548-A0DD-D070D264FB13}">
      <dsp:nvSpPr>
        <dsp:cNvPr id="0" name=""/>
        <dsp:cNvSpPr/>
      </dsp:nvSpPr>
      <dsp:spPr>
        <a:xfrm>
          <a:off x="4454" y="944165"/>
          <a:ext cx="1676941" cy="100616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172" tIns="86253" rIns="82172" bIns="86253" numCol="1" spcCol="1270" anchor="ctr" anchorCtr="0">
          <a:noAutofit/>
        </a:bodyPr>
        <a:lstStyle/>
        <a:p>
          <a:pPr marL="0" lvl="0" indent="0" algn="ctr" defTabSz="577850">
            <a:lnSpc>
              <a:spcPct val="90000"/>
            </a:lnSpc>
            <a:spcBef>
              <a:spcPct val="0"/>
            </a:spcBef>
            <a:spcAft>
              <a:spcPct val="35000"/>
            </a:spcAft>
            <a:buNone/>
          </a:pPr>
          <a:r>
            <a:rPr lang="en-US" sz="1300" kern="1200"/>
            <a:t>Meaningful Relationships </a:t>
          </a:r>
        </a:p>
      </dsp:txBody>
      <dsp:txXfrm>
        <a:off x="4454" y="944165"/>
        <a:ext cx="1676941" cy="1006165"/>
      </dsp:txXfrm>
    </dsp:sp>
    <dsp:sp modelId="{F9F4B6E7-F1DE-2E4F-86A9-A8270E249082}">
      <dsp:nvSpPr>
        <dsp:cNvPr id="0" name=""/>
        <dsp:cNvSpPr/>
      </dsp:nvSpPr>
      <dsp:spPr>
        <a:xfrm>
          <a:off x="3742234" y="1401527"/>
          <a:ext cx="355096" cy="91440"/>
        </a:xfrm>
        <a:custGeom>
          <a:avLst/>
          <a:gdLst/>
          <a:ahLst/>
          <a:cxnLst/>
          <a:rect l="0" t="0" r="0" b="0"/>
          <a:pathLst>
            <a:path>
              <a:moveTo>
                <a:pt x="0" y="45720"/>
              </a:moveTo>
              <a:lnTo>
                <a:pt x="355096" y="4572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910140" y="1445319"/>
        <a:ext cx="19284" cy="3856"/>
      </dsp:txXfrm>
    </dsp:sp>
    <dsp:sp modelId="{3673D212-A167-E34D-842B-E6C73B2D4A4A}">
      <dsp:nvSpPr>
        <dsp:cNvPr id="0" name=""/>
        <dsp:cNvSpPr/>
      </dsp:nvSpPr>
      <dsp:spPr>
        <a:xfrm>
          <a:off x="2067093" y="944165"/>
          <a:ext cx="1676941" cy="1006165"/>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172" tIns="86253" rIns="82172" bIns="86253" numCol="1" spcCol="1270" anchor="ctr" anchorCtr="0">
          <a:noAutofit/>
        </a:bodyPr>
        <a:lstStyle/>
        <a:p>
          <a:pPr marL="0" lvl="0" indent="0" algn="ctr" defTabSz="577850">
            <a:lnSpc>
              <a:spcPct val="90000"/>
            </a:lnSpc>
            <a:spcBef>
              <a:spcPct val="0"/>
            </a:spcBef>
            <a:spcAft>
              <a:spcPct val="35000"/>
            </a:spcAft>
            <a:buNone/>
          </a:pPr>
          <a:r>
            <a:rPr lang="en-US" sz="1300" kern="1200"/>
            <a:t>Meet young people were they are</a:t>
          </a:r>
        </a:p>
      </dsp:txBody>
      <dsp:txXfrm>
        <a:off x="2067093" y="944165"/>
        <a:ext cx="1676941" cy="1006165"/>
      </dsp:txXfrm>
    </dsp:sp>
    <dsp:sp modelId="{BE2FB0F0-0B01-994D-B82A-7430B7C3638C}">
      <dsp:nvSpPr>
        <dsp:cNvPr id="0" name=""/>
        <dsp:cNvSpPr/>
      </dsp:nvSpPr>
      <dsp:spPr>
        <a:xfrm>
          <a:off x="842925" y="1948530"/>
          <a:ext cx="4125276" cy="355096"/>
        </a:xfrm>
        <a:custGeom>
          <a:avLst/>
          <a:gdLst/>
          <a:ahLst/>
          <a:cxnLst/>
          <a:rect l="0" t="0" r="0" b="0"/>
          <a:pathLst>
            <a:path>
              <a:moveTo>
                <a:pt x="4125276" y="0"/>
              </a:moveTo>
              <a:lnTo>
                <a:pt x="4125276" y="194648"/>
              </a:lnTo>
              <a:lnTo>
                <a:pt x="0" y="194648"/>
              </a:lnTo>
              <a:lnTo>
                <a:pt x="0" y="355096"/>
              </a:lnTo>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01982" y="2124150"/>
        <a:ext cx="207163" cy="3856"/>
      </dsp:txXfrm>
    </dsp:sp>
    <dsp:sp modelId="{5876D7EB-BA2F-FA49-820D-B52C5F3F7A22}">
      <dsp:nvSpPr>
        <dsp:cNvPr id="0" name=""/>
        <dsp:cNvSpPr/>
      </dsp:nvSpPr>
      <dsp:spPr>
        <a:xfrm>
          <a:off x="4129731" y="944165"/>
          <a:ext cx="1676941" cy="1006165"/>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172" tIns="86253" rIns="82172" bIns="86253" numCol="1" spcCol="1270" anchor="ctr" anchorCtr="0">
          <a:noAutofit/>
        </a:bodyPr>
        <a:lstStyle/>
        <a:p>
          <a:pPr marL="0" lvl="0" indent="0" algn="ctr" defTabSz="577850">
            <a:lnSpc>
              <a:spcPct val="90000"/>
            </a:lnSpc>
            <a:spcBef>
              <a:spcPct val="0"/>
            </a:spcBef>
            <a:spcAft>
              <a:spcPct val="35000"/>
            </a:spcAft>
            <a:buNone/>
          </a:pPr>
          <a:r>
            <a:rPr lang="en-US" sz="1300" kern="1200"/>
            <a:t>Advocate for young peoples rights and voice </a:t>
          </a:r>
        </a:p>
      </dsp:txBody>
      <dsp:txXfrm>
        <a:off x="4129731" y="944165"/>
        <a:ext cx="1676941" cy="1006165"/>
      </dsp:txXfrm>
    </dsp:sp>
    <dsp:sp modelId="{3BBB7654-6058-0C48-AFC5-81595F385DAB}">
      <dsp:nvSpPr>
        <dsp:cNvPr id="0" name=""/>
        <dsp:cNvSpPr/>
      </dsp:nvSpPr>
      <dsp:spPr>
        <a:xfrm>
          <a:off x="1679596" y="2793389"/>
          <a:ext cx="355096" cy="91440"/>
        </a:xfrm>
        <a:custGeom>
          <a:avLst/>
          <a:gdLst/>
          <a:ahLst/>
          <a:cxnLst/>
          <a:rect l="0" t="0" r="0" b="0"/>
          <a:pathLst>
            <a:path>
              <a:moveTo>
                <a:pt x="0" y="45720"/>
              </a:moveTo>
              <a:lnTo>
                <a:pt x="355096" y="45720"/>
              </a:lnTo>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847502" y="2837181"/>
        <a:ext cx="19284" cy="3856"/>
      </dsp:txXfrm>
    </dsp:sp>
    <dsp:sp modelId="{E3448942-FA2B-9741-BF2D-F903494E0409}">
      <dsp:nvSpPr>
        <dsp:cNvPr id="0" name=""/>
        <dsp:cNvSpPr/>
      </dsp:nvSpPr>
      <dsp:spPr>
        <a:xfrm>
          <a:off x="4454" y="2336026"/>
          <a:ext cx="1676941" cy="1006165"/>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172" tIns="86253" rIns="82172" bIns="86253" numCol="1" spcCol="1270" anchor="ctr" anchorCtr="0">
          <a:noAutofit/>
        </a:bodyPr>
        <a:lstStyle/>
        <a:p>
          <a:pPr marL="0" lvl="0" indent="0" algn="ctr" defTabSz="577850">
            <a:lnSpc>
              <a:spcPct val="90000"/>
            </a:lnSpc>
            <a:spcBef>
              <a:spcPct val="0"/>
            </a:spcBef>
            <a:spcAft>
              <a:spcPct val="35000"/>
            </a:spcAft>
            <a:buNone/>
          </a:pPr>
          <a:r>
            <a:rPr lang="en-US" sz="1300" kern="1200"/>
            <a:t>Create opportunity </a:t>
          </a:r>
        </a:p>
      </dsp:txBody>
      <dsp:txXfrm>
        <a:off x="4454" y="2336026"/>
        <a:ext cx="1676941" cy="1006165"/>
      </dsp:txXfrm>
    </dsp:sp>
    <dsp:sp modelId="{88552003-CAA2-244C-876A-67D23A7A2AA7}">
      <dsp:nvSpPr>
        <dsp:cNvPr id="0" name=""/>
        <dsp:cNvSpPr/>
      </dsp:nvSpPr>
      <dsp:spPr>
        <a:xfrm>
          <a:off x="3742234" y="2793389"/>
          <a:ext cx="355096" cy="91440"/>
        </a:xfrm>
        <a:custGeom>
          <a:avLst/>
          <a:gdLst/>
          <a:ahLst/>
          <a:cxnLst/>
          <a:rect l="0" t="0" r="0" b="0"/>
          <a:pathLst>
            <a:path>
              <a:moveTo>
                <a:pt x="0" y="45720"/>
              </a:moveTo>
              <a:lnTo>
                <a:pt x="355096" y="45720"/>
              </a:lnTo>
            </a:path>
          </a:pathLst>
        </a:custGeom>
        <a:noFill/>
        <a:ln w="635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910140" y="2837181"/>
        <a:ext cx="19284" cy="3856"/>
      </dsp:txXfrm>
    </dsp:sp>
    <dsp:sp modelId="{71C86EE8-EA7D-B642-8341-C56D9B3B33F2}">
      <dsp:nvSpPr>
        <dsp:cNvPr id="0" name=""/>
        <dsp:cNvSpPr/>
      </dsp:nvSpPr>
      <dsp:spPr>
        <a:xfrm>
          <a:off x="2067093" y="2336026"/>
          <a:ext cx="1676941" cy="1006165"/>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172" tIns="86253" rIns="82172" bIns="86253" numCol="1" spcCol="1270" anchor="ctr" anchorCtr="0">
          <a:noAutofit/>
        </a:bodyPr>
        <a:lstStyle/>
        <a:p>
          <a:pPr marL="0" lvl="0" indent="0" algn="ctr" defTabSz="577850">
            <a:lnSpc>
              <a:spcPct val="90000"/>
            </a:lnSpc>
            <a:spcBef>
              <a:spcPct val="0"/>
            </a:spcBef>
            <a:spcAft>
              <a:spcPct val="35000"/>
            </a:spcAft>
            <a:buNone/>
          </a:pPr>
          <a:r>
            <a:rPr lang="en-US" sz="1300" kern="1200"/>
            <a:t>Builds skills and knowledge </a:t>
          </a:r>
        </a:p>
      </dsp:txBody>
      <dsp:txXfrm>
        <a:off x="2067093" y="2336026"/>
        <a:ext cx="1676941" cy="1006165"/>
      </dsp:txXfrm>
    </dsp:sp>
    <dsp:sp modelId="{DB5C4685-2E9E-DD44-BA90-893F000D1DD4}">
      <dsp:nvSpPr>
        <dsp:cNvPr id="0" name=""/>
        <dsp:cNvSpPr/>
      </dsp:nvSpPr>
      <dsp:spPr>
        <a:xfrm>
          <a:off x="842925" y="3340392"/>
          <a:ext cx="4125276" cy="355096"/>
        </a:xfrm>
        <a:custGeom>
          <a:avLst/>
          <a:gdLst/>
          <a:ahLst/>
          <a:cxnLst/>
          <a:rect l="0" t="0" r="0" b="0"/>
          <a:pathLst>
            <a:path>
              <a:moveTo>
                <a:pt x="4125276" y="0"/>
              </a:moveTo>
              <a:lnTo>
                <a:pt x="4125276" y="194648"/>
              </a:lnTo>
              <a:lnTo>
                <a:pt x="0" y="194648"/>
              </a:lnTo>
              <a:lnTo>
                <a:pt x="0" y="355096"/>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01982" y="3516011"/>
        <a:ext cx="207163" cy="3856"/>
      </dsp:txXfrm>
    </dsp:sp>
    <dsp:sp modelId="{C015541E-1377-824D-9411-8875D093C700}">
      <dsp:nvSpPr>
        <dsp:cNvPr id="0" name=""/>
        <dsp:cNvSpPr/>
      </dsp:nvSpPr>
      <dsp:spPr>
        <a:xfrm>
          <a:off x="4129731" y="2336026"/>
          <a:ext cx="1676941" cy="100616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172" tIns="86253" rIns="82172" bIns="86253" numCol="1" spcCol="1270" anchor="ctr" anchorCtr="0">
          <a:noAutofit/>
        </a:bodyPr>
        <a:lstStyle/>
        <a:p>
          <a:pPr marL="0" lvl="0" indent="0" algn="ctr" defTabSz="577850">
            <a:lnSpc>
              <a:spcPct val="90000"/>
            </a:lnSpc>
            <a:spcBef>
              <a:spcPct val="0"/>
            </a:spcBef>
            <a:spcAft>
              <a:spcPct val="35000"/>
            </a:spcAft>
            <a:buNone/>
          </a:pPr>
          <a:r>
            <a:rPr lang="en-US" sz="1300" kern="1200"/>
            <a:t>Fosters Association </a:t>
          </a:r>
        </a:p>
      </dsp:txBody>
      <dsp:txXfrm>
        <a:off x="4129731" y="2336026"/>
        <a:ext cx="1676941" cy="1006165"/>
      </dsp:txXfrm>
    </dsp:sp>
    <dsp:sp modelId="{30459D94-24D1-6648-AF08-57C4B985DFD6}">
      <dsp:nvSpPr>
        <dsp:cNvPr id="0" name=""/>
        <dsp:cNvSpPr/>
      </dsp:nvSpPr>
      <dsp:spPr>
        <a:xfrm>
          <a:off x="1679596" y="4185251"/>
          <a:ext cx="355096" cy="91440"/>
        </a:xfrm>
        <a:custGeom>
          <a:avLst/>
          <a:gdLst/>
          <a:ahLst/>
          <a:cxnLst/>
          <a:rect l="0" t="0" r="0" b="0"/>
          <a:pathLst>
            <a:path>
              <a:moveTo>
                <a:pt x="0" y="45720"/>
              </a:moveTo>
              <a:lnTo>
                <a:pt x="355096" y="4572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847502" y="4229042"/>
        <a:ext cx="19284" cy="3856"/>
      </dsp:txXfrm>
    </dsp:sp>
    <dsp:sp modelId="{5E9D2770-1580-2D44-AABF-DE66A52DDEBC}">
      <dsp:nvSpPr>
        <dsp:cNvPr id="0" name=""/>
        <dsp:cNvSpPr/>
      </dsp:nvSpPr>
      <dsp:spPr>
        <a:xfrm>
          <a:off x="4454" y="3727888"/>
          <a:ext cx="1676941" cy="1006165"/>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172" tIns="86253" rIns="82172" bIns="86253" numCol="1" spcCol="1270" anchor="ctr" anchorCtr="0">
          <a:noAutofit/>
        </a:bodyPr>
        <a:lstStyle/>
        <a:p>
          <a:pPr marL="0" lvl="0" indent="0" algn="ctr" defTabSz="577850">
            <a:lnSpc>
              <a:spcPct val="90000"/>
            </a:lnSpc>
            <a:spcBef>
              <a:spcPct val="0"/>
            </a:spcBef>
            <a:spcAft>
              <a:spcPct val="35000"/>
            </a:spcAft>
            <a:buNone/>
          </a:pPr>
          <a:r>
            <a:rPr lang="en-US" sz="1300" kern="1200"/>
            <a:t>Develops Resilience </a:t>
          </a:r>
        </a:p>
      </dsp:txBody>
      <dsp:txXfrm>
        <a:off x="4454" y="3727888"/>
        <a:ext cx="1676941" cy="1006165"/>
      </dsp:txXfrm>
    </dsp:sp>
    <dsp:sp modelId="{CEA38D34-1001-0F4C-9923-8FC635A8F329}">
      <dsp:nvSpPr>
        <dsp:cNvPr id="0" name=""/>
        <dsp:cNvSpPr/>
      </dsp:nvSpPr>
      <dsp:spPr>
        <a:xfrm>
          <a:off x="3742234" y="4185251"/>
          <a:ext cx="355096" cy="91440"/>
        </a:xfrm>
        <a:custGeom>
          <a:avLst/>
          <a:gdLst/>
          <a:ahLst/>
          <a:cxnLst/>
          <a:rect l="0" t="0" r="0" b="0"/>
          <a:pathLst>
            <a:path>
              <a:moveTo>
                <a:pt x="0" y="45720"/>
              </a:moveTo>
              <a:lnTo>
                <a:pt x="355096" y="45720"/>
              </a:lnTo>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910140" y="4229042"/>
        <a:ext cx="19284" cy="3856"/>
      </dsp:txXfrm>
    </dsp:sp>
    <dsp:sp modelId="{159C2E0A-8F7C-E148-A59B-44FB609A96C0}">
      <dsp:nvSpPr>
        <dsp:cNvPr id="0" name=""/>
        <dsp:cNvSpPr/>
      </dsp:nvSpPr>
      <dsp:spPr>
        <a:xfrm>
          <a:off x="2067093" y="3727888"/>
          <a:ext cx="1676941" cy="1006165"/>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172" tIns="86253" rIns="82172" bIns="86253" numCol="1" spcCol="1270" anchor="ctr" anchorCtr="0">
          <a:noAutofit/>
        </a:bodyPr>
        <a:lstStyle/>
        <a:p>
          <a:pPr marL="0" lvl="0" indent="0" algn="ctr" defTabSz="577850">
            <a:lnSpc>
              <a:spcPct val="90000"/>
            </a:lnSpc>
            <a:spcBef>
              <a:spcPct val="0"/>
            </a:spcBef>
            <a:spcAft>
              <a:spcPct val="35000"/>
            </a:spcAft>
            <a:buNone/>
          </a:pPr>
          <a:r>
            <a:rPr lang="en-US" sz="1300" kern="1200"/>
            <a:t>Promotes self efficacy</a:t>
          </a:r>
        </a:p>
      </dsp:txBody>
      <dsp:txXfrm>
        <a:off x="2067093" y="3727888"/>
        <a:ext cx="1676941" cy="1006165"/>
      </dsp:txXfrm>
    </dsp:sp>
    <dsp:sp modelId="{8CEF0DCA-C71A-2C42-8642-8FFA84C7468D}">
      <dsp:nvSpPr>
        <dsp:cNvPr id="0" name=""/>
        <dsp:cNvSpPr/>
      </dsp:nvSpPr>
      <dsp:spPr>
        <a:xfrm>
          <a:off x="4129731" y="3727888"/>
          <a:ext cx="1676941" cy="1006165"/>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172" tIns="86253" rIns="82172" bIns="86253" numCol="1" spcCol="1270" anchor="ctr" anchorCtr="0">
          <a:noAutofit/>
        </a:bodyPr>
        <a:lstStyle/>
        <a:p>
          <a:pPr marL="0" lvl="0" indent="0" algn="ctr" defTabSz="577850">
            <a:lnSpc>
              <a:spcPct val="90000"/>
            </a:lnSpc>
            <a:spcBef>
              <a:spcPct val="0"/>
            </a:spcBef>
            <a:spcAft>
              <a:spcPct val="35000"/>
            </a:spcAft>
            <a:buNone/>
          </a:pPr>
          <a:r>
            <a:rPr lang="en-US" sz="1300" kern="1200"/>
            <a:t>Inclusive, Empowering , Educational, Participative, Expressive </a:t>
          </a:r>
        </a:p>
      </dsp:txBody>
      <dsp:txXfrm>
        <a:off x="4129731" y="3727888"/>
        <a:ext cx="1676941" cy="1006165"/>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EA3E0B-6690-C441-8952-EA28DE43187D}">
      <dsp:nvSpPr>
        <dsp:cNvPr id="0" name=""/>
        <dsp:cNvSpPr/>
      </dsp:nvSpPr>
      <dsp:spPr>
        <a:xfrm>
          <a:off x="0" y="2700"/>
          <a:ext cx="629171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D72901F-EE9F-9649-A8C9-E5D542EFB088}">
      <dsp:nvSpPr>
        <dsp:cNvPr id="0" name=""/>
        <dsp:cNvSpPr/>
      </dsp:nvSpPr>
      <dsp:spPr>
        <a:xfrm>
          <a:off x="0" y="2700"/>
          <a:ext cx="6291714" cy="1841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b="0" i="0" u="none" kern="1200" dirty="0"/>
            <a:t>Youth work to be recognised as a universal, policy influencing service within educational systems, rather than reactive intervention.</a:t>
          </a:r>
          <a:endParaRPr lang="en-US" sz="2900" kern="1200" dirty="0"/>
        </a:p>
      </dsp:txBody>
      <dsp:txXfrm>
        <a:off x="0" y="2700"/>
        <a:ext cx="6291714" cy="1841777"/>
      </dsp:txXfrm>
    </dsp:sp>
    <dsp:sp modelId="{64F37BEA-6200-3441-82BB-7BB52A44FDAE}">
      <dsp:nvSpPr>
        <dsp:cNvPr id="0" name=""/>
        <dsp:cNvSpPr/>
      </dsp:nvSpPr>
      <dsp:spPr>
        <a:xfrm>
          <a:off x="0" y="1844478"/>
          <a:ext cx="6291714"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82B118A-E6A7-9742-8333-AFC7B786E5F0}">
      <dsp:nvSpPr>
        <dsp:cNvPr id="0" name=""/>
        <dsp:cNvSpPr/>
      </dsp:nvSpPr>
      <dsp:spPr>
        <a:xfrm>
          <a:off x="0" y="1844478"/>
          <a:ext cx="6291714" cy="1841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b="0" i="0" kern="1200"/>
            <a:t>Youth work differs across Welsh local authorities, with inconsistent funding leading to unequal access within formal education across Wales. </a:t>
          </a:r>
          <a:endParaRPr lang="en-US" sz="2900" kern="1200"/>
        </a:p>
      </dsp:txBody>
      <dsp:txXfrm>
        <a:off x="0" y="1844478"/>
        <a:ext cx="6291714" cy="1841777"/>
      </dsp:txXfrm>
    </dsp:sp>
    <dsp:sp modelId="{C277969C-DB66-A341-A31E-87FCB37ABF74}">
      <dsp:nvSpPr>
        <dsp:cNvPr id="0" name=""/>
        <dsp:cNvSpPr/>
      </dsp:nvSpPr>
      <dsp:spPr>
        <a:xfrm>
          <a:off x="0" y="3686256"/>
          <a:ext cx="6291714"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773D776-078C-0A4B-ADDC-D83EC1B53FFF}">
      <dsp:nvSpPr>
        <dsp:cNvPr id="0" name=""/>
        <dsp:cNvSpPr/>
      </dsp:nvSpPr>
      <dsp:spPr>
        <a:xfrm>
          <a:off x="0" y="3686256"/>
          <a:ext cx="6291714" cy="1841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b="0" i="0" kern="1200" dirty="0"/>
            <a:t>Neoliberal approaches prioritising targets and outcomes can limit support opportunities for some young people.</a:t>
          </a:r>
          <a:endParaRPr lang="en-US" sz="2900" kern="1200" dirty="0"/>
        </a:p>
      </dsp:txBody>
      <dsp:txXfrm>
        <a:off x="0" y="3686256"/>
        <a:ext cx="6291714" cy="1841777"/>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64DBC3-9D22-1D47-A001-09AC667BD7AA}">
      <dsp:nvSpPr>
        <dsp:cNvPr id="0" name=""/>
        <dsp:cNvSpPr/>
      </dsp:nvSpPr>
      <dsp:spPr>
        <a:xfrm>
          <a:off x="0" y="2700"/>
          <a:ext cx="6291714"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4973866-526D-E345-8700-C219FD793785}">
      <dsp:nvSpPr>
        <dsp:cNvPr id="0" name=""/>
        <dsp:cNvSpPr/>
      </dsp:nvSpPr>
      <dsp:spPr>
        <a:xfrm>
          <a:off x="0" y="2700"/>
          <a:ext cx="6291714" cy="1841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0" i="0" kern="1200"/>
            <a:t>Full implementation of the Children’s Wellbeing and Schools Bill  (2026), with multi-agency cooperation, is recommended to safeguard young people’s educational, social, and emotional wellbeing. The Bill should also ensure regular, direct consultation with young people on both their objective and subjective wellbeing.</a:t>
          </a:r>
          <a:endParaRPr lang="en-US" sz="2000" kern="1200"/>
        </a:p>
      </dsp:txBody>
      <dsp:txXfrm>
        <a:off x="0" y="2700"/>
        <a:ext cx="6291714" cy="1841777"/>
      </dsp:txXfrm>
    </dsp:sp>
    <dsp:sp modelId="{025BAF71-F268-3841-8E43-04A2B963BBF5}">
      <dsp:nvSpPr>
        <dsp:cNvPr id="0" name=""/>
        <dsp:cNvSpPr/>
      </dsp:nvSpPr>
      <dsp:spPr>
        <a:xfrm>
          <a:off x="0" y="1844478"/>
          <a:ext cx="6291714"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ED2E23C-8238-D546-AA5A-3369C5F0B526}">
      <dsp:nvSpPr>
        <dsp:cNvPr id="0" name=""/>
        <dsp:cNvSpPr/>
      </dsp:nvSpPr>
      <dsp:spPr>
        <a:xfrm>
          <a:off x="0" y="1844478"/>
          <a:ext cx="6291714" cy="1841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Youth work should have an active, consistent role in engaging with home educated young people and families, using informal and creative approaches to ensure accessible consultation on young people’s subjective wellbeing, through a relationship-based ethos (CLDSCS, 2019).</a:t>
          </a:r>
          <a:endParaRPr lang="en-US" sz="2000" kern="1200" dirty="0"/>
        </a:p>
      </dsp:txBody>
      <dsp:txXfrm>
        <a:off x="0" y="1844478"/>
        <a:ext cx="6291714" cy="1841777"/>
      </dsp:txXfrm>
    </dsp:sp>
    <dsp:sp modelId="{671375F2-F884-F941-9E2C-93F1695E7725}">
      <dsp:nvSpPr>
        <dsp:cNvPr id="0" name=""/>
        <dsp:cNvSpPr/>
      </dsp:nvSpPr>
      <dsp:spPr>
        <a:xfrm>
          <a:off x="0" y="3686256"/>
          <a:ext cx="6291714"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316925B-07E6-7C42-8904-92BA52899E46}">
      <dsp:nvSpPr>
        <dsp:cNvPr id="0" name=""/>
        <dsp:cNvSpPr/>
      </dsp:nvSpPr>
      <dsp:spPr>
        <a:xfrm>
          <a:off x="0" y="3686256"/>
          <a:ext cx="6291714" cy="1841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dirty="0"/>
            <a:t>(WG,2026) , ( CLDSCS, 2019)</a:t>
          </a:r>
        </a:p>
      </dsp:txBody>
      <dsp:txXfrm>
        <a:off x="0" y="3686256"/>
        <a:ext cx="6291714" cy="1841777"/>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B062D6-EC64-C34B-B08A-B9E2014B0334}">
      <dsp:nvSpPr>
        <dsp:cNvPr id="0" name=""/>
        <dsp:cNvSpPr/>
      </dsp:nvSpPr>
      <dsp:spPr>
        <a:xfrm>
          <a:off x="0" y="0"/>
          <a:ext cx="6291714"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B06A7E6-5E14-A54D-82EC-A4C2C29DED79}">
      <dsp:nvSpPr>
        <dsp:cNvPr id="0" name=""/>
        <dsp:cNvSpPr/>
      </dsp:nvSpPr>
      <dsp:spPr>
        <a:xfrm>
          <a:off x="0" y="0"/>
          <a:ext cx="6291714" cy="55307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dirty="0"/>
            <a:t>All secondary schools in Wales should have accessible youth workers and equal access to support, with youth work actively shaping education policy. It should be a consistent service, not just reactive and embedded in government and formal education systems to improve wellbeing, curriculum delivery, and access to learning.</a:t>
          </a:r>
        </a:p>
        <a:p>
          <a:pPr marL="0" lvl="0" indent="0" algn="l" defTabSz="1022350">
            <a:lnSpc>
              <a:spcPct val="90000"/>
            </a:lnSpc>
            <a:spcBef>
              <a:spcPct val="0"/>
            </a:spcBef>
            <a:spcAft>
              <a:spcPct val="35000"/>
            </a:spcAft>
            <a:buNone/>
          </a:pPr>
          <a:endParaRPr lang="en-US" sz="2300" kern="1200" dirty="0"/>
        </a:p>
        <a:p>
          <a:pPr marL="0" lvl="0" indent="0" algn="l" defTabSz="1022350">
            <a:lnSpc>
              <a:spcPct val="90000"/>
            </a:lnSpc>
            <a:spcBef>
              <a:spcPct val="0"/>
            </a:spcBef>
            <a:spcAft>
              <a:spcPct val="35000"/>
            </a:spcAft>
            <a:buNone/>
          </a:pPr>
          <a:r>
            <a:rPr lang="en-GB" sz="2300" b="0" i="0" u="none" strike="noStrike" kern="1200" dirty="0">
              <a:solidFill>
                <a:srgbClr val="000000"/>
              </a:solidFill>
              <a:effectLst/>
              <a:latin typeface="-webkit-standard"/>
            </a:rPr>
            <a:t>Sustained, equitable funding across education and youth work services is essential to support early intervention, reduce unmet need, and ensure consistent access and support for young people across Wales.</a:t>
          </a:r>
        </a:p>
        <a:p>
          <a:pPr marL="0" lvl="0" indent="0" algn="l" defTabSz="1022350">
            <a:lnSpc>
              <a:spcPct val="90000"/>
            </a:lnSpc>
            <a:spcBef>
              <a:spcPct val="0"/>
            </a:spcBef>
            <a:spcAft>
              <a:spcPct val="35000"/>
            </a:spcAft>
            <a:buNone/>
          </a:pPr>
          <a:r>
            <a:rPr lang="en-GB" sz="1200" kern="1200" dirty="0"/>
            <a:t>(</a:t>
          </a:r>
          <a:r>
            <a:rPr lang="en-GB" sz="1200" kern="1200" dirty="0" err="1"/>
            <a:t>Gormally</a:t>
          </a:r>
          <a:r>
            <a:rPr lang="en-GB" sz="1200" kern="1200" dirty="0"/>
            <a:t> &amp; Coburn, 2019) (YWSW,2019)</a:t>
          </a:r>
          <a:endParaRPr lang="en-US" sz="1200" kern="1200" dirty="0"/>
        </a:p>
      </dsp:txBody>
      <dsp:txXfrm>
        <a:off x="0" y="0"/>
        <a:ext cx="6291714" cy="5530735"/>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11BFD3-0C6A-8FFF-C1A2-5EC69DCE9E27}"/>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87C90FA-D28A-36FB-7EDC-9ADC900BCF9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8286199-223A-3352-B38A-8D2645D3A0D7}"/>
              </a:ext>
            </a:extLst>
          </p:cNvPr>
          <p:cNvSpPr>
            <a:spLocks noGrp="1"/>
          </p:cNvSpPr>
          <p:nvPr>
            <p:ph type="dt" sz="half" idx="10"/>
          </p:nvPr>
        </p:nvSpPr>
        <p:spPr/>
        <p:txBody>
          <a:bodyPr/>
          <a:lstStyle/>
          <a:p>
            <a:fld id="{E7BDCB30-D64E-D246-BD21-6503457BB253}" type="datetimeFigureOut">
              <a:rPr lang="en-US" smtClean="0"/>
              <a:t>5/5/26</a:t>
            </a:fld>
            <a:endParaRPr lang="en-US"/>
          </a:p>
        </p:txBody>
      </p:sp>
      <p:sp>
        <p:nvSpPr>
          <p:cNvPr id="5" name="Footer Placeholder 4">
            <a:extLst>
              <a:ext uri="{FF2B5EF4-FFF2-40B4-BE49-F238E27FC236}">
                <a16:creationId xmlns:a16="http://schemas.microsoft.com/office/drawing/2014/main" id="{CB9ECFFB-9E00-00A4-FFD1-16F92A977EF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A40A759-9A10-B5D2-C845-7ADBB47A3B80}"/>
              </a:ext>
            </a:extLst>
          </p:cNvPr>
          <p:cNvSpPr>
            <a:spLocks noGrp="1"/>
          </p:cNvSpPr>
          <p:nvPr>
            <p:ph type="sldNum" sz="quarter" idx="12"/>
          </p:nvPr>
        </p:nvSpPr>
        <p:spPr/>
        <p:txBody>
          <a:bodyPr/>
          <a:lstStyle/>
          <a:p>
            <a:fld id="{5FC7E39D-46A1-2E42-A20D-F17B77B2C412}" type="slidenum">
              <a:rPr lang="en-US" smtClean="0"/>
              <a:t>‹#›</a:t>
            </a:fld>
            <a:endParaRPr lang="en-US"/>
          </a:p>
        </p:txBody>
      </p:sp>
    </p:spTree>
    <p:extLst>
      <p:ext uri="{BB962C8B-B14F-4D97-AF65-F5344CB8AC3E}">
        <p14:creationId xmlns:p14="http://schemas.microsoft.com/office/powerpoint/2010/main" val="35045271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5D7017-1EAB-6FFD-F0FC-6655684C0D9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6C993D1-4C5F-D0D1-57F0-0B5A5FCD510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F6F70A7-F02C-2A33-2C7E-8B0C324E2576}"/>
              </a:ext>
            </a:extLst>
          </p:cNvPr>
          <p:cNvSpPr>
            <a:spLocks noGrp="1"/>
          </p:cNvSpPr>
          <p:nvPr>
            <p:ph type="dt" sz="half" idx="10"/>
          </p:nvPr>
        </p:nvSpPr>
        <p:spPr/>
        <p:txBody>
          <a:bodyPr/>
          <a:lstStyle/>
          <a:p>
            <a:fld id="{E7BDCB30-D64E-D246-BD21-6503457BB253}" type="datetimeFigureOut">
              <a:rPr lang="en-US" smtClean="0"/>
              <a:t>5/5/26</a:t>
            </a:fld>
            <a:endParaRPr lang="en-US"/>
          </a:p>
        </p:txBody>
      </p:sp>
      <p:sp>
        <p:nvSpPr>
          <p:cNvPr id="5" name="Footer Placeholder 4">
            <a:extLst>
              <a:ext uri="{FF2B5EF4-FFF2-40B4-BE49-F238E27FC236}">
                <a16:creationId xmlns:a16="http://schemas.microsoft.com/office/drawing/2014/main" id="{E8AE7DB9-A024-48AE-760D-D46076013F7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DFA9B42-515D-8D80-51B1-21CCA5C884A9}"/>
              </a:ext>
            </a:extLst>
          </p:cNvPr>
          <p:cNvSpPr>
            <a:spLocks noGrp="1"/>
          </p:cNvSpPr>
          <p:nvPr>
            <p:ph type="sldNum" sz="quarter" idx="12"/>
          </p:nvPr>
        </p:nvSpPr>
        <p:spPr/>
        <p:txBody>
          <a:bodyPr/>
          <a:lstStyle/>
          <a:p>
            <a:fld id="{5FC7E39D-46A1-2E42-A20D-F17B77B2C412}" type="slidenum">
              <a:rPr lang="en-US" smtClean="0"/>
              <a:t>‹#›</a:t>
            </a:fld>
            <a:endParaRPr lang="en-US"/>
          </a:p>
        </p:txBody>
      </p:sp>
    </p:spTree>
    <p:extLst>
      <p:ext uri="{BB962C8B-B14F-4D97-AF65-F5344CB8AC3E}">
        <p14:creationId xmlns:p14="http://schemas.microsoft.com/office/powerpoint/2010/main" val="28294603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61BD7E-B96C-DD50-3F21-73B3AE4148C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1556832E-DED4-2614-A550-E3E362752C3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A2FBD655-181F-D275-6EE3-6DB828180F42}"/>
              </a:ext>
            </a:extLst>
          </p:cNvPr>
          <p:cNvSpPr>
            <a:spLocks noGrp="1"/>
          </p:cNvSpPr>
          <p:nvPr>
            <p:ph type="dt" sz="half" idx="10"/>
          </p:nvPr>
        </p:nvSpPr>
        <p:spPr/>
        <p:txBody>
          <a:bodyPr/>
          <a:lstStyle/>
          <a:p>
            <a:fld id="{E7BDCB30-D64E-D246-BD21-6503457BB253}" type="datetimeFigureOut">
              <a:rPr lang="en-US" smtClean="0"/>
              <a:t>5/5/26</a:t>
            </a:fld>
            <a:endParaRPr lang="en-US"/>
          </a:p>
        </p:txBody>
      </p:sp>
      <p:sp>
        <p:nvSpPr>
          <p:cNvPr id="5" name="Footer Placeholder 4">
            <a:extLst>
              <a:ext uri="{FF2B5EF4-FFF2-40B4-BE49-F238E27FC236}">
                <a16:creationId xmlns:a16="http://schemas.microsoft.com/office/drawing/2014/main" id="{11D7F7E1-42FA-0488-4FC5-D6CB3D0B7C2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845872-9F29-9FB0-8260-A339852E3363}"/>
              </a:ext>
            </a:extLst>
          </p:cNvPr>
          <p:cNvSpPr>
            <a:spLocks noGrp="1"/>
          </p:cNvSpPr>
          <p:nvPr>
            <p:ph type="sldNum" sz="quarter" idx="12"/>
          </p:nvPr>
        </p:nvSpPr>
        <p:spPr/>
        <p:txBody>
          <a:bodyPr/>
          <a:lstStyle/>
          <a:p>
            <a:fld id="{5FC7E39D-46A1-2E42-A20D-F17B77B2C412}" type="slidenum">
              <a:rPr lang="en-US" smtClean="0"/>
              <a:t>‹#›</a:t>
            </a:fld>
            <a:endParaRPr lang="en-US"/>
          </a:p>
        </p:txBody>
      </p:sp>
    </p:spTree>
    <p:extLst>
      <p:ext uri="{BB962C8B-B14F-4D97-AF65-F5344CB8AC3E}">
        <p14:creationId xmlns:p14="http://schemas.microsoft.com/office/powerpoint/2010/main" val="5678847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38B59-C088-D7F5-8269-CB8C43D05B5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F47A03B-4967-FF80-C665-82B0AD756A4C}"/>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926503DC-C3CB-228F-5D13-D2A7942D56F2}"/>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97606053-11AE-AA43-0184-B2EEF462C096}"/>
              </a:ext>
            </a:extLst>
          </p:cNvPr>
          <p:cNvSpPr>
            <a:spLocks noGrp="1"/>
          </p:cNvSpPr>
          <p:nvPr>
            <p:ph type="dt" sz="half" idx="10"/>
          </p:nvPr>
        </p:nvSpPr>
        <p:spPr/>
        <p:txBody>
          <a:bodyPr/>
          <a:lstStyle/>
          <a:p>
            <a:fld id="{E7BDCB30-D64E-D246-BD21-6503457BB253}" type="datetimeFigureOut">
              <a:rPr lang="en-US" smtClean="0"/>
              <a:t>5/5/26</a:t>
            </a:fld>
            <a:endParaRPr lang="en-US"/>
          </a:p>
        </p:txBody>
      </p:sp>
      <p:sp>
        <p:nvSpPr>
          <p:cNvPr id="6" name="Footer Placeholder 5">
            <a:extLst>
              <a:ext uri="{FF2B5EF4-FFF2-40B4-BE49-F238E27FC236}">
                <a16:creationId xmlns:a16="http://schemas.microsoft.com/office/drawing/2014/main" id="{26AAC753-6B2F-02D8-F4BE-F7ECD135D47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ABFEDFE-19D4-5447-7CA2-0A7C839F55ED}"/>
              </a:ext>
            </a:extLst>
          </p:cNvPr>
          <p:cNvSpPr>
            <a:spLocks noGrp="1"/>
          </p:cNvSpPr>
          <p:nvPr>
            <p:ph type="sldNum" sz="quarter" idx="12"/>
          </p:nvPr>
        </p:nvSpPr>
        <p:spPr/>
        <p:txBody>
          <a:bodyPr/>
          <a:lstStyle/>
          <a:p>
            <a:fld id="{5FC7E39D-46A1-2E42-A20D-F17B77B2C412}" type="slidenum">
              <a:rPr lang="en-US" smtClean="0"/>
              <a:t>‹#›</a:t>
            </a:fld>
            <a:endParaRPr lang="en-US"/>
          </a:p>
        </p:txBody>
      </p:sp>
    </p:spTree>
    <p:extLst>
      <p:ext uri="{BB962C8B-B14F-4D97-AF65-F5344CB8AC3E}">
        <p14:creationId xmlns:p14="http://schemas.microsoft.com/office/powerpoint/2010/main" val="19205852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776AFF-26AF-7EDD-315D-D9D98C4E95A5}"/>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9774FED-AA70-D287-CF29-2330850AB5C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49E0B462-AE83-1318-A631-461AA79DBBFF}"/>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CA6F8D01-D629-15F4-C014-DA68CF22035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CF2FF8D3-FB74-7DE4-A5FE-479B3AC72DDA}"/>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4621C578-25BA-B96F-B8F5-71BA3E7FACC8}"/>
              </a:ext>
            </a:extLst>
          </p:cNvPr>
          <p:cNvSpPr>
            <a:spLocks noGrp="1"/>
          </p:cNvSpPr>
          <p:nvPr>
            <p:ph type="dt" sz="half" idx="10"/>
          </p:nvPr>
        </p:nvSpPr>
        <p:spPr/>
        <p:txBody>
          <a:bodyPr/>
          <a:lstStyle/>
          <a:p>
            <a:fld id="{E7BDCB30-D64E-D246-BD21-6503457BB253}" type="datetimeFigureOut">
              <a:rPr lang="en-US" smtClean="0"/>
              <a:t>5/5/26</a:t>
            </a:fld>
            <a:endParaRPr lang="en-US"/>
          </a:p>
        </p:txBody>
      </p:sp>
      <p:sp>
        <p:nvSpPr>
          <p:cNvPr id="8" name="Footer Placeholder 7">
            <a:extLst>
              <a:ext uri="{FF2B5EF4-FFF2-40B4-BE49-F238E27FC236}">
                <a16:creationId xmlns:a16="http://schemas.microsoft.com/office/drawing/2014/main" id="{BBA70CD1-1F8F-EF18-755A-35CF792B6F0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288A47A-5F71-CE6F-1911-B5D3EA8FEE25}"/>
              </a:ext>
            </a:extLst>
          </p:cNvPr>
          <p:cNvSpPr>
            <a:spLocks noGrp="1"/>
          </p:cNvSpPr>
          <p:nvPr>
            <p:ph type="sldNum" sz="quarter" idx="12"/>
          </p:nvPr>
        </p:nvSpPr>
        <p:spPr/>
        <p:txBody>
          <a:bodyPr/>
          <a:lstStyle/>
          <a:p>
            <a:fld id="{5FC7E39D-46A1-2E42-A20D-F17B77B2C412}" type="slidenum">
              <a:rPr lang="en-US" smtClean="0"/>
              <a:t>‹#›</a:t>
            </a:fld>
            <a:endParaRPr lang="en-US"/>
          </a:p>
        </p:txBody>
      </p:sp>
    </p:spTree>
    <p:extLst>
      <p:ext uri="{BB962C8B-B14F-4D97-AF65-F5344CB8AC3E}">
        <p14:creationId xmlns:p14="http://schemas.microsoft.com/office/powerpoint/2010/main" val="4331755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769D54-B5E9-3A0F-D507-A0E10D0BEBBF}"/>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7E91CC9F-CAA9-A5E8-01E1-99B1B1C91215}"/>
              </a:ext>
            </a:extLst>
          </p:cNvPr>
          <p:cNvSpPr>
            <a:spLocks noGrp="1"/>
          </p:cNvSpPr>
          <p:nvPr>
            <p:ph type="dt" sz="half" idx="10"/>
          </p:nvPr>
        </p:nvSpPr>
        <p:spPr/>
        <p:txBody>
          <a:bodyPr/>
          <a:lstStyle/>
          <a:p>
            <a:fld id="{E7BDCB30-D64E-D246-BD21-6503457BB253}" type="datetimeFigureOut">
              <a:rPr lang="en-US" smtClean="0"/>
              <a:t>5/5/26</a:t>
            </a:fld>
            <a:endParaRPr lang="en-US"/>
          </a:p>
        </p:txBody>
      </p:sp>
      <p:sp>
        <p:nvSpPr>
          <p:cNvPr id="4" name="Footer Placeholder 3">
            <a:extLst>
              <a:ext uri="{FF2B5EF4-FFF2-40B4-BE49-F238E27FC236}">
                <a16:creationId xmlns:a16="http://schemas.microsoft.com/office/drawing/2014/main" id="{4E08CEF9-436C-5E00-1B19-FAD56E1BD42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097BB6B-1EF1-86EB-745C-9BD4252ED93D}"/>
              </a:ext>
            </a:extLst>
          </p:cNvPr>
          <p:cNvSpPr>
            <a:spLocks noGrp="1"/>
          </p:cNvSpPr>
          <p:nvPr>
            <p:ph type="sldNum" sz="quarter" idx="12"/>
          </p:nvPr>
        </p:nvSpPr>
        <p:spPr/>
        <p:txBody>
          <a:bodyPr/>
          <a:lstStyle/>
          <a:p>
            <a:fld id="{5FC7E39D-46A1-2E42-A20D-F17B77B2C412}" type="slidenum">
              <a:rPr lang="en-US" smtClean="0"/>
              <a:t>‹#›</a:t>
            </a:fld>
            <a:endParaRPr lang="en-US"/>
          </a:p>
        </p:txBody>
      </p:sp>
    </p:spTree>
    <p:extLst>
      <p:ext uri="{BB962C8B-B14F-4D97-AF65-F5344CB8AC3E}">
        <p14:creationId xmlns:p14="http://schemas.microsoft.com/office/powerpoint/2010/main" val="39470648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EADCE4D-2446-3E57-D745-17A6F0C70B84}"/>
              </a:ext>
            </a:extLst>
          </p:cNvPr>
          <p:cNvSpPr>
            <a:spLocks noGrp="1"/>
          </p:cNvSpPr>
          <p:nvPr>
            <p:ph type="dt" sz="half" idx="10"/>
          </p:nvPr>
        </p:nvSpPr>
        <p:spPr/>
        <p:txBody>
          <a:bodyPr/>
          <a:lstStyle/>
          <a:p>
            <a:fld id="{E7BDCB30-D64E-D246-BD21-6503457BB253}" type="datetimeFigureOut">
              <a:rPr lang="en-US" smtClean="0"/>
              <a:t>5/5/26</a:t>
            </a:fld>
            <a:endParaRPr lang="en-US"/>
          </a:p>
        </p:txBody>
      </p:sp>
      <p:sp>
        <p:nvSpPr>
          <p:cNvPr id="3" name="Footer Placeholder 2">
            <a:extLst>
              <a:ext uri="{FF2B5EF4-FFF2-40B4-BE49-F238E27FC236}">
                <a16:creationId xmlns:a16="http://schemas.microsoft.com/office/drawing/2014/main" id="{76A77FCF-BC44-2D93-D529-26B7C900398D}"/>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52EBA9C-32CC-A8DD-A17E-B8DAA0CE324A}"/>
              </a:ext>
            </a:extLst>
          </p:cNvPr>
          <p:cNvSpPr>
            <a:spLocks noGrp="1"/>
          </p:cNvSpPr>
          <p:nvPr>
            <p:ph type="sldNum" sz="quarter" idx="12"/>
          </p:nvPr>
        </p:nvSpPr>
        <p:spPr/>
        <p:txBody>
          <a:bodyPr/>
          <a:lstStyle/>
          <a:p>
            <a:fld id="{5FC7E39D-46A1-2E42-A20D-F17B77B2C412}" type="slidenum">
              <a:rPr lang="en-US" smtClean="0"/>
              <a:t>‹#›</a:t>
            </a:fld>
            <a:endParaRPr lang="en-US"/>
          </a:p>
        </p:txBody>
      </p:sp>
    </p:spTree>
    <p:extLst>
      <p:ext uri="{BB962C8B-B14F-4D97-AF65-F5344CB8AC3E}">
        <p14:creationId xmlns:p14="http://schemas.microsoft.com/office/powerpoint/2010/main" val="17492273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1F69FB-4CBD-E893-8871-4205DDD7194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3903129-AEAA-7091-D227-164F782FF34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5ED443C5-3554-0656-1AE1-9813786E3AC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0A26215-9029-C3F5-51CB-76037B00E389}"/>
              </a:ext>
            </a:extLst>
          </p:cNvPr>
          <p:cNvSpPr>
            <a:spLocks noGrp="1"/>
          </p:cNvSpPr>
          <p:nvPr>
            <p:ph type="dt" sz="half" idx="10"/>
          </p:nvPr>
        </p:nvSpPr>
        <p:spPr/>
        <p:txBody>
          <a:bodyPr/>
          <a:lstStyle/>
          <a:p>
            <a:fld id="{E7BDCB30-D64E-D246-BD21-6503457BB253}" type="datetimeFigureOut">
              <a:rPr lang="en-US" smtClean="0"/>
              <a:t>5/5/26</a:t>
            </a:fld>
            <a:endParaRPr lang="en-US"/>
          </a:p>
        </p:txBody>
      </p:sp>
      <p:sp>
        <p:nvSpPr>
          <p:cNvPr id="6" name="Footer Placeholder 5">
            <a:extLst>
              <a:ext uri="{FF2B5EF4-FFF2-40B4-BE49-F238E27FC236}">
                <a16:creationId xmlns:a16="http://schemas.microsoft.com/office/drawing/2014/main" id="{54CDF48C-E20E-A3F8-DDA5-9049D02C9A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E03D94C-4612-7110-775B-FDBD68A48970}"/>
              </a:ext>
            </a:extLst>
          </p:cNvPr>
          <p:cNvSpPr>
            <a:spLocks noGrp="1"/>
          </p:cNvSpPr>
          <p:nvPr>
            <p:ph type="sldNum" sz="quarter" idx="12"/>
          </p:nvPr>
        </p:nvSpPr>
        <p:spPr/>
        <p:txBody>
          <a:bodyPr/>
          <a:lstStyle/>
          <a:p>
            <a:fld id="{5FC7E39D-46A1-2E42-A20D-F17B77B2C412}" type="slidenum">
              <a:rPr lang="en-US" smtClean="0"/>
              <a:t>‹#›</a:t>
            </a:fld>
            <a:endParaRPr lang="en-US"/>
          </a:p>
        </p:txBody>
      </p:sp>
    </p:spTree>
    <p:extLst>
      <p:ext uri="{BB962C8B-B14F-4D97-AF65-F5344CB8AC3E}">
        <p14:creationId xmlns:p14="http://schemas.microsoft.com/office/powerpoint/2010/main" val="23727585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2DBE3D-BBD2-26BB-7B90-BF4DE190EED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FFF1DD6A-FD06-0B26-5FE9-F16BD57B275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2C5E77A-9089-04BD-2F6E-2730B9D35D0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7D5FE27-A05C-8414-5004-C149A12BEB46}"/>
              </a:ext>
            </a:extLst>
          </p:cNvPr>
          <p:cNvSpPr>
            <a:spLocks noGrp="1"/>
          </p:cNvSpPr>
          <p:nvPr>
            <p:ph type="dt" sz="half" idx="10"/>
          </p:nvPr>
        </p:nvSpPr>
        <p:spPr/>
        <p:txBody>
          <a:bodyPr/>
          <a:lstStyle/>
          <a:p>
            <a:fld id="{E7BDCB30-D64E-D246-BD21-6503457BB253}" type="datetimeFigureOut">
              <a:rPr lang="en-US" smtClean="0"/>
              <a:t>5/5/26</a:t>
            </a:fld>
            <a:endParaRPr lang="en-US"/>
          </a:p>
        </p:txBody>
      </p:sp>
      <p:sp>
        <p:nvSpPr>
          <p:cNvPr id="6" name="Footer Placeholder 5">
            <a:extLst>
              <a:ext uri="{FF2B5EF4-FFF2-40B4-BE49-F238E27FC236}">
                <a16:creationId xmlns:a16="http://schemas.microsoft.com/office/drawing/2014/main" id="{1C750A86-5F04-054B-1D7D-64C2F9B977B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00E7851-2976-75BF-A69B-E4E82748563A}"/>
              </a:ext>
            </a:extLst>
          </p:cNvPr>
          <p:cNvSpPr>
            <a:spLocks noGrp="1"/>
          </p:cNvSpPr>
          <p:nvPr>
            <p:ph type="sldNum" sz="quarter" idx="12"/>
          </p:nvPr>
        </p:nvSpPr>
        <p:spPr/>
        <p:txBody>
          <a:bodyPr/>
          <a:lstStyle/>
          <a:p>
            <a:fld id="{5FC7E39D-46A1-2E42-A20D-F17B77B2C412}" type="slidenum">
              <a:rPr lang="en-US" smtClean="0"/>
              <a:t>‹#›</a:t>
            </a:fld>
            <a:endParaRPr lang="en-US"/>
          </a:p>
        </p:txBody>
      </p:sp>
    </p:spTree>
    <p:extLst>
      <p:ext uri="{BB962C8B-B14F-4D97-AF65-F5344CB8AC3E}">
        <p14:creationId xmlns:p14="http://schemas.microsoft.com/office/powerpoint/2010/main" val="22061060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760791-F8A8-6B21-2DF3-00DD92BDB3E3}"/>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7DB82B8-7BFC-D417-28D9-434E110916B4}"/>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96EDD9F-7F37-E09F-11AB-BE3E3214308E}"/>
              </a:ext>
            </a:extLst>
          </p:cNvPr>
          <p:cNvSpPr>
            <a:spLocks noGrp="1"/>
          </p:cNvSpPr>
          <p:nvPr>
            <p:ph type="dt" sz="half" idx="10"/>
          </p:nvPr>
        </p:nvSpPr>
        <p:spPr/>
        <p:txBody>
          <a:bodyPr/>
          <a:lstStyle/>
          <a:p>
            <a:fld id="{E7BDCB30-D64E-D246-BD21-6503457BB253}" type="datetimeFigureOut">
              <a:rPr lang="en-US" smtClean="0"/>
              <a:t>5/5/26</a:t>
            </a:fld>
            <a:endParaRPr lang="en-US"/>
          </a:p>
        </p:txBody>
      </p:sp>
      <p:sp>
        <p:nvSpPr>
          <p:cNvPr id="5" name="Footer Placeholder 4">
            <a:extLst>
              <a:ext uri="{FF2B5EF4-FFF2-40B4-BE49-F238E27FC236}">
                <a16:creationId xmlns:a16="http://schemas.microsoft.com/office/drawing/2014/main" id="{FBF34423-7DC8-3AE4-2A40-05D53AA05B2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9842FC3-CF4B-1E54-E159-93CADF5DB021}"/>
              </a:ext>
            </a:extLst>
          </p:cNvPr>
          <p:cNvSpPr>
            <a:spLocks noGrp="1"/>
          </p:cNvSpPr>
          <p:nvPr>
            <p:ph type="sldNum" sz="quarter" idx="12"/>
          </p:nvPr>
        </p:nvSpPr>
        <p:spPr/>
        <p:txBody>
          <a:bodyPr/>
          <a:lstStyle/>
          <a:p>
            <a:fld id="{5FC7E39D-46A1-2E42-A20D-F17B77B2C412}" type="slidenum">
              <a:rPr lang="en-US" smtClean="0"/>
              <a:t>‹#›</a:t>
            </a:fld>
            <a:endParaRPr lang="en-US"/>
          </a:p>
        </p:txBody>
      </p:sp>
    </p:spTree>
    <p:extLst>
      <p:ext uri="{BB962C8B-B14F-4D97-AF65-F5344CB8AC3E}">
        <p14:creationId xmlns:p14="http://schemas.microsoft.com/office/powerpoint/2010/main" val="41582053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CA0AF12-895E-76FF-4D59-11A10A72CCB3}"/>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5BE1574-3AF9-529B-D84C-845B5011038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1446148-2196-15FA-9E3A-3FDC186BA03B}"/>
              </a:ext>
            </a:extLst>
          </p:cNvPr>
          <p:cNvSpPr>
            <a:spLocks noGrp="1"/>
          </p:cNvSpPr>
          <p:nvPr>
            <p:ph type="dt" sz="half" idx="10"/>
          </p:nvPr>
        </p:nvSpPr>
        <p:spPr/>
        <p:txBody>
          <a:bodyPr/>
          <a:lstStyle/>
          <a:p>
            <a:fld id="{E7BDCB30-D64E-D246-BD21-6503457BB253}" type="datetimeFigureOut">
              <a:rPr lang="en-US" smtClean="0"/>
              <a:t>5/5/26</a:t>
            </a:fld>
            <a:endParaRPr lang="en-US"/>
          </a:p>
        </p:txBody>
      </p:sp>
      <p:sp>
        <p:nvSpPr>
          <p:cNvPr id="5" name="Footer Placeholder 4">
            <a:extLst>
              <a:ext uri="{FF2B5EF4-FFF2-40B4-BE49-F238E27FC236}">
                <a16:creationId xmlns:a16="http://schemas.microsoft.com/office/drawing/2014/main" id="{6BCC5D41-CFE8-0FE6-D025-5EE6DC6F222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54ACB23-99C4-2F0C-AAA9-9A94F8695934}"/>
              </a:ext>
            </a:extLst>
          </p:cNvPr>
          <p:cNvSpPr>
            <a:spLocks noGrp="1"/>
          </p:cNvSpPr>
          <p:nvPr>
            <p:ph type="sldNum" sz="quarter" idx="12"/>
          </p:nvPr>
        </p:nvSpPr>
        <p:spPr/>
        <p:txBody>
          <a:bodyPr/>
          <a:lstStyle/>
          <a:p>
            <a:fld id="{5FC7E39D-46A1-2E42-A20D-F17B77B2C412}" type="slidenum">
              <a:rPr lang="en-US" smtClean="0"/>
              <a:t>‹#›</a:t>
            </a:fld>
            <a:endParaRPr lang="en-US"/>
          </a:p>
        </p:txBody>
      </p:sp>
    </p:spTree>
    <p:extLst>
      <p:ext uri="{BB962C8B-B14F-4D97-AF65-F5344CB8AC3E}">
        <p14:creationId xmlns:p14="http://schemas.microsoft.com/office/powerpoint/2010/main" val="34278267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4772573-D44A-9D6F-8B0D-BACB8B1D9D0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C1586D46-693D-D190-BBAE-DB2F1D594A3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D8E6BE7-5565-AF4A-45E8-18315578231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7BDCB30-D64E-D246-BD21-6503457BB253}" type="datetimeFigureOut">
              <a:rPr lang="en-US" smtClean="0"/>
              <a:t>5/5/26</a:t>
            </a:fld>
            <a:endParaRPr lang="en-US"/>
          </a:p>
        </p:txBody>
      </p:sp>
      <p:sp>
        <p:nvSpPr>
          <p:cNvPr id="5" name="Footer Placeholder 4">
            <a:extLst>
              <a:ext uri="{FF2B5EF4-FFF2-40B4-BE49-F238E27FC236}">
                <a16:creationId xmlns:a16="http://schemas.microsoft.com/office/drawing/2014/main" id="{217CD83B-048F-E2AC-0BD9-994B86C6239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B88F436-A93F-4D11-3C4D-1046B3B2D23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FC7E39D-46A1-2E42-A20D-F17B77B2C412}" type="slidenum">
              <a:rPr lang="en-US" smtClean="0"/>
              <a:t>‹#›</a:t>
            </a:fld>
            <a:endParaRPr lang="en-US"/>
          </a:p>
        </p:txBody>
      </p:sp>
    </p:spTree>
    <p:extLst>
      <p:ext uri="{BB962C8B-B14F-4D97-AF65-F5344CB8AC3E}">
        <p14:creationId xmlns:p14="http://schemas.microsoft.com/office/powerpoint/2010/main" val="202914436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learn.e-limu.org/topic/view/?t=635&amp;c=46" TargetMode="External"/><Relationship Id="rId2" Type="http://schemas.openxmlformats.org/officeDocument/2006/relationships/image" Target="../media/image9.JPG"/><Relationship Id="rId1" Type="http://schemas.openxmlformats.org/officeDocument/2006/relationships/slideLayout" Target="../slideLayouts/slideLayout2.xml"/><Relationship Id="rId6" Type="http://schemas.openxmlformats.org/officeDocument/2006/relationships/image" Target="../media/image11.png"/><Relationship Id="rId5" Type="http://schemas.openxmlformats.org/officeDocument/2006/relationships/hyperlink" Target="https://freesvg.org/publicdomainq-0012558faoyrx" TargetMode="External"/><Relationship Id="rId4" Type="http://schemas.openxmlformats.org/officeDocument/2006/relationships/image" Target="../media/image10.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19.xml.rels><?xml version="1.0" encoding="UTF-8" standalone="yes"?>
<Relationships xmlns="http://schemas.openxmlformats.org/package/2006/relationships"><Relationship Id="rId3" Type="http://schemas.openxmlformats.org/officeDocument/2006/relationships/hyperlink" Target="https://freesvg.org/publicdomainq-0012558faoyrx" TargetMode="External"/><Relationship Id="rId2" Type="http://schemas.openxmlformats.org/officeDocument/2006/relationships/image" Target="../media/image10.png"/><Relationship Id="rId1" Type="http://schemas.openxmlformats.org/officeDocument/2006/relationships/slideLayout" Target="../slideLayouts/slideLayout2.xml"/><Relationship Id="rId6" Type="http://schemas.openxmlformats.org/officeDocument/2006/relationships/hyperlink" Target="https://learn.e-limu.org/topic/view/?t=635&amp;c=46" TargetMode="External"/><Relationship Id="rId5" Type="http://schemas.openxmlformats.org/officeDocument/2006/relationships/image" Target="../media/image9.JPG"/><Relationship Id="rId4" Type="http://schemas.openxmlformats.org/officeDocument/2006/relationships/image" Target="../media/image11.png"/></Relationships>
</file>

<file path=ppt/slides/_rels/slide20.xml.rels><?xml version="1.0" encoding="UTF-8" standalone="yes"?>
<Relationships xmlns="http://schemas.openxmlformats.org/package/2006/relationships"><Relationship Id="rId2" Type="http://schemas.openxmlformats.org/officeDocument/2006/relationships/hyperlink" Target="https://www.bera.ac.uk/" TargetMode="Externa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hyperlink" Target="https://cascadewales.org/wp-content/uploads/sites/3/2020/11/An-evidence-based-review-of-the-risks-to-children-and-young-people-who-are-educated-at-home.pdf" TargetMode="Externa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hyperlink" Target="https://www.simplypsychology.org/learning-kolb.html" TargetMode="External"/><Relationship Id="rId2" Type="http://schemas.openxmlformats.org/officeDocument/2006/relationships/hyperlink" Target="https://www.worldhappiness.report/ed/2026/" TargetMode="Externa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hyperlink" Target="https://www.ons.gov.uk/census" TargetMode="External"/><Relationship Id="rId2" Type="http://schemas.openxmlformats.org/officeDocument/2006/relationships/hyperlink" Target="https://neu.org.uk/latest/press-releases/ongoing-funding-crisis-education-wales" TargetMode="External"/><Relationship Id="rId1" Type="http://schemas.openxmlformats.org/officeDocument/2006/relationships/slideLayout" Target="../slideLayouts/slideLayout7.xml"/><Relationship Id="rId4" Type="http://schemas.openxmlformats.org/officeDocument/2006/relationships/hyperlink" Target="https://assets.publishing.service.gov.uk/media/5fb414028fa8f54aaaae2a6c/Exploring_moving_into_home_education.pdf" TargetMode="External"/></Relationships>
</file>

<file path=ppt/slides/_rels/slide25.xml.rels><?xml version="1.0" encoding="UTF-8" standalone="yes"?>
<Relationships xmlns="http://schemas.openxmlformats.org/package/2006/relationships"><Relationship Id="rId3" Type="http://schemas.openxmlformats.org/officeDocument/2006/relationships/hyperlink" Target="https://safeguarding.wales/en/chi-i/chi-i-c6/c6-p8/" TargetMode="External"/><Relationship Id="rId2" Type="http://schemas.openxmlformats.org/officeDocument/2006/relationships/hyperlink" Target="https://www.uwtsd.ac.uk/research/research-integrity-and-ethics" TargetMode="External"/><Relationship Id="rId1" Type="http://schemas.openxmlformats.org/officeDocument/2006/relationships/slideLayout" Target="../slideLayouts/slideLayout7.xml"/><Relationship Id="rId4" Type="http://schemas.openxmlformats.org/officeDocument/2006/relationships/hyperlink" Target="https://www.legislation.gov.uk/anaw/2014/4/notes/contents" TargetMode="External"/></Relationships>
</file>

<file path=ppt/slides/_rels/slide26.xml.rels><?xml version="1.0" encoding="UTF-8" standalone="yes"?>
<Relationships xmlns="http://schemas.openxmlformats.org/package/2006/relationships"><Relationship Id="rId3" Type="http://schemas.openxmlformats.org/officeDocument/2006/relationships/hyperlink" Target="https://www.legislation.gov.uk/mwa/2011/2/contents" TargetMode="External"/><Relationship Id="rId2" Type="http://schemas.openxmlformats.org/officeDocument/2006/relationships/hyperlink" Target="https://www.gov.wales/well-being-future-generations-act-essentials-html" TargetMode="External"/><Relationship Id="rId1" Type="http://schemas.openxmlformats.org/officeDocument/2006/relationships/slideLayout" Target="../slideLayouts/slideLayout7.xml"/><Relationship Id="rId5" Type="http://schemas.openxmlformats.org/officeDocument/2006/relationships/hyperlink" Target="https://www.gov.wales/sites/default/files/publications/2022-04/220401-keeping-learners-safe.pdf" TargetMode="External"/><Relationship Id="rId4" Type="http://schemas.openxmlformats.org/officeDocument/2006/relationships/hyperlink" Target="https://www.gov.wales/sites/default/files/publications/2024-10/youth-work-strategy-for-wales.pdf"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https://www.gov.wales/pupils-educated-other-school-september-2024-august-2025-html" TargetMode="External"/><Relationship Id="rId2" Type="http://schemas.openxmlformats.org/officeDocument/2006/relationships/hyperlink" Target="https://www.gov.wales/youth-work-wales-delivering-young-people-draft-guidance-html" TargetMode="External"/><Relationship Id="rId1" Type="http://schemas.openxmlformats.org/officeDocument/2006/relationships/slideLayout" Target="../slideLayouts/slideLayout7.xml"/><Relationship Id="rId4" Type="http://schemas.openxmlformats.org/officeDocument/2006/relationships/hyperlink" Target="https://www.gov.wales/childrens-wellbeing-and-schools-bill-and-elective-home-education-html" TargetMode="Externa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AD76F3E-3A97-486B-B402-44400A8B91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646798-032E-122E-23A4-7610E4DC5CF6}"/>
              </a:ext>
            </a:extLst>
          </p:cNvPr>
          <p:cNvSpPr>
            <a:spLocks noGrp="1"/>
          </p:cNvSpPr>
          <p:nvPr>
            <p:ph type="ctrTitle"/>
          </p:nvPr>
        </p:nvSpPr>
        <p:spPr>
          <a:xfrm>
            <a:off x="838199" y="1093788"/>
            <a:ext cx="10506455" cy="2967208"/>
          </a:xfrm>
        </p:spPr>
        <p:txBody>
          <a:bodyPr>
            <a:normAutofit/>
          </a:bodyPr>
          <a:lstStyle/>
          <a:p>
            <a:pPr algn="l"/>
            <a:r>
              <a:rPr lang="en-US" sz="8000"/>
              <a:t>Rachel Jones </a:t>
            </a:r>
          </a:p>
        </p:txBody>
      </p:sp>
      <p:sp>
        <p:nvSpPr>
          <p:cNvPr id="3" name="Subtitle 2">
            <a:extLst>
              <a:ext uri="{FF2B5EF4-FFF2-40B4-BE49-F238E27FC236}">
                <a16:creationId xmlns:a16="http://schemas.microsoft.com/office/drawing/2014/main" id="{B9EBB535-3B8A-FB71-3F6F-8DFE9EFC2C11}"/>
              </a:ext>
            </a:extLst>
          </p:cNvPr>
          <p:cNvSpPr>
            <a:spLocks noGrp="1"/>
          </p:cNvSpPr>
          <p:nvPr>
            <p:ph type="subTitle" idx="1"/>
          </p:nvPr>
        </p:nvSpPr>
        <p:spPr>
          <a:xfrm>
            <a:off x="7400924" y="4619624"/>
            <a:ext cx="3946779" cy="1038225"/>
          </a:xfrm>
        </p:spPr>
        <p:txBody>
          <a:bodyPr>
            <a:normAutofit/>
          </a:bodyPr>
          <a:lstStyle/>
          <a:p>
            <a:pPr algn="r"/>
            <a:r>
              <a:rPr lang="en-GB" kern="100">
                <a:effectLst/>
                <a:latin typeface="Arial" panose="020B0604020202020204" pitchFamily="34" charset="0"/>
                <a:ea typeface="Aptos" panose="020B0004020202020204" pitchFamily="34" charset="0"/>
                <a:cs typeface="Times New Roman" panose="02020603050405020304" pitchFamily="18" charset="0"/>
              </a:rPr>
              <a:t>2308282</a:t>
            </a:r>
            <a:endParaRPr lang="en-GB" kern="100">
              <a:effectLst/>
              <a:latin typeface="Aptos" panose="020B0004020202020204" pitchFamily="34" charset="0"/>
              <a:ea typeface="Aptos" panose="020B0004020202020204" pitchFamily="34" charset="0"/>
              <a:cs typeface="Times New Roman" panose="02020603050405020304" pitchFamily="18" charset="0"/>
            </a:endParaRPr>
          </a:p>
          <a:p>
            <a:pPr algn="r"/>
            <a:r>
              <a:rPr lang="en-GB" kern="100">
                <a:effectLst/>
                <a:latin typeface="Arial" panose="020B0604020202020204" pitchFamily="34" charset="0"/>
                <a:ea typeface="Aptos" panose="020B0004020202020204" pitchFamily="34" charset="0"/>
                <a:cs typeface="Times New Roman" panose="02020603050405020304" pitchFamily="18" charset="0"/>
              </a:rPr>
              <a:t>ECGE6003Q</a:t>
            </a:r>
            <a:endParaRPr lang="en-GB" kern="100">
              <a:effectLst/>
              <a:latin typeface="Aptos" panose="020B0004020202020204" pitchFamily="34" charset="0"/>
              <a:ea typeface="Aptos" panose="020B0004020202020204" pitchFamily="34" charset="0"/>
              <a:cs typeface="Times New Roman" panose="02020603050405020304" pitchFamily="18" charset="0"/>
            </a:endParaRPr>
          </a:p>
          <a:p>
            <a:pPr algn="r"/>
            <a:endParaRPr lang="en-US"/>
          </a:p>
        </p:txBody>
      </p:sp>
      <p:sp>
        <p:nvSpPr>
          <p:cNvPr id="10" name="Rectangle 9">
            <a:extLst>
              <a:ext uri="{FF2B5EF4-FFF2-40B4-BE49-F238E27FC236}">
                <a16:creationId xmlns:a16="http://schemas.microsoft.com/office/drawing/2014/main" id="{391F6B52-91F4-4AEB-B6DB-29FEBCF28C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4331166"/>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2" name="Rectangle 11">
            <a:extLst>
              <a:ext uri="{FF2B5EF4-FFF2-40B4-BE49-F238E27FC236}">
                <a16:creationId xmlns:a16="http://schemas.microsoft.com/office/drawing/2014/main" id="{2CD6F061-7C53-44F4-9794-953DB70A45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346882" y="2348839"/>
            <a:ext cx="54864" cy="3946779"/>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233818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879EECFE-814E-4B68-96A7-86A795BD22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ight Triangle 38">
            <a:extLst>
              <a:ext uri="{FF2B5EF4-FFF2-40B4-BE49-F238E27FC236}">
                <a16:creationId xmlns:a16="http://schemas.microsoft.com/office/drawing/2014/main" id="{AF180F00-B4B2-4196-BB1C-ECD21B03F0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Rectangle 39">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44CD74-CF4B-255A-4C2E-BB01AC3AB189}"/>
              </a:ext>
            </a:extLst>
          </p:cNvPr>
          <p:cNvSpPr>
            <a:spLocks noGrp="1"/>
          </p:cNvSpPr>
          <p:nvPr>
            <p:ph type="title"/>
          </p:nvPr>
        </p:nvSpPr>
        <p:spPr>
          <a:xfrm>
            <a:off x="965200" y="1383527"/>
            <a:ext cx="6117158" cy="4175166"/>
          </a:xfrm>
        </p:spPr>
        <p:txBody>
          <a:bodyPr vert="horz" lIns="91440" tIns="45720" rIns="91440" bIns="45720" rtlCol="0" anchor="ctr">
            <a:normAutofit/>
          </a:bodyPr>
          <a:lstStyle/>
          <a:p>
            <a:pPr algn="r"/>
            <a:r>
              <a:rPr lang="en-US" sz="3100" b="1" kern="1200">
                <a:solidFill>
                  <a:schemeClr val="tx1"/>
                </a:solidFill>
                <a:effectLst/>
                <a:latin typeface="+mj-lt"/>
                <a:ea typeface="+mj-ea"/>
                <a:cs typeface="+mj-cs"/>
              </a:rPr>
              <a:t>What are the Main Factors Influencing Young People and families to opt out of Formal Education, and How Can Youth Work Better Support and Advocate for the Social, Educational, and Emotional Development of Home Educated Young people?</a:t>
            </a:r>
            <a:br>
              <a:rPr lang="en-US" sz="3100" kern="1200">
                <a:solidFill>
                  <a:schemeClr val="tx1"/>
                </a:solidFill>
                <a:effectLst/>
                <a:latin typeface="+mj-lt"/>
                <a:ea typeface="+mj-ea"/>
                <a:cs typeface="+mj-cs"/>
              </a:rPr>
            </a:br>
            <a:endParaRPr lang="en-US" sz="3100" kern="1200">
              <a:solidFill>
                <a:schemeClr val="tx1"/>
              </a:solidFill>
              <a:latin typeface="+mj-lt"/>
              <a:ea typeface="+mj-ea"/>
              <a:cs typeface="+mj-cs"/>
            </a:endParaRPr>
          </a:p>
        </p:txBody>
      </p:sp>
      <p:cxnSp>
        <p:nvCxnSpPr>
          <p:cNvPr id="41" name="Straight Connector 40">
            <a:extLst>
              <a:ext uri="{FF2B5EF4-FFF2-40B4-BE49-F238E27FC236}">
                <a16:creationId xmlns:a16="http://schemas.microsoft.com/office/drawing/2014/main" id="{BDF0D3DE-EC74-4C9F-AFA1-DC5CE5236B1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3465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770282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81E1224E-6618-482E-BE87-321A7FC1CD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33DF45-D2D0-BA28-5F12-5F711095A09F}"/>
              </a:ext>
            </a:extLst>
          </p:cNvPr>
          <p:cNvSpPr>
            <a:spLocks noGrp="1"/>
          </p:cNvSpPr>
          <p:nvPr>
            <p:ph type="title"/>
          </p:nvPr>
        </p:nvSpPr>
        <p:spPr>
          <a:xfrm>
            <a:off x="659234" y="957447"/>
            <a:ext cx="3383280" cy="4943105"/>
          </a:xfrm>
        </p:spPr>
        <p:txBody>
          <a:bodyPr anchor="ctr">
            <a:normAutofit/>
          </a:bodyPr>
          <a:lstStyle/>
          <a:p>
            <a:r>
              <a:rPr lang="en-US" sz="4000" dirty="0"/>
              <a:t>Aims and Objectives </a:t>
            </a:r>
          </a:p>
        </p:txBody>
      </p:sp>
      <p:sp>
        <p:nvSpPr>
          <p:cNvPr id="18" name="Rectangle 17">
            <a:extLst>
              <a:ext uri="{FF2B5EF4-FFF2-40B4-BE49-F238E27FC236}">
                <a16:creationId xmlns:a16="http://schemas.microsoft.com/office/drawing/2014/main" id="{066346BE-FDB4-4772-A696-0719490AB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38126"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Rectangle 19">
            <a:extLst>
              <a:ext uri="{FF2B5EF4-FFF2-40B4-BE49-F238E27FC236}">
                <a16:creationId xmlns:a16="http://schemas.microsoft.com/office/drawing/2014/main" id="{FB92FFCE-0C90-454E-AA25-D4EE9A6C39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9234" y="6163056"/>
            <a:ext cx="33832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4881979F-331D-2ECD-D9DB-F41DB690BF44}"/>
              </a:ext>
            </a:extLst>
          </p:cNvPr>
          <p:cNvGraphicFramePr>
            <a:graphicFrameLocks noGrp="1"/>
          </p:cNvGraphicFramePr>
          <p:nvPr>
            <p:ph idx="1"/>
            <p:extLst>
              <p:ext uri="{D42A27DB-BD31-4B8C-83A1-F6EECF244321}">
                <p14:modId xmlns:p14="http://schemas.microsoft.com/office/powerpoint/2010/main" val="194412471"/>
              </p:ext>
            </p:extLst>
          </p:nvPr>
        </p:nvGraphicFramePr>
        <p:xfrm>
          <a:off x="4549514" y="621792"/>
          <a:ext cx="6807333" cy="55412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F0DA993C-B393-463B-8202-259874E67A3D}"/>
              </a:ext>
            </a:extLst>
          </p:cNvPr>
          <p:cNvSpPr txBox="1"/>
          <p:nvPr/>
        </p:nvSpPr>
        <p:spPr>
          <a:xfrm>
            <a:off x="9037674" y="6325862"/>
            <a:ext cx="2319173" cy="276999"/>
          </a:xfrm>
          <a:prstGeom prst="rect">
            <a:avLst/>
          </a:prstGeom>
          <a:noFill/>
        </p:spPr>
        <p:txBody>
          <a:bodyPr wrap="square" rtlCol="0">
            <a:spAutoFit/>
          </a:bodyPr>
          <a:lstStyle/>
          <a:p>
            <a:pPr lvl="0"/>
            <a:r>
              <a:rPr lang="en-US" sz="1200" dirty="0"/>
              <a:t>( WG,2025) (CLDSCS,2019)</a:t>
            </a:r>
            <a:endParaRPr lang="en-GB" sz="1200" dirty="0"/>
          </a:p>
        </p:txBody>
      </p:sp>
    </p:spTree>
    <p:extLst>
      <p:ext uri="{BB962C8B-B14F-4D97-AF65-F5344CB8AC3E}">
        <p14:creationId xmlns:p14="http://schemas.microsoft.com/office/powerpoint/2010/main" val="39427227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81E1224E-6618-482E-BE87-321A7FC1CD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33DF45-D2D0-BA28-5F12-5F711095A09F}"/>
              </a:ext>
            </a:extLst>
          </p:cNvPr>
          <p:cNvSpPr>
            <a:spLocks noGrp="1"/>
          </p:cNvSpPr>
          <p:nvPr>
            <p:ph type="title"/>
          </p:nvPr>
        </p:nvSpPr>
        <p:spPr>
          <a:xfrm>
            <a:off x="659234" y="957447"/>
            <a:ext cx="3383280" cy="4943105"/>
          </a:xfrm>
        </p:spPr>
        <p:txBody>
          <a:bodyPr anchor="ctr">
            <a:normAutofit/>
          </a:bodyPr>
          <a:lstStyle/>
          <a:p>
            <a:r>
              <a:rPr lang="en-US" sz="4000" dirty="0"/>
              <a:t>Aims and Objectives </a:t>
            </a:r>
          </a:p>
        </p:txBody>
      </p:sp>
      <p:sp>
        <p:nvSpPr>
          <p:cNvPr id="18" name="Rectangle 17">
            <a:extLst>
              <a:ext uri="{FF2B5EF4-FFF2-40B4-BE49-F238E27FC236}">
                <a16:creationId xmlns:a16="http://schemas.microsoft.com/office/drawing/2014/main" id="{066346BE-FDB4-4772-A696-0719490AB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38126"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Rectangle 19">
            <a:extLst>
              <a:ext uri="{FF2B5EF4-FFF2-40B4-BE49-F238E27FC236}">
                <a16:creationId xmlns:a16="http://schemas.microsoft.com/office/drawing/2014/main" id="{FB92FFCE-0C90-454E-AA25-D4EE9A6C39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9234" y="6163056"/>
            <a:ext cx="33832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4881979F-331D-2ECD-D9DB-F41DB690BF44}"/>
              </a:ext>
            </a:extLst>
          </p:cNvPr>
          <p:cNvGraphicFramePr>
            <a:graphicFrameLocks noGrp="1"/>
          </p:cNvGraphicFramePr>
          <p:nvPr>
            <p:ph idx="1"/>
            <p:extLst>
              <p:ext uri="{D42A27DB-BD31-4B8C-83A1-F6EECF244321}">
                <p14:modId xmlns:p14="http://schemas.microsoft.com/office/powerpoint/2010/main" val="2465041549"/>
              </p:ext>
            </p:extLst>
          </p:nvPr>
        </p:nvGraphicFramePr>
        <p:xfrm>
          <a:off x="4549514" y="621792"/>
          <a:ext cx="6807333" cy="55412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241133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C6969C-0FA5-7388-7BB3-4D67DF804313}"/>
              </a:ext>
            </a:extLst>
          </p:cNvPr>
          <p:cNvSpPr>
            <a:spLocks noGrp="1"/>
          </p:cNvSpPr>
          <p:nvPr>
            <p:ph type="title"/>
          </p:nvPr>
        </p:nvSpPr>
        <p:spPr>
          <a:xfrm>
            <a:off x="686834" y="1153572"/>
            <a:ext cx="3200400" cy="4461163"/>
          </a:xfrm>
        </p:spPr>
        <p:txBody>
          <a:bodyPr>
            <a:normAutofit/>
          </a:bodyPr>
          <a:lstStyle/>
          <a:p>
            <a:r>
              <a:rPr lang="en-US">
                <a:solidFill>
                  <a:srgbClr val="FFFFFF"/>
                </a:solidFill>
              </a:rPr>
              <a:t>The Role of Youth Work</a:t>
            </a:r>
            <a:br>
              <a:rPr lang="en-US">
                <a:solidFill>
                  <a:srgbClr val="FFFFFF"/>
                </a:solidFill>
              </a:rPr>
            </a:br>
            <a:endParaRPr lang="en-US">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graphicFrame>
        <p:nvGraphicFramePr>
          <p:cNvPr id="14" name="Content Placeholder 2">
            <a:extLst>
              <a:ext uri="{FF2B5EF4-FFF2-40B4-BE49-F238E27FC236}">
                <a16:creationId xmlns:a16="http://schemas.microsoft.com/office/drawing/2014/main" id="{2A3FB3B6-E076-D012-2D60-C074EC67E289}"/>
              </a:ext>
            </a:extLst>
          </p:cNvPr>
          <p:cNvGraphicFramePr>
            <a:graphicFrameLocks noGrp="1"/>
          </p:cNvGraphicFramePr>
          <p:nvPr>
            <p:ph idx="1"/>
          </p:nvPr>
        </p:nvGraphicFramePr>
        <p:xfrm>
          <a:off x="4447308" y="591344"/>
          <a:ext cx="6906491" cy="55856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930088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DB5B423A-57CC-4C58-AA26-8E2E862B03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5217023" cy="3994777"/>
          </a:xfrm>
          <a:custGeom>
            <a:avLst/>
            <a:gdLst>
              <a:gd name="connsiteX0" fmla="*/ 1945461 w 5217023"/>
              <a:gd name="connsiteY0" fmla="*/ 3787398 h 3994777"/>
              <a:gd name="connsiteX1" fmla="*/ 1942113 w 5217023"/>
              <a:gd name="connsiteY1" fmla="*/ 3790053 h 3994777"/>
              <a:gd name="connsiteX2" fmla="*/ 1946982 w 5217023"/>
              <a:gd name="connsiteY2" fmla="*/ 3787990 h 3994777"/>
              <a:gd name="connsiteX3" fmla="*/ 1945461 w 5217023"/>
              <a:gd name="connsiteY3" fmla="*/ 3787398 h 3994777"/>
              <a:gd name="connsiteX4" fmla="*/ 0 w 5217023"/>
              <a:gd name="connsiteY4" fmla="*/ 0 h 3994777"/>
              <a:gd name="connsiteX5" fmla="*/ 5030958 w 5217023"/>
              <a:gd name="connsiteY5" fmla="*/ 0 h 3994777"/>
              <a:gd name="connsiteX6" fmla="*/ 5046198 w 5217023"/>
              <a:gd name="connsiteY6" fmla="*/ 153449 h 3994777"/>
              <a:gd name="connsiteX7" fmla="*/ 5055729 w 5217023"/>
              <a:gd name="connsiteY7" fmla="*/ 415828 h 3994777"/>
              <a:gd name="connsiteX8" fmla="*/ 4735242 w 5217023"/>
              <a:gd name="connsiteY8" fmla="*/ 1867130 h 3994777"/>
              <a:gd name="connsiteX9" fmla="*/ 3907395 w 5217023"/>
              <a:gd name="connsiteY9" fmla="*/ 2938441 h 3994777"/>
              <a:gd name="connsiteX10" fmla="*/ 3946497 w 5217023"/>
              <a:gd name="connsiteY10" fmla="*/ 2908567 h 3994777"/>
              <a:gd name="connsiteX11" fmla="*/ 4585421 w 5217023"/>
              <a:gd name="connsiteY11" fmla="*/ 2188401 h 3994777"/>
              <a:gd name="connsiteX12" fmla="*/ 5142585 w 5217023"/>
              <a:gd name="connsiteY12" fmla="*/ 276891 h 3994777"/>
              <a:gd name="connsiteX13" fmla="*/ 5121833 w 5217023"/>
              <a:gd name="connsiteY13" fmla="*/ 30208 h 3994777"/>
              <a:gd name="connsiteX14" fmla="*/ 5116229 w 5217023"/>
              <a:gd name="connsiteY14" fmla="*/ 0 h 3994777"/>
              <a:gd name="connsiteX15" fmla="*/ 5184724 w 5217023"/>
              <a:gd name="connsiteY15" fmla="*/ 0 h 3994777"/>
              <a:gd name="connsiteX16" fmla="*/ 5196265 w 5217023"/>
              <a:gd name="connsiteY16" fmla="*/ 66113 h 3994777"/>
              <a:gd name="connsiteX17" fmla="*/ 5058603 w 5217023"/>
              <a:gd name="connsiteY17" fmla="*/ 1368242 h 3994777"/>
              <a:gd name="connsiteX18" fmla="*/ 4096624 w 5217023"/>
              <a:gd name="connsiteY18" fmla="*/ 2870829 h 3994777"/>
              <a:gd name="connsiteX19" fmla="*/ 3833203 w 5217023"/>
              <a:gd name="connsiteY19" fmla="*/ 3092190 h 3994777"/>
              <a:gd name="connsiteX20" fmla="*/ 3536509 w 5217023"/>
              <a:gd name="connsiteY20" fmla="*/ 3297128 h 3994777"/>
              <a:gd name="connsiteX21" fmla="*/ 3148966 w 5217023"/>
              <a:gd name="connsiteY21" fmla="*/ 3485478 h 3994777"/>
              <a:gd name="connsiteX22" fmla="*/ 1860557 w 5217023"/>
              <a:gd name="connsiteY22" fmla="*/ 3880910 h 3994777"/>
              <a:gd name="connsiteX23" fmla="*/ 573715 w 5217023"/>
              <a:gd name="connsiteY23" fmla="*/ 3983764 h 3994777"/>
              <a:gd name="connsiteX24" fmla="*/ 108410 w 5217023"/>
              <a:gd name="connsiteY24" fmla="*/ 3908816 h 3994777"/>
              <a:gd name="connsiteX25" fmla="*/ 0 w 5217023"/>
              <a:gd name="connsiteY25" fmla="*/ 3876793 h 3994777"/>
              <a:gd name="connsiteX26" fmla="*/ 0 w 5217023"/>
              <a:gd name="connsiteY26" fmla="*/ 3802912 h 3994777"/>
              <a:gd name="connsiteX27" fmla="*/ 36975 w 5217023"/>
              <a:gd name="connsiteY27" fmla="*/ 3815954 h 3994777"/>
              <a:gd name="connsiteX28" fmla="*/ 561628 w 5217023"/>
              <a:gd name="connsiteY28" fmla="*/ 3912655 h 3994777"/>
              <a:gd name="connsiteX29" fmla="*/ 1683086 w 5217023"/>
              <a:gd name="connsiteY29" fmla="*/ 3844334 h 3994777"/>
              <a:gd name="connsiteX30" fmla="*/ 1806023 w 5217023"/>
              <a:gd name="connsiteY30" fmla="*/ 3820992 h 3994777"/>
              <a:gd name="connsiteX31" fmla="*/ 1921817 w 5217023"/>
              <a:gd name="connsiteY31" fmla="*/ 3795747 h 3994777"/>
              <a:gd name="connsiteX32" fmla="*/ 1243689 w 5217023"/>
              <a:gd name="connsiteY32" fmla="*/ 3846539 h 3994777"/>
              <a:gd name="connsiteX33" fmla="*/ 62875 w 5217023"/>
              <a:gd name="connsiteY33" fmla="*/ 3668143 h 3994777"/>
              <a:gd name="connsiteX34" fmla="*/ 0 w 5217023"/>
              <a:gd name="connsiteY34" fmla="*/ 3644185 h 3994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5217023" h="3994777">
                <a:moveTo>
                  <a:pt x="1945461" y="3787398"/>
                </a:moveTo>
                <a:lnTo>
                  <a:pt x="1942113" y="3790053"/>
                </a:lnTo>
                <a:lnTo>
                  <a:pt x="1946982" y="3787990"/>
                </a:lnTo>
                <a:cubicBezTo>
                  <a:pt x="1946982" y="3787990"/>
                  <a:pt x="1946379" y="3787019"/>
                  <a:pt x="1945461" y="3787398"/>
                </a:cubicBezTo>
                <a:close/>
                <a:moveTo>
                  <a:pt x="0" y="0"/>
                </a:moveTo>
                <a:lnTo>
                  <a:pt x="5030958" y="0"/>
                </a:lnTo>
                <a:lnTo>
                  <a:pt x="5046198" y="153449"/>
                </a:lnTo>
                <a:cubicBezTo>
                  <a:pt x="5052189" y="240558"/>
                  <a:pt x="5055458" y="328007"/>
                  <a:pt x="5055729" y="415828"/>
                </a:cubicBezTo>
                <a:cubicBezTo>
                  <a:pt x="5057604" y="923672"/>
                  <a:pt x="4959210" y="1409054"/>
                  <a:pt x="4735242" y="1867130"/>
                </a:cubicBezTo>
                <a:cubicBezTo>
                  <a:pt x="4533284" y="2280198"/>
                  <a:pt x="4248921" y="2629330"/>
                  <a:pt x="3907395" y="2938441"/>
                </a:cubicBezTo>
                <a:cubicBezTo>
                  <a:pt x="3922498" y="2931535"/>
                  <a:pt x="3935859" y="2921330"/>
                  <a:pt x="3946497" y="2908567"/>
                </a:cubicBezTo>
                <a:cubicBezTo>
                  <a:pt x="4193494" y="2700987"/>
                  <a:pt x="4408756" y="2458364"/>
                  <a:pt x="4585421" y="2188401"/>
                </a:cubicBezTo>
                <a:cubicBezTo>
                  <a:pt x="4967641" y="1608533"/>
                  <a:pt x="5169304" y="975361"/>
                  <a:pt x="5142585" y="276891"/>
                </a:cubicBezTo>
                <a:cubicBezTo>
                  <a:pt x="5139764" y="194215"/>
                  <a:pt x="5132824" y="111888"/>
                  <a:pt x="5121833" y="30208"/>
                </a:cubicBezTo>
                <a:lnTo>
                  <a:pt x="5116229" y="0"/>
                </a:lnTo>
                <a:lnTo>
                  <a:pt x="5184724" y="0"/>
                </a:lnTo>
                <a:lnTo>
                  <a:pt x="5196265" y="66113"/>
                </a:lnTo>
                <a:cubicBezTo>
                  <a:pt x="5249921" y="496647"/>
                  <a:pt x="5197997" y="931171"/>
                  <a:pt x="5058603" y="1368242"/>
                </a:cubicBezTo>
                <a:cubicBezTo>
                  <a:pt x="4872414" y="1953929"/>
                  <a:pt x="4544298" y="2451351"/>
                  <a:pt x="4096624" y="2870829"/>
                </a:cubicBezTo>
                <a:cubicBezTo>
                  <a:pt x="4012832" y="2949426"/>
                  <a:pt x="3924415" y="3022439"/>
                  <a:pt x="3833203" y="3092190"/>
                </a:cubicBezTo>
                <a:cubicBezTo>
                  <a:pt x="3741992" y="3161943"/>
                  <a:pt x="3648667" y="3225510"/>
                  <a:pt x="3536509" y="3297128"/>
                </a:cubicBezTo>
                <a:cubicBezTo>
                  <a:pt x="3427215" y="3372735"/>
                  <a:pt x="3288598" y="3430233"/>
                  <a:pt x="3148966" y="3485478"/>
                </a:cubicBezTo>
                <a:cubicBezTo>
                  <a:pt x="2729930" y="3651299"/>
                  <a:pt x="2302194" y="3788890"/>
                  <a:pt x="1860557" y="3880910"/>
                </a:cubicBezTo>
                <a:cubicBezTo>
                  <a:pt x="1435974" y="3969444"/>
                  <a:pt x="1008052" y="4017957"/>
                  <a:pt x="573715" y="3983764"/>
                </a:cubicBezTo>
                <a:cubicBezTo>
                  <a:pt x="415134" y="3971300"/>
                  <a:pt x="259585" y="3947743"/>
                  <a:pt x="108410" y="3908816"/>
                </a:cubicBezTo>
                <a:lnTo>
                  <a:pt x="0" y="3876793"/>
                </a:lnTo>
                <a:lnTo>
                  <a:pt x="0" y="3802912"/>
                </a:lnTo>
                <a:lnTo>
                  <a:pt x="36975" y="3815954"/>
                </a:lnTo>
                <a:cubicBezTo>
                  <a:pt x="206404" y="3867475"/>
                  <a:pt x="382020" y="3897326"/>
                  <a:pt x="561628" y="3912655"/>
                </a:cubicBezTo>
                <a:cubicBezTo>
                  <a:pt x="938583" y="3944832"/>
                  <a:pt x="1311814" y="3910697"/>
                  <a:pt x="1683086" y="3844334"/>
                </a:cubicBezTo>
                <a:cubicBezTo>
                  <a:pt x="1724123" y="3837151"/>
                  <a:pt x="1765097" y="3829374"/>
                  <a:pt x="1806023" y="3820992"/>
                </a:cubicBezTo>
                <a:cubicBezTo>
                  <a:pt x="1844740" y="3813079"/>
                  <a:pt x="1883218" y="3804161"/>
                  <a:pt x="1921817" y="3795747"/>
                </a:cubicBezTo>
                <a:cubicBezTo>
                  <a:pt x="1697011" y="3826435"/>
                  <a:pt x="1470551" y="3843387"/>
                  <a:pt x="1243689" y="3846539"/>
                </a:cubicBezTo>
                <a:cubicBezTo>
                  <a:pt x="839058" y="3849054"/>
                  <a:pt x="443424" y="3800206"/>
                  <a:pt x="62875" y="3668143"/>
                </a:cubicBezTo>
                <a:lnTo>
                  <a:pt x="0" y="3644185"/>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005526F-7A67-E163-7F76-D59B0123C291}"/>
              </a:ext>
            </a:extLst>
          </p:cNvPr>
          <p:cNvSpPr>
            <a:spLocks noGrp="1"/>
          </p:cNvSpPr>
          <p:nvPr>
            <p:ph type="title"/>
          </p:nvPr>
        </p:nvSpPr>
        <p:spPr>
          <a:xfrm>
            <a:off x="838200" y="673770"/>
            <a:ext cx="3220329" cy="2027227"/>
          </a:xfrm>
        </p:spPr>
        <p:txBody>
          <a:bodyPr anchor="t">
            <a:normAutofit/>
          </a:bodyPr>
          <a:lstStyle/>
          <a:p>
            <a:r>
              <a:rPr lang="en-US" sz="5000">
                <a:solidFill>
                  <a:srgbClr val="FFFFFF"/>
                </a:solidFill>
              </a:rPr>
              <a:t>Youth Work Works</a:t>
            </a:r>
          </a:p>
        </p:txBody>
      </p:sp>
      <p:graphicFrame>
        <p:nvGraphicFramePr>
          <p:cNvPr id="12" name="Content Placeholder 2">
            <a:extLst>
              <a:ext uri="{FF2B5EF4-FFF2-40B4-BE49-F238E27FC236}">
                <a16:creationId xmlns:a16="http://schemas.microsoft.com/office/drawing/2014/main" id="{4E3D1097-0B2C-6BFB-DFBA-278A3132C22B}"/>
              </a:ext>
            </a:extLst>
          </p:cNvPr>
          <p:cNvGraphicFramePr>
            <a:graphicFrameLocks noGrp="1"/>
          </p:cNvGraphicFramePr>
          <p:nvPr>
            <p:ph idx="1"/>
            <p:extLst>
              <p:ext uri="{D42A27DB-BD31-4B8C-83A1-F6EECF244321}">
                <p14:modId xmlns:p14="http://schemas.microsoft.com/office/powerpoint/2010/main" val="68234578"/>
              </p:ext>
            </p:extLst>
          </p:nvPr>
        </p:nvGraphicFramePr>
        <p:xfrm>
          <a:off x="5542672" y="541606"/>
          <a:ext cx="5811128" cy="56782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431449EE-4002-BFD5-71A3-26E286340493}"/>
              </a:ext>
            </a:extLst>
          </p:cNvPr>
          <p:cNvSpPr txBox="1"/>
          <p:nvPr/>
        </p:nvSpPr>
        <p:spPr>
          <a:xfrm>
            <a:off x="9342952" y="6407488"/>
            <a:ext cx="2673471" cy="707886"/>
          </a:xfrm>
          <a:prstGeom prst="rect">
            <a:avLst/>
          </a:prstGeom>
          <a:noFill/>
        </p:spPr>
        <p:txBody>
          <a:bodyPr wrap="square" rtlCol="0">
            <a:spAutoFit/>
          </a:bodyPr>
          <a:lstStyle/>
          <a:p>
            <a:r>
              <a:rPr lang="en-US" sz="1000" dirty="0"/>
              <a:t>(Hudd, 2026)   (CLDSCS,2019)</a:t>
            </a:r>
          </a:p>
          <a:p>
            <a:r>
              <a:rPr lang="en-US" sz="1000" dirty="0"/>
              <a:t>(YWWRG,2022) ( Jeffs and Smit, 2009)</a:t>
            </a:r>
          </a:p>
          <a:p>
            <a:endParaRPr lang="en-US" sz="1000" dirty="0"/>
          </a:p>
          <a:p>
            <a:endParaRPr lang="en-US" sz="1000" dirty="0"/>
          </a:p>
        </p:txBody>
      </p:sp>
    </p:spTree>
    <p:extLst>
      <p:ext uri="{BB962C8B-B14F-4D97-AF65-F5344CB8AC3E}">
        <p14:creationId xmlns:p14="http://schemas.microsoft.com/office/powerpoint/2010/main" val="29692798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47275CAB-B13F-E2F0-9789-EB26707F2F73}"/>
              </a:ext>
            </a:extLst>
          </p:cNvPr>
          <p:cNvSpPr>
            <a:spLocks noGrp="1"/>
          </p:cNvSpPr>
          <p:nvPr>
            <p:ph type="title"/>
          </p:nvPr>
        </p:nvSpPr>
        <p:spPr>
          <a:xfrm>
            <a:off x="479394" y="1070800"/>
            <a:ext cx="3939688" cy="5583126"/>
          </a:xfrm>
        </p:spPr>
        <p:txBody>
          <a:bodyPr>
            <a:normAutofit/>
          </a:bodyPr>
          <a:lstStyle/>
          <a:p>
            <a:pPr algn="r"/>
            <a:r>
              <a:rPr lang="en-US" sz="2600"/>
              <a:t>Methodology/Methods </a:t>
            </a:r>
          </a:p>
        </p:txBody>
      </p:sp>
      <p:cxnSp>
        <p:nvCxnSpPr>
          <p:cNvPr id="18" name="Straight Connector 17">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19" name="Content Placeholder 2">
            <a:extLst>
              <a:ext uri="{FF2B5EF4-FFF2-40B4-BE49-F238E27FC236}">
                <a16:creationId xmlns:a16="http://schemas.microsoft.com/office/drawing/2014/main" id="{3FB680BC-9921-C190-037C-0B33E21B6D5F}"/>
              </a:ext>
            </a:extLst>
          </p:cNvPr>
          <p:cNvGraphicFramePr>
            <a:graphicFrameLocks noGrp="1"/>
          </p:cNvGraphicFramePr>
          <p:nvPr>
            <p:ph idx="1"/>
            <p:extLst>
              <p:ext uri="{D42A27DB-BD31-4B8C-83A1-F6EECF244321}">
                <p14:modId xmlns:p14="http://schemas.microsoft.com/office/powerpoint/2010/main" val="548106468"/>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CEBC4FBD-BE3B-4584-574F-35145791B33A}"/>
              </a:ext>
            </a:extLst>
          </p:cNvPr>
          <p:cNvSpPr txBox="1"/>
          <p:nvPr/>
        </p:nvSpPr>
        <p:spPr>
          <a:xfrm>
            <a:off x="170423" y="6485860"/>
            <a:ext cx="3763624" cy="276999"/>
          </a:xfrm>
          <a:prstGeom prst="rect">
            <a:avLst/>
          </a:prstGeom>
          <a:noFill/>
        </p:spPr>
        <p:txBody>
          <a:bodyPr wrap="square" rtlCol="0">
            <a:spAutoFit/>
          </a:bodyPr>
          <a:lstStyle/>
          <a:p>
            <a:r>
              <a:rPr lang="en-GB" sz="1200" dirty="0">
                <a:solidFill>
                  <a:srgbClr val="000000"/>
                </a:solidFill>
                <a:latin typeface="Arial" panose="020B0604020202020204" pitchFamily="34" charset="0"/>
                <a:ea typeface="Aptos" panose="020B0004020202020204" pitchFamily="34" charset="0"/>
              </a:rPr>
              <a:t>(C</a:t>
            </a:r>
            <a:r>
              <a:rPr lang="en-GB" sz="1200" dirty="0">
                <a:solidFill>
                  <a:srgbClr val="000000"/>
                </a:solidFill>
                <a:effectLst/>
                <a:latin typeface="Arial" panose="020B0604020202020204" pitchFamily="34" charset="0"/>
                <a:ea typeface="Aptos" panose="020B0004020202020204" pitchFamily="34" charset="0"/>
              </a:rPr>
              <a:t>reswell and Creswell,2018), (CLDSCS,2019)</a:t>
            </a:r>
            <a:endParaRPr lang="en-US" sz="1200" dirty="0"/>
          </a:p>
        </p:txBody>
      </p:sp>
    </p:spTree>
    <p:extLst>
      <p:ext uri="{BB962C8B-B14F-4D97-AF65-F5344CB8AC3E}">
        <p14:creationId xmlns:p14="http://schemas.microsoft.com/office/powerpoint/2010/main" val="38247912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480E99-3789-96FE-6A31-D66710EE38B6}"/>
              </a:ext>
            </a:extLst>
          </p:cNvPr>
          <p:cNvSpPr>
            <a:spLocks noGrp="1"/>
          </p:cNvSpPr>
          <p:nvPr>
            <p:ph type="title"/>
          </p:nvPr>
        </p:nvSpPr>
        <p:spPr>
          <a:xfrm>
            <a:off x="838200" y="365125"/>
            <a:ext cx="10515600" cy="1325563"/>
          </a:xfrm>
        </p:spPr>
        <p:txBody>
          <a:bodyPr>
            <a:normAutofit/>
          </a:bodyPr>
          <a:lstStyle/>
          <a:p>
            <a:r>
              <a:rPr lang="en-GB" sz="5400" b="1" i="0" u="none" strike="noStrike">
                <a:effectLst/>
              </a:rPr>
              <a:t>Research Participants</a:t>
            </a:r>
            <a:endParaRPr lang="en-US" sz="5400"/>
          </a:p>
        </p:txBody>
      </p:sp>
      <p:sp>
        <p:nvSpPr>
          <p:cNvPr id="25"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sX0" fmla="*/ 0 w 10424160"/>
              <a:gd name="csY0" fmla="*/ 0 h 18288"/>
              <a:gd name="csX1" fmla="*/ 903427 w 10424160"/>
              <a:gd name="csY1" fmla="*/ 0 h 18288"/>
              <a:gd name="csX2" fmla="*/ 1389888 w 10424160"/>
              <a:gd name="csY2" fmla="*/ 0 h 18288"/>
              <a:gd name="csX3" fmla="*/ 2189074 w 10424160"/>
              <a:gd name="csY3" fmla="*/ 0 h 18288"/>
              <a:gd name="csX4" fmla="*/ 2675534 w 10424160"/>
              <a:gd name="csY4" fmla="*/ 0 h 18288"/>
              <a:gd name="csX5" fmla="*/ 3370478 w 10424160"/>
              <a:gd name="csY5" fmla="*/ 0 h 18288"/>
              <a:gd name="csX6" fmla="*/ 4169664 w 10424160"/>
              <a:gd name="csY6" fmla="*/ 0 h 18288"/>
              <a:gd name="csX7" fmla="*/ 4551883 w 10424160"/>
              <a:gd name="csY7" fmla="*/ 0 h 18288"/>
              <a:gd name="csX8" fmla="*/ 4934102 w 10424160"/>
              <a:gd name="csY8" fmla="*/ 0 h 18288"/>
              <a:gd name="csX9" fmla="*/ 5837530 w 10424160"/>
              <a:gd name="csY9" fmla="*/ 0 h 18288"/>
              <a:gd name="csX10" fmla="*/ 6532474 w 10424160"/>
              <a:gd name="csY10" fmla="*/ 0 h 18288"/>
              <a:gd name="csX11" fmla="*/ 6914693 w 10424160"/>
              <a:gd name="csY11" fmla="*/ 0 h 18288"/>
              <a:gd name="csX12" fmla="*/ 7609637 w 10424160"/>
              <a:gd name="csY12" fmla="*/ 0 h 18288"/>
              <a:gd name="csX13" fmla="*/ 8513064 w 10424160"/>
              <a:gd name="csY13" fmla="*/ 0 h 18288"/>
              <a:gd name="csX14" fmla="*/ 9103766 w 10424160"/>
              <a:gd name="csY14" fmla="*/ 0 h 18288"/>
              <a:gd name="csX15" fmla="*/ 9694469 w 10424160"/>
              <a:gd name="csY15" fmla="*/ 0 h 18288"/>
              <a:gd name="csX16" fmla="*/ 10424160 w 10424160"/>
              <a:gd name="csY16" fmla="*/ 0 h 18288"/>
              <a:gd name="csX17" fmla="*/ 10424160 w 10424160"/>
              <a:gd name="csY17" fmla="*/ 18288 h 18288"/>
              <a:gd name="csX18" fmla="*/ 9729216 w 10424160"/>
              <a:gd name="csY18" fmla="*/ 18288 h 18288"/>
              <a:gd name="csX19" fmla="*/ 8930030 w 10424160"/>
              <a:gd name="csY19" fmla="*/ 18288 h 18288"/>
              <a:gd name="csX20" fmla="*/ 8130845 w 10424160"/>
              <a:gd name="csY20" fmla="*/ 18288 h 18288"/>
              <a:gd name="csX21" fmla="*/ 7644384 w 10424160"/>
              <a:gd name="csY21" fmla="*/ 18288 h 18288"/>
              <a:gd name="csX22" fmla="*/ 6740957 w 10424160"/>
              <a:gd name="csY22" fmla="*/ 18288 h 18288"/>
              <a:gd name="csX23" fmla="*/ 6046013 w 10424160"/>
              <a:gd name="csY23" fmla="*/ 18288 h 18288"/>
              <a:gd name="csX24" fmla="*/ 5663794 w 10424160"/>
              <a:gd name="csY24" fmla="*/ 18288 h 18288"/>
              <a:gd name="csX25" fmla="*/ 4968850 w 10424160"/>
              <a:gd name="csY25" fmla="*/ 18288 h 18288"/>
              <a:gd name="csX26" fmla="*/ 4378147 w 10424160"/>
              <a:gd name="csY26" fmla="*/ 18288 h 18288"/>
              <a:gd name="csX27" fmla="*/ 3787445 w 10424160"/>
              <a:gd name="csY27" fmla="*/ 18288 h 18288"/>
              <a:gd name="csX28" fmla="*/ 3196742 w 10424160"/>
              <a:gd name="csY28" fmla="*/ 18288 h 18288"/>
              <a:gd name="csX29" fmla="*/ 2606040 w 10424160"/>
              <a:gd name="csY29" fmla="*/ 18288 h 18288"/>
              <a:gd name="csX30" fmla="*/ 1806854 w 10424160"/>
              <a:gd name="csY30" fmla="*/ 18288 h 18288"/>
              <a:gd name="csX31" fmla="*/ 1111910 w 10424160"/>
              <a:gd name="csY31" fmla="*/ 18288 h 18288"/>
              <a:gd name="csX32" fmla="*/ 729691 w 10424160"/>
              <a:gd name="csY32" fmla="*/ 18288 h 18288"/>
              <a:gd name="csX33" fmla="*/ 0 w 10424160"/>
              <a:gd name="csY33" fmla="*/ 18288 h 18288"/>
              <a:gd name="csX34" fmla="*/ 0 w 10424160"/>
              <a:gd name="csY34"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6A69258A-2A09-5805-BCB6-5A19162230DE}"/>
              </a:ext>
            </a:extLst>
          </p:cNvPr>
          <p:cNvGraphicFramePr>
            <a:graphicFrameLocks noGrp="1"/>
          </p:cNvGraphicFramePr>
          <p:nvPr>
            <p:ph idx="1"/>
            <p:extLst>
              <p:ext uri="{D42A27DB-BD31-4B8C-83A1-F6EECF244321}">
                <p14:modId xmlns:p14="http://schemas.microsoft.com/office/powerpoint/2010/main" val="2080452893"/>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055105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31">
            <a:extLst>
              <a:ext uri="{FF2B5EF4-FFF2-40B4-BE49-F238E27FC236}">
                <a16:creationId xmlns:a16="http://schemas.microsoft.com/office/drawing/2014/main" id="{DB5B423A-57CC-4C58-AA26-8E2E862B03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5217023" cy="3994777"/>
          </a:xfrm>
          <a:custGeom>
            <a:avLst/>
            <a:gdLst>
              <a:gd name="connsiteX0" fmla="*/ 1945461 w 5217023"/>
              <a:gd name="connsiteY0" fmla="*/ 3787398 h 3994777"/>
              <a:gd name="connsiteX1" fmla="*/ 1942113 w 5217023"/>
              <a:gd name="connsiteY1" fmla="*/ 3790053 h 3994777"/>
              <a:gd name="connsiteX2" fmla="*/ 1946982 w 5217023"/>
              <a:gd name="connsiteY2" fmla="*/ 3787990 h 3994777"/>
              <a:gd name="connsiteX3" fmla="*/ 1945461 w 5217023"/>
              <a:gd name="connsiteY3" fmla="*/ 3787398 h 3994777"/>
              <a:gd name="connsiteX4" fmla="*/ 0 w 5217023"/>
              <a:gd name="connsiteY4" fmla="*/ 0 h 3994777"/>
              <a:gd name="connsiteX5" fmla="*/ 5030958 w 5217023"/>
              <a:gd name="connsiteY5" fmla="*/ 0 h 3994777"/>
              <a:gd name="connsiteX6" fmla="*/ 5046198 w 5217023"/>
              <a:gd name="connsiteY6" fmla="*/ 153449 h 3994777"/>
              <a:gd name="connsiteX7" fmla="*/ 5055729 w 5217023"/>
              <a:gd name="connsiteY7" fmla="*/ 415828 h 3994777"/>
              <a:gd name="connsiteX8" fmla="*/ 4735242 w 5217023"/>
              <a:gd name="connsiteY8" fmla="*/ 1867130 h 3994777"/>
              <a:gd name="connsiteX9" fmla="*/ 3907395 w 5217023"/>
              <a:gd name="connsiteY9" fmla="*/ 2938441 h 3994777"/>
              <a:gd name="connsiteX10" fmla="*/ 3946497 w 5217023"/>
              <a:gd name="connsiteY10" fmla="*/ 2908567 h 3994777"/>
              <a:gd name="connsiteX11" fmla="*/ 4585421 w 5217023"/>
              <a:gd name="connsiteY11" fmla="*/ 2188401 h 3994777"/>
              <a:gd name="connsiteX12" fmla="*/ 5142585 w 5217023"/>
              <a:gd name="connsiteY12" fmla="*/ 276891 h 3994777"/>
              <a:gd name="connsiteX13" fmla="*/ 5121833 w 5217023"/>
              <a:gd name="connsiteY13" fmla="*/ 30208 h 3994777"/>
              <a:gd name="connsiteX14" fmla="*/ 5116229 w 5217023"/>
              <a:gd name="connsiteY14" fmla="*/ 0 h 3994777"/>
              <a:gd name="connsiteX15" fmla="*/ 5184724 w 5217023"/>
              <a:gd name="connsiteY15" fmla="*/ 0 h 3994777"/>
              <a:gd name="connsiteX16" fmla="*/ 5196265 w 5217023"/>
              <a:gd name="connsiteY16" fmla="*/ 66113 h 3994777"/>
              <a:gd name="connsiteX17" fmla="*/ 5058603 w 5217023"/>
              <a:gd name="connsiteY17" fmla="*/ 1368242 h 3994777"/>
              <a:gd name="connsiteX18" fmla="*/ 4096624 w 5217023"/>
              <a:gd name="connsiteY18" fmla="*/ 2870829 h 3994777"/>
              <a:gd name="connsiteX19" fmla="*/ 3833203 w 5217023"/>
              <a:gd name="connsiteY19" fmla="*/ 3092190 h 3994777"/>
              <a:gd name="connsiteX20" fmla="*/ 3536509 w 5217023"/>
              <a:gd name="connsiteY20" fmla="*/ 3297128 h 3994777"/>
              <a:gd name="connsiteX21" fmla="*/ 3148966 w 5217023"/>
              <a:gd name="connsiteY21" fmla="*/ 3485478 h 3994777"/>
              <a:gd name="connsiteX22" fmla="*/ 1860557 w 5217023"/>
              <a:gd name="connsiteY22" fmla="*/ 3880910 h 3994777"/>
              <a:gd name="connsiteX23" fmla="*/ 573715 w 5217023"/>
              <a:gd name="connsiteY23" fmla="*/ 3983764 h 3994777"/>
              <a:gd name="connsiteX24" fmla="*/ 108410 w 5217023"/>
              <a:gd name="connsiteY24" fmla="*/ 3908816 h 3994777"/>
              <a:gd name="connsiteX25" fmla="*/ 0 w 5217023"/>
              <a:gd name="connsiteY25" fmla="*/ 3876793 h 3994777"/>
              <a:gd name="connsiteX26" fmla="*/ 0 w 5217023"/>
              <a:gd name="connsiteY26" fmla="*/ 3802912 h 3994777"/>
              <a:gd name="connsiteX27" fmla="*/ 36975 w 5217023"/>
              <a:gd name="connsiteY27" fmla="*/ 3815954 h 3994777"/>
              <a:gd name="connsiteX28" fmla="*/ 561628 w 5217023"/>
              <a:gd name="connsiteY28" fmla="*/ 3912655 h 3994777"/>
              <a:gd name="connsiteX29" fmla="*/ 1683086 w 5217023"/>
              <a:gd name="connsiteY29" fmla="*/ 3844334 h 3994777"/>
              <a:gd name="connsiteX30" fmla="*/ 1806023 w 5217023"/>
              <a:gd name="connsiteY30" fmla="*/ 3820992 h 3994777"/>
              <a:gd name="connsiteX31" fmla="*/ 1921817 w 5217023"/>
              <a:gd name="connsiteY31" fmla="*/ 3795747 h 3994777"/>
              <a:gd name="connsiteX32" fmla="*/ 1243689 w 5217023"/>
              <a:gd name="connsiteY32" fmla="*/ 3846539 h 3994777"/>
              <a:gd name="connsiteX33" fmla="*/ 62875 w 5217023"/>
              <a:gd name="connsiteY33" fmla="*/ 3668143 h 3994777"/>
              <a:gd name="connsiteX34" fmla="*/ 0 w 5217023"/>
              <a:gd name="connsiteY34" fmla="*/ 3644185 h 3994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5217023" h="3994777">
                <a:moveTo>
                  <a:pt x="1945461" y="3787398"/>
                </a:moveTo>
                <a:lnTo>
                  <a:pt x="1942113" y="3790053"/>
                </a:lnTo>
                <a:lnTo>
                  <a:pt x="1946982" y="3787990"/>
                </a:lnTo>
                <a:cubicBezTo>
                  <a:pt x="1946982" y="3787990"/>
                  <a:pt x="1946379" y="3787019"/>
                  <a:pt x="1945461" y="3787398"/>
                </a:cubicBezTo>
                <a:close/>
                <a:moveTo>
                  <a:pt x="0" y="0"/>
                </a:moveTo>
                <a:lnTo>
                  <a:pt x="5030958" y="0"/>
                </a:lnTo>
                <a:lnTo>
                  <a:pt x="5046198" y="153449"/>
                </a:lnTo>
                <a:cubicBezTo>
                  <a:pt x="5052189" y="240558"/>
                  <a:pt x="5055458" y="328007"/>
                  <a:pt x="5055729" y="415828"/>
                </a:cubicBezTo>
                <a:cubicBezTo>
                  <a:pt x="5057604" y="923672"/>
                  <a:pt x="4959210" y="1409054"/>
                  <a:pt x="4735242" y="1867130"/>
                </a:cubicBezTo>
                <a:cubicBezTo>
                  <a:pt x="4533284" y="2280198"/>
                  <a:pt x="4248921" y="2629330"/>
                  <a:pt x="3907395" y="2938441"/>
                </a:cubicBezTo>
                <a:cubicBezTo>
                  <a:pt x="3922498" y="2931535"/>
                  <a:pt x="3935859" y="2921330"/>
                  <a:pt x="3946497" y="2908567"/>
                </a:cubicBezTo>
                <a:cubicBezTo>
                  <a:pt x="4193494" y="2700987"/>
                  <a:pt x="4408756" y="2458364"/>
                  <a:pt x="4585421" y="2188401"/>
                </a:cubicBezTo>
                <a:cubicBezTo>
                  <a:pt x="4967641" y="1608533"/>
                  <a:pt x="5169304" y="975361"/>
                  <a:pt x="5142585" y="276891"/>
                </a:cubicBezTo>
                <a:cubicBezTo>
                  <a:pt x="5139764" y="194215"/>
                  <a:pt x="5132824" y="111888"/>
                  <a:pt x="5121833" y="30208"/>
                </a:cubicBezTo>
                <a:lnTo>
                  <a:pt x="5116229" y="0"/>
                </a:lnTo>
                <a:lnTo>
                  <a:pt x="5184724" y="0"/>
                </a:lnTo>
                <a:lnTo>
                  <a:pt x="5196265" y="66113"/>
                </a:lnTo>
                <a:cubicBezTo>
                  <a:pt x="5249921" y="496647"/>
                  <a:pt x="5197997" y="931171"/>
                  <a:pt x="5058603" y="1368242"/>
                </a:cubicBezTo>
                <a:cubicBezTo>
                  <a:pt x="4872414" y="1953929"/>
                  <a:pt x="4544298" y="2451351"/>
                  <a:pt x="4096624" y="2870829"/>
                </a:cubicBezTo>
                <a:cubicBezTo>
                  <a:pt x="4012832" y="2949426"/>
                  <a:pt x="3924415" y="3022439"/>
                  <a:pt x="3833203" y="3092190"/>
                </a:cubicBezTo>
                <a:cubicBezTo>
                  <a:pt x="3741992" y="3161943"/>
                  <a:pt x="3648667" y="3225510"/>
                  <a:pt x="3536509" y="3297128"/>
                </a:cubicBezTo>
                <a:cubicBezTo>
                  <a:pt x="3427215" y="3372735"/>
                  <a:pt x="3288598" y="3430233"/>
                  <a:pt x="3148966" y="3485478"/>
                </a:cubicBezTo>
                <a:cubicBezTo>
                  <a:pt x="2729930" y="3651299"/>
                  <a:pt x="2302194" y="3788890"/>
                  <a:pt x="1860557" y="3880910"/>
                </a:cubicBezTo>
                <a:cubicBezTo>
                  <a:pt x="1435974" y="3969444"/>
                  <a:pt x="1008052" y="4017957"/>
                  <a:pt x="573715" y="3983764"/>
                </a:cubicBezTo>
                <a:cubicBezTo>
                  <a:pt x="415134" y="3971300"/>
                  <a:pt x="259585" y="3947743"/>
                  <a:pt x="108410" y="3908816"/>
                </a:cubicBezTo>
                <a:lnTo>
                  <a:pt x="0" y="3876793"/>
                </a:lnTo>
                <a:lnTo>
                  <a:pt x="0" y="3802912"/>
                </a:lnTo>
                <a:lnTo>
                  <a:pt x="36975" y="3815954"/>
                </a:lnTo>
                <a:cubicBezTo>
                  <a:pt x="206404" y="3867475"/>
                  <a:pt x="382020" y="3897326"/>
                  <a:pt x="561628" y="3912655"/>
                </a:cubicBezTo>
                <a:cubicBezTo>
                  <a:pt x="938583" y="3944832"/>
                  <a:pt x="1311814" y="3910697"/>
                  <a:pt x="1683086" y="3844334"/>
                </a:cubicBezTo>
                <a:cubicBezTo>
                  <a:pt x="1724123" y="3837151"/>
                  <a:pt x="1765097" y="3829374"/>
                  <a:pt x="1806023" y="3820992"/>
                </a:cubicBezTo>
                <a:cubicBezTo>
                  <a:pt x="1844740" y="3813079"/>
                  <a:pt x="1883218" y="3804161"/>
                  <a:pt x="1921817" y="3795747"/>
                </a:cubicBezTo>
                <a:cubicBezTo>
                  <a:pt x="1697011" y="3826435"/>
                  <a:pt x="1470551" y="3843387"/>
                  <a:pt x="1243689" y="3846539"/>
                </a:cubicBezTo>
                <a:cubicBezTo>
                  <a:pt x="839058" y="3849054"/>
                  <a:pt x="443424" y="3800206"/>
                  <a:pt x="62875" y="3668143"/>
                </a:cubicBezTo>
                <a:lnTo>
                  <a:pt x="0" y="3644185"/>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244E7A4-E349-49DC-7C77-C81C7BC9F0DF}"/>
              </a:ext>
            </a:extLst>
          </p:cNvPr>
          <p:cNvSpPr>
            <a:spLocks noGrp="1"/>
          </p:cNvSpPr>
          <p:nvPr>
            <p:ph type="title"/>
          </p:nvPr>
        </p:nvSpPr>
        <p:spPr>
          <a:xfrm>
            <a:off x="838200" y="673770"/>
            <a:ext cx="3220329" cy="2027227"/>
          </a:xfrm>
        </p:spPr>
        <p:txBody>
          <a:bodyPr anchor="t">
            <a:normAutofit/>
          </a:bodyPr>
          <a:lstStyle/>
          <a:p>
            <a:r>
              <a:rPr lang="en-GB" sz="5400" b="0" i="0" u="none" strike="noStrike">
                <a:solidFill>
                  <a:srgbClr val="FFFFFF"/>
                </a:solidFill>
                <a:effectLst/>
                <a:latin typeface="-webkit-standard"/>
              </a:rPr>
              <a:t>Participant Numbers</a:t>
            </a:r>
            <a:endParaRPr lang="en-US" sz="5400">
              <a:solidFill>
                <a:srgbClr val="FFFFFF"/>
              </a:solidFill>
            </a:endParaRPr>
          </a:p>
        </p:txBody>
      </p:sp>
      <p:graphicFrame>
        <p:nvGraphicFramePr>
          <p:cNvPr id="25" name="Content Placeholder 2">
            <a:extLst>
              <a:ext uri="{FF2B5EF4-FFF2-40B4-BE49-F238E27FC236}">
                <a16:creationId xmlns:a16="http://schemas.microsoft.com/office/drawing/2014/main" id="{B22D6407-A322-6C49-C916-A741E3FC583F}"/>
              </a:ext>
            </a:extLst>
          </p:cNvPr>
          <p:cNvGraphicFramePr>
            <a:graphicFrameLocks noGrp="1"/>
          </p:cNvGraphicFramePr>
          <p:nvPr>
            <p:ph idx="1"/>
            <p:extLst>
              <p:ext uri="{D42A27DB-BD31-4B8C-83A1-F6EECF244321}">
                <p14:modId xmlns:p14="http://schemas.microsoft.com/office/powerpoint/2010/main" val="1558662370"/>
              </p:ext>
            </p:extLst>
          </p:nvPr>
        </p:nvGraphicFramePr>
        <p:xfrm>
          <a:off x="5542672" y="541606"/>
          <a:ext cx="5811128" cy="56782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697875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2F15A2D-2324-487D-A02A-BF46C5C580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17A7F34E-D418-47E2-9F86-2C45BBC312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Right Triangle 14">
            <a:extLst>
              <a:ext uri="{FF2B5EF4-FFF2-40B4-BE49-F238E27FC236}">
                <a16:creationId xmlns:a16="http://schemas.microsoft.com/office/drawing/2014/main" id="{2AEAFA59-923A-4F54-8B49-44C970BCC3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6" name="Content Placeholder 5" descr="A diagram of a swot analysis&#10;&#10;Description automatically generated">
            <a:extLst>
              <a:ext uri="{FF2B5EF4-FFF2-40B4-BE49-F238E27FC236}">
                <a16:creationId xmlns:a16="http://schemas.microsoft.com/office/drawing/2014/main" id="{EE23475F-7F50-6CE1-4E62-50C3CEACDDF5}"/>
              </a:ext>
            </a:extLst>
          </p:cNvPr>
          <p:cNvPicPr>
            <a:picLocks noGrp="1" noChangeAspect="1"/>
          </p:cNvPicPr>
          <p:nvPr>
            <p:ph idx="1"/>
          </p:nvPr>
        </p:nvPicPr>
        <p:blipFill>
          <a:blip r:embed="rId2"/>
          <a:stretch>
            <a:fillRect/>
          </a:stretch>
        </p:blipFill>
        <p:spPr>
          <a:xfrm>
            <a:off x="1515961" y="918546"/>
            <a:ext cx="6639112" cy="4979334"/>
          </a:xfrm>
          <a:prstGeom prst="rect">
            <a:avLst/>
          </a:prstGeom>
        </p:spPr>
      </p:pic>
      <p:sp>
        <p:nvSpPr>
          <p:cNvPr id="7" name="TextBox 6">
            <a:extLst>
              <a:ext uri="{FF2B5EF4-FFF2-40B4-BE49-F238E27FC236}">
                <a16:creationId xmlns:a16="http://schemas.microsoft.com/office/drawing/2014/main" id="{7FC1D2E4-1534-A32B-2806-9E6A138D1FDD}"/>
              </a:ext>
            </a:extLst>
          </p:cNvPr>
          <p:cNvSpPr txBox="1"/>
          <p:nvPr/>
        </p:nvSpPr>
        <p:spPr>
          <a:xfrm>
            <a:off x="8576720" y="1251284"/>
            <a:ext cx="2757027" cy="369332"/>
          </a:xfrm>
          <a:prstGeom prst="rect">
            <a:avLst/>
          </a:prstGeom>
          <a:noFill/>
        </p:spPr>
        <p:txBody>
          <a:bodyPr wrap="square" rtlCol="0">
            <a:spAutoFit/>
          </a:bodyPr>
          <a:lstStyle/>
          <a:p>
            <a:r>
              <a:rPr lang="en-US" u="sng" dirty="0"/>
              <a:t>Professional Perspectives </a:t>
            </a:r>
          </a:p>
        </p:txBody>
      </p:sp>
    </p:spTree>
    <p:extLst>
      <p:ext uri="{BB962C8B-B14F-4D97-AF65-F5344CB8AC3E}">
        <p14:creationId xmlns:p14="http://schemas.microsoft.com/office/powerpoint/2010/main" val="19530676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2F15A2D-2324-487D-A02A-BF46C5C580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17A7F34E-D418-47E2-9F86-2C45BBC312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Right Triangle 14">
            <a:extLst>
              <a:ext uri="{FF2B5EF4-FFF2-40B4-BE49-F238E27FC236}">
                <a16:creationId xmlns:a16="http://schemas.microsoft.com/office/drawing/2014/main" id="{2AEAFA59-923A-4F54-8B49-44C970BCC3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TextBox 6">
            <a:extLst>
              <a:ext uri="{FF2B5EF4-FFF2-40B4-BE49-F238E27FC236}">
                <a16:creationId xmlns:a16="http://schemas.microsoft.com/office/drawing/2014/main" id="{7FC1D2E4-1534-A32B-2806-9E6A138D1FDD}"/>
              </a:ext>
            </a:extLst>
          </p:cNvPr>
          <p:cNvSpPr txBox="1"/>
          <p:nvPr/>
        </p:nvSpPr>
        <p:spPr>
          <a:xfrm>
            <a:off x="8041908" y="1251284"/>
            <a:ext cx="3291840" cy="369332"/>
          </a:xfrm>
          <a:prstGeom prst="rect">
            <a:avLst/>
          </a:prstGeom>
          <a:noFill/>
        </p:spPr>
        <p:txBody>
          <a:bodyPr wrap="square" rtlCol="0">
            <a:spAutoFit/>
          </a:bodyPr>
          <a:lstStyle/>
          <a:p>
            <a:r>
              <a:rPr lang="en-US" u="sng" dirty="0"/>
              <a:t>Parents / </a:t>
            </a:r>
            <a:r>
              <a:rPr lang="en-US" u="sng" dirty="0" err="1"/>
              <a:t>Carer</a:t>
            </a:r>
            <a:r>
              <a:rPr lang="en-US" u="sng" dirty="0"/>
              <a:t> Perspectives </a:t>
            </a:r>
          </a:p>
        </p:txBody>
      </p:sp>
      <p:pic>
        <p:nvPicPr>
          <p:cNvPr id="5" name="Content Placeholder 4" descr="A diagram of a swot analysis&#10;&#10;Description automatically generated">
            <a:extLst>
              <a:ext uri="{FF2B5EF4-FFF2-40B4-BE49-F238E27FC236}">
                <a16:creationId xmlns:a16="http://schemas.microsoft.com/office/drawing/2014/main" id="{44C77EC2-0970-517A-34B0-C4228F09CB6A}"/>
              </a:ext>
            </a:extLst>
          </p:cNvPr>
          <p:cNvPicPr>
            <a:picLocks noGrp="1" noChangeAspect="1"/>
          </p:cNvPicPr>
          <p:nvPr>
            <p:ph idx="1"/>
          </p:nvPr>
        </p:nvPicPr>
        <p:blipFill>
          <a:blip r:embed="rId2"/>
          <a:stretch>
            <a:fillRect/>
          </a:stretch>
        </p:blipFill>
        <p:spPr>
          <a:xfrm>
            <a:off x="1548334" y="1253331"/>
            <a:ext cx="5801784" cy="4351338"/>
          </a:xfrm>
        </p:spPr>
      </p:pic>
    </p:spTree>
    <p:extLst>
      <p:ext uri="{BB962C8B-B14F-4D97-AF65-F5344CB8AC3E}">
        <p14:creationId xmlns:p14="http://schemas.microsoft.com/office/powerpoint/2010/main" val="24120167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1C4FDBE2-32F7-4AC4-A40C-C51C65B1D4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solidFill>
                <a:schemeClr val="tx1"/>
              </a:solidFill>
            </a:endParaRPr>
          </a:p>
        </p:txBody>
      </p:sp>
      <p:sp>
        <p:nvSpPr>
          <p:cNvPr id="2" name="Title 1">
            <a:extLst>
              <a:ext uri="{FF2B5EF4-FFF2-40B4-BE49-F238E27FC236}">
                <a16:creationId xmlns:a16="http://schemas.microsoft.com/office/drawing/2014/main" id="{147284CC-5C9E-F38D-413D-45013E8CAE01}"/>
              </a:ext>
            </a:extLst>
          </p:cNvPr>
          <p:cNvSpPr>
            <a:spLocks noGrp="1"/>
          </p:cNvSpPr>
          <p:nvPr>
            <p:ph type="title"/>
          </p:nvPr>
        </p:nvSpPr>
        <p:spPr>
          <a:xfrm>
            <a:off x="4763933" y="3827844"/>
            <a:ext cx="6766405" cy="1168188"/>
          </a:xfrm>
        </p:spPr>
        <p:txBody>
          <a:bodyPr vert="horz" lIns="91440" tIns="45720" rIns="91440" bIns="45720" rtlCol="0" anchor="b">
            <a:normAutofit/>
          </a:bodyPr>
          <a:lstStyle/>
          <a:p>
            <a:pPr algn="ctr"/>
            <a:r>
              <a:rPr lang="en-US" sz="4700">
                <a:solidFill>
                  <a:srgbClr val="FFFFFE"/>
                </a:solidFill>
              </a:rPr>
              <a:t>Young People’s Perspective</a:t>
            </a:r>
          </a:p>
        </p:txBody>
      </p:sp>
      <p:sp>
        <p:nvSpPr>
          <p:cNvPr id="16" name="Freeform: Shape 15">
            <a:extLst>
              <a:ext uri="{FF2B5EF4-FFF2-40B4-BE49-F238E27FC236}">
                <a16:creationId xmlns:a16="http://schemas.microsoft.com/office/drawing/2014/main" id="{EBF4792E-DF83-4D24-9924-01EC30A32C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58512"/>
            <a:ext cx="3952259" cy="5932172"/>
          </a:xfrm>
          <a:custGeom>
            <a:avLst/>
            <a:gdLst>
              <a:gd name="connsiteX0" fmla="*/ 986173 w 3952259"/>
              <a:gd name="connsiteY0" fmla="*/ 0 h 5932172"/>
              <a:gd name="connsiteX1" fmla="*/ 3952259 w 3952259"/>
              <a:gd name="connsiteY1" fmla="*/ 2966086 h 5932172"/>
              <a:gd name="connsiteX2" fmla="*/ 986173 w 3952259"/>
              <a:gd name="connsiteY2" fmla="*/ 5932172 h 5932172"/>
              <a:gd name="connsiteX3" fmla="*/ 104150 w 3952259"/>
              <a:gd name="connsiteY3" fmla="*/ 5798823 h 5932172"/>
              <a:gd name="connsiteX4" fmla="*/ 0 w 3952259"/>
              <a:gd name="connsiteY4" fmla="*/ 5760704 h 5932172"/>
              <a:gd name="connsiteX5" fmla="*/ 0 w 3952259"/>
              <a:gd name="connsiteY5" fmla="*/ 171469 h 5932172"/>
              <a:gd name="connsiteX6" fmla="*/ 104150 w 3952259"/>
              <a:gd name="connsiteY6" fmla="*/ 133350 h 5932172"/>
              <a:gd name="connsiteX7" fmla="*/ 986173 w 3952259"/>
              <a:gd name="connsiteY7" fmla="*/ 0 h 5932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52259" h="5932172">
                <a:moveTo>
                  <a:pt x="986173" y="0"/>
                </a:moveTo>
                <a:cubicBezTo>
                  <a:pt x="2624297" y="0"/>
                  <a:pt x="3952259" y="1327962"/>
                  <a:pt x="3952259" y="2966086"/>
                </a:cubicBezTo>
                <a:cubicBezTo>
                  <a:pt x="3952259" y="4604210"/>
                  <a:pt x="2624297" y="5932172"/>
                  <a:pt x="986173" y="5932172"/>
                </a:cubicBezTo>
                <a:cubicBezTo>
                  <a:pt x="679025" y="5932172"/>
                  <a:pt x="382781" y="5885486"/>
                  <a:pt x="104150" y="5798823"/>
                </a:cubicBezTo>
                <a:lnTo>
                  <a:pt x="0" y="5760704"/>
                </a:lnTo>
                <a:lnTo>
                  <a:pt x="0" y="171469"/>
                </a:lnTo>
                <a:lnTo>
                  <a:pt x="104150" y="133350"/>
                </a:lnTo>
                <a:cubicBezTo>
                  <a:pt x="382781" y="46686"/>
                  <a:pt x="679025" y="0"/>
                  <a:pt x="986173"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15837328-A57C-47AA-B520-C83F4A6BD1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58125" y="0"/>
            <a:ext cx="4475748" cy="3256337"/>
          </a:xfrm>
          <a:custGeom>
            <a:avLst/>
            <a:gdLst>
              <a:gd name="connsiteX0" fmla="*/ 246861 w 4475748"/>
              <a:gd name="connsiteY0" fmla="*/ 0 h 3256337"/>
              <a:gd name="connsiteX1" fmla="*/ 4228888 w 4475748"/>
              <a:gd name="connsiteY1" fmla="*/ 0 h 3256337"/>
              <a:gd name="connsiteX2" fmla="*/ 4299885 w 4475748"/>
              <a:gd name="connsiteY2" fmla="*/ 147382 h 3256337"/>
              <a:gd name="connsiteX3" fmla="*/ 4475748 w 4475748"/>
              <a:gd name="connsiteY3" fmla="*/ 1018463 h 3256337"/>
              <a:gd name="connsiteX4" fmla="*/ 2237874 w 4475748"/>
              <a:gd name="connsiteY4" fmla="*/ 3256337 h 3256337"/>
              <a:gd name="connsiteX5" fmla="*/ 0 w 4475748"/>
              <a:gd name="connsiteY5" fmla="*/ 1018463 h 3256337"/>
              <a:gd name="connsiteX6" fmla="*/ 175863 w 4475748"/>
              <a:gd name="connsiteY6" fmla="*/ 147382 h 32563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75748" h="3256337">
                <a:moveTo>
                  <a:pt x="246861" y="0"/>
                </a:moveTo>
                <a:lnTo>
                  <a:pt x="4228888" y="0"/>
                </a:lnTo>
                <a:lnTo>
                  <a:pt x="4299885" y="147382"/>
                </a:lnTo>
                <a:cubicBezTo>
                  <a:pt x="4413128" y="415117"/>
                  <a:pt x="4475748" y="709477"/>
                  <a:pt x="4475748" y="1018463"/>
                </a:cubicBezTo>
                <a:cubicBezTo>
                  <a:pt x="4475748" y="2254407"/>
                  <a:pt x="3473818" y="3256337"/>
                  <a:pt x="2237874" y="3256337"/>
                </a:cubicBezTo>
                <a:cubicBezTo>
                  <a:pt x="1001930" y="3256337"/>
                  <a:pt x="0" y="2254407"/>
                  <a:pt x="0" y="1018463"/>
                </a:cubicBezTo>
                <a:cubicBezTo>
                  <a:pt x="0" y="709477"/>
                  <a:pt x="62621" y="415117"/>
                  <a:pt x="175863" y="147382"/>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Arc 19">
            <a:extLst>
              <a:ext uri="{FF2B5EF4-FFF2-40B4-BE49-F238E27FC236}">
                <a16:creationId xmlns:a16="http://schemas.microsoft.com/office/drawing/2014/main" id="{E2B33195-5BCA-4BB7-A82D-6739522687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7580241">
            <a:off x="-1784401" y="613620"/>
            <a:ext cx="6199926" cy="6199926"/>
          </a:xfrm>
          <a:prstGeom prst="arc">
            <a:avLst>
              <a:gd name="adj1" fmla="val 14455503"/>
              <a:gd name="adj2" fmla="val 18389131"/>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7" name="Picture 6" descr="Several colorful hands with words&#10;&#10;Description automatically generated">
            <a:extLst>
              <a:ext uri="{FF2B5EF4-FFF2-40B4-BE49-F238E27FC236}">
                <a16:creationId xmlns:a16="http://schemas.microsoft.com/office/drawing/2014/main" id="{4FD18EFC-5957-1E7D-049C-7C5FDB47235E}"/>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21165" y="2434804"/>
            <a:ext cx="3146891" cy="1856665"/>
          </a:xfrm>
          <a:custGeom>
            <a:avLst/>
            <a:gdLst/>
            <a:ahLst/>
            <a:cxnLst/>
            <a:rect l="l" t="t" r="r" b="b"/>
            <a:pathLst>
              <a:path w="2028107" h="1916009">
                <a:moveTo>
                  <a:pt x="35370" y="0"/>
                </a:moveTo>
                <a:lnTo>
                  <a:pt x="1992737" y="0"/>
                </a:lnTo>
                <a:cubicBezTo>
                  <a:pt x="2012271" y="0"/>
                  <a:pt x="2028107" y="15836"/>
                  <a:pt x="2028107" y="35370"/>
                </a:cubicBezTo>
                <a:lnTo>
                  <a:pt x="2028107" y="1880639"/>
                </a:lnTo>
                <a:cubicBezTo>
                  <a:pt x="2028107" y="1900173"/>
                  <a:pt x="2012271" y="1916009"/>
                  <a:pt x="1992737" y="1916009"/>
                </a:cubicBezTo>
                <a:lnTo>
                  <a:pt x="35370" y="1916009"/>
                </a:lnTo>
                <a:cubicBezTo>
                  <a:pt x="15836" y="1916009"/>
                  <a:pt x="0" y="1900173"/>
                  <a:pt x="0" y="1880639"/>
                </a:cubicBezTo>
                <a:lnTo>
                  <a:pt x="0" y="35370"/>
                </a:lnTo>
                <a:cubicBezTo>
                  <a:pt x="0" y="15836"/>
                  <a:pt x="15836" y="0"/>
                  <a:pt x="35370" y="0"/>
                </a:cubicBezTo>
                <a:close/>
              </a:path>
            </a:pathLst>
          </a:custGeom>
        </p:spPr>
      </p:pic>
      <p:pic>
        <p:nvPicPr>
          <p:cNvPr id="5" name="Content Placeholder 4" descr="A cartoon of a person with her finger to her mouth&#10;&#10;Description automatically generated">
            <a:extLst>
              <a:ext uri="{FF2B5EF4-FFF2-40B4-BE49-F238E27FC236}">
                <a16:creationId xmlns:a16="http://schemas.microsoft.com/office/drawing/2014/main" id="{A9B61715-61E5-FF90-65F3-56633AB03134}"/>
              </a:ext>
            </a:extLst>
          </p:cNvPr>
          <p:cNvPicPr>
            <a:picLocks noGrp="1" noChangeAspect="1"/>
          </p:cNvPicPr>
          <p:nvPr>
            <p:ph idx="1"/>
          </p:nvPr>
        </p:nvPicPr>
        <p:blipFill>
          <a:blip r:embed="rId4">
            <a:extLst>
              <a:ext uri="{837473B0-CC2E-450A-ABE3-18F120FF3D39}">
                <a1611:picAttrSrcUrl xmlns:a1611="http://schemas.microsoft.com/office/drawing/2016/11/main" r:id="rId5"/>
              </a:ext>
            </a:extLst>
          </a:blip>
          <a:stretch>
            <a:fillRect/>
          </a:stretch>
        </p:blipFill>
        <p:spPr>
          <a:xfrm>
            <a:off x="4851980" y="133707"/>
            <a:ext cx="2488039" cy="2488039"/>
          </a:xfrm>
          <a:custGeom>
            <a:avLst/>
            <a:gdLst/>
            <a:ahLst/>
            <a:cxnLst/>
            <a:rect l="l" t="t" r="r" b="b"/>
            <a:pathLst>
              <a:path w="2487175" h="2487175">
                <a:moveTo>
                  <a:pt x="67328" y="0"/>
                </a:moveTo>
                <a:lnTo>
                  <a:pt x="2419847" y="0"/>
                </a:lnTo>
                <a:cubicBezTo>
                  <a:pt x="2457031" y="0"/>
                  <a:pt x="2487175" y="30144"/>
                  <a:pt x="2487175" y="67328"/>
                </a:cubicBezTo>
                <a:lnTo>
                  <a:pt x="2487175" y="2419847"/>
                </a:lnTo>
                <a:cubicBezTo>
                  <a:pt x="2487175" y="2457031"/>
                  <a:pt x="2457031" y="2487175"/>
                  <a:pt x="2419847" y="2487175"/>
                </a:cubicBezTo>
                <a:lnTo>
                  <a:pt x="67328" y="2487175"/>
                </a:lnTo>
                <a:cubicBezTo>
                  <a:pt x="30144" y="2487175"/>
                  <a:pt x="0" y="2457031"/>
                  <a:pt x="0" y="2419847"/>
                </a:cubicBezTo>
                <a:lnTo>
                  <a:pt x="0" y="67328"/>
                </a:lnTo>
                <a:cubicBezTo>
                  <a:pt x="0" y="30144"/>
                  <a:pt x="30144" y="0"/>
                  <a:pt x="67328" y="0"/>
                </a:cubicBezTo>
                <a:close/>
              </a:path>
            </a:pathLst>
          </a:custGeom>
        </p:spPr>
      </p:pic>
      <p:sp>
        <p:nvSpPr>
          <p:cNvPr id="22" name="Freeform: Shape 21">
            <a:extLst>
              <a:ext uri="{FF2B5EF4-FFF2-40B4-BE49-F238E27FC236}">
                <a16:creationId xmlns:a16="http://schemas.microsoft.com/office/drawing/2014/main" id="{8A03A6A2-7849-4179-B68F-C11DDDB231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51078" y="0"/>
            <a:ext cx="3440922" cy="3674631"/>
          </a:xfrm>
          <a:custGeom>
            <a:avLst/>
            <a:gdLst>
              <a:gd name="connsiteX0" fmla="*/ 523074 w 3440922"/>
              <a:gd name="connsiteY0" fmla="*/ 0 h 3674631"/>
              <a:gd name="connsiteX1" fmla="*/ 3440922 w 3440922"/>
              <a:gd name="connsiteY1" fmla="*/ 0 h 3674631"/>
              <a:gd name="connsiteX2" fmla="*/ 3440922 w 3440922"/>
              <a:gd name="connsiteY2" fmla="*/ 3321701 h 3674631"/>
              <a:gd name="connsiteX3" fmla="*/ 3304578 w 3440922"/>
              <a:gd name="connsiteY3" fmla="*/ 3404532 h 3674631"/>
              <a:gd name="connsiteX4" fmla="*/ 2237874 w 3440922"/>
              <a:gd name="connsiteY4" fmla="*/ 3674631 h 3674631"/>
              <a:gd name="connsiteX5" fmla="*/ 0 w 3440922"/>
              <a:gd name="connsiteY5" fmla="*/ 1436757 h 3674631"/>
              <a:gd name="connsiteX6" fmla="*/ 511022 w 3440922"/>
              <a:gd name="connsiteY6" fmla="*/ 13261 h 36746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40922" h="3674631">
                <a:moveTo>
                  <a:pt x="523074" y="0"/>
                </a:moveTo>
                <a:lnTo>
                  <a:pt x="3440922" y="0"/>
                </a:lnTo>
                <a:lnTo>
                  <a:pt x="3440922" y="3321701"/>
                </a:lnTo>
                <a:lnTo>
                  <a:pt x="3304578" y="3404532"/>
                </a:lnTo>
                <a:cubicBezTo>
                  <a:pt x="2987486" y="3576786"/>
                  <a:pt x="2624107" y="3674631"/>
                  <a:pt x="2237874" y="3674631"/>
                </a:cubicBezTo>
                <a:cubicBezTo>
                  <a:pt x="1001930" y="3674631"/>
                  <a:pt x="0" y="2672701"/>
                  <a:pt x="0" y="1436757"/>
                </a:cubicBezTo>
                <a:cubicBezTo>
                  <a:pt x="0" y="896032"/>
                  <a:pt x="191776" y="400098"/>
                  <a:pt x="511022" y="13261"/>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 name="Picture 9">
            <a:extLst>
              <a:ext uri="{FF2B5EF4-FFF2-40B4-BE49-F238E27FC236}">
                <a16:creationId xmlns:a16="http://schemas.microsoft.com/office/drawing/2014/main" id="{1F79B735-F803-E4B1-D146-04FE69E4E046}"/>
              </a:ext>
            </a:extLst>
          </p:cNvPr>
          <p:cNvPicPr>
            <a:picLocks noChangeAspect="1"/>
          </p:cNvPicPr>
          <p:nvPr/>
        </p:nvPicPr>
        <p:blipFill>
          <a:blip r:embed="rId6"/>
          <a:stretch>
            <a:fillRect/>
          </a:stretch>
        </p:blipFill>
        <p:spPr>
          <a:xfrm>
            <a:off x="9507685" y="590862"/>
            <a:ext cx="2022653" cy="2047400"/>
          </a:xfrm>
          <a:prstGeom prst="rect">
            <a:avLst/>
          </a:prstGeom>
        </p:spPr>
      </p:pic>
    </p:spTree>
    <p:extLst>
      <p:ext uri="{BB962C8B-B14F-4D97-AF65-F5344CB8AC3E}">
        <p14:creationId xmlns:p14="http://schemas.microsoft.com/office/powerpoint/2010/main" val="20353746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9">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36C43C65-F849-8D92-0FBB-60D97DFEAFA7}"/>
              </a:ext>
            </a:extLst>
          </p:cNvPr>
          <p:cNvSpPr>
            <a:spLocks noGrp="1"/>
          </p:cNvSpPr>
          <p:nvPr>
            <p:ph type="title"/>
          </p:nvPr>
        </p:nvSpPr>
        <p:spPr>
          <a:xfrm>
            <a:off x="838200" y="401221"/>
            <a:ext cx="10515600" cy="1348065"/>
          </a:xfrm>
        </p:spPr>
        <p:txBody>
          <a:bodyPr>
            <a:normAutofit/>
          </a:bodyPr>
          <a:lstStyle/>
          <a:p>
            <a:r>
              <a:rPr lang="en-GB" sz="5400" b="0" i="0" u="none" strike="noStrike" dirty="0">
                <a:solidFill>
                  <a:srgbClr val="FFFFFF"/>
                </a:solidFill>
                <a:effectLst/>
                <a:latin typeface="-webkit-standard"/>
              </a:rPr>
              <a:t>Youth Work Strategy for Wales Vision</a:t>
            </a:r>
            <a:endParaRPr lang="en-US" sz="5400" dirty="0">
              <a:solidFill>
                <a:srgbClr val="FFFFFF"/>
              </a:solidFill>
            </a:endParaRPr>
          </a:p>
        </p:txBody>
      </p:sp>
      <p:sp>
        <p:nvSpPr>
          <p:cNvPr id="3" name="Content Placeholder 2">
            <a:extLst>
              <a:ext uri="{FF2B5EF4-FFF2-40B4-BE49-F238E27FC236}">
                <a16:creationId xmlns:a16="http://schemas.microsoft.com/office/drawing/2014/main" id="{EA37333B-476F-A545-7B36-9F2105561DD5}"/>
              </a:ext>
            </a:extLst>
          </p:cNvPr>
          <p:cNvSpPr>
            <a:spLocks noGrp="1"/>
          </p:cNvSpPr>
          <p:nvPr>
            <p:ph idx="1"/>
          </p:nvPr>
        </p:nvSpPr>
        <p:spPr>
          <a:xfrm>
            <a:off x="838200" y="2586789"/>
            <a:ext cx="10515600" cy="3590174"/>
          </a:xfrm>
        </p:spPr>
        <p:txBody>
          <a:bodyPr>
            <a:normAutofit/>
          </a:bodyPr>
          <a:lstStyle/>
          <a:p>
            <a:pPr>
              <a:buFont typeface="Arial" panose="020B0604020202020204" pitchFamily="34" charset="0"/>
              <a:buChar char="•"/>
            </a:pPr>
            <a:r>
              <a:rPr lang="en-GB" sz="2200" b="0" i="0" u="none" strike="noStrike" dirty="0">
                <a:effectLst/>
              </a:rPr>
              <a:t>Strengthen youth work practice within education policy and curriculum delivery</a:t>
            </a:r>
          </a:p>
          <a:p>
            <a:pPr>
              <a:buFont typeface="Arial" panose="020B0604020202020204" pitchFamily="34" charset="0"/>
              <a:buChar char="•"/>
            </a:pPr>
            <a:r>
              <a:rPr lang="en-GB" sz="2200" b="0" i="0" u="none" strike="noStrike" dirty="0">
                <a:effectLst/>
              </a:rPr>
              <a:t>Promote collaboration between education and youth work sectors</a:t>
            </a:r>
          </a:p>
          <a:p>
            <a:pPr>
              <a:buFont typeface="Arial" panose="020B0604020202020204" pitchFamily="34" charset="0"/>
              <a:buChar char="•"/>
            </a:pPr>
            <a:r>
              <a:rPr lang="en-GB" sz="2200" b="0" i="0" u="none" strike="noStrike" dirty="0">
                <a:effectLst/>
              </a:rPr>
              <a:t>Aim to support young people’s learning, wellbeing, and engagement</a:t>
            </a:r>
          </a:p>
          <a:p>
            <a:endParaRPr lang="en-US" sz="2200" dirty="0"/>
          </a:p>
          <a:p>
            <a:endParaRPr lang="en-US" sz="2200" dirty="0"/>
          </a:p>
          <a:p>
            <a:endParaRPr lang="en-US" sz="2200" dirty="0"/>
          </a:p>
          <a:p>
            <a:endParaRPr lang="en-US" sz="2200" dirty="0"/>
          </a:p>
          <a:p>
            <a:pPr marL="0" indent="0">
              <a:buNone/>
            </a:pPr>
            <a:r>
              <a:rPr lang="en-US" sz="2200" dirty="0"/>
              <a:t>(WG,2019)</a:t>
            </a:r>
          </a:p>
        </p:txBody>
      </p:sp>
    </p:spTree>
    <p:extLst>
      <p:ext uri="{BB962C8B-B14F-4D97-AF65-F5344CB8AC3E}">
        <p14:creationId xmlns:p14="http://schemas.microsoft.com/office/powerpoint/2010/main" val="24805710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C674C7-0330-AF9A-F027-433B00885495}"/>
              </a:ext>
            </a:extLst>
          </p:cNvPr>
          <p:cNvSpPr>
            <a:spLocks noGrp="1"/>
          </p:cNvSpPr>
          <p:nvPr>
            <p:ph type="title"/>
          </p:nvPr>
        </p:nvSpPr>
        <p:spPr>
          <a:xfrm>
            <a:off x="1075767" y="1188637"/>
            <a:ext cx="2988234" cy="4480726"/>
          </a:xfrm>
        </p:spPr>
        <p:txBody>
          <a:bodyPr>
            <a:normAutofit/>
          </a:bodyPr>
          <a:lstStyle/>
          <a:p>
            <a:pPr algn="r"/>
            <a:r>
              <a:rPr lang="en-GB" sz="4600" b="0" i="0" u="none" strike="noStrike">
                <a:effectLst/>
                <a:latin typeface="-webkit-standard"/>
              </a:rPr>
              <a:t>Why youth work should have a more active role</a:t>
            </a:r>
            <a:endParaRPr lang="en-US" sz="4600"/>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308AB76-B9BB-A3CA-8D33-34FAB9E362DB}"/>
              </a:ext>
            </a:extLst>
          </p:cNvPr>
          <p:cNvSpPr>
            <a:spLocks noGrp="1"/>
          </p:cNvSpPr>
          <p:nvPr>
            <p:ph idx="1"/>
          </p:nvPr>
        </p:nvSpPr>
        <p:spPr>
          <a:xfrm>
            <a:off x="5255260" y="1648870"/>
            <a:ext cx="4702848" cy="3560260"/>
          </a:xfrm>
        </p:spPr>
        <p:txBody>
          <a:bodyPr anchor="ctr">
            <a:normAutofit lnSpcReduction="10000"/>
          </a:bodyPr>
          <a:lstStyle/>
          <a:p>
            <a:r>
              <a:rPr lang="en-GB" sz="2200" b="0" i="0" u="none" strike="noStrike" dirty="0">
                <a:effectLst/>
                <a:latin typeface="-webkit-standard"/>
              </a:rPr>
              <a:t>Aligns with the </a:t>
            </a:r>
            <a:r>
              <a:rPr lang="en-GB" sz="2200" i="0" u="none" strike="noStrike" dirty="0">
                <a:effectLst/>
              </a:rPr>
              <a:t>Well-being of Future Generations (Wales) Act (2015)</a:t>
            </a:r>
            <a:r>
              <a:rPr lang="en-GB" sz="2200" b="0" i="0" u="none" strike="noStrike" dirty="0">
                <a:effectLst/>
                <a:latin typeface="-webkit-standard"/>
              </a:rPr>
              <a:t>, promoting a more equal, healthier and inclusive Wales.</a:t>
            </a:r>
          </a:p>
          <a:p>
            <a:r>
              <a:rPr lang="en-GB" sz="2200" dirty="0"/>
              <a:t>Encourages</a:t>
            </a:r>
            <a:r>
              <a:rPr lang="en-GB" sz="2200" b="1" dirty="0"/>
              <a:t> </a:t>
            </a:r>
            <a:r>
              <a:rPr lang="en-GB" sz="2200" dirty="0"/>
              <a:t>integration</a:t>
            </a:r>
            <a:r>
              <a:rPr lang="en-GB" sz="2200" b="1" dirty="0"/>
              <a:t> </a:t>
            </a:r>
            <a:r>
              <a:rPr lang="en-GB" sz="2200" dirty="0"/>
              <a:t>through stronger collaboration between education, youth work, and families.</a:t>
            </a:r>
          </a:p>
          <a:p>
            <a:r>
              <a:rPr lang="en-GB" sz="2200" dirty="0"/>
              <a:t>Advocates for young people their voice , their rights.</a:t>
            </a:r>
          </a:p>
          <a:p>
            <a:pPr marL="0" indent="0">
              <a:buNone/>
            </a:pPr>
            <a:br>
              <a:rPr lang="en-GB" sz="2200" dirty="0"/>
            </a:br>
            <a:endParaRPr lang="en-US" sz="2200" dirty="0"/>
          </a:p>
        </p:txBody>
      </p:sp>
      <p:sp>
        <p:nvSpPr>
          <p:cNvPr id="6" name="TextBox 5">
            <a:extLst>
              <a:ext uri="{FF2B5EF4-FFF2-40B4-BE49-F238E27FC236}">
                <a16:creationId xmlns:a16="http://schemas.microsoft.com/office/drawing/2014/main" id="{EB72C0A9-AAA7-F8A5-082F-F5AAA9EC8BA3}"/>
              </a:ext>
            </a:extLst>
          </p:cNvPr>
          <p:cNvSpPr txBox="1"/>
          <p:nvPr/>
        </p:nvSpPr>
        <p:spPr>
          <a:xfrm>
            <a:off x="6969875" y="4784651"/>
            <a:ext cx="2988233" cy="276999"/>
          </a:xfrm>
          <a:prstGeom prst="rect">
            <a:avLst/>
          </a:prstGeom>
          <a:noFill/>
        </p:spPr>
        <p:txBody>
          <a:bodyPr wrap="square" rtlCol="0">
            <a:spAutoFit/>
          </a:bodyPr>
          <a:lstStyle/>
          <a:p>
            <a:r>
              <a:rPr lang="en-US" sz="1200" dirty="0"/>
              <a:t>(WG, 2015) , (CLDSCS, 2019) , (WG,2024)</a:t>
            </a:r>
          </a:p>
        </p:txBody>
      </p:sp>
    </p:spTree>
    <p:extLst>
      <p:ext uri="{BB962C8B-B14F-4D97-AF65-F5344CB8AC3E}">
        <p14:creationId xmlns:p14="http://schemas.microsoft.com/office/powerpoint/2010/main" val="41823537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DB5B423A-57CC-4C58-AA26-8E2E862B03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5217023" cy="3994777"/>
          </a:xfrm>
          <a:custGeom>
            <a:avLst/>
            <a:gdLst>
              <a:gd name="connsiteX0" fmla="*/ 1945461 w 5217023"/>
              <a:gd name="connsiteY0" fmla="*/ 3787398 h 3994777"/>
              <a:gd name="connsiteX1" fmla="*/ 1942113 w 5217023"/>
              <a:gd name="connsiteY1" fmla="*/ 3790053 h 3994777"/>
              <a:gd name="connsiteX2" fmla="*/ 1946982 w 5217023"/>
              <a:gd name="connsiteY2" fmla="*/ 3787990 h 3994777"/>
              <a:gd name="connsiteX3" fmla="*/ 1945461 w 5217023"/>
              <a:gd name="connsiteY3" fmla="*/ 3787398 h 3994777"/>
              <a:gd name="connsiteX4" fmla="*/ 0 w 5217023"/>
              <a:gd name="connsiteY4" fmla="*/ 0 h 3994777"/>
              <a:gd name="connsiteX5" fmla="*/ 5030958 w 5217023"/>
              <a:gd name="connsiteY5" fmla="*/ 0 h 3994777"/>
              <a:gd name="connsiteX6" fmla="*/ 5046198 w 5217023"/>
              <a:gd name="connsiteY6" fmla="*/ 153449 h 3994777"/>
              <a:gd name="connsiteX7" fmla="*/ 5055729 w 5217023"/>
              <a:gd name="connsiteY7" fmla="*/ 415828 h 3994777"/>
              <a:gd name="connsiteX8" fmla="*/ 4735242 w 5217023"/>
              <a:gd name="connsiteY8" fmla="*/ 1867130 h 3994777"/>
              <a:gd name="connsiteX9" fmla="*/ 3907395 w 5217023"/>
              <a:gd name="connsiteY9" fmla="*/ 2938441 h 3994777"/>
              <a:gd name="connsiteX10" fmla="*/ 3946497 w 5217023"/>
              <a:gd name="connsiteY10" fmla="*/ 2908567 h 3994777"/>
              <a:gd name="connsiteX11" fmla="*/ 4585421 w 5217023"/>
              <a:gd name="connsiteY11" fmla="*/ 2188401 h 3994777"/>
              <a:gd name="connsiteX12" fmla="*/ 5142585 w 5217023"/>
              <a:gd name="connsiteY12" fmla="*/ 276891 h 3994777"/>
              <a:gd name="connsiteX13" fmla="*/ 5121833 w 5217023"/>
              <a:gd name="connsiteY13" fmla="*/ 30208 h 3994777"/>
              <a:gd name="connsiteX14" fmla="*/ 5116229 w 5217023"/>
              <a:gd name="connsiteY14" fmla="*/ 0 h 3994777"/>
              <a:gd name="connsiteX15" fmla="*/ 5184724 w 5217023"/>
              <a:gd name="connsiteY15" fmla="*/ 0 h 3994777"/>
              <a:gd name="connsiteX16" fmla="*/ 5196265 w 5217023"/>
              <a:gd name="connsiteY16" fmla="*/ 66113 h 3994777"/>
              <a:gd name="connsiteX17" fmla="*/ 5058603 w 5217023"/>
              <a:gd name="connsiteY17" fmla="*/ 1368242 h 3994777"/>
              <a:gd name="connsiteX18" fmla="*/ 4096624 w 5217023"/>
              <a:gd name="connsiteY18" fmla="*/ 2870829 h 3994777"/>
              <a:gd name="connsiteX19" fmla="*/ 3833203 w 5217023"/>
              <a:gd name="connsiteY19" fmla="*/ 3092190 h 3994777"/>
              <a:gd name="connsiteX20" fmla="*/ 3536509 w 5217023"/>
              <a:gd name="connsiteY20" fmla="*/ 3297128 h 3994777"/>
              <a:gd name="connsiteX21" fmla="*/ 3148966 w 5217023"/>
              <a:gd name="connsiteY21" fmla="*/ 3485478 h 3994777"/>
              <a:gd name="connsiteX22" fmla="*/ 1860557 w 5217023"/>
              <a:gd name="connsiteY22" fmla="*/ 3880910 h 3994777"/>
              <a:gd name="connsiteX23" fmla="*/ 573715 w 5217023"/>
              <a:gd name="connsiteY23" fmla="*/ 3983764 h 3994777"/>
              <a:gd name="connsiteX24" fmla="*/ 108410 w 5217023"/>
              <a:gd name="connsiteY24" fmla="*/ 3908816 h 3994777"/>
              <a:gd name="connsiteX25" fmla="*/ 0 w 5217023"/>
              <a:gd name="connsiteY25" fmla="*/ 3876793 h 3994777"/>
              <a:gd name="connsiteX26" fmla="*/ 0 w 5217023"/>
              <a:gd name="connsiteY26" fmla="*/ 3802912 h 3994777"/>
              <a:gd name="connsiteX27" fmla="*/ 36975 w 5217023"/>
              <a:gd name="connsiteY27" fmla="*/ 3815954 h 3994777"/>
              <a:gd name="connsiteX28" fmla="*/ 561628 w 5217023"/>
              <a:gd name="connsiteY28" fmla="*/ 3912655 h 3994777"/>
              <a:gd name="connsiteX29" fmla="*/ 1683086 w 5217023"/>
              <a:gd name="connsiteY29" fmla="*/ 3844334 h 3994777"/>
              <a:gd name="connsiteX30" fmla="*/ 1806023 w 5217023"/>
              <a:gd name="connsiteY30" fmla="*/ 3820992 h 3994777"/>
              <a:gd name="connsiteX31" fmla="*/ 1921817 w 5217023"/>
              <a:gd name="connsiteY31" fmla="*/ 3795747 h 3994777"/>
              <a:gd name="connsiteX32" fmla="*/ 1243689 w 5217023"/>
              <a:gd name="connsiteY32" fmla="*/ 3846539 h 3994777"/>
              <a:gd name="connsiteX33" fmla="*/ 62875 w 5217023"/>
              <a:gd name="connsiteY33" fmla="*/ 3668143 h 3994777"/>
              <a:gd name="connsiteX34" fmla="*/ 0 w 5217023"/>
              <a:gd name="connsiteY34" fmla="*/ 3644185 h 3994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5217023" h="3994777">
                <a:moveTo>
                  <a:pt x="1945461" y="3787398"/>
                </a:moveTo>
                <a:lnTo>
                  <a:pt x="1942113" y="3790053"/>
                </a:lnTo>
                <a:lnTo>
                  <a:pt x="1946982" y="3787990"/>
                </a:lnTo>
                <a:cubicBezTo>
                  <a:pt x="1946982" y="3787990"/>
                  <a:pt x="1946379" y="3787019"/>
                  <a:pt x="1945461" y="3787398"/>
                </a:cubicBezTo>
                <a:close/>
                <a:moveTo>
                  <a:pt x="0" y="0"/>
                </a:moveTo>
                <a:lnTo>
                  <a:pt x="5030958" y="0"/>
                </a:lnTo>
                <a:lnTo>
                  <a:pt x="5046198" y="153449"/>
                </a:lnTo>
                <a:cubicBezTo>
                  <a:pt x="5052189" y="240558"/>
                  <a:pt x="5055458" y="328007"/>
                  <a:pt x="5055729" y="415828"/>
                </a:cubicBezTo>
                <a:cubicBezTo>
                  <a:pt x="5057604" y="923672"/>
                  <a:pt x="4959210" y="1409054"/>
                  <a:pt x="4735242" y="1867130"/>
                </a:cubicBezTo>
                <a:cubicBezTo>
                  <a:pt x="4533284" y="2280198"/>
                  <a:pt x="4248921" y="2629330"/>
                  <a:pt x="3907395" y="2938441"/>
                </a:cubicBezTo>
                <a:cubicBezTo>
                  <a:pt x="3922498" y="2931535"/>
                  <a:pt x="3935859" y="2921330"/>
                  <a:pt x="3946497" y="2908567"/>
                </a:cubicBezTo>
                <a:cubicBezTo>
                  <a:pt x="4193494" y="2700987"/>
                  <a:pt x="4408756" y="2458364"/>
                  <a:pt x="4585421" y="2188401"/>
                </a:cubicBezTo>
                <a:cubicBezTo>
                  <a:pt x="4967641" y="1608533"/>
                  <a:pt x="5169304" y="975361"/>
                  <a:pt x="5142585" y="276891"/>
                </a:cubicBezTo>
                <a:cubicBezTo>
                  <a:pt x="5139764" y="194215"/>
                  <a:pt x="5132824" y="111888"/>
                  <a:pt x="5121833" y="30208"/>
                </a:cubicBezTo>
                <a:lnTo>
                  <a:pt x="5116229" y="0"/>
                </a:lnTo>
                <a:lnTo>
                  <a:pt x="5184724" y="0"/>
                </a:lnTo>
                <a:lnTo>
                  <a:pt x="5196265" y="66113"/>
                </a:lnTo>
                <a:cubicBezTo>
                  <a:pt x="5249921" y="496647"/>
                  <a:pt x="5197997" y="931171"/>
                  <a:pt x="5058603" y="1368242"/>
                </a:cubicBezTo>
                <a:cubicBezTo>
                  <a:pt x="4872414" y="1953929"/>
                  <a:pt x="4544298" y="2451351"/>
                  <a:pt x="4096624" y="2870829"/>
                </a:cubicBezTo>
                <a:cubicBezTo>
                  <a:pt x="4012832" y="2949426"/>
                  <a:pt x="3924415" y="3022439"/>
                  <a:pt x="3833203" y="3092190"/>
                </a:cubicBezTo>
                <a:cubicBezTo>
                  <a:pt x="3741992" y="3161943"/>
                  <a:pt x="3648667" y="3225510"/>
                  <a:pt x="3536509" y="3297128"/>
                </a:cubicBezTo>
                <a:cubicBezTo>
                  <a:pt x="3427215" y="3372735"/>
                  <a:pt x="3288598" y="3430233"/>
                  <a:pt x="3148966" y="3485478"/>
                </a:cubicBezTo>
                <a:cubicBezTo>
                  <a:pt x="2729930" y="3651299"/>
                  <a:pt x="2302194" y="3788890"/>
                  <a:pt x="1860557" y="3880910"/>
                </a:cubicBezTo>
                <a:cubicBezTo>
                  <a:pt x="1435974" y="3969444"/>
                  <a:pt x="1008052" y="4017957"/>
                  <a:pt x="573715" y="3983764"/>
                </a:cubicBezTo>
                <a:cubicBezTo>
                  <a:pt x="415134" y="3971300"/>
                  <a:pt x="259585" y="3947743"/>
                  <a:pt x="108410" y="3908816"/>
                </a:cubicBezTo>
                <a:lnTo>
                  <a:pt x="0" y="3876793"/>
                </a:lnTo>
                <a:lnTo>
                  <a:pt x="0" y="3802912"/>
                </a:lnTo>
                <a:lnTo>
                  <a:pt x="36975" y="3815954"/>
                </a:lnTo>
                <a:cubicBezTo>
                  <a:pt x="206404" y="3867475"/>
                  <a:pt x="382020" y="3897326"/>
                  <a:pt x="561628" y="3912655"/>
                </a:cubicBezTo>
                <a:cubicBezTo>
                  <a:pt x="938583" y="3944832"/>
                  <a:pt x="1311814" y="3910697"/>
                  <a:pt x="1683086" y="3844334"/>
                </a:cubicBezTo>
                <a:cubicBezTo>
                  <a:pt x="1724123" y="3837151"/>
                  <a:pt x="1765097" y="3829374"/>
                  <a:pt x="1806023" y="3820992"/>
                </a:cubicBezTo>
                <a:cubicBezTo>
                  <a:pt x="1844740" y="3813079"/>
                  <a:pt x="1883218" y="3804161"/>
                  <a:pt x="1921817" y="3795747"/>
                </a:cubicBezTo>
                <a:cubicBezTo>
                  <a:pt x="1697011" y="3826435"/>
                  <a:pt x="1470551" y="3843387"/>
                  <a:pt x="1243689" y="3846539"/>
                </a:cubicBezTo>
                <a:cubicBezTo>
                  <a:pt x="839058" y="3849054"/>
                  <a:pt x="443424" y="3800206"/>
                  <a:pt x="62875" y="3668143"/>
                </a:cubicBezTo>
                <a:lnTo>
                  <a:pt x="0" y="3644185"/>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005526F-7A67-E163-7F76-D59B0123C291}"/>
              </a:ext>
            </a:extLst>
          </p:cNvPr>
          <p:cNvSpPr>
            <a:spLocks noGrp="1"/>
          </p:cNvSpPr>
          <p:nvPr>
            <p:ph type="title"/>
          </p:nvPr>
        </p:nvSpPr>
        <p:spPr>
          <a:xfrm>
            <a:off x="838200" y="673770"/>
            <a:ext cx="3220329" cy="2027227"/>
          </a:xfrm>
        </p:spPr>
        <p:txBody>
          <a:bodyPr anchor="t">
            <a:normAutofit/>
          </a:bodyPr>
          <a:lstStyle/>
          <a:p>
            <a:r>
              <a:rPr lang="en-US" sz="5000">
                <a:solidFill>
                  <a:srgbClr val="FFFFFF"/>
                </a:solidFill>
              </a:rPr>
              <a:t>Youth Work Works</a:t>
            </a:r>
          </a:p>
        </p:txBody>
      </p:sp>
      <p:graphicFrame>
        <p:nvGraphicFramePr>
          <p:cNvPr id="12" name="Content Placeholder 2">
            <a:extLst>
              <a:ext uri="{FF2B5EF4-FFF2-40B4-BE49-F238E27FC236}">
                <a16:creationId xmlns:a16="http://schemas.microsoft.com/office/drawing/2014/main" id="{4E3D1097-0B2C-6BFB-DFBA-278A3132C22B}"/>
              </a:ext>
            </a:extLst>
          </p:cNvPr>
          <p:cNvGraphicFramePr>
            <a:graphicFrameLocks noGrp="1"/>
          </p:cNvGraphicFramePr>
          <p:nvPr>
            <p:ph idx="1"/>
          </p:nvPr>
        </p:nvGraphicFramePr>
        <p:xfrm>
          <a:off x="5542672" y="541606"/>
          <a:ext cx="5811128" cy="56782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410CC898-05DB-4760-B256-0DA06E25218F}"/>
              </a:ext>
            </a:extLst>
          </p:cNvPr>
          <p:cNvSpPr txBox="1"/>
          <p:nvPr/>
        </p:nvSpPr>
        <p:spPr>
          <a:xfrm>
            <a:off x="9342952" y="6407488"/>
            <a:ext cx="2673471" cy="707886"/>
          </a:xfrm>
          <a:prstGeom prst="rect">
            <a:avLst/>
          </a:prstGeom>
          <a:noFill/>
        </p:spPr>
        <p:txBody>
          <a:bodyPr wrap="square" rtlCol="0">
            <a:spAutoFit/>
          </a:bodyPr>
          <a:lstStyle/>
          <a:p>
            <a:r>
              <a:rPr lang="en-US" sz="1000" dirty="0"/>
              <a:t>(Hudd, 2026)   (CLDSCS,2019)</a:t>
            </a:r>
          </a:p>
          <a:p>
            <a:r>
              <a:rPr lang="en-US" sz="1000" dirty="0"/>
              <a:t>(YWWRG,2022) ( Jeffs and Smit, 2009)</a:t>
            </a:r>
          </a:p>
          <a:p>
            <a:endParaRPr lang="en-US" sz="1000" dirty="0"/>
          </a:p>
          <a:p>
            <a:endParaRPr lang="en-US" sz="1000" dirty="0"/>
          </a:p>
        </p:txBody>
      </p:sp>
    </p:spTree>
    <p:extLst>
      <p:ext uri="{BB962C8B-B14F-4D97-AF65-F5344CB8AC3E}">
        <p14:creationId xmlns:p14="http://schemas.microsoft.com/office/powerpoint/2010/main" val="26358079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9A1C017F-48DF-B0F8-88BD-37A432A112B5}"/>
              </a:ext>
            </a:extLst>
          </p:cNvPr>
          <p:cNvSpPr>
            <a:spLocks noGrp="1"/>
          </p:cNvSpPr>
          <p:nvPr>
            <p:ph type="title"/>
          </p:nvPr>
        </p:nvSpPr>
        <p:spPr>
          <a:xfrm>
            <a:off x="838200" y="643467"/>
            <a:ext cx="2951205" cy="5571066"/>
          </a:xfrm>
        </p:spPr>
        <p:txBody>
          <a:bodyPr>
            <a:normAutofit/>
          </a:bodyPr>
          <a:lstStyle/>
          <a:p>
            <a:r>
              <a:rPr lang="en-US">
                <a:solidFill>
                  <a:srgbClr val="FFFFFF"/>
                </a:solidFill>
              </a:rPr>
              <a:t>Implications for youth work practice</a:t>
            </a:r>
          </a:p>
        </p:txBody>
      </p:sp>
      <p:graphicFrame>
        <p:nvGraphicFramePr>
          <p:cNvPr id="5" name="Content Placeholder 2">
            <a:extLst>
              <a:ext uri="{FF2B5EF4-FFF2-40B4-BE49-F238E27FC236}">
                <a16:creationId xmlns:a16="http://schemas.microsoft.com/office/drawing/2014/main" id="{4BD75BA6-BAF4-8ECB-01A8-EFEC44AB8941}"/>
              </a:ext>
            </a:extLst>
          </p:cNvPr>
          <p:cNvGraphicFramePr>
            <a:graphicFrameLocks noGrp="1"/>
          </p:cNvGraphicFramePr>
          <p:nvPr>
            <p:ph idx="1"/>
            <p:extLst>
              <p:ext uri="{D42A27DB-BD31-4B8C-83A1-F6EECF244321}">
                <p14:modId xmlns:p14="http://schemas.microsoft.com/office/powerpoint/2010/main" val="1146446502"/>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3189390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6F7B517D-D45F-8FB3-3062-621C4E5F0D07}"/>
              </a:ext>
            </a:extLst>
          </p:cNvPr>
          <p:cNvSpPr>
            <a:spLocks noGrp="1"/>
          </p:cNvSpPr>
          <p:nvPr>
            <p:ph type="title"/>
          </p:nvPr>
        </p:nvSpPr>
        <p:spPr>
          <a:xfrm>
            <a:off x="838200" y="643467"/>
            <a:ext cx="2951205" cy="5571066"/>
          </a:xfrm>
        </p:spPr>
        <p:txBody>
          <a:bodyPr>
            <a:normAutofit/>
          </a:bodyPr>
          <a:lstStyle/>
          <a:p>
            <a:r>
              <a:rPr lang="en-US" sz="2800">
                <a:solidFill>
                  <a:srgbClr val="FFFFFF"/>
                </a:solidFill>
              </a:rPr>
              <a:t>Recommendations</a:t>
            </a:r>
          </a:p>
        </p:txBody>
      </p:sp>
      <p:graphicFrame>
        <p:nvGraphicFramePr>
          <p:cNvPr id="19" name="Content Placeholder 2">
            <a:extLst>
              <a:ext uri="{FF2B5EF4-FFF2-40B4-BE49-F238E27FC236}">
                <a16:creationId xmlns:a16="http://schemas.microsoft.com/office/drawing/2014/main" id="{43EA8589-7F06-BA1A-5C3E-CE615198E2DB}"/>
              </a:ext>
            </a:extLst>
          </p:cNvPr>
          <p:cNvGraphicFramePr>
            <a:graphicFrameLocks noGrp="1"/>
          </p:cNvGraphicFramePr>
          <p:nvPr>
            <p:ph idx="1"/>
            <p:extLst>
              <p:ext uri="{D42A27DB-BD31-4B8C-83A1-F6EECF244321}">
                <p14:modId xmlns:p14="http://schemas.microsoft.com/office/powerpoint/2010/main" val="2280578590"/>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9055191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6F7B517D-D45F-8FB3-3062-621C4E5F0D07}"/>
              </a:ext>
            </a:extLst>
          </p:cNvPr>
          <p:cNvSpPr>
            <a:spLocks noGrp="1"/>
          </p:cNvSpPr>
          <p:nvPr>
            <p:ph type="title"/>
          </p:nvPr>
        </p:nvSpPr>
        <p:spPr>
          <a:xfrm>
            <a:off x="838200" y="643467"/>
            <a:ext cx="2951205" cy="5571066"/>
          </a:xfrm>
        </p:spPr>
        <p:txBody>
          <a:bodyPr>
            <a:normAutofit/>
          </a:bodyPr>
          <a:lstStyle/>
          <a:p>
            <a:r>
              <a:rPr lang="en-US" sz="2800">
                <a:solidFill>
                  <a:srgbClr val="FFFFFF"/>
                </a:solidFill>
              </a:rPr>
              <a:t>Recommendations</a:t>
            </a:r>
          </a:p>
        </p:txBody>
      </p:sp>
      <p:graphicFrame>
        <p:nvGraphicFramePr>
          <p:cNvPr id="19" name="Content Placeholder 2">
            <a:extLst>
              <a:ext uri="{FF2B5EF4-FFF2-40B4-BE49-F238E27FC236}">
                <a16:creationId xmlns:a16="http://schemas.microsoft.com/office/drawing/2014/main" id="{43EA8589-7F06-BA1A-5C3E-CE615198E2DB}"/>
              </a:ext>
            </a:extLst>
          </p:cNvPr>
          <p:cNvGraphicFramePr>
            <a:graphicFrameLocks noGrp="1"/>
          </p:cNvGraphicFramePr>
          <p:nvPr>
            <p:ph idx="1"/>
            <p:extLst>
              <p:ext uri="{D42A27DB-BD31-4B8C-83A1-F6EECF244321}">
                <p14:modId xmlns:p14="http://schemas.microsoft.com/office/powerpoint/2010/main" val="3608144464"/>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361576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19D32F93-50AC-4C46-A5DB-291C60DDB7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ight Triangle 37">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Rectangle 39">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7284CC-5C9E-F38D-413D-45013E8CAE01}"/>
              </a:ext>
            </a:extLst>
          </p:cNvPr>
          <p:cNvSpPr>
            <a:spLocks noGrp="1"/>
          </p:cNvSpPr>
          <p:nvPr>
            <p:ph type="title"/>
          </p:nvPr>
        </p:nvSpPr>
        <p:spPr>
          <a:xfrm>
            <a:off x="1289304" y="3220872"/>
            <a:ext cx="8921672" cy="1921433"/>
          </a:xfrm>
        </p:spPr>
        <p:txBody>
          <a:bodyPr vert="horz" lIns="91440" tIns="45720" rIns="91440" bIns="45720" rtlCol="0" anchor="b">
            <a:normAutofit/>
          </a:bodyPr>
          <a:lstStyle/>
          <a:p>
            <a:r>
              <a:rPr lang="en-US" dirty="0"/>
              <a:t> Limitations of Independent Review </a:t>
            </a:r>
            <a:br>
              <a:rPr lang="en-US" dirty="0"/>
            </a:br>
            <a:br>
              <a:rPr lang="en-US" dirty="0"/>
            </a:br>
            <a:r>
              <a:rPr lang="en-US" dirty="0"/>
              <a:t>Young People’s Voice!</a:t>
            </a:r>
          </a:p>
        </p:txBody>
      </p:sp>
      <p:pic>
        <p:nvPicPr>
          <p:cNvPr id="5" name="Content Placeholder 4" descr="A cartoon of a person with her finger to her mouth&#10;&#10;Description automatically generated">
            <a:extLst>
              <a:ext uri="{FF2B5EF4-FFF2-40B4-BE49-F238E27FC236}">
                <a16:creationId xmlns:a16="http://schemas.microsoft.com/office/drawing/2014/main" id="{A9B61715-61E5-FF90-65F3-56633AB03134}"/>
              </a:ext>
            </a:extLst>
          </p:cNvPr>
          <p:cNvPicPr>
            <a:picLocks noGrp="1" noChangeAspect="1"/>
          </p:cNvPicPr>
          <p:nvPr>
            <p:ph idx="1"/>
          </p:nvPr>
        </p:nvPicPr>
        <p:blipFill>
          <a:blip r:embed="rId2">
            <a:extLst>
              <a:ext uri="{837473B0-CC2E-450A-ABE3-18F120FF3D39}">
                <a1611:picAttrSrcUrl xmlns:a1611="http://schemas.microsoft.com/office/drawing/2016/11/main" r:id="rId3"/>
              </a:ext>
            </a:extLst>
          </a:blip>
          <a:stretch>
            <a:fillRect/>
          </a:stretch>
        </p:blipFill>
        <p:spPr>
          <a:xfrm>
            <a:off x="1869168" y="1190747"/>
            <a:ext cx="1828800" cy="1828800"/>
          </a:xfrm>
          <a:prstGeom prst="rect">
            <a:avLst/>
          </a:prstGeom>
        </p:spPr>
      </p:pic>
      <p:pic>
        <p:nvPicPr>
          <p:cNvPr id="10" name="Picture 9">
            <a:extLst>
              <a:ext uri="{FF2B5EF4-FFF2-40B4-BE49-F238E27FC236}">
                <a16:creationId xmlns:a16="http://schemas.microsoft.com/office/drawing/2014/main" id="{1F79B735-F803-E4B1-D146-04FE69E4E046}"/>
              </a:ext>
            </a:extLst>
          </p:cNvPr>
          <p:cNvPicPr>
            <a:picLocks noChangeAspect="1"/>
          </p:cNvPicPr>
          <p:nvPr/>
        </p:nvPicPr>
        <p:blipFill>
          <a:blip r:embed="rId4"/>
          <a:stretch>
            <a:fillRect/>
          </a:stretch>
        </p:blipFill>
        <p:spPr>
          <a:xfrm>
            <a:off x="5100682" y="1190747"/>
            <a:ext cx="1986304" cy="1828800"/>
          </a:xfrm>
          <a:prstGeom prst="rect">
            <a:avLst/>
          </a:prstGeom>
        </p:spPr>
      </p:pic>
      <p:pic>
        <p:nvPicPr>
          <p:cNvPr id="7" name="Picture 6" descr="Several colorful hands with words&#10;&#10;Description automatically generated">
            <a:extLst>
              <a:ext uri="{FF2B5EF4-FFF2-40B4-BE49-F238E27FC236}">
                <a16:creationId xmlns:a16="http://schemas.microsoft.com/office/drawing/2014/main" id="{4FD18EFC-5957-1E7D-049C-7C5FDB47235E}"/>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7909834" y="1222252"/>
            <a:ext cx="2992866" cy="1765790"/>
          </a:xfrm>
          <a:prstGeom prst="rect">
            <a:avLst/>
          </a:prstGeom>
        </p:spPr>
      </p:pic>
    </p:spTree>
    <p:extLst>
      <p:ext uri="{BB962C8B-B14F-4D97-AF65-F5344CB8AC3E}">
        <p14:creationId xmlns:p14="http://schemas.microsoft.com/office/powerpoint/2010/main" val="111062597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6CA41AF-A15D-28CC-CF07-A33DC0106F48}"/>
              </a:ext>
            </a:extLst>
          </p:cNvPr>
          <p:cNvSpPr txBox="1"/>
          <p:nvPr/>
        </p:nvSpPr>
        <p:spPr>
          <a:xfrm>
            <a:off x="1105786" y="1583457"/>
            <a:ext cx="9250326" cy="4789645"/>
          </a:xfrm>
          <a:prstGeom prst="rect">
            <a:avLst/>
          </a:prstGeom>
          <a:noFill/>
        </p:spPr>
        <p:txBody>
          <a:bodyPr wrap="square">
            <a:spAutoFit/>
          </a:bodyPr>
          <a:lstStyle/>
          <a:p>
            <a:pPr>
              <a:lnSpc>
                <a:spcPts val="1800"/>
              </a:lnSpc>
              <a:spcAft>
                <a:spcPts val="1200"/>
              </a:spcAft>
            </a:pP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 davies12 (2023). </a:t>
            </a:r>
            <a:r>
              <a:rPr lang="en-GB" sz="1800" i="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EHE (Electively Home Educated)</a:t>
            </a: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[online] </a:t>
            </a:r>
            <a:r>
              <a:rPr lang="en-GB" sz="1800" kern="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Connectnptyouth.co.uk</a:t>
            </a: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Available at: https://</a:t>
            </a:r>
            <a:r>
              <a:rPr lang="en-GB" sz="1800" kern="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www.connectnptyouth.co.uk</a:t>
            </a: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/schools-11-15/c/0/</a:t>
            </a:r>
            <a:r>
              <a:rPr lang="en-GB" sz="1800" kern="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i</a:t>
            </a: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/71642849/</a:t>
            </a:r>
            <a:r>
              <a:rPr lang="en-GB" sz="1800" kern="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ehe</a:t>
            </a: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-electively-home-educated [Accessed 18 Jan. 2026].</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ts val="1800"/>
              </a:lnSpc>
              <a:spcAft>
                <a:spcPts val="1200"/>
              </a:spcAft>
            </a:pPr>
            <a:r>
              <a:rPr lang="en-GB" sz="1800" dirty="0" err="1">
                <a:solidFill>
                  <a:srgbClr val="000000"/>
                </a:solidFill>
                <a:effectLst/>
                <a:latin typeface="Arial" panose="020B0604020202020204" pitchFamily="34" charset="0"/>
                <a:ea typeface="Times New Roman" panose="02020603050405020304" pitchFamily="18" charset="0"/>
              </a:rPr>
              <a:t>Bera</a:t>
            </a:r>
            <a:r>
              <a:rPr lang="en-GB" sz="1800" dirty="0">
                <a:solidFill>
                  <a:srgbClr val="000000"/>
                </a:solidFill>
                <a:effectLst/>
                <a:latin typeface="Arial" panose="020B0604020202020204" pitchFamily="34" charset="0"/>
                <a:ea typeface="Times New Roman" panose="02020603050405020304" pitchFamily="18" charset="0"/>
              </a:rPr>
              <a:t> (2019). </a:t>
            </a:r>
            <a:r>
              <a:rPr lang="en-GB" sz="1800" i="1" dirty="0">
                <a:solidFill>
                  <a:srgbClr val="000000"/>
                </a:solidFill>
                <a:effectLst/>
                <a:latin typeface="Arial" panose="020B0604020202020204" pitchFamily="34" charset="0"/>
                <a:ea typeface="Times New Roman" panose="02020603050405020304" pitchFamily="18" charset="0"/>
              </a:rPr>
              <a:t>BERA</a:t>
            </a:r>
            <a:r>
              <a:rPr lang="en-GB" sz="1800" dirty="0">
                <a:solidFill>
                  <a:srgbClr val="000000"/>
                </a:solidFill>
                <a:effectLst/>
                <a:latin typeface="Arial" panose="020B0604020202020204" pitchFamily="34" charset="0"/>
                <a:ea typeface="Times New Roman" panose="02020603050405020304" pitchFamily="18" charset="0"/>
              </a:rPr>
              <a:t>. [online] </a:t>
            </a:r>
            <a:r>
              <a:rPr lang="en-GB" sz="1800" dirty="0" err="1">
                <a:solidFill>
                  <a:srgbClr val="000000"/>
                </a:solidFill>
                <a:effectLst/>
                <a:latin typeface="Arial" panose="020B0604020202020204" pitchFamily="34" charset="0"/>
                <a:ea typeface="Times New Roman" panose="02020603050405020304" pitchFamily="18" charset="0"/>
              </a:rPr>
              <a:t>Bera.ac.uk</a:t>
            </a:r>
            <a:r>
              <a:rPr lang="en-GB" sz="1800" dirty="0">
                <a:solidFill>
                  <a:srgbClr val="000000"/>
                </a:solidFill>
                <a:effectLst/>
                <a:latin typeface="Arial" panose="020B0604020202020204" pitchFamily="34" charset="0"/>
                <a:ea typeface="Times New Roman" panose="02020603050405020304" pitchFamily="18" charset="0"/>
              </a:rPr>
              <a:t>. Available at: </a:t>
            </a:r>
            <a:r>
              <a:rPr lang="en-GB" sz="1800" u="sng" dirty="0">
                <a:solidFill>
                  <a:srgbClr val="467886"/>
                </a:solidFill>
                <a:effectLst/>
                <a:latin typeface="Arial" panose="020B0604020202020204" pitchFamily="34" charset="0"/>
                <a:ea typeface="Times New Roman" panose="02020603050405020304" pitchFamily="18" charset="0"/>
                <a:hlinkClick r:id="rId2"/>
              </a:rPr>
              <a:t>https://www.bera.ac.uk</a:t>
            </a:r>
            <a:r>
              <a:rPr lang="en-GB" sz="1800" dirty="0">
                <a:solidFill>
                  <a:srgbClr val="000000"/>
                </a:solidFill>
                <a:effectLst/>
                <a:latin typeface="Arial" panose="020B0604020202020204" pitchFamily="34" charset="0"/>
                <a:ea typeface="Times New Roman" panose="02020603050405020304" pitchFamily="18" charset="0"/>
              </a:rPr>
              <a:t>.</a:t>
            </a:r>
            <a:endParaRPr lang="en-GB" sz="1800" dirty="0">
              <a:effectLst/>
              <a:latin typeface="Times New Roman" panose="02020603050405020304" pitchFamily="18" charset="0"/>
              <a:ea typeface="Times New Roman" panose="02020603050405020304" pitchFamily="18" charset="0"/>
            </a:endParaRPr>
          </a:p>
          <a:p>
            <a:pPr>
              <a:lnSpc>
                <a:spcPts val="1800"/>
              </a:lnSpc>
              <a:spcAft>
                <a:spcPts val="1200"/>
              </a:spcAft>
            </a:pP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Bridgend County Council (2026). </a:t>
            </a:r>
            <a:r>
              <a:rPr lang="en-GB" sz="1800" i="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Children and young people</a:t>
            </a: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[online] </a:t>
            </a:r>
            <a:r>
              <a:rPr lang="en-GB" sz="1800" kern="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Bridgend.gov.uk</a:t>
            </a: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Available at: https://</a:t>
            </a:r>
            <a:r>
              <a:rPr lang="en-GB" sz="1800" kern="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www.bridgend.gov.uk</a:t>
            </a: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/residents/children-and-young-people/ [Accessed 18 Jan. 2026].</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ts val="1800"/>
              </a:lnSpc>
              <a:spcAft>
                <a:spcPts val="1200"/>
              </a:spcAft>
            </a:pP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careers Wales (2026a). </a:t>
            </a:r>
            <a:r>
              <a:rPr lang="en-GB" sz="1800" i="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News</a:t>
            </a: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[online] </a:t>
            </a:r>
            <a:r>
              <a:rPr lang="en-GB" sz="1800" kern="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Gov.wales</a:t>
            </a: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Available at: https://</a:t>
            </a:r>
            <a:r>
              <a:rPr lang="en-GB" sz="1800" kern="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careerswales.gov.wales</a:t>
            </a: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/news/home-education-pupil-destinations-2022-23 [Accessed 17 Jan. 2026].</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ts val="1800"/>
              </a:lnSpc>
              <a:spcAft>
                <a:spcPts val="1200"/>
              </a:spcAft>
            </a:pP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careers Wales (2026b). </a:t>
            </a:r>
            <a:r>
              <a:rPr lang="en-GB" sz="1800" i="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Your home-educated child</a:t>
            </a: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[online] Careers Wales. Available at: https://</a:t>
            </a:r>
            <a:r>
              <a:rPr lang="en-GB" sz="1800" kern="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careerswales.gov.wales</a:t>
            </a: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/parents/your-home-educated-child [Accessed 17 Jan. 2026].</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ts val="1800"/>
              </a:lnSpc>
              <a:spcAft>
                <a:spcPts val="1200"/>
              </a:spcAft>
            </a:pP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Carmarthenshire County Council (2025). </a:t>
            </a:r>
            <a:r>
              <a:rPr lang="en-GB" sz="1800" i="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Specialist Youth Health </a:t>
            </a:r>
            <a:r>
              <a:rPr lang="en-GB" sz="1800" i="1" kern="0" dirty="0">
                <a:noFill/>
                <a:effectLst/>
                <a:latin typeface="Arial" panose="020B0604020202020204" pitchFamily="34" charset="0"/>
                <a:ea typeface="Times New Roman" panose="02020603050405020304" pitchFamily="18" charset="0"/>
                <a:cs typeface="Times New Roman" panose="02020603050405020304" pitchFamily="18" charset="0"/>
              </a:rPr>
              <a:t>Team</a:t>
            </a: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[online] Carmarthenshire Family Information Service. Available at: https://</a:t>
            </a:r>
            <a:r>
              <a:rPr lang="en-GB" sz="1800" kern="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fis.carmarthenshire.gov.wales</a:t>
            </a: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/families-first/youth-health-team-</a:t>
            </a:r>
            <a:r>
              <a:rPr lang="en-GB" sz="1800" kern="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hywel</a:t>
            </a: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t>
            </a:r>
            <a:r>
              <a:rPr lang="en-GB" sz="1800" kern="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dda</a:t>
            </a: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-university-health-board/ [Accessed 18 Jan. 2026].</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6" name="TextBox 5">
            <a:extLst>
              <a:ext uri="{FF2B5EF4-FFF2-40B4-BE49-F238E27FC236}">
                <a16:creationId xmlns:a16="http://schemas.microsoft.com/office/drawing/2014/main" id="{FDC08D3A-A54A-B068-903E-8E1BD4BA9E6F}"/>
              </a:ext>
            </a:extLst>
          </p:cNvPr>
          <p:cNvSpPr txBox="1"/>
          <p:nvPr/>
        </p:nvSpPr>
        <p:spPr>
          <a:xfrm>
            <a:off x="1105787" y="659219"/>
            <a:ext cx="4990214" cy="369332"/>
          </a:xfrm>
          <a:prstGeom prst="rect">
            <a:avLst/>
          </a:prstGeom>
          <a:noFill/>
        </p:spPr>
        <p:txBody>
          <a:bodyPr wrap="square" rtlCol="0">
            <a:spAutoFit/>
          </a:bodyPr>
          <a:lstStyle/>
          <a:p>
            <a:r>
              <a:rPr lang="en-US" dirty="0"/>
              <a:t>Reference List</a:t>
            </a:r>
          </a:p>
        </p:txBody>
      </p:sp>
      <p:sp>
        <p:nvSpPr>
          <p:cNvPr id="8" name="TextBox 7">
            <a:extLst>
              <a:ext uri="{FF2B5EF4-FFF2-40B4-BE49-F238E27FC236}">
                <a16:creationId xmlns:a16="http://schemas.microsoft.com/office/drawing/2014/main" id="{DAB44CB8-0805-16B6-FA0B-F934400A2D0C}"/>
              </a:ext>
            </a:extLst>
          </p:cNvPr>
          <p:cNvSpPr txBox="1"/>
          <p:nvPr/>
        </p:nvSpPr>
        <p:spPr>
          <a:xfrm>
            <a:off x="1105786" y="659219"/>
            <a:ext cx="4990214" cy="369332"/>
          </a:xfrm>
          <a:prstGeom prst="rect">
            <a:avLst/>
          </a:prstGeom>
          <a:noFill/>
        </p:spPr>
        <p:txBody>
          <a:bodyPr wrap="square" rtlCol="0">
            <a:spAutoFit/>
          </a:bodyPr>
          <a:lstStyle/>
          <a:p>
            <a:r>
              <a:rPr lang="en-US" u="sng" dirty="0"/>
              <a:t>Reference List</a:t>
            </a:r>
          </a:p>
        </p:txBody>
      </p:sp>
    </p:spTree>
    <p:extLst>
      <p:ext uri="{BB962C8B-B14F-4D97-AF65-F5344CB8AC3E}">
        <p14:creationId xmlns:p14="http://schemas.microsoft.com/office/powerpoint/2010/main" val="260426389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92E1B5A6-6CBB-686F-B35E-AF3DB9DC9785}"/>
              </a:ext>
            </a:extLst>
          </p:cNvPr>
          <p:cNvSpPr txBox="1"/>
          <p:nvPr/>
        </p:nvSpPr>
        <p:spPr>
          <a:xfrm>
            <a:off x="489098" y="659219"/>
            <a:ext cx="11313041" cy="4555093"/>
          </a:xfrm>
          <a:prstGeom prst="rect">
            <a:avLst/>
          </a:prstGeom>
          <a:noFill/>
        </p:spPr>
        <p:txBody>
          <a:bodyPr wrap="square">
            <a:spAutoFit/>
          </a:bodyPr>
          <a:lstStyle/>
          <a:p>
            <a:pPr>
              <a:lnSpc>
                <a:spcPts val="1800"/>
              </a:lnSpc>
              <a:spcAft>
                <a:spcPts val="1200"/>
              </a:spcAft>
            </a:pPr>
            <a:r>
              <a:rPr lang="en-GB" sz="1800" dirty="0">
                <a:solidFill>
                  <a:srgbClr val="000000"/>
                </a:solidFill>
                <a:effectLst/>
                <a:latin typeface="Arial" panose="020B0604020202020204" pitchFamily="34" charset="0"/>
                <a:ea typeface="Times New Roman" panose="02020603050405020304" pitchFamily="18" charset="0"/>
              </a:rPr>
              <a:t>Children's commissioner for Wales (2024). </a:t>
            </a:r>
            <a:r>
              <a:rPr lang="en-GB" sz="1800" i="1" dirty="0">
                <a:solidFill>
                  <a:srgbClr val="000000"/>
                </a:solidFill>
                <a:effectLst/>
                <a:latin typeface="Arial" panose="020B0604020202020204" pitchFamily="34" charset="0"/>
                <a:ea typeface="Times New Roman" panose="02020603050405020304" pitchFamily="18" charset="0"/>
              </a:rPr>
              <a:t>Home Education - Children’s Commissioner for Wales</a:t>
            </a:r>
            <a:r>
              <a:rPr lang="en-GB" sz="1800" dirty="0">
                <a:solidFill>
                  <a:srgbClr val="000000"/>
                </a:solidFill>
                <a:effectLst/>
                <a:latin typeface="Arial" panose="020B0604020202020204" pitchFamily="34" charset="0"/>
                <a:ea typeface="Times New Roman" panose="02020603050405020304" pitchFamily="18" charset="0"/>
              </a:rPr>
              <a:t>. [online] Children’s Commissioner for Wales. Available at: https://</a:t>
            </a:r>
            <a:r>
              <a:rPr lang="en-GB" sz="1800" dirty="0" err="1">
                <a:solidFill>
                  <a:srgbClr val="000000"/>
                </a:solidFill>
                <a:effectLst/>
                <a:latin typeface="Arial" panose="020B0604020202020204" pitchFamily="34" charset="0"/>
                <a:ea typeface="Times New Roman" panose="02020603050405020304" pitchFamily="18" charset="0"/>
              </a:rPr>
              <a:t>www.childcomwales.org.uk</a:t>
            </a:r>
            <a:r>
              <a:rPr lang="en-GB" sz="1800" dirty="0">
                <a:solidFill>
                  <a:srgbClr val="000000"/>
                </a:solidFill>
                <a:effectLst/>
                <a:latin typeface="Arial" panose="020B0604020202020204" pitchFamily="34" charset="0"/>
                <a:ea typeface="Times New Roman" panose="02020603050405020304" pitchFamily="18" charset="0"/>
              </a:rPr>
              <a:t>/our-work/policy-positions/home-education/.</a:t>
            </a:r>
            <a:endParaRPr lang="en-GB" sz="1800" dirty="0">
              <a:effectLst/>
              <a:latin typeface="Times New Roman" panose="02020603050405020304" pitchFamily="18" charset="0"/>
              <a:ea typeface="Times New Roman" panose="02020603050405020304" pitchFamily="18" charset="0"/>
            </a:endParaRPr>
          </a:p>
          <a:p>
            <a:pPr>
              <a:lnSpc>
                <a:spcPts val="1800"/>
              </a:lnSpc>
              <a:spcAft>
                <a:spcPts val="1200"/>
              </a:spcAft>
            </a:pPr>
            <a:r>
              <a:rPr lang="en-GB" sz="1800" dirty="0">
                <a:solidFill>
                  <a:srgbClr val="000000"/>
                </a:solidFill>
                <a:effectLst/>
                <a:latin typeface="Arial" panose="020B0604020202020204" pitchFamily="34" charset="0"/>
                <a:ea typeface="Times New Roman" panose="02020603050405020304" pitchFamily="18" charset="0"/>
              </a:rPr>
              <a:t>CLD Standards Council Scotland (2019). </a:t>
            </a:r>
            <a:r>
              <a:rPr lang="en-GB" sz="1800" i="1" dirty="0">
                <a:solidFill>
                  <a:srgbClr val="000000"/>
                </a:solidFill>
                <a:effectLst/>
                <a:latin typeface="Arial" panose="020B0604020202020204" pitchFamily="34" charset="0"/>
                <a:ea typeface="Times New Roman" panose="02020603050405020304" pitchFamily="18" charset="0"/>
              </a:rPr>
              <a:t>National Occupational Standards | CLD Standards Council for Scotland</a:t>
            </a:r>
            <a:r>
              <a:rPr lang="en-GB" sz="1800" dirty="0">
                <a:solidFill>
                  <a:srgbClr val="000000"/>
                </a:solidFill>
                <a:effectLst/>
                <a:latin typeface="Arial" panose="020B0604020202020204" pitchFamily="34" charset="0"/>
                <a:ea typeface="Times New Roman" panose="02020603050405020304" pitchFamily="18" charset="0"/>
              </a:rPr>
              <a:t>. [online] The National Occupational Standards. Available at: https://</a:t>
            </a:r>
            <a:r>
              <a:rPr lang="en-GB" sz="1800" dirty="0" err="1">
                <a:solidFill>
                  <a:srgbClr val="000000"/>
                </a:solidFill>
                <a:effectLst/>
                <a:latin typeface="Arial" panose="020B0604020202020204" pitchFamily="34" charset="0"/>
                <a:ea typeface="Times New Roman" panose="02020603050405020304" pitchFamily="18" charset="0"/>
              </a:rPr>
              <a:t>cldstandardscouncil.org.uk</a:t>
            </a:r>
            <a:r>
              <a:rPr lang="en-GB" sz="1800" dirty="0">
                <a:solidFill>
                  <a:srgbClr val="000000"/>
                </a:solidFill>
                <a:effectLst/>
                <a:latin typeface="Arial" panose="020B0604020202020204" pitchFamily="34" charset="0"/>
                <a:ea typeface="Times New Roman" panose="02020603050405020304" pitchFamily="18" charset="0"/>
              </a:rPr>
              <a:t>/resources/standards-and-benchmarks/national-occupational-standards/.</a:t>
            </a:r>
            <a:endParaRPr lang="en-GB" sz="1800" dirty="0">
              <a:effectLst/>
              <a:latin typeface="Times New Roman" panose="02020603050405020304" pitchFamily="18" charset="0"/>
              <a:ea typeface="Times New Roman" panose="02020603050405020304" pitchFamily="18" charset="0"/>
            </a:endParaRPr>
          </a:p>
          <a:p>
            <a:pPr>
              <a:lnSpc>
                <a:spcPts val="1800"/>
              </a:lnSpc>
              <a:spcAft>
                <a:spcPts val="1200"/>
              </a:spcAft>
            </a:pP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Coburn, A and </a:t>
            </a:r>
            <a:r>
              <a:rPr lang="en-GB" sz="1800" kern="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Gormally</a:t>
            </a: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S. (2019) Creating Educational Synergies. Available at Youth and Policy, </a:t>
            </a: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https://</a:t>
            </a:r>
            <a:r>
              <a:rPr lang="en-GB" sz="1800" kern="100" dirty="0" err="1">
                <a:solidFill>
                  <a:srgbClr val="000000"/>
                </a:solidFill>
                <a:effectLst/>
                <a:latin typeface="Arial" panose="020B0604020202020204" pitchFamily="34" charset="0"/>
                <a:ea typeface="Aptos" panose="020B0004020202020204" pitchFamily="34" charset="0"/>
                <a:cs typeface="Times New Roman" panose="02020603050405020304" pitchFamily="18" charset="0"/>
              </a:rPr>
              <a:t>www.youthandpolicy.org</a:t>
            </a: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/author/tina-salter (2019).  (Accessed </a:t>
            </a:r>
            <a:r>
              <a:rPr lang="en-GB" sz="1800" kern="100" dirty="0">
                <a:noFill/>
                <a:effectLst/>
                <a:latin typeface="Arial" panose="020B0604020202020204" pitchFamily="34" charset="0"/>
                <a:ea typeface="Aptos" panose="020B0004020202020204" pitchFamily="34" charset="0"/>
                <a:cs typeface="Times New Roman" panose="02020603050405020304" pitchFamily="18" charset="0"/>
              </a:rPr>
              <a:t>January</a:t>
            </a: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20</a:t>
            </a:r>
            <a:r>
              <a:rPr lang="en-GB" sz="1800" kern="100" baseline="300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th</a:t>
            </a: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2026).</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ts val="1800"/>
              </a:lnSpc>
              <a:spcAft>
                <a:spcPts val="1200"/>
              </a:spcAft>
            </a:pPr>
            <a:r>
              <a:rPr lang="en-GB" sz="1800" dirty="0">
                <a:solidFill>
                  <a:srgbClr val="000000"/>
                </a:solidFill>
                <a:effectLst/>
                <a:latin typeface="Arial" panose="020B0604020202020204" pitchFamily="34" charset="0"/>
                <a:ea typeface="Times New Roman" panose="02020603050405020304" pitchFamily="18" charset="0"/>
              </a:rPr>
              <a:t>Creswell, J.W. and Creswell, J.D. (2018). </a:t>
            </a:r>
            <a:r>
              <a:rPr lang="en-GB" sz="1800" i="1" dirty="0">
                <a:solidFill>
                  <a:srgbClr val="000000"/>
                </a:solidFill>
                <a:effectLst/>
                <a:latin typeface="Arial" panose="020B0604020202020204" pitchFamily="34" charset="0"/>
                <a:ea typeface="Times New Roman" panose="02020603050405020304" pitchFamily="18" charset="0"/>
              </a:rPr>
              <a:t>Research design: Qualitative, quantitative, and Mixed Methods Approaches</a:t>
            </a:r>
            <a:r>
              <a:rPr lang="en-GB" sz="1800" dirty="0">
                <a:solidFill>
                  <a:srgbClr val="000000"/>
                </a:solidFill>
                <a:effectLst/>
                <a:latin typeface="Arial" panose="020B0604020202020204" pitchFamily="34" charset="0"/>
                <a:ea typeface="Times New Roman" panose="02020603050405020304" pitchFamily="18" charset="0"/>
              </a:rPr>
              <a:t>. 5th ed. London: SAGE Publications.</a:t>
            </a:r>
            <a:endParaRPr lang="en-GB" sz="1800" dirty="0">
              <a:effectLst/>
              <a:latin typeface="Times New Roman" panose="02020603050405020304" pitchFamily="18" charset="0"/>
              <a:ea typeface="Times New Roman" panose="02020603050405020304" pitchFamily="18" charset="0"/>
            </a:endParaRPr>
          </a:p>
          <a:p>
            <a:pPr>
              <a:lnSpc>
                <a:spcPts val="1800"/>
              </a:lnSpc>
              <a:spcAft>
                <a:spcPts val="1200"/>
              </a:spcAft>
            </a:pP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De Carvalho, E., &amp; Skipper, Y. (2019). We’re not just sat at home in our pyjamas!: a thematic analysis of the social lives of home educated adolescents in the UK. European Journal of Psychology of Education, 34(3), 501–516. https://</a:t>
            </a:r>
            <a:r>
              <a:rPr lang="en-GB" sz="1800" kern="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doi.org</a:t>
            </a: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/10.1007/s10212-018-0398-5</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ts val="1800"/>
              </a:lnSpc>
              <a:spcAft>
                <a:spcPts val="1200"/>
              </a:spcAft>
            </a:pPr>
            <a:r>
              <a:rPr lang="en-GB" sz="1800" dirty="0">
                <a:solidFill>
                  <a:srgbClr val="000000"/>
                </a:solidFill>
                <a:effectLst/>
                <a:latin typeface="Arial" panose="020B0604020202020204" pitchFamily="34" charset="0"/>
                <a:ea typeface="Times New Roman" panose="02020603050405020304" pitchFamily="18" charset="0"/>
              </a:rPr>
              <a:t>Department for Education (2024). </a:t>
            </a:r>
            <a:r>
              <a:rPr lang="en-GB" sz="1800" i="1" dirty="0">
                <a:solidFill>
                  <a:srgbClr val="000000"/>
                </a:solidFill>
                <a:effectLst/>
                <a:latin typeface="Arial" panose="020B0604020202020204" pitchFamily="34" charset="0"/>
                <a:ea typeface="Times New Roman" panose="02020603050405020304" pitchFamily="18" charset="0"/>
              </a:rPr>
              <a:t>The Children’s Wellbeing and Schools Bill: what parents need to know   – The Education Hub</a:t>
            </a:r>
            <a:r>
              <a:rPr lang="en-GB" sz="1800" dirty="0">
                <a:solidFill>
                  <a:srgbClr val="000000"/>
                </a:solidFill>
                <a:effectLst/>
                <a:latin typeface="Arial" panose="020B0604020202020204" pitchFamily="34" charset="0"/>
                <a:ea typeface="Times New Roman" panose="02020603050405020304" pitchFamily="18" charset="0"/>
              </a:rPr>
              <a:t>. [online] </a:t>
            </a:r>
            <a:r>
              <a:rPr lang="en-GB" sz="1800" dirty="0" err="1">
                <a:solidFill>
                  <a:srgbClr val="000000"/>
                </a:solidFill>
                <a:effectLst/>
                <a:latin typeface="Arial" panose="020B0604020202020204" pitchFamily="34" charset="0"/>
                <a:ea typeface="Times New Roman" panose="02020603050405020304" pitchFamily="18" charset="0"/>
              </a:rPr>
              <a:t>Blog.gov.uk</a:t>
            </a:r>
            <a:r>
              <a:rPr lang="en-GB" sz="1800" dirty="0">
                <a:solidFill>
                  <a:srgbClr val="000000"/>
                </a:solidFill>
                <a:effectLst/>
                <a:latin typeface="Arial" panose="020B0604020202020204" pitchFamily="34" charset="0"/>
                <a:ea typeface="Times New Roman" panose="02020603050405020304" pitchFamily="18" charset="0"/>
              </a:rPr>
              <a:t>. Available at: https://</a:t>
            </a:r>
            <a:r>
              <a:rPr lang="en-GB" sz="1800" dirty="0" err="1">
                <a:solidFill>
                  <a:srgbClr val="000000"/>
                </a:solidFill>
                <a:effectLst/>
                <a:latin typeface="Arial" panose="020B0604020202020204" pitchFamily="34" charset="0"/>
                <a:ea typeface="Times New Roman" panose="02020603050405020304" pitchFamily="18" charset="0"/>
              </a:rPr>
              <a:t>educationhub.blog.gov.uk</a:t>
            </a:r>
            <a:r>
              <a:rPr lang="en-GB" sz="1800" dirty="0">
                <a:solidFill>
                  <a:srgbClr val="000000"/>
                </a:solidFill>
                <a:effectLst/>
                <a:latin typeface="Arial" panose="020B0604020202020204" pitchFamily="34" charset="0"/>
                <a:ea typeface="Times New Roman" panose="02020603050405020304" pitchFamily="18" charset="0"/>
              </a:rPr>
              <a:t>/2024/12/the-</a:t>
            </a:r>
            <a:r>
              <a:rPr lang="en-GB" sz="1800" dirty="0" err="1">
                <a:solidFill>
                  <a:srgbClr val="000000"/>
                </a:solidFill>
                <a:effectLst/>
                <a:latin typeface="Arial" panose="020B0604020202020204" pitchFamily="34" charset="0"/>
                <a:ea typeface="Times New Roman" panose="02020603050405020304" pitchFamily="18" charset="0"/>
              </a:rPr>
              <a:t>childrens</a:t>
            </a:r>
            <a:r>
              <a:rPr lang="en-GB" sz="1800" dirty="0">
                <a:solidFill>
                  <a:srgbClr val="000000"/>
                </a:solidFill>
                <a:effectLst/>
                <a:latin typeface="Arial" panose="020B0604020202020204" pitchFamily="34" charset="0"/>
                <a:ea typeface="Times New Roman" panose="02020603050405020304" pitchFamily="18" charset="0"/>
              </a:rPr>
              <a:t>-wellbeing-bill-what-parents-need-to-know/.</a:t>
            </a:r>
            <a:endParaRPr lang="en-GB" sz="18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75587322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8A9355F-0539-DF37-1559-22CC706136DB}"/>
              </a:ext>
            </a:extLst>
          </p:cNvPr>
          <p:cNvSpPr txBox="1"/>
          <p:nvPr/>
        </p:nvSpPr>
        <p:spPr>
          <a:xfrm>
            <a:off x="552893" y="502744"/>
            <a:ext cx="10313581" cy="5970865"/>
          </a:xfrm>
          <a:prstGeom prst="rect">
            <a:avLst/>
          </a:prstGeom>
          <a:noFill/>
        </p:spPr>
        <p:txBody>
          <a:bodyPr wrap="square">
            <a:spAutoFit/>
          </a:bodyPr>
          <a:lstStyle/>
          <a:p>
            <a:pPr>
              <a:lnSpc>
                <a:spcPts val="1800"/>
              </a:lnSpc>
              <a:spcAft>
                <a:spcPts val="1200"/>
              </a:spcAft>
            </a:pPr>
            <a:r>
              <a:rPr lang="en-GB" sz="1800" dirty="0">
                <a:solidFill>
                  <a:srgbClr val="000000"/>
                </a:solidFill>
                <a:effectLst/>
                <a:latin typeface="Arial" panose="020B0604020202020204" pitchFamily="34" charset="0"/>
                <a:ea typeface="Times New Roman" panose="02020603050405020304" pitchFamily="18" charset="0"/>
              </a:rPr>
              <a:t>Department for Education (2025). </a:t>
            </a:r>
            <a:r>
              <a:rPr lang="en-GB" sz="1800" i="1" dirty="0">
                <a:solidFill>
                  <a:srgbClr val="000000"/>
                </a:solidFill>
                <a:effectLst/>
                <a:latin typeface="Arial" panose="020B0604020202020204" pitchFamily="34" charset="0"/>
                <a:ea typeface="Times New Roman" panose="02020603050405020304" pitchFamily="18" charset="0"/>
              </a:rPr>
              <a:t>Working Together to Safeguard Children</a:t>
            </a:r>
            <a:r>
              <a:rPr lang="en-GB" sz="1800" dirty="0">
                <a:solidFill>
                  <a:srgbClr val="000000"/>
                </a:solidFill>
                <a:effectLst/>
                <a:latin typeface="Arial" panose="020B0604020202020204" pitchFamily="34" charset="0"/>
                <a:ea typeface="Times New Roman" panose="02020603050405020304" pitchFamily="18" charset="0"/>
              </a:rPr>
              <a:t>. [online] GOV.UK. Available at: https://</a:t>
            </a:r>
            <a:r>
              <a:rPr lang="en-GB" sz="1800" dirty="0" err="1">
                <a:solidFill>
                  <a:srgbClr val="000000"/>
                </a:solidFill>
                <a:effectLst/>
                <a:latin typeface="Arial" panose="020B0604020202020204" pitchFamily="34" charset="0"/>
                <a:ea typeface="Times New Roman" panose="02020603050405020304" pitchFamily="18" charset="0"/>
              </a:rPr>
              <a:t>www.gov.uk</a:t>
            </a:r>
            <a:r>
              <a:rPr lang="en-GB" sz="1800" dirty="0">
                <a:solidFill>
                  <a:srgbClr val="000000"/>
                </a:solidFill>
                <a:effectLst/>
                <a:latin typeface="Arial" panose="020B0604020202020204" pitchFamily="34" charset="0"/>
                <a:ea typeface="Times New Roman" panose="02020603050405020304" pitchFamily="18" charset="0"/>
              </a:rPr>
              <a:t>/government/publications/working-together-to-safeguard-children--2.</a:t>
            </a:r>
            <a:endParaRPr lang="en-GB" sz="1800" dirty="0">
              <a:effectLst/>
              <a:latin typeface="Times New Roman" panose="02020603050405020304" pitchFamily="18" charset="0"/>
              <a:ea typeface="Times New Roman" panose="02020603050405020304" pitchFamily="18" charset="0"/>
            </a:endParaRPr>
          </a:p>
          <a:p>
            <a:pPr>
              <a:lnSpc>
                <a:spcPts val="1800"/>
              </a:lnSpc>
              <a:spcAft>
                <a:spcPts val="1200"/>
              </a:spcAft>
            </a:pPr>
            <a:r>
              <a:rPr lang="en-GB" sz="1800" dirty="0">
                <a:solidFill>
                  <a:srgbClr val="000000"/>
                </a:solidFill>
                <a:effectLst/>
                <a:latin typeface="Arial" panose="020B0604020202020204" pitchFamily="34" charset="0"/>
                <a:ea typeface="Times New Roman" panose="02020603050405020304" pitchFamily="18" charset="0"/>
              </a:rPr>
              <a:t>Educational Freedom UK (2024). </a:t>
            </a:r>
            <a:r>
              <a:rPr lang="en-GB" sz="1800" i="1" dirty="0">
                <a:solidFill>
                  <a:srgbClr val="000000"/>
                </a:solidFill>
                <a:effectLst/>
                <a:latin typeface="Arial" panose="020B0604020202020204" pitchFamily="34" charset="0"/>
                <a:ea typeface="Times New Roman" panose="02020603050405020304" pitchFamily="18" charset="0"/>
              </a:rPr>
              <a:t>Children’s Wellbeing and Schools Bill Currently at House of Lords report stage. - Educational Freedom</a:t>
            </a:r>
            <a:r>
              <a:rPr lang="en-GB" sz="1800" dirty="0">
                <a:solidFill>
                  <a:srgbClr val="000000"/>
                </a:solidFill>
                <a:effectLst/>
                <a:latin typeface="Arial" panose="020B0604020202020204" pitchFamily="34" charset="0"/>
                <a:ea typeface="Times New Roman" panose="02020603050405020304" pitchFamily="18" charset="0"/>
              </a:rPr>
              <a:t>. [online] Educational Freedom. Available at: https://</a:t>
            </a:r>
            <a:r>
              <a:rPr lang="en-GB" sz="1800" dirty="0" err="1">
                <a:solidFill>
                  <a:srgbClr val="000000"/>
                </a:solidFill>
                <a:effectLst/>
                <a:latin typeface="Arial" panose="020B0604020202020204" pitchFamily="34" charset="0"/>
                <a:ea typeface="Times New Roman" panose="02020603050405020304" pitchFamily="18" charset="0"/>
              </a:rPr>
              <a:t>educationalfreedom.org.uk</a:t>
            </a:r>
            <a:r>
              <a:rPr lang="en-GB" sz="1800" dirty="0">
                <a:solidFill>
                  <a:srgbClr val="000000"/>
                </a:solidFill>
                <a:effectLst/>
                <a:latin typeface="Arial" panose="020B0604020202020204" pitchFamily="34" charset="0"/>
                <a:ea typeface="Times New Roman" panose="02020603050405020304" pitchFamily="18" charset="0"/>
              </a:rPr>
              <a:t>/childrens-wellbeing-and-schools-bill-currently-at-house-of-lords-report-stage/ [Accessed 28 Jan. 2026].</a:t>
            </a:r>
            <a:endParaRPr lang="en-GB" sz="1800" dirty="0">
              <a:effectLst/>
              <a:latin typeface="Times New Roman" panose="02020603050405020304" pitchFamily="18" charset="0"/>
              <a:ea typeface="Times New Roman" panose="02020603050405020304" pitchFamily="18" charset="0"/>
            </a:endParaRPr>
          </a:p>
          <a:p>
            <a:pPr>
              <a:lnSpc>
                <a:spcPts val="1800"/>
              </a:lnSpc>
              <a:spcAft>
                <a:spcPts val="1200"/>
              </a:spcAft>
            </a:pP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Forrester, D., Maxwell, N., Slater, T. and Doughty, J. (2017). </a:t>
            </a:r>
            <a:r>
              <a:rPr lang="en-GB" sz="1800" i="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An evidence based review of the risks to children and young people who are educated at home Final Report</a:t>
            </a: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[online] Available at: </a:t>
            </a:r>
            <a:r>
              <a:rPr lang="en-GB" sz="1800" u="sng" kern="0" dirty="0">
                <a:solidFill>
                  <a:srgbClr val="467886"/>
                </a:solidFill>
                <a:effectLst/>
                <a:latin typeface="Arial" panose="020B0604020202020204" pitchFamily="34" charset="0"/>
                <a:ea typeface="Times New Roman" panose="02020603050405020304" pitchFamily="18" charset="0"/>
                <a:cs typeface="Times New Roman" panose="02020603050405020304" pitchFamily="18" charset="0"/>
                <a:hlinkClick r:id="rId2"/>
              </a:rPr>
              <a:t>https://cascadewales.org/wp-content/uploads/sites/3/2020/11/An-evidence-based-review-of-the-risks-to-children-and-young-people-who-are-educated-at-home.pdf</a:t>
            </a: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rPr>
              <a:t>Galton, M. &amp; McLellan, R. (2018) A transition odyssey: pupils' ex- </a:t>
            </a:r>
            <a:r>
              <a:rPr lang="en-GB" sz="1800" dirty="0" err="1">
                <a:effectLst/>
                <a:latin typeface="Arial" panose="020B0604020202020204" pitchFamily="34" charset="0"/>
                <a:ea typeface="Times New Roman" panose="02020603050405020304" pitchFamily="18" charset="0"/>
              </a:rPr>
              <a:t>periences</a:t>
            </a:r>
            <a:r>
              <a:rPr lang="en-GB" sz="1800" dirty="0">
                <a:effectLst/>
                <a:latin typeface="Arial" panose="020B0604020202020204" pitchFamily="34" charset="0"/>
                <a:ea typeface="Times New Roman" panose="02020603050405020304" pitchFamily="18" charset="0"/>
              </a:rPr>
              <a:t> of transfer to secondary school across five decades. </a:t>
            </a:r>
            <a:r>
              <a:rPr lang="en-GB" sz="1800" i="1" dirty="0">
                <a:effectLst/>
                <a:latin typeface="Arial" panose="020B0604020202020204" pitchFamily="34" charset="0"/>
                <a:ea typeface="Times New Roman" panose="02020603050405020304" pitchFamily="18" charset="0"/>
              </a:rPr>
              <a:t>Research Papers in Education</a:t>
            </a:r>
            <a:r>
              <a:rPr lang="en-GB" sz="1800" dirty="0">
                <a:effectLst/>
                <a:latin typeface="Arial" panose="020B0604020202020204" pitchFamily="34" charset="0"/>
                <a:ea typeface="Times New Roman" panose="02020603050405020304" pitchFamily="18" charset="0"/>
              </a:rPr>
              <a:t>, 33(2), 255–277. Available from: </a:t>
            </a:r>
            <a:r>
              <a:rPr lang="en-GB" sz="1800" dirty="0">
                <a:solidFill>
                  <a:srgbClr val="0000FF"/>
                </a:solidFill>
                <a:effectLst/>
                <a:latin typeface="Arial" panose="020B0604020202020204" pitchFamily="34" charset="0"/>
                <a:ea typeface="Times New Roman" panose="02020603050405020304" pitchFamily="18" charset="0"/>
              </a:rPr>
              <a:t>https://</a:t>
            </a:r>
            <a:r>
              <a:rPr lang="en-GB" sz="1800" dirty="0" err="1">
                <a:solidFill>
                  <a:srgbClr val="0000FF"/>
                </a:solidFill>
                <a:effectLst/>
                <a:latin typeface="Arial" panose="020B0604020202020204" pitchFamily="34" charset="0"/>
                <a:ea typeface="Times New Roman" panose="02020603050405020304" pitchFamily="18" charset="0"/>
              </a:rPr>
              <a:t>doi.org</a:t>
            </a:r>
            <a:r>
              <a:rPr lang="en-GB" sz="1800" dirty="0">
                <a:solidFill>
                  <a:srgbClr val="0000FF"/>
                </a:solidFill>
                <a:effectLst/>
                <a:latin typeface="Arial" panose="020B0604020202020204" pitchFamily="34" charset="0"/>
                <a:ea typeface="Times New Roman" panose="02020603050405020304" pitchFamily="18" charset="0"/>
              </a:rPr>
              <a:t>/10.1080/02671522.2017.1302496 </a:t>
            </a:r>
          </a:p>
          <a:p>
            <a:endParaRPr lang="en-GB" sz="1800" dirty="0">
              <a:solidFill>
                <a:srgbClr val="0000FF"/>
              </a:solidFill>
              <a:effectLst/>
              <a:latin typeface="Arial" panose="020B0604020202020204" pitchFamily="34" charset="0"/>
              <a:ea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rPr>
              <a:t>Gillie, S. (2025) ‘It feels like we're out of the rat race’: Family reflections on traumatic school experiences leading to home education. </a:t>
            </a:r>
            <a:r>
              <a:rPr lang="en-GB" sz="1800" i="1" dirty="0">
                <a:effectLst/>
                <a:latin typeface="Arial" panose="020B0604020202020204" pitchFamily="34" charset="0"/>
                <a:ea typeface="Times New Roman" panose="02020603050405020304" pitchFamily="18" charset="0"/>
              </a:rPr>
              <a:t>British Journal of Special Education</a:t>
            </a:r>
            <a:r>
              <a:rPr lang="en-GB" sz="1800" dirty="0">
                <a:effectLst/>
                <a:latin typeface="Arial" panose="020B0604020202020204" pitchFamily="34" charset="0"/>
                <a:ea typeface="Times New Roman" panose="02020603050405020304" pitchFamily="18" charset="0"/>
              </a:rPr>
              <a:t>, 52, 298–309. Available from: </a:t>
            </a:r>
            <a:r>
              <a:rPr lang="en-GB" sz="1800" dirty="0">
                <a:solidFill>
                  <a:srgbClr val="0000FF"/>
                </a:solidFill>
                <a:effectLst/>
                <a:latin typeface="Arial" panose="020B0604020202020204" pitchFamily="34" charset="0"/>
                <a:ea typeface="Times New Roman" panose="02020603050405020304" pitchFamily="18" charset="0"/>
              </a:rPr>
              <a:t>https://</a:t>
            </a:r>
            <a:r>
              <a:rPr lang="en-GB" sz="1800" dirty="0" err="1">
                <a:solidFill>
                  <a:srgbClr val="0000FF"/>
                </a:solidFill>
                <a:effectLst/>
                <a:latin typeface="Arial" panose="020B0604020202020204" pitchFamily="34" charset="0"/>
                <a:ea typeface="Times New Roman" panose="02020603050405020304" pitchFamily="18" charset="0"/>
              </a:rPr>
              <a:t>doi</a:t>
            </a:r>
            <a:r>
              <a:rPr lang="en-GB" sz="1800" dirty="0">
                <a:solidFill>
                  <a:srgbClr val="0000FF"/>
                </a:solidFill>
                <a:effectLst/>
                <a:latin typeface="Arial" panose="020B0604020202020204" pitchFamily="34" charset="0"/>
                <a:ea typeface="Times New Roman" panose="02020603050405020304" pitchFamily="18" charset="0"/>
              </a:rPr>
              <a:t>. org/10.1111/1467-8578.70004 </a:t>
            </a:r>
          </a:p>
          <a:p>
            <a:endParaRPr lang="en-GB" sz="1800" dirty="0">
              <a:effectLst/>
              <a:latin typeface="Times New Roman" panose="02020603050405020304" pitchFamily="18" charset="0"/>
              <a:ea typeface="Times New Roman" panose="02020603050405020304" pitchFamily="18" charset="0"/>
            </a:endParaRPr>
          </a:p>
          <a:p>
            <a:pPr>
              <a:lnSpc>
                <a:spcPts val="1800"/>
              </a:lnSpc>
              <a:spcAft>
                <a:spcPts val="1200"/>
              </a:spcAft>
            </a:pP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Guy-Evans, O. (2025). </a:t>
            </a:r>
            <a:r>
              <a:rPr lang="en-GB" sz="1800" i="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Bronfenbrenner’s Ecological Systems Theory</a:t>
            </a: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[online] Simply Psychology. Available at: https://</a:t>
            </a:r>
            <a:r>
              <a:rPr lang="en-GB" sz="1800" kern="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www.simplypsychology.org</a:t>
            </a: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t>
            </a:r>
            <a:r>
              <a:rPr lang="en-GB" sz="1800" kern="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Bronfenbrenner.html</a:t>
            </a: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[Accessed 5 Nov. 2025].</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solidFill>
                <a:srgbClr val="0000FF"/>
              </a:solidFill>
              <a:latin typeface="Arial" panose="020B0604020202020204" pitchFamily="34" charset="0"/>
              <a:ea typeface="Times New Roman" panose="02020603050405020304" pitchFamily="18" charset="0"/>
            </a:endParaRPr>
          </a:p>
        </p:txBody>
      </p:sp>
    </p:spTree>
    <p:extLst>
      <p:ext uri="{BB962C8B-B14F-4D97-AF65-F5344CB8AC3E}">
        <p14:creationId xmlns:p14="http://schemas.microsoft.com/office/powerpoint/2010/main" val="240165204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8224412-71EB-2A5B-FE03-AF9F40F339D4}"/>
              </a:ext>
            </a:extLst>
          </p:cNvPr>
          <p:cNvSpPr txBox="1"/>
          <p:nvPr/>
        </p:nvSpPr>
        <p:spPr>
          <a:xfrm>
            <a:off x="1" y="148856"/>
            <a:ext cx="11908464" cy="6143861"/>
          </a:xfrm>
          <a:prstGeom prst="rect">
            <a:avLst/>
          </a:prstGeom>
          <a:noFill/>
        </p:spPr>
        <p:txBody>
          <a:bodyPr wrap="square">
            <a:spAutoFit/>
          </a:bodyPr>
          <a:lstStyle/>
          <a:p>
            <a:r>
              <a:rPr lang="en-GB" sz="1800" dirty="0">
                <a:effectLst/>
                <a:latin typeface="Arial" panose="020B0604020202020204" pitchFamily="34" charset="0"/>
                <a:ea typeface="Times New Roman" panose="02020603050405020304" pitchFamily="18" charset="0"/>
              </a:rPr>
              <a:t>Hallett, G. &amp; Hallett, F. (2024) Editorial. </a:t>
            </a:r>
            <a:r>
              <a:rPr lang="en-GB" sz="1800" i="1" dirty="0">
                <a:effectLst/>
                <a:latin typeface="Arial" panose="020B0604020202020204" pitchFamily="34" charset="0"/>
                <a:ea typeface="Times New Roman" panose="02020603050405020304" pitchFamily="18" charset="0"/>
              </a:rPr>
              <a:t>British Journal of Special Education</a:t>
            </a:r>
            <a:r>
              <a:rPr lang="en-GB" sz="1800" dirty="0">
                <a:effectLst/>
                <a:latin typeface="Arial" panose="020B0604020202020204" pitchFamily="34" charset="0"/>
                <a:ea typeface="Times New Roman" panose="02020603050405020304" pitchFamily="18" charset="0"/>
              </a:rPr>
              <a:t>, 51, 1–2. Available from: </a:t>
            </a:r>
            <a:r>
              <a:rPr lang="en-GB" sz="1800" dirty="0">
                <a:solidFill>
                  <a:srgbClr val="0000FF"/>
                </a:solidFill>
                <a:effectLst/>
                <a:latin typeface="Arial" panose="020B0604020202020204" pitchFamily="34" charset="0"/>
                <a:ea typeface="Times New Roman" panose="02020603050405020304" pitchFamily="18" charset="0"/>
              </a:rPr>
              <a:t>https://</a:t>
            </a:r>
            <a:r>
              <a:rPr lang="en-GB" sz="1800" dirty="0" err="1">
                <a:solidFill>
                  <a:srgbClr val="0000FF"/>
                </a:solidFill>
                <a:effectLst/>
                <a:latin typeface="Arial" panose="020B0604020202020204" pitchFamily="34" charset="0"/>
                <a:ea typeface="Times New Roman" panose="02020603050405020304" pitchFamily="18" charset="0"/>
              </a:rPr>
              <a:t>doi.org</a:t>
            </a:r>
            <a:r>
              <a:rPr lang="en-GB" sz="1800" dirty="0">
                <a:solidFill>
                  <a:srgbClr val="0000FF"/>
                </a:solidFill>
                <a:effectLst/>
                <a:latin typeface="Arial" panose="020B0604020202020204" pitchFamily="34" charset="0"/>
                <a:ea typeface="Times New Roman" panose="02020603050405020304" pitchFamily="18" charset="0"/>
              </a:rPr>
              <a:t>/10.1111/1467- 8578.12514 </a:t>
            </a:r>
            <a:endParaRPr lang="en-GB" sz="1800" dirty="0">
              <a:effectLst/>
              <a:latin typeface="Times New Roman" panose="02020603050405020304" pitchFamily="18" charset="0"/>
              <a:ea typeface="Times New Roman" panose="02020603050405020304" pitchFamily="18" charset="0"/>
            </a:endParaRPr>
          </a:p>
          <a:p>
            <a:r>
              <a:rPr lang="en-GB" sz="1800"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Helliwell, J.F., Layard, R., Sachs, J.D., Neve, J.-E.D., </a:t>
            </a:r>
            <a:r>
              <a:rPr lang="en-GB" sz="1800" kern="1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Aknin</a:t>
            </a:r>
            <a:r>
              <a:rPr lang="en-GB" sz="1800"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L.B. and Wang, S. (2026). </a:t>
            </a:r>
            <a:r>
              <a:rPr lang="en-GB" sz="1800" i="1"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World Happiness Report 2026</a:t>
            </a:r>
            <a:r>
              <a:rPr lang="en-GB" sz="1800"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[online] </a:t>
            </a:r>
            <a:r>
              <a:rPr lang="en-GB" sz="1800" i="1" kern="1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Worldhappiness.report</a:t>
            </a:r>
            <a:r>
              <a:rPr lang="en-GB" sz="1800"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Available at: </a:t>
            </a:r>
            <a:r>
              <a:rPr lang="en-GB" sz="1800" u="sng" kern="100" dirty="0">
                <a:solidFill>
                  <a:srgbClr val="467886"/>
                </a:solidFill>
                <a:effectLst/>
                <a:latin typeface="Arial" panose="020B0604020202020204" pitchFamily="34" charset="0"/>
                <a:ea typeface="Calibri" panose="020F0502020204030204" pitchFamily="34" charset="0"/>
                <a:cs typeface="Times New Roman" panose="02020603050405020304" pitchFamily="18" charset="0"/>
                <a:hlinkClick r:id="rId2"/>
              </a:rPr>
              <a:t>https://www.worldhappiness.report/ed/2026/</a:t>
            </a:r>
            <a:r>
              <a:rPr lang="en-GB" sz="1800"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[Accessed 19 Mar. 2026].</a:t>
            </a:r>
          </a:p>
          <a:p>
            <a:endParaRPr lang="en-GB" kern="100" dirty="0">
              <a:solidFill>
                <a:srgbClr val="000000"/>
              </a:solidFill>
              <a:latin typeface="Arial" panose="020B0604020202020204" pitchFamily="34" charset="0"/>
              <a:ea typeface="Aptos" panose="020B0004020202020204" pitchFamily="34" charset="0"/>
              <a:cs typeface="Times New Roman" panose="02020603050405020304" pitchFamily="18" charset="0"/>
            </a:endParaRPr>
          </a:p>
          <a:p>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Hudd, N</a:t>
            </a:r>
            <a:r>
              <a:rPr lang="en-GB" kern="100" dirty="0">
                <a:solidFill>
                  <a:srgbClr val="000000"/>
                </a:solidFill>
                <a:latin typeface="Arial" panose="020B0604020202020204" pitchFamily="34" charset="0"/>
                <a:ea typeface="Aptos" panose="020B0004020202020204" pitchFamily="34" charset="0"/>
                <a:cs typeface="Times New Roman" panose="02020603050405020304" pitchFamily="18" charset="0"/>
              </a:rPr>
              <a:t>. (2026) UWTSD </a:t>
            </a:r>
            <a:r>
              <a:rPr lang="en-GB" kern="100" dirty="0" err="1">
                <a:solidFill>
                  <a:srgbClr val="000000"/>
                </a:solidFill>
                <a:latin typeface="Arial" panose="020B0604020202020204" pitchFamily="34" charset="0"/>
                <a:ea typeface="Aptos" panose="020B0004020202020204" pitchFamily="34" charset="0"/>
                <a:cs typeface="Times New Roman" panose="02020603050405020304" pitchFamily="18" charset="0"/>
              </a:rPr>
              <a:t>Camarthen</a:t>
            </a:r>
            <a:r>
              <a:rPr lang="en-GB" kern="100" dirty="0">
                <a:solidFill>
                  <a:srgbClr val="000000"/>
                </a:solidFill>
                <a:latin typeface="Arial" panose="020B0604020202020204" pitchFamily="34" charset="0"/>
                <a:ea typeface="Aptos" panose="020B0004020202020204" pitchFamily="34" charset="0"/>
                <a:cs typeface="Times New Roman" panose="02020603050405020304" pitchFamily="18" charset="0"/>
              </a:rPr>
              <a:t> Campus, Guest Lecturer.</a:t>
            </a:r>
          </a:p>
          <a:p>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ts val="1800"/>
              </a:lnSpc>
              <a:spcAft>
                <a:spcPts val="1200"/>
              </a:spcAft>
            </a:pP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Jackson, S. (2026). </a:t>
            </a:r>
            <a:r>
              <a:rPr lang="en-GB" sz="1800" i="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The Home ED Daily </a:t>
            </a: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[online] </a:t>
            </a:r>
            <a:r>
              <a:rPr lang="en-GB" sz="1800" kern="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Thehomeeddaily.co.uk</a:t>
            </a: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Available at: https://</a:t>
            </a:r>
            <a:r>
              <a:rPr lang="en-GB" sz="1800" kern="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www.thehomeeddaily.co.uk</a:t>
            </a: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/article/2025/03/19/how-children-s-wellbeing-and-schools-bill-is-impacting-home-educated-children-s [Accessed 16 Jan. 2026].</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ts val="1800"/>
              </a:lnSpc>
              <a:spcAft>
                <a:spcPts val="1200"/>
              </a:spcAft>
            </a:pPr>
            <a:r>
              <a:rPr lang="en-GB" sz="1800" dirty="0">
                <a:solidFill>
                  <a:srgbClr val="000000"/>
                </a:solidFill>
                <a:effectLst/>
                <a:latin typeface="Arial" panose="020B0604020202020204" pitchFamily="34" charset="0"/>
                <a:ea typeface="Times New Roman" panose="02020603050405020304" pitchFamily="18" charset="0"/>
              </a:rPr>
              <a:t>Jeffs, T. and Smith, M. (2009). </a:t>
            </a:r>
            <a:r>
              <a:rPr lang="en-GB" sz="1800" i="1" dirty="0">
                <a:solidFill>
                  <a:srgbClr val="000000"/>
                </a:solidFill>
                <a:effectLst/>
                <a:latin typeface="Arial" panose="020B0604020202020204" pitchFamily="34" charset="0"/>
                <a:ea typeface="Times New Roman" panose="02020603050405020304" pitchFamily="18" charset="0"/>
              </a:rPr>
              <a:t>Informal education : conversation, democracy and learning</a:t>
            </a:r>
            <a:r>
              <a:rPr lang="en-GB" sz="1800" dirty="0">
                <a:solidFill>
                  <a:srgbClr val="000000"/>
                </a:solidFill>
                <a:effectLst/>
                <a:latin typeface="Arial" panose="020B0604020202020204" pitchFamily="34" charset="0"/>
                <a:ea typeface="Times New Roman" panose="02020603050405020304" pitchFamily="18" charset="0"/>
              </a:rPr>
              <a:t>. Nottingham England: Educational Heretics Press.</a:t>
            </a:r>
            <a:endParaRPr lang="en-GB" sz="1800" dirty="0">
              <a:effectLst/>
              <a:latin typeface="Times New Roman" panose="02020603050405020304" pitchFamily="18" charset="0"/>
              <a:ea typeface="Times New Roman" panose="02020603050405020304" pitchFamily="18" charset="0"/>
            </a:endParaRPr>
          </a:p>
          <a:p>
            <a:pPr>
              <a:lnSpc>
                <a:spcPts val="1800"/>
              </a:lnSpc>
              <a:spcAft>
                <a:spcPts val="1200"/>
              </a:spcAft>
            </a:pP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Maxwell, N., Doughty, J., Slater, T., Forrester, D. and Rhodes, K. (2018). Home education for children with additional learning needs – a better choice or the only option? </a:t>
            </a:r>
            <a:r>
              <a:rPr lang="en-GB" sz="1800" i="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Educational Review</a:t>
            </a: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72(4), pp.1–16. </a:t>
            </a:r>
            <a:r>
              <a:rPr lang="en-GB" sz="1800" kern="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doi:https</a:t>
            </a: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t>
            </a:r>
            <a:r>
              <a:rPr lang="en-GB" sz="1800" kern="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doi.org</a:t>
            </a: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/10.1080/00131911.2018.1532955.</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r>
              <a:rPr lang="en-GB" sz="1800" kern="100" dirty="0" err="1">
                <a:effectLst/>
                <a:latin typeface="Arial" panose="020B0604020202020204" pitchFamily="34" charset="0"/>
                <a:ea typeface="Aptos" panose="020B0004020202020204" pitchFamily="34" charset="0"/>
                <a:cs typeface="Times New Roman" panose="02020603050405020304" pitchFamily="18" charset="0"/>
              </a:rPr>
              <a:t>Mcleod</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S. (2025). </a:t>
            </a:r>
            <a:r>
              <a:rPr lang="en-GB" sz="1800" i="1" kern="100" dirty="0">
                <a:effectLst/>
                <a:latin typeface="Arial" panose="020B0604020202020204" pitchFamily="34" charset="0"/>
                <a:ea typeface="Aptos" panose="020B0004020202020204" pitchFamily="34" charset="0"/>
                <a:cs typeface="Times New Roman" panose="02020603050405020304" pitchFamily="18" charset="0"/>
              </a:rPr>
              <a:t>Kolb’s Learning Styles and Experiential Learning Cycle</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[online] Simply Psychology. Available at: </a:t>
            </a:r>
            <a:r>
              <a:rPr lang="en-GB" sz="18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3"/>
              </a:rPr>
              <a:t>https://www.simplypsychology.org/learning-kolb.html</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r>
              <a:rPr lang="en-GB" sz="1800" kern="100" dirty="0">
                <a:effectLst/>
                <a:latin typeface="Arial" panose="020B0604020202020204" pitchFamily="34" charset="0"/>
                <a:ea typeface="Aptos" panose="020B0004020202020204" pitchFamily="34"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ts val="1800"/>
              </a:lnSpc>
              <a:spcAft>
                <a:spcPts val="1200"/>
              </a:spcAft>
            </a:pP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Mistry, L. (2025). </a:t>
            </a:r>
            <a:r>
              <a:rPr lang="en-GB" sz="1800" i="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Building a Social Life for Home‑Educated Children</a:t>
            </a: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[online] Youth Employment UK. Available at: https://</a:t>
            </a:r>
            <a:r>
              <a:rPr lang="en-GB" sz="1800" kern="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www.youthemployment.org.uk</a:t>
            </a: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/building-a-social-life-for-home%E2%80%91educated-children/ [Accessed 16 Jan. 2026].</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86545755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4A7FF41-3758-DD84-AA5B-230070BD52B5}"/>
              </a:ext>
            </a:extLst>
          </p:cNvPr>
          <p:cNvSpPr txBox="1"/>
          <p:nvPr/>
        </p:nvSpPr>
        <p:spPr>
          <a:xfrm>
            <a:off x="765543" y="297712"/>
            <a:ext cx="10951535" cy="6447919"/>
          </a:xfrm>
          <a:prstGeom prst="rect">
            <a:avLst/>
          </a:prstGeom>
          <a:noFill/>
        </p:spPr>
        <p:txBody>
          <a:bodyPr wrap="square">
            <a:spAutoFit/>
          </a:bodyPr>
          <a:lstStyle/>
          <a:p>
            <a:pPr>
              <a:lnSpc>
                <a:spcPts val="1800"/>
              </a:lnSpc>
              <a:spcAft>
                <a:spcPts val="1200"/>
              </a:spcAft>
            </a:pPr>
            <a:r>
              <a:rPr lang="en-GB" sz="1800" dirty="0">
                <a:solidFill>
                  <a:srgbClr val="000000"/>
                </a:solidFill>
                <a:effectLst/>
                <a:latin typeface="Arial" panose="020B0604020202020204" pitchFamily="34" charset="0"/>
                <a:ea typeface="Times New Roman" panose="02020603050405020304" pitchFamily="18" charset="0"/>
              </a:rPr>
              <a:t>National Education Union (2025). </a:t>
            </a:r>
            <a:r>
              <a:rPr lang="en-GB" sz="1800" i="1" dirty="0">
                <a:solidFill>
                  <a:srgbClr val="000000"/>
                </a:solidFill>
                <a:effectLst/>
                <a:latin typeface="Arial" panose="020B0604020202020204" pitchFamily="34" charset="0"/>
                <a:ea typeface="Times New Roman" panose="02020603050405020304" pitchFamily="18" charset="0"/>
              </a:rPr>
              <a:t>The ongoing funding crisis in education in Wales | National Education Union</a:t>
            </a:r>
            <a:r>
              <a:rPr lang="en-GB" sz="1800" dirty="0">
                <a:solidFill>
                  <a:srgbClr val="000000"/>
                </a:solidFill>
                <a:effectLst/>
                <a:latin typeface="Arial" panose="020B0604020202020204" pitchFamily="34" charset="0"/>
                <a:ea typeface="Times New Roman" panose="02020603050405020304" pitchFamily="18" charset="0"/>
              </a:rPr>
              <a:t>. [online] National Education Union. Available at: </a:t>
            </a:r>
            <a:r>
              <a:rPr lang="en-GB" sz="1800" u="sng" dirty="0">
                <a:solidFill>
                  <a:srgbClr val="467886"/>
                </a:solidFill>
                <a:effectLst/>
                <a:latin typeface="Arial" panose="020B0604020202020204" pitchFamily="34" charset="0"/>
                <a:ea typeface="Times New Roman" panose="02020603050405020304" pitchFamily="18" charset="0"/>
                <a:hlinkClick r:id="rId2"/>
              </a:rPr>
              <a:t>https://neu.org.uk/latest/press-releases/ongoing-funding-crisis-education-wales</a:t>
            </a:r>
            <a:r>
              <a:rPr lang="en-GB" sz="1800" dirty="0">
                <a:solidFill>
                  <a:srgbClr val="000000"/>
                </a:solidFill>
                <a:effectLst/>
                <a:latin typeface="Arial" panose="020B0604020202020204" pitchFamily="34" charset="0"/>
                <a:ea typeface="Times New Roman" panose="02020603050405020304" pitchFamily="18" charset="0"/>
              </a:rPr>
              <a:t>.</a:t>
            </a:r>
            <a:endParaRPr lang="en-GB" sz="1800" dirty="0">
              <a:effectLst/>
              <a:latin typeface="Times New Roman" panose="02020603050405020304" pitchFamily="18" charset="0"/>
              <a:ea typeface="Times New Roman" panose="02020603050405020304" pitchFamily="18" charset="0"/>
            </a:endParaRPr>
          </a:p>
          <a:p>
            <a:pPr>
              <a:lnSpc>
                <a:spcPct val="150000"/>
              </a:lnSpc>
              <a:spcAft>
                <a:spcPts val="1200"/>
              </a:spcAft>
            </a:pPr>
            <a:r>
              <a:rPr lang="en-GB" sz="1800" kern="100" dirty="0">
                <a:effectLst/>
                <a:latin typeface="Arial" panose="020B0604020202020204" pitchFamily="34" charset="0"/>
                <a:ea typeface="Times New Roman" panose="02020603050405020304" pitchFamily="18" charset="0"/>
                <a:cs typeface="Times New Roman" panose="02020603050405020304" pitchFamily="18" charset="0"/>
              </a:rPr>
              <a:t>Office for National Statistics (2021a). </a:t>
            </a:r>
            <a:r>
              <a:rPr lang="en-GB" sz="1800" i="1" kern="100" dirty="0">
                <a:effectLst/>
                <a:latin typeface="Arial" panose="020B0604020202020204" pitchFamily="34" charset="0"/>
                <a:ea typeface="Times New Roman" panose="02020603050405020304" pitchFamily="18" charset="0"/>
                <a:cs typeface="Times New Roman" panose="02020603050405020304" pitchFamily="18" charset="0"/>
              </a:rPr>
              <a:t>Census - Office for National Statistics</a:t>
            </a:r>
            <a:r>
              <a:rPr lang="en-GB" sz="1800" kern="100" dirty="0">
                <a:effectLst/>
                <a:latin typeface="Arial" panose="020B0604020202020204" pitchFamily="34" charset="0"/>
                <a:ea typeface="Times New Roman" panose="02020603050405020304" pitchFamily="18" charset="0"/>
                <a:cs typeface="Times New Roman" panose="02020603050405020304" pitchFamily="18" charset="0"/>
              </a:rPr>
              <a:t>. [online] </a:t>
            </a:r>
            <a:r>
              <a:rPr lang="en-GB" sz="1800" kern="100" dirty="0" err="1">
                <a:effectLst/>
                <a:latin typeface="Arial" panose="020B0604020202020204" pitchFamily="34" charset="0"/>
                <a:ea typeface="Times New Roman" panose="02020603050405020304" pitchFamily="18" charset="0"/>
                <a:cs typeface="Times New Roman" panose="02020603050405020304" pitchFamily="18" charset="0"/>
              </a:rPr>
              <a:t>ons.gov.uk</a:t>
            </a:r>
            <a:r>
              <a:rPr lang="en-GB" sz="1800" kern="100" dirty="0">
                <a:effectLst/>
                <a:latin typeface="Arial" panose="020B0604020202020204" pitchFamily="34" charset="0"/>
                <a:ea typeface="Times New Roman" panose="02020603050405020304" pitchFamily="18" charset="0"/>
                <a:cs typeface="Times New Roman" panose="02020603050405020304" pitchFamily="18" charset="0"/>
              </a:rPr>
              <a:t>. Available at: </a:t>
            </a:r>
            <a:r>
              <a:rPr lang="en-GB" sz="1800" u="sng" kern="100" dirty="0">
                <a:solidFill>
                  <a:srgbClr val="467886"/>
                </a:solidFill>
                <a:effectLst/>
                <a:latin typeface="Arial" panose="020B0604020202020204" pitchFamily="34" charset="0"/>
                <a:ea typeface="Times New Roman" panose="02020603050405020304" pitchFamily="18" charset="0"/>
                <a:cs typeface="Times New Roman" panose="02020603050405020304" pitchFamily="18" charset="0"/>
                <a:hlinkClick r:id="rId3"/>
              </a:rPr>
              <a:t>https://www.ons.gov.uk/census</a:t>
            </a:r>
            <a:r>
              <a:rPr lang="en-GB" sz="1800" kern="100" dirty="0">
                <a:effectLst/>
                <a:latin typeface="Arial" panose="020B0604020202020204" pitchFamily="34" charset="0"/>
                <a:ea typeface="Times New Roman" panose="02020603050405020304" pitchFamily="18" charset="0"/>
                <a:cs typeface="Times New Roman" panose="02020603050405020304" pitchFamily="18" charset="0"/>
              </a:rPr>
              <a:t>.</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ts val="1800"/>
              </a:lnSpc>
              <a:spcAft>
                <a:spcPts val="1200"/>
              </a:spcAft>
            </a:pPr>
            <a:r>
              <a:rPr lang="en-GB" sz="1800" dirty="0">
                <a:solidFill>
                  <a:srgbClr val="000000"/>
                </a:solidFill>
                <a:effectLst/>
                <a:latin typeface="Arial" panose="020B0604020202020204" pitchFamily="34" charset="0"/>
                <a:ea typeface="Times New Roman" panose="02020603050405020304" pitchFamily="18" charset="0"/>
              </a:rPr>
              <a:t>Ofsted (2019). </a:t>
            </a:r>
            <a:r>
              <a:rPr lang="en-GB" sz="1800" i="1" dirty="0">
                <a:solidFill>
                  <a:srgbClr val="000000"/>
                </a:solidFill>
                <a:effectLst/>
                <a:latin typeface="Arial" panose="020B0604020202020204" pitchFamily="34" charset="0"/>
                <a:ea typeface="Times New Roman" panose="02020603050405020304" pitchFamily="18" charset="0"/>
              </a:rPr>
              <a:t>Exploring moving to home education in secondary schools</a:t>
            </a:r>
            <a:r>
              <a:rPr lang="en-GB" sz="1800" dirty="0">
                <a:solidFill>
                  <a:srgbClr val="000000"/>
                </a:solidFill>
                <a:effectLst/>
                <a:latin typeface="Arial" panose="020B0604020202020204" pitchFamily="34" charset="0"/>
                <a:ea typeface="Times New Roman" panose="02020603050405020304" pitchFamily="18" charset="0"/>
              </a:rPr>
              <a:t>. [online] Available at: </a:t>
            </a:r>
            <a:r>
              <a:rPr lang="en-GB" sz="1800" u="sng" dirty="0">
                <a:solidFill>
                  <a:srgbClr val="467886"/>
                </a:solidFill>
                <a:effectLst/>
                <a:latin typeface="Arial" panose="020B0604020202020204" pitchFamily="34" charset="0"/>
                <a:ea typeface="Times New Roman" panose="02020603050405020304" pitchFamily="18" charset="0"/>
                <a:hlinkClick r:id="rId4"/>
              </a:rPr>
              <a:t>https://assets.publishing.service.gov.uk/media/5fb414028fa8f54aaaae2a6c/Exploring_moving_into_home_education.pdf</a:t>
            </a:r>
            <a:r>
              <a:rPr lang="en-GB" sz="1800" dirty="0">
                <a:solidFill>
                  <a:srgbClr val="000000"/>
                </a:solidFill>
                <a:effectLst/>
                <a:latin typeface="Arial" panose="020B0604020202020204" pitchFamily="34" charset="0"/>
                <a:ea typeface="Times New Roman" panose="02020603050405020304" pitchFamily="18" charset="0"/>
              </a:rPr>
              <a:t>.</a:t>
            </a:r>
            <a:endParaRPr lang="en-GB" sz="1800" dirty="0">
              <a:effectLst/>
              <a:latin typeface="Times New Roman" panose="02020603050405020304" pitchFamily="18" charset="0"/>
              <a:ea typeface="Times New Roman" panose="02020603050405020304" pitchFamily="18" charset="0"/>
            </a:endParaRPr>
          </a:p>
          <a:p>
            <a:pPr>
              <a:lnSpc>
                <a:spcPts val="1800"/>
              </a:lnSpc>
              <a:spcAft>
                <a:spcPts val="1200"/>
              </a:spcAft>
            </a:pPr>
            <a:r>
              <a:rPr lang="en-GB" sz="1800" dirty="0">
                <a:solidFill>
                  <a:srgbClr val="000000"/>
                </a:solidFill>
                <a:effectLst/>
                <a:latin typeface="Arial" panose="020B0604020202020204" pitchFamily="34" charset="0"/>
                <a:ea typeface="Times New Roman" panose="02020603050405020304" pitchFamily="18" charset="0"/>
              </a:rPr>
              <a:t>Ofsted (2021). </a:t>
            </a:r>
            <a:r>
              <a:rPr lang="en-GB" sz="1800" i="1" dirty="0">
                <a:solidFill>
                  <a:srgbClr val="000000"/>
                </a:solidFill>
                <a:effectLst/>
                <a:latin typeface="Arial" panose="020B0604020202020204" pitchFamily="34" charset="0"/>
                <a:ea typeface="Times New Roman" panose="02020603050405020304" pitchFamily="18" charset="0"/>
              </a:rPr>
              <a:t>SEND: Old issues, new issues, next steps</a:t>
            </a:r>
            <a:r>
              <a:rPr lang="en-GB" sz="1800" dirty="0">
                <a:solidFill>
                  <a:srgbClr val="000000"/>
                </a:solidFill>
                <a:effectLst/>
                <a:latin typeface="Arial" panose="020B0604020202020204" pitchFamily="34" charset="0"/>
                <a:ea typeface="Times New Roman" panose="02020603050405020304" pitchFamily="18" charset="0"/>
              </a:rPr>
              <a:t>. [online] GOV.UK. Available at: https://</a:t>
            </a:r>
            <a:r>
              <a:rPr lang="en-GB" sz="1800" dirty="0" err="1">
                <a:solidFill>
                  <a:srgbClr val="000000"/>
                </a:solidFill>
                <a:effectLst/>
                <a:latin typeface="Arial" panose="020B0604020202020204" pitchFamily="34" charset="0"/>
                <a:ea typeface="Times New Roman" panose="02020603050405020304" pitchFamily="18" charset="0"/>
              </a:rPr>
              <a:t>www.gov.uk</a:t>
            </a:r>
            <a:r>
              <a:rPr lang="en-GB" sz="1800" dirty="0">
                <a:solidFill>
                  <a:srgbClr val="000000"/>
                </a:solidFill>
                <a:effectLst/>
                <a:latin typeface="Arial" panose="020B0604020202020204" pitchFamily="34" charset="0"/>
                <a:ea typeface="Times New Roman" panose="02020603050405020304" pitchFamily="18" charset="0"/>
              </a:rPr>
              <a:t>/government/publications/send-old-issues-new-issues-next-steps/send-old-issues-new-issues-next-steps.</a:t>
            </a:r>
            <a:endParaRPr lang="en-GB" sz="1800" dirty="0">
              <a:effectLst/>
              <a:latin typeface="Times New Roman" panose="02020603050405020304" pitchFamily="18" charset="0"/>
              <a:ea typeface="Times New Roman" panose="02020603050405020304" pitchFamily="18" charset="0"/>
            </a:endParaRPr>
          </a:p>
          <a:p>
            <a:pPr>
              <a:lnSpc>
                <a:spcPts val="1800"/>
              </a:lnSpc>
              <a:spcAft>
                <a:spcPts val="1200"/>
              </a:spcAft>
            </a:pPr>
            <a:r>
              <a:rPr lang="en-GB" sz="1800" dirty="0">
                <a:solidFill>
                  <a:srgbClr val="000000"/>
                </a:solidFill>
                <a:effectLst/>
                <a:latin typeface="Arial" panose="020B0604020202020204" pitchFamily="34" charset="0"/>
                <a:ea typeface="Times New Roman" panose="02020603050405020304" pitchFamily="18" charset="0"/>
              </a:rPr>
              <a:t>Punch, K.F. (2005a). </a:t>
            </a:r>
            <a:r>
              <a:rPr lang="en-GB" sz="1800" i="1" dirty="0">
                <a:solidFill>
                  <a:srgbClr val="000000"/>
                </a:solidFill>
                <a:effectLst/>
                <a:latin typeface="Arial" panose="020B0604020202020204" pitchFamily="34" charset="0"/>
                <a:ea typeface="Times New Roman" panose="02020603050405020304" pitchFamily="18" charset="0"/>
              </a:rPr>
              <a:t>Second Edition, Introduction to Social Research, </a:t>
            </a:r>
            <a:r>
              <a:rPr lang="en-GB" sz="1800" i="1" dirty="0" err="1">
                <a:solidFill>
                  <a:srgbClr val="000000"/>
                </a:solidFill>
                <a:effectLst/>
                <a:latin typeface="Arial" panose="020B0604020202020204" pitchFamily="34" charset="0"/>
                <a:ea typeface="Times New Roman" panose="02020603050405020304" pitchFamily="18" charset="0"/>
              </a:rPr>
              <a:t>Quantitive</a:t>
            </a:r>
            <a:r>
              <a:rPr lang="en-GB" sz="1800" i="1" dirty="0">
                <a:solidFill>
                  <a:srgbClr val="000000"/>
                </a:solidFill>
                <a:effectLst/>
                <a:latin typeface="Arial" panose="020B0604020202020204" pitchFamily="34" charset="0"/>
                <a:ea typeface="Times New Roman" panose="02020603050405020304" pitchFamily="18" charset="0"/>
              </a:rPr>
              <a:t> and Qualitative Approaches.</a:t>
            </a:r>
            <a:r>
              <a:rPr lang="en-GB" sz="1800" dirty="0">
                <a:solidFill>
                  <a:srgbClr val="000000"/>
                </a:solidFill>
                <a:effectLst/>
                <a:latin typeface="Arial" panose="020B0604020202020204" pitchFamily="34" charset="0"/>
                <a:ea typeface="Times New Roman" panose="02020603050405020304" pitchFamily="18" charset="0"/>
              </a:rPr>
              <a:t> SAGE.</a:t>
            </a:r>
            <a:endParaRPr lang="en-GB" sz="1800" dirty="0">
              <a:effectLst/>
              <a:latin typeface="Times New Roman" panose="02020603050405020304" pitchFamily="18" charset="0"/>
              <a:ea typeface="Times New Roman" panose="02020603050405020304" pitchFamily="18" charset="0"/>
            </a:endParaRPr>
          </a:p>
          <a:p>
            <a:pPr>
              <a:lnSpc>
                <a:spcPts val="1800"/>
              </a:lnSpc>
              <a:spcAft>
                <a:spcPts val="1200"/>
              </a:spcAft>
            </a:pPr>
            <a:r>
              <a:rPr lang="en-GB" sz="1800" dirty="0">
                <a:solidFill>
                  <a:srgbClr val="000000"/>
                </a:solidFill>
                <a:effectLst/>
                <a:latin typeface="Arial" panose="020B0604020202020204" pitchFamily="34" charset="0"/>
                <a:ea typeface="Times New Roman" panose="02020603050405020304" pitchFamily="18" charset="0"/>
              </a:rPr>
              <a:t>Punch, K.F. (2009). </a:t>
            </a:r>
            <a:r>
              <a:rPr lang="en-GB" sz="1800" i="1" dirty="0">
                <a:solidFill>
                  <a:srgbClr val="000000"/>
                </a:solidFill>
                <a:effectLst/>
                <a:latin typeface="Arial" panose="020B0604020202020204" pitchFamily="34" charset="0"/>
                <a:ea typeface="Times New Roman" panose="02020603050405020304" pitchFamily="18" charset="0"/>
              </a:rPr>
              <a:t>Introduction to Research Methods in Education</a:t>
            </a:r>
            <a:r>
              <a:rPr lang="en-GB" sz="1800" dirty="0">
                <a:solidFill>
                  <a:srgbClr val="000000"/>
                </a:solidFill>
                <a:effectLst/>
                <a:latin typeface="Arial" panose="020B0604020202020204" pitchFamily="34" charset="0"/>
                <a:ea typeface="Times New Roman" panose="02020603050405020304" pitchFamily="18" charset="0"/>
              </a:rPr>
              <a:t>. SAGE.</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000000"/>
                </a:solidFill>
                <a:effectLst/>
                <a:latin typeface="Arial" panose="020B0604020202020204" pitchFamily="34" charset="0"/>
                <a:ea typeface="Times New Roman" panose="02020603050405020304" pitchFamily="18" charset="0"/>
              </a:rPr>
              <a:t>Roman, M (2026) Helsinki Talk; Data, 24</a:t>
            </a:r>
            <a:r>
              <a:rPr lang="en-GB" sz="1800" baseline="30000" dirty="0">
                <a:solidFill>
                  <a:srgbClr val="000000"/>
                </a:solidFill>
                <a:effectLst/>
                <a:latin typeface="Arial" panose="020B0604020202020204" pitchFamily="34" charset="0"/>
                <a:ea typeface="Times New Roman" panose="02020603050405020304" pitchFamily="18" charset="0"/>
              </a:rPr>
              <a:t>th</a:t>
            </a:r>
            <a:r>
              <a:rPr lang="en-GB" sz="1800" dirty="0">
                <a:solidFill>
                  <a:srgbClr val="000000"/>
                </a:solidFill>
                <a:effectLst/>
                <a:latin typeface="Arial" panose="020B0604020202020204" pitchFamily="34" charset="0"/>
                <a:ea typeface="Times New Roman" panose="02020603050405020304" pitchFamily="18" charset="0"/>
              </a:rPr>
              <a:t> March 2026.</a:t>
            </a:r>
          </a:p>
          <a:p>
            <a:endParaRPr lang="en-GB" sz="1800" dirty="0">
              <a:solidFill>
                <a:srgbClr val="000000"/>
              </a:solidFill>
              <a:effectLst/>
              <a:latin typeface="Arial" panose="020B0604020202020204" pitchFamily="34" charset="0"/>
              <a:ea typeface="Times New Roman" panose="02020603050405020304" pitchFamily="18" charset="0"/>
            </a:endParaRPr>
          </a:p>
          <a:p>
            <a:pPr>
              <a:lnSpc>
                <a:spcPts val="1800"/>
              </a:lnSpc>
              <a:spcAft>
                <a:spcPts val="1200"/>
              </a:spcAft>
            </a:pPr>
            <a:r>
              <a:rPr lang="en-GB" dirty="0">
                <a:solidFill>
                  <a:srgbClr val="000000"/>
                </a:solidFill>
                <a:latin typeface="Arial" panose="020B0604020202020204" pitchFamily="34" charset="0"/>
                <a:ea typeface="Times New Roman" panose="02020603050405020304" pitchFamily="18" charset="0"/>
              </a:rPr>
              <a:t> </a:t>
            </a:r>
            <a:r>
              <a:rPr lang="en-GB" sz="1800" dirty="0" err="1">
                <a:solidFill>
                  <a:srgbClr val="000000"/>
                </a:solidFill>
                <a:effectLst/>
                <a:latin typeface="Arial" panose="020B0604020202020204" pitchFamily="34" charset="0"/>
                <a:ea typeface="Times New Roman" panose="02020603050405020304" pitchFamily="18" charset="0"/>
              </a:rPr>
              <a:t>Sapin</a:t>
            </a:r>
            <a:r>
              <a:rPr lang="en-GB" sz="1800" dirty="0">
                <a:solidFill>
                  <a:srgbClr val="000000"/>
                </a:solidFill>
                <a:effectLst/>
                <a:latin typeface="Arial" panose="020B0604020202020204" pitchFamily="34" charset="0"/>
                <a:ea typeface="Times New Roman" panose="02020603050405020304" pitchFamily="18" charset="0"/>
              </a:rPr>
              <a:t>, K. (2013). </a:t>
            </a:r>
            <a:r>
              <a:rPr lang="en-GB" sz="1800" i="1" dirty="0">
                <a:solidFill>
                  <a:srgbClr val="000000"/>
                </a:solidFill>
                <a:effectLst/>
                <a:latin typeface="Arial" panose="020B0604020202020204" pitchFamily="34" charset="0"/>
                <a:ea typeface="Times New Roman" panose="02020603050405020304" pitchFamily="18" charset="0"/>
              </a:rPr>
              <a:t>Essential Skills for Youth Work Practice, 2nd Edition</a:t>
            </a:r>
            <a:r>
              <a:rPr lang="en-GB" sz="1800" dirty="0">
                <a:solidFill>
                  <a:srgbClr val="000000"/>
                </a:solidFill>
                <a:effectLst/>
                <a:latin typeface="Arial" panose="020B0604020202020204" pitchFamily="34" charset="0"/>
                <a:ea typeface="Times New Roman" panose="02020603050405020304" pitchFamily="18" charset="0"/>
              </a:rPr>
              <a:t>. SAGE Publications Limited.</a:t>
            </a:r>
            <a:endParaRPr lang="en-GB" sz="1800" dirty="0">
              <a:effectLst/>
              <a:latin typeface="Times New Roman" panose="02020603050405020304" pitchFamily="18" charset="0"/>
              <a:ea typeface="Times New Roman" panose="02020603050405020304" pitchFamily="18" charset="0"/>
            </a:endParaRPr>
          </a:p>
          <a:p>
            <a:pPr>
              <a:lnSpc>
                <a:spcPts val="1800"/>
              </a:lnSpc>
              <a:spcAft>
                <a:spcPts val="1200"/>
              </a:spcAft>
            </a:pPr>
            <a:r>
              <a:rPr lang="en-GB" sz="1800" dirty="0">
                <a:solidFill>
                  <a:srgbClr val="000000"/>
                </a:solidFill>
                <a:effectLst/>
                <a:latin typeface="Arial" panose="020B0604020202020204" pitchFamily="34" charset="0"/>
                <a:ea typeface="Times New Roman" panose="02020603050405020304" pitchFamily="18" charset="0"/>
              </a:rPr>
              <a:t>Send Support Services (2020). </a:t>
            </a:r>
            <a:r>
              <a:rPr lang="en-GB" sz="1800" i="1" dirty="0">
                <a:solidFill>
                  <a:srgbClr val="000000"/>
                </a:solidFill>
                <a:effectLst/>
                <a:latin typeface="Arial" panose="020B0604020202020204" pitchFamily="34" charset="0"/>
                <a:ea typeface="Times New Roman" panose="02020603050405020304" pitchFamily="18" charset="0"/>
              </a:rPr>
              <a:t>Send Support Services</a:t>
            </a:r>
            <a:r>
              <a:rPr lang="en-GB" sz="1800" dirty="0">
                <a:solidFill>
                  <a:srgbClr val="000000"/>
                </a:solidFill>
                <a:effectLst/>
                <a:latin typeface="Arial" panose="020B0604020202020204" pitchFamily="34" charset="0"/>
                <a:ea typeface="Times New Roman" panose="02020603050405020304" pitchFamily="18" charset="0"/>
              </a:rPr>
              <a:t>. [online] SEND Support Service. Available at: https://</a:t>
            </a:r>
            <a:r>
              <a:rPr lang="en-GB" sz="1800" dirty="0" err="1">
                <a:solidFill>
                  <a:srgbClr val="000000"/>
                </a:solidFill>
                <a:effectLst/>
                <a:latin typeface="Arial" panose="020B0604020202020204" pitchFamily="34" charset="0"/>
                <a:ea typeface="Times New Roman" panose="02020603050405020304" pitchFamily="18" charset="0"/>
              </a:rPr>
              <a:t>www.sendsupportservices.net</a:t>
            </a:r>
            <a:r>
              <a:rPr lang="en-GB" sz="1800" dirty="0">
                <a:solidFill>
                  <a:srgbClr val="000000"/>
                </a:solidFill>
                <a:effectLst/>
                <a:latin typeface="Arial" panose="020B0604020202020204" pitchFamily="34" charset="0"/>
                <a:ea typeface="Times New Roman" panose="02020603050405020304" pitchFamily="18" charset="0"/>
              </a:rPr>
              <a:t> [Accessed 29 Jan. 2026].</a:t>
            </a:r>
            <a:endParaRPr lang="en-GB" sz="1800" dirty="0">
              <a:effectLst/>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64834899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0BC5320-0667-C8B2-890C-6A06CDAB3D99}"/>
              </a:ext>
            </a:extLst>
          </p:cNvPr>
          <p:cNvSpPr txBox="1"/>
          <p:nvPr/>
        </p:nvSpPr>
        <p:spPr>
          <a:xfrm>
            <a:off x="255181" y="191387"/>
            <a:ext cx="11936819" cy="5653920"/>
          </a:xfrm>
          <a:prstGeom prst="rect">
            <a:avLst/>
          </a:prstGeom>
          <a:noFill/>
        </p:spPr>
        <p:txBody>
          <a:bodyPr wrap="square">
            <a:spAutoFit/>
          </a:bodyPr>
          <a:lstStyle/>
          <a:p>
            <a:pPr>
              <a:lnSpc>
                <a:spcPts val="1800"/>
              </a:lnSpc>
              <a:spcAft>
                <a:spcPts val="1200"/>
              </a:spcAft>
            </a:pP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SHELTER CYMRU (2020). </a:t>
            </a:r>
            <a:r>
              <a:rPr lang="en-GB" sz="1800" i="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Swansea Young People services – Evolve – Shelter Cymru</a:t>
            </a: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[online] </a:t>
            </a:r>
            <a:r>
              <a:rPr lang="en-GB" sz="1800" kern="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Sheltercymru.org.uk</a:t>
            </a: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Available at: https://</a:t>
            </a:r>
            <a:r>
              <a:rPr lang="en-GB" sz="1800" kern="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search.sheltercymru.org.uk</a:t>
            </a: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t>
            </a:r>
            <a:r>
              <a:rPr lang="en-GB" sz="1800" kern="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yp_services</a:t>
            </a: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t>
            </a:r>
            <a:r>
              <a:rPr lang="en-GB" sz="1800" kern="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swansea</a:t>
            </a: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-young-people-services-evolve [Accessed 6 Nov. 2025].</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ts val="1800"/>
              </a:lnSpc>
              <a:spcAft>
                <a:spcPts val="1200"/>
              </a:spcAft>
            </a:pP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Social Care Wales (2017). </a:t>
            </a:r>
            <a:r>
              <a:rPr lang="en-GB" sz="1800" i="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Overview of the Social services and well-being (Wales) Act 2014</a:t>
            </a: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[online] Social Care Wales. Available at: https://</a:t>
            </a:r>
            <a:r>
              <a:rPr lang="en-GB" sz="1800" kern="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socialcare.wales</a:t>
            </a: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/resources-guidance/information-and-learning-hub/</a:t>
            </a:r>
            <a:r>
              <a:rPr lang="en-GB" sz="1800" kern="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sswbact</a:t>
            </a: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/overview.</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ts val="1800"/>
              </a:lnSpc>
              <a:spcAft>
                <a:spcPts val="1200"/>
              </a:spcAft>
            </a:pPr>
            <a:r>
              <a:rPr lang="en-GB" sz="1800" dirty="0">
                <a:solidFill>
                  <a:srgbClr val="000000"/>
                </a:solidFill>
                <a:effectLst/>
                <a:latin typeface="Arial" panose="020B0604020202020204" pitchFamily="34" charset="0"/>
                <a:ea typeface="Times New Roman" panose="02020603050405020304" pitchFamily="18" charset="0"/>
              </a:rPr>
              <a:t>UK Government (2025). </a:t>
            </a:r>
            <a:r>
              <a:rPr lang="en-GB" sz="1800" i="1" dirty="0">
                <a:solidFill>
                  <a:srgbClr val="000000"/>
                </a:solidFill>
                <a:effectLst/>
                <a:latin typeface="Arial" panose="020B0604020202020204" pitchFamily="34" charset="0"/>
                <a:ea typeface="Times New Roman" panose="02020603050405020304" pitchFamily="18" charset="0"/>
              </a:rPr>
              <a:t>Data Protection Act</a:t>
            </a:r>
            <a:r>
              <a:rPr lang="en-GB" sz="1800" dirty="0">
                <a:solidFill>
                  <a:srgbClr val="000000"/>
                </a:solidFill>
                <a:effectLst/>
                <a:latin typeface="Arial" panose="020B0604020202020204" pitchFamily="34" charset="0"/>
                <a:ea typeface="Times New Roman" panose="02020603050405020304" pitchFamily="18" charset="0"/>
              </a:rPr>
              <a:t>. [online] </a:t>
            </a:r>
            <a:r>
              <a:rPr lang="en-GB" sz="1800" dirty="0" err="1">
                <a:solidFill>
                  <a:srgbClr val="000000"/>
                </a:solidFill>
                <a:effectLst/>
                <a:latin typeface="Arial" panose="020B0604020202020204" pitchFamily="34" charset="0"/>
                <a:ea typeface="Times New Roman" panose="02020603050405020304" pitchFamily="18" charset="0"/>
              </a:rPr>
              <a:t>Gov.uk</a:t>
            </a:r>
            <a:r>
              <a:rPr lang="en-GB" sz="1800" dirty="0">
                <a:solidFill>
                  <a:srgbClr val="000000"/>
                </a:solidFill>
                <a:effectLst/>
                <a:latin typeface="Arial" panose="020B0604020202020204" pitchFamily="34" charset="0"/>
                <a:ea typeface="Times New Roman" panose="02020603050405020304" pitchFamily="18" charset="0"/>
              </a:rPr>
              <a:t>. Available at: https://</a:t>
            </a:r>
            <a:r>
              <a:rPr lang="en-GB" sz="1800" dirty="0" err="1">
                <a:solidFill>
                  <a:srgbClr val="000000"/>
                </a:solidFill>
                <a:effectLst/>
                <a:latin typeface="Arial" panose="020B0604020202020204" pitchFamily="34" charset="0"/>
                <a:ea typeface="Times New Roman" panose="02020603050405020304" pitchFamily="18" charset="0"/>
              </a:rPr>
              <a:t>www.gov.uk</a:t>
            </a:r>
            <a:r>
              <a:rPr lang="en-GB" sz="1800" dirty="0">
                <a:solidFill>
                  <a:srgbClr val="000000"/>
                </a:solidFill>
                <a:effectLst/>
                <a:latin typeface="Arial" panose="020B0604020202020204" pitchFamily="34" charset="0"/>
                <a:ea typeface="Times New Roman" panose="02020603050405020304" pitchFamily="18" charset="0"/>
              </a:rPr>
              <a:t>/data-protection.</a:t>
            </a:r>
            <a:endParaRPr lang="en-GB" sz="1800" dirty="0">
              <a:effectLst/>
              <a:latin typeface="Times New Roman" panose="02020603050405020304" pitchFamily="18" charset="0"/>
              <a:ea typeface="Times New Roman" panose="02020603050405020304" pitchFamily="18" charset="0"/>
            </a:endParaRPr>
          </a:p>
          <a:p>
            <a:pPr>
              <a:lnSpc>
                <a:spcPts val="1800"/>
              </a:lnSpc>
              <a:spcAft>
                <a:spcPts val="1200"/>
              </a:spcAft>
            </a:pPr>
            <a:r>
              <a:rPr lang="en-GB" sz="1800" dirty="0">
                <a:solidFill>
                  <a:srgbClr val="000000"/>
                </a:solidFill>
                <a:effectLst/>
                <a:latin typeface="Arial" panose="020B0604020202020204" pitchFamily="34" charset="0"/>
                <a:ea typeface="Times New Roman" panose="02020603050405020304" pitchFamily="18" charset="0"/>
              </a:rPr>
              <a:t>UNICEF (n.d.). </a:t>
            </a:r>
            <a:r>
              <a:rPr lang="en-GB" sz="1800" i="1" dirty="0">
                <a:solidFill>
                  <a:srgbClr val="000000"/>
                </a:solidFill>
                <a:effectLst/>
                <a:latin typeface="Arial" panose="020B0604020202020204" pitchFamily="34" charset="0"/>
                <a:ea typeface="Times New Roman" panose="02020603050405020304" pitchFamily="18" charset="0"/>
              </a:rPr>
              <a:t>UN convention on the rights of the child (UNCRC)</a:t>
            </a:r>
            <a:r>
              <a:rPr lang="en-GB" sz="1800" dirty="0">
                <a:solidFill>
                  <a:srgbClr val="000000"/>
                </a:solidFill>
                <a:effectLst/>
                <a:latin typeface="Arial" panose="020B0604020202020204" pitchFamily="34" charset="0"/>
                <a:ea typeface="Times New Roman" panose="02020603050405020304" pitchFamily="18" charset="0"/>
              </a:rPr>
              <a:t>. [online] </a:t>
            </a:r>
            <a:r>
              <a:rPr lang="en-GB" sz="1800" dirty="0" err="1">
                <a:solidFill>
                  <a:srgbClr val="000000"/>
                </a:solidFill>
                <a:effectLst/>
                <a:latin typeface="Arial" panose="020B0604020202020204" pitchFamily="34" charset="0"/>
                <a:ea typeface="Times New Roman" panose="02020603050405020304" pitchFamily="18" charset="0"/>
              </a:rPr>
              <a:t>unicef</a:t>
            </a:r>
            <a:r>
              <a:rPr lang="en-GB" sz="1800" dirty="0">
                <a:solidFill>
                  <a:srgbClr val="000000"/>
                </a:solidFill>
                <a:effectLst/>
                <a:latin typeface="Arial" panose="020B0604020202020204" pitchFamily="34" charset="0"/>
                <a:ea typeface="Times New Roman" panose="02020603050405020304" pitchFamily="18" charset="0"/>
              </a:rPr>
              <a:t>. Available at: https://</a:t>
            </a:r>
            <a:r>
              <a:rPr lang="en-GB" sz="1800" dirty="0" err="1">
                <a:solidFill>
                  <a:srgbClr val="000000"/>
                </a:solidFill>
                <a:effectLst/>
                <a:latin typeface="Arial" panose="020B0604020202020204" pitchFamily="34" charset="0"/>
                <a:ea typeface="Times New Roman" panose="02020603050405020304" pitchFamily="18" charset="0"/>
              </a:rPr>
              <a:t>www.unicef.org.uk</a:t>
            </a:r>
            <a:r>
              <a:rPr lang="en-GB" sz="1800" dirty="0">
                <a:solidFill>
                  <a:srgbClr val="000000"/>
                </a:solidFill>
                <a:effectLst/>
                <a:latin typeface="Arial" panose="020B0604020202020204" pitchFamily="34" charset="0"/>
                <a:ea typeface="Times New Roman" panose="02020603050405020304" pitchFamily="18" charset="0"/>
              </a:rPr>
              <a:t>/what-we-do/un-convention-child-rights/.</a:t>
            </a:r>
            <a:endParaRPr lang="en-GB" sz="1800" dirty="0">
              <a:effectLst/>
              <a:latin typeface="Times New Roman" panose="02020603050405020304" pitchFamily="18" charset="0"/>
              <a:ea typeface="Times New Roman" panose="02020603050405020304" pitchFamily="18" charset="0"/>
            </a:endParaRPr>
          </a:p>
          <a:p>
            <a:pPr>
              <a:lnSpc>
                <a:spcPts val="1800"/>
              </a:lnSpc>
              <a:spcAft>
                <a:spcPts val="1200"/>
              </a:spcAft>
            </a:pPr>
            <a:r>
              <a:rPr lang="en-GB" sz="1800" dirty="0">
                <a:solidFill>
                  <a:srgbClr val="000000"/>
                </a:solidFill>
                <a:effectLst/>
                <a:latin typeface="Arial" panose="020B0604020202020204" pitchFamily="34" charset="0"/>
                <a:ea typeface="Times New Roman" panose="02020603050405020304" pitchFamily="18" charset="0"/>
              </a:rPr>
              <a:t>UWTSD (2022). </a:t>
            </a:r>
            <a:r>
              <a:rPr lang="en-GB" sz="1800" i="1" dirty="0">
                <a:solidFill>
                  <a:srgbClr val="000000"/>
                </a:solidFill>
                <a:effectLst/>
                <a:latin typeface="Arial" panose="020B0604020202020204" pitchFamily="34" charset="0"/>
                <a:ea typeface="Times New Roman" panose="02020603050405020304" pitchFamily="18" charset="0"/>
              </a:rPr>
              <a:t>Research Integrity and Ethics</a:t>
            </a:r>
            <a:r>
              <a:rPr lang="en-GB" sz="1800" dirty="0">
                <a:solidFill>
                  <a:srgbClr val="000000"/>
                </a:solidFill>
                <a:effectLst/>
                <a:latin typeface="Arial" panose="020B0604020202020204" pitchFamily="34" charset="0"/>
                <a:ea typeface="Times New Roman" panose="02020603050405020304" pitchFamily="18" charset="0"/>
              </a:rPr>
              <a:t>. [online] The University of Wales Trinity Saint David. Available at: </a:t>
            </a:r>
            <a:r>
              <a:rPr lang="en-GB" sz="1800" u="sng" dirty="0">
                <a:solidFill>
                  <a:srgbClr val="467886"/>
                </a:solidFill>
                <a:effectLst/>
                <a:latin typeface="Arial" panose="020B0604020202020204" pitchFamily="34" charset="0"/>
                <a:ea typeface="Times New Roman" panose="02020603050405020304" pitchFamily="18" charset="0"/>
                <a:hlinkClick r:id="rId2"/>
              </a:rPr>
              <a:t>https://www.uwtsd.ac.uk/research/research-integrity-and-ethics</a:t>
            </a:r>
            <a:r>
              <a:rPr lang="en-GB" sz="1800" dirty="0">
                <a:solidFill>
                  <a:srgbClr val="000000"/>
                </a:solidFill>
                <a:effectLst/>
                <a:latin typeface="Arial" panose="020B0604020202020204" pitchFamily="34" charset="0"/>
                <a:ea typeface="Times New Roman" panose="02020603050405020304" pitchFamily="18" charset="0"/>
              </a:rPr>
              <a:t>.</a:t>
            </a:r>
            <a:endParaRPr lang="en-GB" sz="1800" dirty="0">
              <a:effectLst/>
              <a:latin typeface="Times New Roman" panose="02020603050405020304" pitchFamily="18" charset="0"/>
              <a:ea typeface="Times New Roman" panose="02020603050405020304" pitchFamily="18" charset="0"/>
            </a:endParaRPr>
          </a:p>
          <a:p>
            <a:pPr>
              <a:lnSpc>
                <a:spcPts val="1800"/>
              </a:lnSpc>
              <a:spcAft>
                <a:spcPts val="1200"/>
              </a:spcAft>
            </a:pP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Wales safeguarding procedures (2021). </a:t>
            </a:r>
            <a:r>
              <a:rPr lang="en-GB" sz="1800" i="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Safeguarding Wales</a:t>
            </a: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[online] </a:t>
            </a:r>
            <a:r>
              <a:rPr lang="en-GB" sz="1800" kern="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Safeguarding.wales</a:t>
            </a: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Available at: </a:t>
            </a: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hlinkClick r:id="rId3"/>
              </a:rPr>
              <a:t>https://safeguarding.wales/en/chi-i/chi-i-c6/c6-p8/</a:t>
            </a: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t>
            </a:r>
          </a:p>
          <a:p>
            <a:pPr>
              <a:lnSpc>
                <a:spcPts val="1800"/>
              </a:lnSpc>
              <a:spcAft>
                <a:spcPts val="1200"/>
              </a:spcAft>
            </a:pPr>
            <a:r>
              <a:rPr lang="en-GB" kern="0" dirty="0">
                <a:solidFill>
                  <a:srgbClr val="000000"/>
                </a:solidFill>
                <a:latin typeface="Arial" panose="020B0604020202020204" pitchFamily="34" charset="0"/>
                <a:ea typeface="Aptos" panose="020B0004020202020204" pitchFamily="34" charset="0"/>
                <a:cs typeface="Times New Roman" panose="02020603050405020304" pitchFamily="18" charset="0"/>
              </a:rPr>
              <a:t> </a:t>
            </a: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Wales, C. commissioner W. (2021). </a:t>
            </a:r>
            <a:r>
              <a:rPr lang="en-GB" sz="1800" i="1" kern="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Comisiynydd</a:t>
            </a:r>
            <a:r>
              <a:rPr lang="en-GB" sz="1800" i="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Plant Cymru Children’s Commissioner for A Review of the Welsh Government’s actions on home education and independent schools</a:t>
            </a: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[online] Available at: https://</a:t>
            </a:r>
            <a:r>
              <a:rPr lang="en-GB" sz="1800" kern="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www.childcomwales.org.uk</a:t>
            </a: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t>
            </a:r>
            <a:r>
              <a:rPr lang="en-GB" sz="1800" kern="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wp</a:t>
            </a: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-content/uploads/2021/02/ReviewofWG_FINAL_CYP_ENG-1.pdf [Accessed 16 Jan. 2026].</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r>
              <a:rPr lang="en-GB" sz="1800" kern="100" dirty="0">
                <a:effectLst/>
                <a:latin typeface="Arial" panose="020B0604020202020204" pitchFamily="34" charset="0"/>
                <a:ea typeface="Aptos" panose="020B0004020202020204" pitchFamily="34" charset="0"/>
                <a:cs typeface="Times New Roman" panose="02020603050405020304" pitchFamily="18" charset="0"/>
              </a:rPr>
              <a:t>‌</a:t>
            </a: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Welsh Assembly Government (2014). </a:t>
            </a:r>
            <a:r>
              <a:rPr lang="en-GB" sz="1800" i="1" kern="100" dirty="0">
                <a:effectLst/>
                <a:latin typeface="Arial" panose="020B0604020202020204" pitchFamily="34" charset="0"/>
                <a:ea typeface="Aptos" panose="020B0004020202020204" pitchFamily="34" charset="0"/>
                <a:cs typeface="Times New Roman" panose="02020603050405020304" pitchFamily="18" charset="0"/>
              </a:rPr>
              <a:t>Social Services and Well-being (Wales) Act 2014 - Explanatory Notes</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[online] </a:t>
            </a:r>
            <a:r>
              <a:rPr lang="en-GB" sz="1800" kern="100" dirty="0" err="1">
                <a:effectLst/>
                <a:latin typeface="Arial" panose="020B0604020202020204" pitchFamily="34" charset="0"/>
                <a:ea typeface="Aptos" panose="020B0004020202020204" pitchFamily="34" charset="0"/>
                <a:cs typeface="Times New Roman" panose="02020603050405020304" pitchFamily="18" charset="0"/>
              </a:rPr>
              <a:t>Legislation.gov.uk</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Available at: </a:t>
            </a:r>
            <a:r>
              <a:rPr lang="en-GB" sz="18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4"/>
              </a:rPr>
              <a:t>https://www.legislation.gov.uk/anaw/2014/4/notes/contents</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ts val="1800"/>
              </a:lnSpc>
              <a:spcAft>
                <a:spcPts val="12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92394366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AB6A3AD-8A58-1477-C278-9C55CD107B6F}"/>
              </a:ext>
            </a:extLst>
          </p:cNvPr>
          <p:cNvSpPr txBox="1"/>
          <p:nvPr/>
        </p:nvSpPr>
        <p:spPr>
          <a:xfrm>
            <a:off x="233916" y="148856"/>
            <a:ext cx="11958084" cy="6140142"/>
          </a:xfrm>
          <a:prstGeom prst="rect">
            <a:avLst/>
          </a:prstGeom>
          <a:noFill/>
        </p:spPr>
        <p:txBody>
          <a:bodyPr wrap="square">
            <a:spAutoFit/>
          </a:bodyPr>
          <a:lstStyle/>
          <a:p>
            <a:pPr>
              <a:lnSpc>
                <a:spcPct val="150000"/>
              </a:lnSpc>
              <a:spcAft>
                <a:spcPts val="1200"/>
              </a:spcAft>
            </a:pPr>
            <a:r>
              <a:rPr lang="en-GB" sz="1800" kern="100" dirty="0">
                <a:effectLst/>
                <a:latin typeface="Arial" panose="020B0604020202020204" pitchFamily="34" charset="0"/>
                <a:ea typeface="Times New Roman" panose="02020603050405020304" pitchFamily="18" charset="0"/>
                <a:cs typeface="Times New Roman" panose="02020603050405020304" pitchFamily="18" charset="0"/>
              </a:rPr>
              <a:t>Welsh Government (2015). </a:t>
            </a:r>
            <a:r>
              <a:rPr lang="en-GB" sz="1800" i="1" kern="100" dirty="0">
                <a:effectLst/>
                <a:latin typeface="Arial" panose="020B0604020202020204" pitchFamily="34" charset="0"/>
                <a:ea typeface="Times New Roman" panose="02020603050405020304" pitchFamily="18" charset="0"/>
                <a:cs typeface="Times New Roman" panose="02020603050405020304" pitchFamily="18" charset="0"/>
              </a:rPr>
              <a:t>Well-being of Future Generations (Wales) Act 2015: the essentials [HTML]</a:t>
            </a:r>
            <a:r>
              <a:rPr lang="en-GB" sz="1800" kern="100" dirty="0">
                <a:effectLst/>
                <a:latin typeface="Arial" panose="020B0604020202020204" pitchFamily="34" charset="0"/>
                <a:ea typeface="Times New Roman" panose="02020603050405020304" pitchFamily="18" charset="0"/>
                <a:cs typeface="Times New Roman" panose="02020603050405020304" pitchFamily="18" charset="0"/>
              </a:rPr>
              <a:t>. [online] GOV.WALES. Available at: </a:t>
            </a:r>
            <a:r>
              <a:rPr lang="en-GB" sz="1800" u="sng" kern="100" dirty="0">
                <a:solidFill>
                  <a:srgbClr val="467886"/>
                </a:solidFill>
                <a:effectLst/>
                <a:latin typeface="Arial" panose="020B0604020202020204" pitchFamily="34" charset="0"/>
                <a:ea typeface="Times New Roman" panose="02020603050405020304" pitchFamily="18" charset="0"/>
                <a:cs typeface="Times New Roman" panose="02020603050405020304" pitchFamily="18" charset="0"/>
                <a:hlinkClick r:id="rId2"/>
              </a:rPr>
              <a:t>https://www.gov.wales/well-being-future-generations-act-essentials-html</a:t>
            </a:r>
            <a:r>
              <a:rPr lang="en-GB" sz="1800" kern="100" dirty="0">
                <a:effectLst/>
                <a:latin typeface="Arial" panose="020B0604020202020204" pitchFamily="34" charset="0"/>
                <a:ea typeface="Times New Roman" panose="02020603050405020304" pitchFamily="18" charset="0"/>
                <a:cs typeface="Times New Roman" panose="02020603050405020304" pitchFamily="18" charset="0"/>
              </a:rPr>
              <a:t>.</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r>
              <a:rPr lang="en-GB" sz="1800" kern="100" dirty="0">
                <a:effectLst/>
                <a:latin typeface="Arial" panose="020B0604020202020204" pitchFamily="34" charset="0"/>
                <a:ea typeface="Aptos" panose="020B0004020202020204" pitchFamily="34" charset="0"/>
                <a:cs typeface="Times New Roman" panose="02020603050405020304" pitchFamily="18" charset="0"/>
              </a:rPr>
              <a:t>‌</a:t>
            </a: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Welsh Government (2011). </a:t>
            </a:r>
            <a:r>
              <a:rPr lang="en-GB" sz="1800" i="1" kern="100" dirty="0">
                <a:effectLst/>
                <a:latin typeface="Arial" panose="020B0604020202020204" pitchFamily="34" charset="0"/>
                <a:ea typeface="Aptos" panose="020B0004020202020204" pitchFamily="34" charset="0"/>
                <a:cs typeface="Times New Roman" panose="02020603050405020304" pitchFamily="18" charset="0"/>
              </a:rPr>
              <a:t>Rights of Children and Young Persons (Wales) Measure 2011</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[online] </a:t>
            </a:r>
            <a:r>
              <a:rPr lang="en-GB" sz="1800" kern="100" dirty="0" err="1">
                <a:effectLst/>
                <a:latin typeface="Arial" panose="020B0604020202020204" pitchFamily="34" charset="0"/>
                <a:ea typeface="Aptos" panose="020B0004020202020204" pitchFamily="34" charset="0"/>
                <a:cs typeface="Times New Roman" panose="02020603050405020304" pitchFamily="18" charset="0"/>
              </a:rPr>
              <a:t>Legislation.gov.uk</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Available at: </a:t>
            </a:r>
            <a:r>
              <a:rPr lang="en-GB" sz="18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3"/>
              </a:rPr>
              <a:t>https://www.legislation.gov.uk/mwa/2011/2/contents</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1200"/>
              </a:spcAft>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ts val="1800"/>
              </a:lnSpc>
              <a:spcAft>
                <a:spcPts val="1200"/>
              </a:spcAft>
            </a:pPr>
            <a:r>
              <a:rPr lang="en-GB" sz="1800" dirty="0">
                <a:solidFill>
                  <a:srgbClr val="000000"/>
                </a:solidFill>
                <a:effectLst/>
                <a:latin typeface="Arial" panose="020B0604020202020204" pitchFamily="34" charset="0"/>
                <a:ea typeface="Times New Roman" panose="02020603050405020304" pitchFamily="18" charset="0"/>
              </a:rPr>
              <a:t>Welsh Government (2017). </a:t>
            </a:r>
            <a:r>
              <a:rPr lang="en-GB" sz="1800" i="1" dirty="0">
                <a:solidFill>
                  <a:srgbClr val="000000"/>
                </a:solidFill>
                <a:effectLst/>
                <a:latin typeface="Arial" panose="020B0604020202020204" pitchFamily="34" charset="0"/>
                <a:ea typeface="Times New Roman" panose="02020603050405020304" pitchFamily="18" charset="0"/>
              </a:rPr>
              <a:t>Number: WG30302 XXXXX Draft non-statutory guidance on elective home education</a:t>
            </a:r>
            <a:r>
              <a:rPr lang="en-GB" sz="1800" dirty="0">
                <a:solidFill>
                  <a:srgbClr val="000000"/>
                </a:solidFill>
                <a:effectLst/>
                <a:latin typeface="Arial" panose="020B0604020202020204" pitchFamily="34" charset="0"/>
                <a:ea typeface="Times New Roman" panose="02020603050405020304" pitchFamily="18" charset="0"/>
              </a:rPr>
              <a:t>. [online] Available at: https://</a:t>
            </a:r>
            <a:r>
              <a:rPr lang="en-GB" sz="1800" dirty="0" err="1">
                <a:solidFill>
                  <a:srgbClr val="000000"/>
                </a:solidFill>
                <a:effectLst/>
                <a:latin typeface="Arial" panose="020B0604020202020204" pitchFamily="34" charset="0"/>
                <a:ea typeface="Times New Roman" panose="02020603050405020304" pitchFamily="18" charset="0"/>
              </a:rPr>
              <a:t>www.gov.wales</a:t>
            </a:r>
            <a:r>
              <a:rPr lang="en-GB" sz="1800" dirty="0">
                <a:solidFill>
                  <a:srgbClr val="000000"/>
                </a:solidFill>
                <a:effectLst/>
                <a:latin typeface="Arial" panose="020B0604020202020204" pitchFamily="34" charset="0"/>
                <a:ea typeface="Times New Roman" panose="02020603050405020304" pitchFamily="18" charset="0"/>
              </a:rPr>
              <a:t>/sites/default/files/consultations/2018-01/170116-elective-home-education-sor-en.pdf [Accessed 20 Jan. 2026].</a:t>
            </a:r>
            <a:endParaRPr lang="en-GB" sz="1800" dirty="0">
              <a:effectLst/>
              <a:latin typeface="Times New Roman" panose="02020603050405020304" pitchFamily="18" charset="0"/>
              <a:ea typeface="Times New Roman" panose="02020603050405020304" pitchFamily="18" charset="0"/>
            </a:endParaRPr>
          </a:p>
          <a:p>
            <a:pPr>
              <a:lnSpc>
                <a:spcPts val="1800"/>
              </a:lnSpc>
              <a:spcAft>
                <a:spcPts val="1200"/>
              </a:spcAft>
            </a:pPr>
            <a:r>
              <a:rPr lang="en-GB" sz="1800" dirty="0">
                <a:solidFill>
                  <a:srgbClr val="000000"/>
                </a:solidFill>
                <a:effectLst/>
                <a:latin typeface="Arial" panose="020B0604020202020204" pitchFamily="34" charset="0"/>
                <a:ea typeface="Times New Roman" panose="02020603050405020304" pitchFamily="18" charset="0"/>
              </a:rPr>
              <a:t>Welsh Government (2019). </a:t>
            </a:r>
            <a:r>
              <a:rPr lang="en-GB" sz="1800" i="1" dirty="0">
                <a:solidFill>
                  <a:srgbClr val="000000"/>
                </a:solidFill>
                <a:effectLst/>
                <a:latin typeface="Arial" panose="020B0604020202020204" pitchFamily="34" charset="0"/>
                <a:ea typeface="Times New Roman" panose="02020603050405020304" pitchFamily="18" charset="0"/>
              </a:rPr>
              <a:t>Home Education Handbook</a:t>
            </a:r>
            <a:r>
              <a:rPr lang="en-GB" sz="1800" dirty="0">
                <a:solidFill>
                  <a:srgbClr val="000000"/>
                </a:solidFill>
                <a:effectLst/>
                <a:latin typeface="Arial" panose="020B0604020202020204" pitchFamily="34" charset="0"/>
                <a:ea typeface="Times New Roman" panose="02020603050405020304" pitchFamily="18" charset="0"/>
              </a:rPr>
              <a:t>. [online] Available at: https://</a:t>
            </a:r>
            <a:r>
              <a:rPr lang="en-GB" sz="1800" dirty="0" err="1">
                <a:solidFill>
                  <a:srgbClr val="000000"/>
                </a:solidFill>
                <a:effectLst/>
                <a:latin typeface="Arial" panose="020B0604020202020204" pitchFamily="34" charset="0"/>
                <a:ea typeface="Times New Roman" panose="02020603050405020304" pitchFamily="18" charset="0"/>
              </a:rPr>
              <a:t>www.gov.wales</a:t>
            </a:r>
            <a:r>
              <a:rPr lang="en-GB" sz="1800" dirty="0">
                <a:solidFill>
                  <a:srgbClr val="000000"/>
                </a:solidFill>
                <a:effectLst/>
                <a:latin typeface="Arial" panose="020B0604020202020204" pitchFamily="34" charset="0"/>
                <a:ea typeface="Times New Roman" panose="02020603050405020304" pitchFamily="18" charset="0"/>
              </a:rPr>
              <a:t>/sites/default/files/consultations/2019-07/draft-handbook-for-home-educators-easy-</a:t>
            </a:r>
            <a:r>
              <a:rPr lang="en-GB" sz="1800" dirty="0" err="1">
                <a:solidFill>
                  <a:srgbClr val="000000"/>
                </a:solidFill>
                <a:effectLst/>
                <a:latin typeface="Arial" panose="020B0604020202020204" pitchFamily="34" charset="0"/>
                <a:ea typeface="Times New Roman" panose="02020603050405020304" pitchFamily="18" charset="0"/>
              </a:rPr>
              <a:t>read.pdf</a:t>
            </a:r>
            <a:r>
              <a:rPr lang="en-GB" sz="1800" dirty="0">
                <a:solidFill>
                  <a:srgbClr val="000000"/>
                </a:solidFill>
                <a:effectLst/>
                <a:latin typeface="Arial" panose="020B0604020202020204" pitchFamily="34" charset="0"/>
                <a:ea typeface="Times New Roman" panose="02020603050405020304" pitchFamily="18" charset="0"/>
              </a:rPr>
              <a:t> [Accessed 19 Jan. 2026].</a:t>
            </a:r>
            <a:endParaRPr lang="en-GB" sz="1800" dirty="0">
              <a:effectLst/>
              <a:latin typeface="Times New Roman" panose="02020603050405020304" pitchFamily="18" charset="0"/>
              <a:ea typeface="Times New Roman" panose="02020603050405020304" pitchFamily="18" charset="0"/>
            </a:endParaRPr>
          </a:p>
          <a:p>
            <a:pPr>
              <a:lnSpc>
                <a:spcPts val="1800"/>
              </a:lnSpc>
              <a:spcAft>
                <a:spcPts val="1200"/>
              </a:spcAft>
            </a:pPr>
            <a:r>
              <a:rPr lang="en-GB" sz="1800" dirty="0">
                <a:solidFill>
                  <a:srgbClr val="000000"/>
                </a:solidFill>
                <a:effectLst/>
                <a:latin typeface="Arial" panose="020B0604020202020204" pitchFamily="34" charset="0"/>
                <a:ea typeface="Times New Roman" panose="02020603050405020304" pitchFamily="18" charset="0"/>
              </a:rPr>
              <a:t>Welsh Government (2019). </a:t>
            </a:r>
            <a:r>
              <a:rPr lang="en-GB" sz="1800" i="1" dirty="0">
                <a:solidFill>
                  <a:srgbClr val="000000"/>
                </a:solidFill>
                <a:effectLst/>
                <a:latin typeface="Arial" panose="020B0604020202020204" pitchFamily="34" charset="0"/>
                <a:ea typeface="Times New Roman" panose="02020603050405020304" pitchFamily="18" charset="0"/>
              </a:rPr>
              <a:t>Youth Work Strategy for Wales</a:t>
            </a:r>
            <a:r>
              <a:rPr lang="en-GB" sz="1800" dirty="0">
                <a:solidFill>
                  <a:srgbClr val="000000"/>
                </a:solidFill>
                <a:effectLst/>
                <a:latin typeface="Arial" panose="020B0604020202020204" pitchFamily="34" charset="0"/>
                <a:ea typeface="Times New Roman" panose="02020603050405020304" pitchFamily="18" charset="0"/>
              </a:rPr>
              <a:t>. [online] Available at: </a:t>
            </a:r>
            <a:r>
              <a:rPr lang="en-GB" sz="1800" u="sng" dirty="0">
                <a:solidFill>
                  <a:srgbClr val="467886"/>
                </a:solidFill>
                <a:effectLst/>
                <a:latin typeface="Arial" panose="020B0604020202020204" pitchFamily="34" charset="0"/>
                <a:ea typeface="Times New Roman" panose="02020603050405020304" pitchFamily="18" charset="0"/>
                <a:hlinkClick r:id="rId4"/>
              </a:rPr>
              <a:t>https://www.gov.wales/sites/default/files/publications/2024-10/youth-work-strategy-for-wales.pdf</a:t>
            </a:r>
            <a:r>
              <a:rPr lang="en-GB" sz="1800" dirty="0">
                <a:solidFill>
                  <a:srgbClr val="000000"/>
                </a:solidFill>
                <a:effectLst/>
                <a:latin typeface="Arial" panose="020B0604020202020204" pitchFamily="34" charset="0"/>
                <a:ea typeface="Times New Roman" panose="02020603050405020304" pitchFamily="18" charset="0"/>
              </a:rPr>
              <a:t>.</a:t>
            </a:r>
            <a:endParaRPr lang="en-GB" sz="1800" dirty="0">
              <a:effectLst/>
              <a:latin typeface="Times New Roman" panose="02020603050405020304" pitchFamily="18" charset="0"/>
              <a:ea typeface="Times New Roman" panose="02020603050405020304" pitchFamily="18" charset="0"/>
            </a:endParaRPr>
          </a:p>
          <a:p>
            <a:pPr>
              <a:lnSpc>
                <a:spcPts val="1800"/>
              </a:lnSpc>
              <a:spcAft>
                <a:spcPts val="1200"/>
              </a:spcAft>
            </a:pPr>
            <a:r>
              <a:rPr lang="en-GB" sz="1800" dirty="0">
                <a:solidFill>
                  <a:srgbClr val="000000"/>
                </a:solidFill>
                <a:effectLst/>
                <a:latin typeface="Arial" panose="020B0604020202020204" pitchFamily="34" charset="0"/>
                <a:ea typeface="Times New Roman" panose="02020603050405020304" pitchFamily="18" charset="0"/>
              </a:rPr>
              <a:t>Welsh Government (2021). </a:t>
            </a:r>
            <a:r>
              <a:rPr lang="en-GB" sz="1800" i="1" dirty="0">
                <a:solidFill>
                  <a:srgbClr val="000000"/>
                </a:solidFill>
                <a:effectLst/>
                <a:latin typeface="Arial" panose="020B0604020202020204" pitchFamily="34" charset="0"/>
                <a:ea typeface="Times New Roman" panose="02020603050405020304" pitchFamily="18" charset="0"/>
              </a:rPr>
              <a:t>Time to deliver for young people in Wales Achieving a sustainable delivery model for youth work services in Wales Interim Youth Work Board for Wales</a:t>
            </a:r>
            <a:r>
              <a:rPr lang="en-GB" sz="1800" dirty="0">
                <a:solidFill>
                  <a:srgbClr val="000000"/>
                </a:solidFill>
                <a:effectLst/>
                <a:latin typeface="Arial" panose="020B0604020202020204" pitchFamily="34" charset="0"/>
                <a:ea typeface="Times New Roman" panose="02020603050405020304" pitchFamily="18" charset="0"/>
              </a:rPr>
              <a:t>. [online] Available at: https://</a:t>
            </a:r>
            <a:r>
              <a:rPr lang="en-GB" sz="1800" dirty="0" err="1">
                <a:solidFill>
                  <a:srgbClr val="000000"/>
                </a:solidFill>
                <a:effectLst/>
                <a:latin typeface="Arial" panose="020B0604020202020204" pitchFamily="34" charset="0"/>
                <a:ea typeface="Times New Roman" panose="02020603050405020304" pitchFamily="18" charset="0"/>
              </a:rPr>
              <a:t>www.gov.wales</a:t>
            </a:r>
            <a:r>
              <a:rPr lang="en-GB" sz="1800" dirty="0">
                <a:solidFill>
                  <a:srgbClr val="000000"/>
                </a:solidFill>
                <a:effectLst/>
                <a:latin typeface="Arial" panose="020B0604020202020204" pitchFamily="34" charset="0"/>
                <a:ea typeface="Times New Roman" panose="02020603050405020304" pitchFamily="18" charset="0"/>
              </a:rPr>
              <a:t>/sites/default/files/publications/2021-09/achieving-a-sustainable-delivery-model-for-youth-work-services-in-wales-final-report.pdf.</a:t>
            </a:r>
            <a:endParaRPr lang="en-GB" sz="1800" dirty="0">
              <a:effectLst/>
              <a:latin typeface="Times New Roman" panose="02020603050405020304" pitchFamily="18" charset="0"/>
              <a:ea typeface="Times New Roman" panose="02020603050405020304" pitchFamily="18" charset="0"/>
            </a:endParaRPr>
          </a:p>
          <a:p>
            <a:r>
              <a:rPr lang="en-GB" sz="1800" kern="100" dirty="0">
                <a:effectLst/>
                <a:latin typeface="Arial" panose="020B0604020202020204" pitchFamily="34" charset="0"/>
                <a:ea typeface="Aptos" panose="020B0004020202020204" pitchFamily="34" charset="0"/>
                <a:cs typeface="Times New Roman" panose="02020603050405020304" pitchFamily="18" charset="0"/>
              </a:rPr>
              <a:t>Welsh Government (2022). </a:t>
            </a:r>
            <a:r>
              <a:rPr lang="en-GB" sz="1800" i="1" kern="100" dirty="0">
                <a:effectLst/>
                <a:latin typeface="Arial" panose="020B0604020202020204" pitchFamily="34" charset="0"/>
                <a:ea typeface="Aptos" panose="020B0004020202020204" pitchFamily="34" charset="0"/>
                <a:cs typeface="Times New Roman" panose="02020603050405020304" pitchFamily="18" charset="0"/>
              </a:rPr>
              <a:t>Keeping learners safe</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[online] Available at: </a:t>
            </a:r>
            <a:r>
              <a:rPr lang="en-GB" sz="18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5"/>
              </a:rPr>
              <a:t>https://www.gov.wales/sites/default/files/publications/2022-04/220401-keeping-learners-safe.pdf</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19372686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F96AFAE-F12D-F396-190D-543C4FB04D30}"/>
              </a:ext>
            </a:extLst>
          </p:cNvPr>
          <p:cNvSpPr txBox="1"/>
          <p:nvPr/>
        </p:nvSpPr>
        <p:spPr>
          <a:xfrm>
            <a:off x="212651" y="148856"/>
            <a:ext cx="11568223" cy="7038915"/>
          </a:xfrm>
          <a:prstGeom prst="rect">
            <a:avLst/>
          </a:prstGeom>
          <a:noFill/>
        </p:spPr>
        <p:txBody>
          <a:bodyPr wrap="square">
            <a:spAutoFit/>
          </a:bodyPr>
          <a:lstStyle/>
          <a:p>
            <a:pPr>
              <a:lnSpc>
                <a:spcPts val="1800"/>
              </a:lnSpc>
              <a:spcAft>
                <a:spcPts val="1200"/>
              </a:spcAft>
            </a:pPr>
            <a:r>
              <a:rPr lang="en-GB" sz="1800" dirty="0">
                <a:solidFill>
                  <a:srgbClr val="000000"/>
                </a:solidFill>
                <a:effectLst/>
                <a:latin typeface="Arial" panose="020B0604020202020204" pitchFamily="34" charset="0"/>
                <a:ea typeface="Times New Roman" panose="02020603050405020304" pitchFamily="18" charset="0"/>
              </a:rPr>
              <a:t>Welsh Government (2022c). </a:t>
            </a:r>
            <a:r>
              <a:rPr lang="en-GB" sz="1800" i="1" dirty="0">
                <a:solidFill>
                  <a:srgbClr val="000000"/>
                </a:solidFill>
                <a:effectLst/>
                <a:latin typeface="Arial" panose="020B0604020202020204" pitchFamily="34" charset="0"/>
                <a:ea typeface="Times New Roman" panose="02020603050405020304" pitchFamily="18" charset="0"/>
              </a:rPr>
              <a:t>Working Together to Safeguard People: Code of Safeguarding Practice</a:t>
            </a:r>
            <a:r>
              <a:rPr lang="en-GB" sz="1800" dirty="0">
                <a:solidFill>
                  <a:srgbClr val="000000"/>
                </a:solidFill>
                <a:effectLst/>
                <a:latin typeface="Arial" panose="020B0604020202020204" pitchFamily="34" charset="0"/>
                <a:ea typeface="Times New Roman" panose="02020603050405020304" pitchFamily="18" charset="0"/>
              </a:rPr>
              <a:t>. [online] Available at: https://</a:t>
            </a:r>
            <a:r>
              <a:rPr lang="en-GB" sz="1800" dirty="0" err="1">
                <a:solidFill>
                  <a:srgbClr val="000000"/>
                </a:solidFill>
                <a:effectLst/>
                <a:latin typeface="Arial" panose="020B0604020202020204" pitchFamily="34" charset="0"/>
                <a:ea typeface="Times New Roman" panose="02020603050405020304" pitchFamily="18" charset="0"/>
              </a:rPr>
              <a:t>www.gov.wales</a:t>
            </a:r>
            <a:r>
              <a:rPr lang="en-GB" sz="1800" dirty="0">
                <a:solidFill>
                  <a:srgbClr val="000000"/>
                </a:solidFill>
                <a:effectLst/>
                <a:latin typeface="Arial" panose="020B0604020202020204" pitchFamily="34" charset="0"/>
                <a:ea typeface="Times New Roman" panose="02020603050405020304" pitchFamily="18" charset="0"/>
              </a:rPr>
              <a:t>/sites/default/files/publications/2022-01/working-together-to-safeguard-people--code-of-safeguarding-practice_0.pdf.</a:t>
            </a:r>
            <a:endParaRPr lang="en-GB" sz="1800" dirty="0">
              <a:effectLst/>
              <a:latin typeface="Times New Roman" panose="02020603050405020304" pitchFamily="18" charset="0"/>
              <a:ea typeface="Times New Roman" panose="02020603050405020304" pitchFamily="18" charset="0"/>
            </a:endParaRPr>
          </a:p>
          <a:p>
            <a:pPr>
              <a:lnSpc>
                <a:spcPts val="1800"/>
              </a:lnSpc>
              <a:spcAft>
                <a:spcPts val="1200"/>
              </a:spcAft>
            </a:pPr>
            <a:r>
              <a:rPr lang="en-GB" sz="1800" dirty="0">
                <a:solidFill>
                  <a:srgbClr val="000000"/>
                </a:solidFill>
                <a:effectLst/>
                <a:latin typeface="Arial" panose="020B0604020202020204" pitchFamily="34" charset="0"/>
                <a:ea typeface="Times New Roman" panose="02020603050405020304" pitchFamily="18" charset="0"/>
              </a:rPr>
              <a:t>Welsh Government (2023). </a:t>
            </a:r>
            <a:r>
              <a:rPr lang="en-GB" sz="1800" i="1" dirty="0">
                <a:solidFill>
                  <a:srgbClr val="000000"/>
                </a:solidFill>
                <a:effectLst/>
                <a:latin typeface="Arial" panose="020B0604020202020204" pitchFamily="34" charset="0"/>
                <a:ea typeface="Times New Roman" panose="02020603050405020304" pitchFamily="18" charset="0"/>
              </a:rPr>
              <a:t>Home education: handbook for home educators [HTML] | GOV.WALES</a:t>
            </a:r>
            <a:r>
              <a:rPr lang="en-GB" sz="1800" dirty="0">
                <a:solidFill>
                  <a:srgbClr val="000000"/>
                </a:solidFill>
                <a:effectLst/>
                <a:latin typeface="Arial" panose="020B0604020202020204" pitchFamily="34" charset="0"/>
                <a:ea typeface="Times New Roman" panose="02020603050405020304" pitchFamily="18" charset="0"/>
              </a:rPr>
              <a:t>. [online] GOV.WALES. Available at: https://</a:t>
            </a:r>
            <a:r>
              <a:rPr lang="en-GB" sz="1800" dirty="0" err="1">
                <a:solidFill>
                  <a:srgbClr val="000000"/>
                </a:solidFill>
                <a:effectLst/>
                <a:latin typeface="Arial" panose="020B0604020202020204" pitchFamily="34" charset="0"/>
                <a:ea typeface="Times New Roman" panose="02020603050405020304" pitchFamily="18" charset="0"/>
              </a:rPr>
              <a:t>www.gov.wales</a:t>
            </a:r>
            <a:r>
              <a:rPr lang="en-GB" sz="1800" dirty="0">
                <a:solidFill>
                  <a:srgbClr val="000000"/>
                </a:solidFill>
                <a:effectLst/>
                <a:latin typeface="Arial" panose="020B0604020202020204" pitchFamily="34" charset="0"/>
                <a:ea typeface="Times New Roman" panose="02020603050405020304" pitchFamily="18" charset="0"/>
              </a:rPr>
              <a:t>/home-education-handbook-home-educators-html.</a:t>
            </a:r>
            <a:endParaRPr lang="en-GB" sz="1800" dirty="0">
              <a:effectLst/>
              <a:latin typeface="Times New Roman" panose="02020603050405020304" pitchFamily="18" charset="0"/>
              <a:ea typeface="Times New Roman" panose="02020603050405020304" pitchFamily="18" charset="0"/>
            </a:endParaRPr>
          </a:p>
          <a:p>
            <a:pPr>
              <a:lnSpc>
                <a:spcPts val="1800"/>
              </a:lnSpc>
              <a:spcAft>
                <a:spcPts val="1200"/>
              </a:spcAft>
            </a:pPr>
            <a:r>
              <a:rPr lang="en-GB" sz="1800" dirty="0">
                <a:solidFill>
                  <a:srgbClr val="000000"/>
                </a:solidFill>
                <a:effectLst/>
                <a:latin typeface="Arial" panose="020B0604020202020204" pitchFamily="34" charset="0"/>
                <a:ea typeface="Times New Roman" panose="02020603050405020304" pitchFamily="18" charset="0"/>
              </a:rPr>
              <a:t>Welsh Government (2024). </a:t>
            </a:r>
            <a:r>
              <a:rPr lang="en-GB" sz="1800" i="1" dirty="0">
                <a:solidFill>
                  <a:srgbClr val="000000"/>
                </a:solidFill>
                <a:effectLst/>
                <a:latin typeface="Arial" panose="020B0604020202020204" pitchFamily="34" charset="0"/>
                <a:ea typeface="Times New Roman" panose="02020603050405020304" pitchFamily="18" charset="0"/>
              </a:rPr>
              <a:t>Youth work in Wales: delivering for young people (draft guidance) [HTML] | GOV.WALES</a:t>
            </a:r>
            <a:r>
              <a:rPr lang="en-GB" sz="1800" dirty="0">
                <a:solidFill>
                  <a:srgbClr val="000000"/>
                </a:solidFill>
                <a:effectLst/>
                <a:latin typeface="Arial" panose="020B0604020202020204" pitchFamily="34" charset="0"/>
                <a:ea typeface="Times New Roman" panose="02020603050405020304" pitchFamily="18" charset="0"/>
              </a:rPr>
              <a:t>. [online] GOV.WALES. Available at: </a:t>
            </a:r>
            <a:r>
              <a:rPr lang="en-GB" sz="1800" u="sng" dirty="0">
                <a:solidFill>
                  <a:srgbClr val="467886"/>
                </a:solidFill>
                <a:effectLst/>
                <a:latin typeface="Arial" panose="020B0604020202020204" pitchFamily="34" charset="0"/>
                <a:ea typeface="Times New Roman" panose="02020603050405020304" pitchFamily="18" charset="0"/>
                <a:hlinkClick r:id="rId2"/>
              </a:rPr>
              <a:t>https://www.gov.wales/youth-work-wales-delivering-young-people-draft-guidance-html</a:t>
            </a:r>
            <a:r>
              <a:rPr lang="en-GB" sz="1800" dirty="0">
                <a:solidFill>
                  <a:srgbClr val="000000"/>
                </a:solidFill>
                <a:effectLst/>
                <a:latin typeface="Arial" panose="020B0604020202020204" pitchFamily="34" charset="0"/>
                <a:ea typeface="Times New Roman" panose="02020603050405020304" pitchFamily="18" charset="0"/>
              </a:rPr>
              <a:t>.</a:t>
            </a:r>
            <a:endParaRPr lang="en-GB" sz="1800" dirty="0">
              <a:effectLst/>
              <a:latin typeface="Times New Roman" panose="02020603050405020304" pitchFamily="18" charset="0"/>
              <a:ea typeface="Times New Roman" panose="02020603050405020304" pitchFamily="18" charset="0"/>
            </a:endParaRPr>
          </a:p>
          <a:p>
            <a:pPr>
              <a:lnSpc>
                <a:spcPts val="1800"/>
              </a:lnSpc>
              <a:spcAft>
                <a:spcPts val="1200"/>
              </a:spcAft>
            </a:pPr>
            <a:r>
              <a:rPr lang="en-GB" sz="1800" dirty="0">
                <a:solidFill>
                  <a:srgbClr val="000000"/>
                </a:solidFill>
                <a:effectLst/>
                <a:latin typeface="Arial" panose="020B0604020202020204" pitchFamily="34" charset="0"/>
                <a:ea typeface="Times New Roman" panose="02020603050405020304" pitchFamily="18" charset="0"/>
              </a:rPr>
              <a:t>Welsh Government (2024b). </a:t>
            </a:r>
            <a:r>
              <a:rPr lang="en-GB" sz="1800" i="1" dirty="0">
                <a:solidFill>
                  <a:srgbClr val="000000"/>
                </a:solidFill>
                <a:effectLst/>
                <a:latin typeface="Arial" panose="020B0604020202020204" pitchFamily="34" charset="0"/>
                <a:ea typeface="Times New Roman" panose="02020603050405020304" pitchFamily="18" charset="0"/>
              </a:rPr>
              <a:t>Youth work in Wales: delivering for young people (draft guidance) Draft statutory guidance for youth work in Wales. Go to https://</a:t>
            </a:r>
            <a:r>
              <a:rPr lang="en-GB" sz="1800" i="1" dirty="0" err="1">
                <a:solidFill>
                  <a:srgbClr val="000000"/>
                </a:solidFill>
                <a:effectLst/>
                <a:latin typeface="Arial" panose="020B0604020202020204" pitchFamily="34" charset="0"/>
                <a:ea typeface="Times New Roman" panose="02020603050405020304" pitchFamily="18" charset="0"/>
              </a:rPr>
              <a:t>www.gov.wales</a:t>
            </a:r>
            <a:r>
              <a:rPr lang="en-GB" sz="1800" i="1" dirty="0">
                <a:solidFill>
                  <a:srgbClr val="000000"/>
                </a:solidFill>
                <a:effectLst/>
                <a:latin typeface="Arial" panose="020B0604020202020204" pitchFamily="34" charset="0"/>
                <a:ea typeface="Times New Roman" panose="02020603050405020304" pitchFamily="18" charset="0"/>
              </a:rPr>
              <a:t>/youth-work-</a:t>
            </a:r>
            <a:r>
              <a:rPr lang="en-GB" sz="1800" i="1" dirty="0" err="1">
                <a:solidFill>
                  <a:srgbClr val="000000"/>
                </a:solidFill>
                <a:effectLst/>
                <a:latin typeface="Arial" panose="020B0604020202020204" pitchFamily="34" charset="0"/>
                <a:ea typeface="Times New Roman" panose="02020603050405020304" pitchFamily="18" charset="0"/>
              </a:rPr>
              <a:t>wales</a:t>
            </a:r>
            <a:r>
              <a:rPr lang="en-GB" sz="1800" i="1" dirty="0">
                <a:solidFill>
                  <a:srgbClr val="000000"/>
                </a:solidFill>
                <a:effectLst/>
                <a:latin typeface="Arial" panose="020B0604020202020204" pitchFamily="34" charset="0"/>
                <a:ea typeface="Times New Roman" panose="02020603050405020304" pitchFamily="18" charset="0"/>
              </a:rPr>
              <a:t>-delivering-young-people-draft-guidance-html for the latest version. Get information on copyright. Contents Background and context</a:t>
            </a:r>
            <a:r>
              <a:rPr lang="en-GB" sz="1800" dirty="0">
                <a:solidFill>
                  <a:srgbClr val="000000"/>
                </a:solidFill>
                <a:effectLst/>
                <a:latin typeface="Arial" panose="020B0604020202020204" pitchFamily="34" charset="0"/>
                <a:ea typeface="Times New Roman" panose="02020603050405020304" pitchFamily="18" charset="0"/>
              </a:rPr>
              <a:t>. [online] Available at: https://</a:t>
            </a:r>
            <a:r>
              <a:rPr lang="en-GB" sz="1800" dirty="0" err="1">
                <a:solidFill>
                  <a:srgbClr val="000000"/>
                </a:solidFill>
                <a:effectLst/>
                <a:latin typeface="Arial" panose="020B0604020202020204" pitchFamily="34" charset="0"/>
                <a:ea typeface="Times New Roman" panose="02020603050405020304" pitchFamily="18" charset="0"/>
              </a:rPr>
              <a:t>www.gov.wales</a:t>
            </a:r>
            <a:r>
              <a:rPr lang="en-GB" sz="1800" dirty="0">
                <a:solidFill>
                  <a:srgbClr val="000000"/>
                </a:solidFill>
                <a:effectLst/>
                <a:latin typeface="Arial" panose="020B0604020202020204" pitchFamily="34" charset="0"/>
                <a:ea typeface="Times New Roman" panose="02020603050405020304" pitchFamily="18" charset="0"/>
              </a:rPr>
              <a:t>/sites/default/files/pdf-versions/2024/10/1/1728290399/youth-work-</a:t>
            </a:r>
            <a:r>
              <a:rPr lang="en-GB" sz="1800" dirty="0" err="1">
                <a:solidFill>
                  <a:srgbClr val="000000"/>
                </a:solidFill>
                <a:effectLst/>
                <a:latin typeface="Arial" panose="020B0604020202020204" pitchFamily="34" charset="0"/>
                <a:ea typeface="Times New Roman" panose="02020603050405020304" pitchFamily="18" charset="0"/>
              </a:rPr>
              <a:t>wales</a:t>
            </a:r>
            <a:r>
              <a:rPr lang="en-GB" sz="1800" dirty="0">
                <a:solidFill>
                  <a:srgbClr val="000000"/>
                </a:solidFill>
                <a:effectLst/>
                <a:latin typeface="Arial" panose="020B0604020202020204" pitchFamily="34" charset="0"/>
                <a:ea typeface="Times New Roman" panose="02020603050405020304" pitchFamily="18" charset="0"/>
              </a:rPr>
              <a:t>-delivering-young-people-draft-</a:t>
            </a:r>
            <a:r>
              <a:rPr lang="en-GB" sz="1800" dirty="0" err="1">
                <a:solidFill>
                  <a:srgbClr val="000000"/>
                </a:solidFill>
                <a:effectLst/>
                <a:latin typeface="Arial" panose="020B0604020202020204" pitchFamily="34" charset="0"/>
                <a:ea typeface="Times New Roman" panose="02020603050405020304" pitchFamily="18" charset="0"/>
              </a:rPr>
              <a:t>guidance.pdf</a:t>
            </a:r>
            <a:r>
              <a:rPr lang="en-GB" sz="1800" dirty="0">
                <a:solidFill>
                  <a:srgbClr val="000000"/>
                </a:solidFill>
                <a:effectLst/>
                <a:latin typeface="Arial" panose="020B0604020202020204" pitchFamily="34" charset="0"/>
                <a:ea typeface="Times New Roman" panose="02020603050405020304" pitchFamily="18" charset="0"/>
              </a:rPr>
              <a:t>.</a:t>
            </a:r>
            <a:endParaRPr lang="en-GB" sz="1800" dirty="0">
              <a:effectLst/>
              <a:latin typeface="Times New Roman" panose="02020603050405020304" pitchFamily="18" charset="0"/>
              <a:ea typeface="Times New Roman" panose="02020603050405020304" pitchFamily="18" charset="0"/>
            </a:endParaRPr>
          </a:p>
          <a:p>
            <a:pPr>
              <a:lnSpc>
                <a:spcPts val="1800"/>
              </a:lnSpc>
              <a:spcAft>
                <a:spcPts val="1200"/>
              </a:spcAft>
            </a:pP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Welsh Government (2025). </a:t>
            </a:r>
            <a:r>
              <a:rPr lang="en-GB" sz="1800" i="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Pupils educated other than at school: September 2024 to August 2025 [HTML] | GOV.WALES</a:t>
            </a: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[online] GOV.WALES. Available at: </a:t>
            </a:r>
            <a:r>
              <a:rPr lang="en-GB" sz="1800" u="sng" kern="0" dirty="0">
                <a:solidFill>
                  <a:srgbClr val="467886"/>
                </a:solidFill>
                <a:effectLst/>
                <a:latin typeface="Arial" panose="020B0604020202020204" pitchFamily="34" charset="0"/>
                <a:ea typeface="Times New Roman" panose="02020603050405020304" pitchFamily="18" charset="0"/>
                <a:cs typeface="Times New Roman" panose="02020603050405020304" pitchFamily="18" charset="0"/>
                <a:hlinkClick r:id="rId3"/>
              </a:rPr>
              <a:t>https://www.gov.wales/pupils-educated-other-school-september-2024-august-2025-html</a:t>
            </a: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t>
            </a:r>
          </a:p>
          <a:p>
            <a:pPr>
              <a:lnSpc>
                <a:spcPct val="150000"/>
              </a:lnSpc>
              <a:spcAft>
                <a:spcPts val="1200"/>
              </a:spcAft>
            </a:pPr>
            <a:r>
              <a:rPr lang="en-GB" sz="1800" kern="100" dirty="0">
                <a:effectLst/>
                <a:latin typeface="Arial" panose="020B0604020202020204" pitchFamily="34" charset="0"/>
                <a:ea typeface="Times New Roman" panose="02020603050405020304" pitchFamily="18" charset="0"/>
                <a:cs typeface="Times New Roman" panose="02020603050405020304" pitchFamily="18" charset="0"/>
              </a:rPr>
              <a:t>Welsh Government (2026). </a:t>
            </a:r>
            <a:r>
              <a:rPr lang="en-GB" sz="1800" i="1" kern="100" dirty="0">
                <a:effectLst/>
                <a:latin typeface="Arial" panose="020B0604020202020204" pitchFamily="34" charset="0"/>
                <a:ea typeface="Times New Roman" panose="02020603050405020304" pitchFamily="18" charset="0"/>
                <a:cs typeface="Times New Roman" panose="02020603050405020304" pitchFamily="18" charset="0"/>
              </a:rPr>
              <a:t>Children’s Wellbeing and Schools Bill and elective home education [HTML] | GOV.WALES</a:t>
            </a:r>
            <a:r>
              <a:rPr lang="en-GB" sz="1800" kern="100" dirty="0">
                <a:effectLst/>
                <a:latin typeface="Arial" panose="020B0604020202020204" pitchFamily="34" charset="0"/>
                <a:ea typeface="Times New Roman" panose="02020603050405020304" pitchFamily="18" charset="0"/>
                <a:cs typeface="Times New Roman" panose="02020603050405020304" pitchFamily="18" charset="0"/>
              </a:rPr>
              <a:t>. [online] GOV.WALES. Available at: </a:t>
            </a:r>
            <a:r>
              <a:rPr lang="en-GB" sz="1800" u="sng" kern="100" dirty="0">
                <a:solidFill>
                  <a:srgbClr val="467886"/>
                </a:solidFill>
                <a:effectLst/>
                <a:latin typeface="Arial" panose="020B0604020202020204" pitchFamily="34" charset="0"/>
                <a:ea typeface="Times New Roman" panose="02020603050405020304" pitchFamily="18" charset="0"/>
                <a:cs typeface="Times New Roman" panose="02020603050405020304" pitchFamily="18" charset="0"/>
                <a:hlinkClick r:id="rId4"/>
              </a:rPr>
              <a:t>https://www.gov.wales/childrens-wellbeing-and-schools-bill-and-elective-home-education-html</a:t>
            </a:r>
            <a:r>
              <a:rPr lang="en-GB" sz="1800" kern="100" dirty="0">
                <a:effectLst/>
                <a:latin typeface="Arial" panose="020B0604020202020204" pitchFamily="34" charset="0"/>
                <a:ea typeface="Times New Roman" panose="02020603050405020304" pitchFamily="18" charset="0"/>
                <a:cs typeface="Times New Roman" panose="02020603050405020304" pitchFamily="18" charset="0"/>
              </a:rPr>
              <a:t>.</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ts val="1800"/>
              </a:lnSpc>
              <a:spcAft>
                <a:spcPts val="1200"/>
              </a:spcAft>
            </a:pPr>
            <a:r>
              <a:rPr lang="en-GB" sz="1800" dirty="0">
                <a:solidFill>
                  <a:srgbClr val="000000"/>
                </a:solidFill>
                <a:effectLst/>
                <a:latin typeface="Arial" panose="020B0604020202020204" pitchFamily="34" charset="0"/>
                <a:ea typeface="Times New Roman" panose="02020603050405020304" pitchFamily="18" charset="0"/>
              </a:rPr>
              <a:t>Welsh Parliament (2025). </a:t>
            </a:r>
            <a:r>
              <a:rPr lang="en-GB" sz="1800" i="1" dirty="0">
                <a:solidFill>
                  <a:srgbClr val="000000"/>
                </a:solidFill>
                <a:effectLst/>
                <a:latin typeface="Arial" panose="020B0604020202020204" pitchFamily="34" charset="0"/>
                <a:ea typeface="Times New Roman" panose="02020603050405020304" pitchFamily="18" charset="0"/>
              </a:rPr>
              <a:t>The Welsh Government’s Legislative Consent Memoranda on the Children’s Wellbeing and Schools Bill</a:t>
            </a:r>
            <a:r>
              <a:rPr lang="en-GB" sz="1800" dirty="0">
                <a:solidFill>
                  <a:srgbClr val="000000"/>
                </a:solidFill>
                <a:effectLst/>
                <a:latin typeface="Arial" panose="020B0604020202020204" pitchFamily="34" charset="0"/>
                <a:ea typeface="Times New Roman" panose="02020603050405020304" pitchFamily="18" charset="0"/>
              </a:rPr>
              <a:t>. [online] Available at: https://</a:t>
            </a:r>
            <a:r>
              <a:rPr lang="en-GB" sz="1800" dirty="0" err="1">
                <a:solidFill>
                  <a:srgbClr val="000000"/>
                </a:solidFill>
                <a:effectLst/>
                <a:latin typeface="Arial" panose="020B0604020202020204" pitchFamily="34" charset="0"/>
                <a:ea typeface="Times New Roman" panose="02020603050405020304" pitchFamily="18" charset="0"/>
              </a:rPr>
              <a:t>laiddocuments.senedd.wales</a:t>
            </a:r>
            <a:r>
              <a:rPr lang="en-GB" sz="1800" dirty="0">
                <a:solidFill>
                  <a:srgbClr val="000000"/>
                </a:solidFill>
                <a:effectLst/>
                <a:latin typeface="Arial" panose="020B0604020202020204" pitchFamily="34" charset="0"/>
                <a:ea typeface="Times New Roman" panose="02020603050405020304" pitchFamily="18" charset="0"/>
              </a:rPr>
              <a:t>/cr-ld17421-en.pdf [Accessed 5 Mar. 2026].</a:t>
            </a:r>
            <a:endParaRPr lang="en-GB" sz="1800" dirty="0">
              <a:effectLst/>
              <a:latin typeface="Times New Roman" panose="02020603050405020304" pitchFamily="18" charset="0"/>
              <a:ea typeface="Times New Roman" panose="02020603050405020304" pitchFamily="18" charset="0"/>
            </a:endParaRPr>
          </a:p>
          <a:p>
            <a:pPr>
              <a:lnSpc>
                <a:spcPts val="1800"/>
              </a:lnSpc>
              <a:spcAft>
                <a:spcPts val="12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54706486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F9CBA33-9614-8BF9-3EAF-5C508F455324}"/>
              </a:ext>
            </a:extLst>
          </p:cNvPr>
          <p:cNvSpPr txBox="1"/>
          <p:nvPr/>
        </p:nvSpPr>
        <p:spPr>
          <a:xfrm>
            <a:off x="361507" y="255181"/>
            <a:ext cx="11504428" cy="6247736"/>
          </a:xfrm>
          <a:prstGeom prst="rect">
            <a:avLst/>
          </a:prstGeom>
          <a:noFill/>
        </p:spPr>
        <p:txBody>
          <a:bodyPr wrap="square">
            <a:spAutoFit/>
          </a:bodyPr>
          <a:lstStyle/>
          <a:p>
            <a:pPr>
              <a:lnSpc>
                <a:spcPts val="1800"/>
              </a:lnSpc>
              <a:spcAft>
                <a:spcPts val="1200"/>
              </a:spcAft>
            </a:pP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Williams, D., Hons, B., Supervised, M., Welton, N., Hancock, C. and Schmidt, B. (2021). </a:t>
            </a:r>
            <a:r>
              <a:rPr lang="en-GB" sz="1800" i="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AN EXPLORATION OF YOUTH WORK’S IMPACT ON THE SUBJECTIVE WELL-BEING OF YOUNG PEOPLE A phenomenological Study of Youth Work in Wales</a:t>
            </a: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[online] Available at: https://</a:t>
            </a:r>
            <a:r>
              <a:rPr lang="en-GB" sz="1800" kern="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www.youthworkwales.org.uk</a:t>
            </a: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t>
            </a:r>
            <a:r>
              <a:rPr lang="en-GB" sz="1800" kern="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wp</a:t>
            </a: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-content/uploads/2023/03/Darrel-Williams-</a:t>
            </a:r>
            <a:r>
              <a:rPr lang="en-GB" sz="1800" kern="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PhD.pdf</a:t>
            </a: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ts val="1800"/>
              </a:lnSpc>
              <a:spcAft>
                <a:spcPts val="1200"/>
              </a:spcAft>
            </a:pP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Youth employment </a:t>
            </a:r>
            <a:r>
              <a:rPr lang="en-GB" sz="1800" kern="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uk</a:t>
            </a: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(2025). </a:t>
            </a:r>
            <a:r>
              <a:rPr lang="en-GB" sz="1800" i="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Home Education UK - Free Skills and Careers Resources for Home Ed Students - Youth Employment UK</a:t>
            </a: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[online] Youth Employment UK. Available at: https://</a:t>
            </a:r>
            <a:r>
              <a:rPr lang="en-GB" sz="1800" kern="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www.youthemployment.org.uk</a:t>
            </a: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/home-education-</a:t>
            </a:r>
            <a:r>
              <a:rPr lang="en-GB" sz="1800" kern="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uk</a:t>
            </a: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-resources/ [Accessed 16 Jan. 2026].</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ts val="1800"/>
              </a:lnSpc>
            </a:pPr>
            <a:r>
              <a:rPr lang="en-GB" sz="1800" dirty="0">
                <a:solidFill>
                  <a:srgbClr val="000000"/>
                </a:solidFill>
                <a:effectLst/>
                <a:latin typeface="Arial" panose="020B0604020202020204" pitchFamily="34" charset="0"/>
                <a:ea typeface="Times New Roman" panose="02020603050405020304" pitchFamily="18" charset="0"/>
              </a:rPr>
              <a:t>Youth Work in Wales Review Group. (2022)</a:t>
            </a:r>
            <a:r>
              <a:rPr lang="en-GB" sz="1800" i="1" dirty="0">
                <a:solidFill>
                  <a:srgbClr val="000000"/>
                </a:solidFill>
                <a:effectLst/>
                <a:latin typeface="Arial" panose="020B0604020202020204" pitchFamily="34" charset="0"/>
                <a:ea typeface="Times New Roman" panose="02020603050405020304" pitchFamily="18" charset="0"/>
              </a:rPr>
              <a:t> Youth Work in Wales: Principles and Purposes</a:t>
            </a:r>
            <a:r>
              <a:rPr lang="en-GB" sz="1800" dirty="0">
                <a:solidFill>
                  <a:srgbClr val="000000"/>
                </a:solidFill>
                <a:effectLst/>
                <a:latin typeface="Arial" panose="020B0604020202020204" pitchFamily="34" charset="0"/>
                <a:ea typeface="Times New Roman" panose="02020603050405020304" pitchFamily="18" charset="0"/>
              </a:rPr>
              <a:t>, Cardiff: Youth Work in Wales Review Group.  </a:t>
            </a:r>
          </a:p>
          <a:p>
            <a:pPr>
              <a:lnSpc>
                <a:spcPts val="1800"/>
              </a:lnSpc>
            </a:pPr>
            <a:endParaRPr lang="en-GB" sz="1800" dirty="0">
              <a:effectLst/>
              <a:latin typeface="Times New Roman" panose="02020603050405020304" pitchFamily="18" charset="0"/>
              <a:ea typeface="Times New Roman" panose="02020603050405020304" pitchFamily="18" charset="0"/>
            </a:endParaRPr>
          </a:p>
          <a:p>
            <a:pPr>
              <a:lnSpc>
                <a:spcPts val="1800"/>
              </a:lnSpc>
              <a:spcAft>
                <a:spcPts val="1200"/>
              </a:spcAft>
            </a:pPr>
            <a:r>
              <a:rPr lang="en-GB" sz="1800" dirty="0">
                <a:solidFill>
                  <a:srgbClr val="000000"/>
                </a:solidFill>
                <a:effectLst/>
                <a:latin typeface="Arial" panose="020B0604020202020204" pitchFamily="34" charset="0"/>
                <a:ea typeface="Times New Roman" panose="02020603050405020304" pitchFamily="18" charset="0"/>
              </a:rPr>
              <a:t>Zhang, K.C. and Gibson, L. (2024). Exploring the Lived Experiences of Home-Educating Families with Young Children in the UK: The Untold Stories. </a:t>
            </a:r>
            <a:r>
              <a:rPr lang="en-GB" sz="1800" i="1" dirty="0">
                <a:solidFill>
                  <a:srgbClr val="000000"/>
                </a:solidFill>
                <a:effectLst/>
                <a:latin typeface="Arial" panose="020B0604020202020204" pitchFamily="34" charset="0"/>
                <a:ea typeface="Times New Roman" panose="02020603050405020304" pitchFamily="18" charset="0"/>
              </a:rPr>
              <a:t>European Journal of Investigation in Health Psychology and Education</a:t>
            </a:r>
            <a:r>
              <a:rPr lang="en-GB" sz="1800" dirty="0">
                <a:solidFill>
                  <a:srgbClr val="000000"/>
                </a:solidFill>
                <a:effectLst/>
                <a:latin typeface="Arial" panose="020B0604020202020204" pitchFamily="34" charset="0"/>
                <a:ea typeface="Times New Roman" panose="02020603050405020304" pitchFamily="18" charset="0"/>
              </a:rPr>
              <a:t>, [online] 14(9), pp.2598–2615. </a:t>
            </a:r>
            <a:r>
              <a:rPr lang="en-GB" sz="1800" dirty="0" err="1">
                <a:solidFill>
                  <a:srgbClr val="000000"/>
                </a:solidFill>
                <a:effectLst/>
                <a:latin typeface="Arial" panose="020B0604020202020204" pitchFamily="34" charset="0"/>
                <a:ea typeface="Times New Roman" panose="02020603050405020304" pitchFamily="18" charset="0"/>
              </a:rPr>
              <a:t>doi:https</a:t>
            </a:r>
            <a:r>
              <a:rPr lang="en-GB" sz="1800" dirty="0">
                <a:solidFill>
                  <a:srgbClr val="000000"/>
                </a:solidFill>
                <a:effectLst/>
                <a:latin typeface="Arial" panose="020B0604020202020204" pitchFamily="34" charset="0"/>
                <a:ea typeface="Times New Roman" panose="02020603050405020304" pitchFamily="18" charset="0"/>
              </a:rPr>
              <a:t>://</a:t>
            </a:r>
            <a:r>
              <a:rPr lang="en-GB" sz="1800" dirty="0" err="1">
                <a:solidFill>
                  <a:srgbClr val="000000"/>
                </a:solidFill>
                <a:effectLst/>
                <a:latin typeface="Arial" panose="020B0604020202020204" pitchFamily="34" charset="0"/>
                <a:ea typeface="Times New Roman" panose="02020603050405020304" pitchFamily="18" charset="0"/>
              </a:rPr>
              <a:t>doi.org</a:t>
            </a:r>
            <a:r>
              <a:rPr lang="en-GB" sz="1800" dirty="0">
                <a:solidFill>
                  <a:srgbClr val="000000"/>
                </a:solidFill>
                <a:effectLst/>
                <a:latin typeface="Arial" panose="020B0604020202020204" pitchFamily="34" charset="0"/>
                <a:ea typeface="Times New Roman" panose="02020603050405020304" pitchFamily="18" charset="0"/>
              </a:rPr>
              <a:t>/10.3390/ejihpe14090171.</a:t>
            </a:r>
            <a:endParaRPr lang="en-GB" sz="1800" dirty="0">
              <a:effectLst/>
              <a:latin typeface="Times New Roman" panose="02020603050405020304" pitchFamily="18" charset="0"/>
              <a:ea typeface="Times New Roman" panose="02020603050405020304" pitchFamily="18" charset="0"/>
            </a:endParaRPr>
          </a:p>
          <a:p>
            <a:r>
              <a:rPr lang="en-GB" sz="1800" kern="100" dirty="0">
                <a:solidFill>
                  <a:srgbClr val="555555"/>
                </a:solidFill>
                <a:effectLst/>
                <a:latin typeface="Arial" panose="020B0604020202020204" pitchFamily="34" charset="0"/>
                <a:ea typeface="Aptos" panose="020B0004020202020204" pitchFamily="34" charset="0"/>
                <a:cs typeface="Times New Roman" panose="02020603050405020304" pitchFamily="18" charset="0"/>
              </a:rPr>
              <a:t>ZHANG, K.C., 2024. Greater Expectations: An Appreciative Inquiry into How UK Home-Educating Families Support Their Children’s Learning. </a:t>
            </a:r>
            <a:r>
              <a:rPr lang="en-GB" sz="1800" i="1" kern="100" dirty="0">
                <a:solidFill>
                  <a:srgbClr val="555555"/>
                </a:solidFill>
                <a:effectLst/>
                <a:latin typeface="Arial" panose="020B0604020202020204" pitchFamily="34" charset="0"/>
                <a:ea typeface="Aptos" panose="020B0004020202020204" pitchFamily="34" charset="0"/>
                <a:cs typeface="Times New Roman" panose="02020603050405020304" pitchFamily="18" charset="0"/>
              </a:rPr>
              <a:t>Education Sciences, </a:t>
            </a:r>
            <a:r>
              <a:rPr lang="en-GB" sz="1800" b="1" kern="100" dirty="0">
                <a:solidFill>
                  <a:srgbClr val="555555"/>
                </a:solidFill>
                <a:effectLst/>
                <a:latin typeface="Arial" panose="020B0604020202020204" pitchFamily="34" charset="0"/>
                <a:ea typeface="Aptos" panose="020B0004020202020204" pitchFamily="34" charset="0"/>
                <a:cs typeface="Times New Roman" panose="02020603050405020304" pitchFamily="18" charset="0"/>
              </a:rPr>
              <a:t>14</a:t>
            </a:r>
            <a:r>
              <a:rPr lang="en-GB" sz="1800" kern="100" dirty="0">
                <a:solidFill>
                  <a:srgbClr val="555555"/>
                </a:solidFill>
                <a:effectLst/>
                <a:latin typeface="Arial" panose="020B0604020202020204" pitchFamily="34" charset="0"/>
                <a:ea typeface="Aptos" panose="020B0004020202020204" pitchFamily="34" charset="0"/>
                <a:cs typeface="Times New Roman" panose="02020603050405020304" pitchFamily="18" charset="0"/>
              </a:rPr>
              <a:t>(3), pp. 235.</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200000"/>
              </a:lnSpc>
            </a:pPr>
            <a:r>
              <a:rPr lang="en-GB" sz="1800" u="none" strike="noStrike" kern="100" dirty="0">
                <a:effectLst/>
                <a:latin typeface="Arial" panose="020B0604020202020204" pitchFamily="34" charset="0"/>
                <a:ea typeface="Aptos" panose="020B0004020202020204" pitchFamily="34"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200000"/>
              </a:lnSpc>
            </a:pPr>
            <a:r>
              <a:rPr lang="en-GB" sz="1800" u="none" strike="noStrike" kern="100" dirty="0">
                <a:effectLst/>
                <a:latin typeface="Arial" panose="020B0604020202020204" pitchFamily="34" charset="0"/>
                <a:ea typeface="Aptos" panose="020B0004020202020204" pitchFamily="34"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200000"/>
              </a:lnSpc>
            </a:pPr>
            <a:r>
              <a:rPr lang="en-GB" sz="1800" u="none" strike="noStrike" kern="100" dirty="0">
                <a:effectLst/>
                <a:latin typeface="Arial" panose="020B0604020202020204" pitchFamily="34" charset="0"/>
                <a:ea typeface="Aptos" panose="020B0004020202020204" pitchFamily="34"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200000"/>
              </a:lnSpc>
            </a:pPr>
            <a:r>
              <a:rPr lang="en-GB" sz="1800" u="none" strike="noStrike" kern="100" dirty="0">
                <a:effectLst/>
                <a:latin typeface="Arial" panose="020B0604020202020204" pitchFamily="34" charset="0"/>
                <a:ea typeface="Aptos" panose="020B0004020202020204" pitchFamily="34"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03347064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11635</TotalTime>
  <Words>3618</Words>
  <Application>Microsoft Macintosh PowerPoint</Application>
  <PresentationFormat>Widescreen</PresentationFormat>
  <Paragraphs>168</Paragraphs>
  <Slides>28</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28</vt:i4>
      </vt:variant>
    </vt:vector>
  </HeadingPairs>
  <TitlesOfParts>
    <vt:vector size="35" baseType="lpstr">
      <vt:lpstr>-webkit-standard</vt:lpstr>
      <vt:lpstr>Aptos</vt:lpstr>
      <vt:lpstr>Arial</vt:lpstr>
      <vt:lpstr>Calibri</vt:lpstr>
      <vt:lpstr>Calibri Light</vt:lpstr>
      <vt:lpstr>Times New Roman</vt:lpstr>
      <vt:lpstr>Office Theme</vt:lpstr>
      <vt:lpstr>Rachel Jones </vt:lpstr>
      <vt:lpstr>What are the Main Factors Influencing Young People and families to opt out of Formal Education, and How Can Youth Work Better Support and Advocate for the Social, Educational, and Emotional Development of Home Educated Young people? </vt:lpstr>
      <vt:lpstr>Aims and Objectives </vt:lpstr>
      <vt:lpstr>Aims and Objectives </vt:lpstr>
      <vt:lpstr>The Role of Youth Work </vt:lpstr>
      <vt:lpstr>Youth Work Works</vt:lpstr>
      <vt:lpstr>Methodology/Methods </vt:lpstr>
      <vt:lpstr>Research Participants</vt:lpstr>
      <vt:lpstr>Participant Numbers</vt:lpstr>
      <vt:lpstr>PowerPoint Presentation</vt:lpstr>
      <vt:lpstr>PowerPoint Presentation</vt:lpstr>
      <vt:lpstr>Young People’s Perspective</vt:lpstr>
      <vt:lpstr>Youth Work Strategy for Wales Vision</vt:lpstr>
      <vt:lpstr>Why youth work should have a more active role</vt:lpstr>
      <vt:lpstr>Youth Work Works</vt:lpstr>
      <vt:lpstr>Implications for youth work practice</vt:lpstr>
      <vt:lpstr>Recommendations</vt:lpstr>
      <vt:lpstr>Recommendations</vt:lpstr>
      <vt:lpstr> Limitations of Independent Review   Young People’s Voice!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Rachel Jones </dc:title>
  <dc:creator>Rachel Jones</dc:creator>
  <cp:lastModifiedBy>Rachel Jones</cp:lastModifiedBy>
  <cp:revision>2</cp:revision>
  <dcterms:created xsi:type="dcterms:W3CDTF">2026-04-29T16:04:55Z</dcterms:created>
  <dcterms:modified xsi:type="dcterms:W3CDTF">2026-05-13T12:22:37Z</dcterms:modified>
</cp:coreProperties>
</file>