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68" r:id="rId4"/>
    <p:sldId id="257" r:id="rId5"/>
    <p:sldId id="269" r:id="rId6"/>
    <p:sldId id="261" r:id="rId7"/>
    <p:sldId id="265" r:id="rId8"/>
    <p:sldId id="266" r:id="rId9"/>
    <p:sldId id="278" r:id="rId10"/>
    <p:sldId id="267" r:id="rId11"/>
    <p:sldId id="273" r:id="rId12"/>
    <p:sldId id="272" r:id="rId13"/>
    <p:sldId id="270" r:id="rId14"/>
    <p:sldId id="274" r:id="rId15"/>
    <p:sldId id="271" r:id="rId16"/>
    <p:sldId id="275" r:id="rId17"/>
    <p:sldId id="264" r:id="rId18"/>
    <p:sldId id="277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FF"/>
    <a:srgbClr val="FFCCFF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672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AE4A5-747C-4DF3-BFBB-C8CC903D704E}" type="datetimeFigureOut">
              <a:rPr lang="en-GB" smtClean="0"/>
              <a:t>04/11/2018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318AB-B6C4-4DF3-9EA6-85CA78D00D9B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Rectangle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AE4A5-747C-4DF3-BFBB-C8CC903D704E}" type="datetimeFigureOut">
              <a:rPr lang="en-GB" smtClean="0"/>
              <a:t>04/11/2018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318AB-B6C4-4DF3-9EA6-85CA78D00D9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AE4A5-747C-4DF3-BFBB-C8CC903D704E}" type="datetimeFigureOut">
              <a:rPr lang="en-GB" smtClean="0"/>
              <a:t>04/11/2018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318AB-B6C4-4DF3-9EA6-85CA78D00D9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AE4A5-747C-4DF3-BFBB-C8CC903D704E}" type="datetimeFigureOut">
              <a:rPr lang="en-GB" smtClean="0"/>
              <a:t>04/11/2018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318AB-B6C4-4DF3-9EA6-85CA78D00D9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AE4A5-747C-4DF3-BFBB-C8CC903D704E}" type="datetimeFigureOut">
              <a:rPr lang="en-GB" smtClean="0"/>
              <a:t>04/11/2018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318AB-B6C4-4DF3-9EA6-85CA78D00D9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AE4A5-747C-4DF3-BFBB-C8CC903D704E}" type="datetimeFigureOut">
              <a:rPr lang="en-GB" smtClean="0"/>
              <a:t>04/11/2018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318AB-B6C4-4DF3-9EA6-85CA78D00D9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AE4A5-747C-4DF3-BFBB-C8CC903D704E}" type="datetimeFigureOut">
              <a:rPr lang="en-GB" smtClean="0"/>
              <a:t>04/11/2018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318AB-B6C4-4DF3-9EA6-85CA78D00D9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AE4A5-747C-4DF3-BFBB-C8CC903D704E}" type="datetimeFigureOut">
              <a:rPr lang="en-GB" smtClean="0"/>
              <a:t>04/11/2018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318AB-B6C4-4DF3-9EA6-85CA78D00D9B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Rectangle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677AE4A5-747C-4DF3-BFBB-C8CC903D704E}" type="datetimeFigureOut">
              <a:rPr lang="en-GB" smtClean="0"/>
              <a:t>04/11/2018</a:t>
            </a:fld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FAA318AB-B6C4-4DF3-9EA6-85CA78D00D9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AE4A5-747C-4DF3-BFBB-C8CC903D704E}" type="datetimeFigureOut">
              <a:rPr lang="en-GB" smtClean="0"/>
              <a:t>04/11/2018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318AB-B6C4-4DF3-9EA6-85CA78D00D9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AE4A5-747C-4DF3-BFBB-C8CC903D704E}" type="datetimeFigureOut">
              <a:rPr lang="en-GB" smtClean="0"/>
              <a:t>04/11/2018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318AB-B6C4-4DF3-9EA6-85CA78D00D9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677AE4A5-747C-4DF3-BFBB-C8CC903D704E}" type="datetimeFigureOut">
              <a:rPr lang="en-GB" smtClean="0"/>
              <a:t>04/11/2018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FAA318AB-B6C4-4DF3-9EA6-85CA78D00D9B}" type="slidenum">
              <a:rPr lang="en-GB" smtClean="0"/>
              <a:t>‹#›</a:t>
            </a:fld>
            <a:endParaRPr lang="en-GB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pn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g"/><Relationship Id="rId4" Type="http://schemas.openxmlformats.org/officeDocument/2006/relationships/image" Target="../media/image5.tif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https://www.google.co.uk/url?sa=i&amp;rct=j&amp;q=&amp;esrc=s&amp;source=images&amp;cd=&amp;cad=rja&amp;uact=8&amp;ved=2ahUKEwiSh9C-8bfeAhXLAMAKHTIdDecQjRx6BAgBEAU&amp;url=https://www.ikea.com/gb/en/products/tableware/glasses-cups-mugs/hederlig-red-wine-glass-clear-glass-art-00154870/&amp;psig=AOvVaw1MAI6JlhBcsTk2EyY2izW5&amp;ust=1541322925223702" TargetMode="Externa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7.jpeg"/><Relationship Id="rId4" Type="http://schemas.openxmlformats.org/officeDocument/2006/relationships/hyperlink" Target="http://www.google.co.uk/url?sa=i&amp;rct=j&amp;q=&amp;esrc=s&amp;source=images&amp;cd=&amp;cad=rja&amp;uact=8&amp;ved=0CAcQjRxqFQoTCObUhYiTtcgCFUVpFAod6CUODA&amp;url=http://sites.duke.edu/theconnection/2014/10/28/looking-at-life-through-agreeable-hours/&amp;bvm=bv.104615367,d.cWw&amp;psig=AFQjCNHVgODOkP6L-dYVTQydF77fLppyMw&amp;ust=1444471798596989" TargetMode="Externa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619152"/>
            <a:ext cx="8928992" cy="595913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260648"/>
            <a:ext cx="8077200" cy="1673352"/>
          </a:xfrm>
        </p:spPr>
        <p:txBody>
          <a:bodyPr>
            <a:normAutofit/>
          </a:bodyPr>
          <a:lstStyle/>
          <a:p>
            <a:r>
              <a:rPr lang="en-GB" sz="5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Introduction to Archaeology HPAR4002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1566" y="5445224"/>
            <a:ext cx="8268865" cy="851544"/>
          </a:xfrm>
        </p:spPr>
        <p:txBody>
          <a:bodyPr>
            <a:normAutofit/>
          </a:bodyPr>
          <a:lstStyle/>
          <a:p>
            <a:r>
              <a:rPr lang="en-GB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Materialities</a:t>
            </a:r>
          </a:p>
        </p:txBody>
      </p:sp>
    </p:spTree>
    <p:extLst>
      <p:ext uri="{BB962C8B-B14F-4D97-AF65-F5344CB8AC3E}">
        <p14:creationId xmlns:p14="http://schemas.microsoft.com/office/powerpoint/2010/main" val="24619635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Readings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625609"/>
          </a:xfrm>
        </p:spPr>
        <p:txBody>
          <a:bodyPr>
            <a:normAutofit/>
          </a:bodyPr>
          <a:lstStyle/>
          <a:p>
            <a:r>
              <a:rPr lang="en-GB" sz="2800" dirty="0"/>
              <a:t>Boivin, N. 2008. </a:t>
            </a:r>
            <a:r>
              <a:rPr lang="en-GB" sz="2800" i="1" dirty="0"/>
              <a:t>Material Cultures, Material Minds: The Impact of Things on Human Thought, Society, and Evolution</a:t>
            </a:r>
            <a:r>
              <a:rPr lang="en-GB" sz="2800" dirty="0"/>
              <a:t>. Cambridge: CUP.</a:t>
            </a:r>
          </a:p>
          <a:p>
            <a:pPr marL="118872" indent="0">
              <a:buNone/>
            </a:pPr>
            <a:endParaRPr lang="en-GB" sz="2800" dirty="0"/>
          </a:p>
          <a:p>
            <a:r>
              <a:rPr lang="en-GB" sz="2800" dirty="0" err="1"/>
              <a:t>Hurcombe</a:t>
            </a:r>
            <a:r>
              <a:rPr lang="en-GB" sz="2800" dirty="0"/>
              <a:t>, L. 2007. </a:t>
            </a:r>
            <a:r>
              <a:rPr lang="en-GB" sz="2800" i="1" dirty="0"/>
              <a:t>Archaeological Artefacts as Material Culture</a:t>
            </a:r>
            <a:r>
              <a:rPr lang="en-GB" sz="2800" dirty="0"/>
              <a:t>. London; New York: Routledge.</a:t>
            </a:r>
          </a:p>
        </p:txBody>
      </p:sp>
    </p:spTree>
    <p:extLst>
      <p:ext uri="{BB962C8B-B14F-4D97-AF65-F5344CB8AC3E}">
        <p14:creationId xmlns:p14="http://schemas.microsoft.com/office/powerpoint/2010/main" val="1107269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0F0C08-649F-4D4E-A6AA-5F09C3936A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Material Culture?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F6965C-6B27-4DCF-81D2-03A98E138C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348880"/>
            <a:ext cx="8363272" cy="4051920"/>
          </a:xfrm>
        </p:spPr>
        <p:txBody>
          <a:bodyPr>
            <a:normAutofit/>
          </a:bodyPr>
          <a:lstStyle/>
          <a:p>
            <a:r>
              <a:rPr lang="en-GB" sz="3600" dirty="0"/>
              <a:t>Discuss this in pairs/groups of three</a:t>
            </a:r>
          </a:p>
          <a:p>
            <a:r>
              <a:rPr lang="en-GB" sz="3600" dirty="0"/>
              <a:t>Come up with a </a:t>
            </a:r>
            <a:r>
              <a:rPr lang="en-GB" sz="3600" dirty="0">
                <a:solidFill>
                  <a:schemeClr val="accent1"/>
                </a:solidFill>
              </a:rPr>
              <a:t>definition</a:t>
            </a:r>
            <a:r>
              <a:rPr lang="en-GB" sz="3600" dirty="0"/>
              <a:t> of material culture</a:t>
            </a:r>
          </a:p>
          <a:p>
            <a:r>
              <a:rPr lang="en-GB" sz="3600" dirty="0"/>
              <a:t>Give a modern example…</a:t>
            </a:r>
          </a:p>
          <a:p>
            <a:r>
              <a:rPr lang="en-GB" sz="3600" dirty="0"/>
              <a:t>…and an ancient/archaeological example</a:t>
            </a:r>
          </a:p>
          <a:p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311495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3573016"/>
            <a:ext cx="4927476" cy="328498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3423" y="908720"/>
            <a:ext cx="1620433" cy="230425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-27384"/>
            <a:ext cx="2601289" cy="367240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3874298"/>
            <a:ext cx="3377412" cy="298370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364088" y="-27384"/>
            <a:ext cx="4248472" cy="393608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7610" y="3573017"/>
            <a:ext cx="1463981" cy="328498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337950" y="-17417"/>
            <a:ext cx="1425240" cy="3583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72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3BDBB2-3E7A-4BC6-B5CE-8CA03A0466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Why is Material Culture Important?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6A009F-B897-4E19-BA7E-C474CB227C4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40823" y="1700808"/>
            <a:ext cx="4547201" cy="4896544"/>
          </a:xfrm>
        </p:spPr>
        <p:txBody>
          <a:bodyPr>
            <a:normAutofit/>
          </a:bodyPr>
          <a:lstStyle/>
          <a:p>
            <a:r>
              <a:rPr lang="en-GB" dirty="0"/>
              <a:t>“Our world is dominated by material culture. The objects communicate things about us and the society in which we live” (</a:t>
            </a:r>
            <a:r>
              <a:rPr lang="en-GB" dirty="0" err="1"/>
              <a:t>Hurcombe</a:t>
            </a:r>
            <a:r>
              <a:rPr lang="en-GB" dirty="0"/>
              <a:t> 2007, 3)</a:t>
            </a:r>
          </a:p>
          <a:p>
            <a:r>
              <a:rPr lang="en-GB" dirty="0"/>
              <a:t>Archaeology deals with </a:t>
            </a:r>
            <a:r>
              <a:rPr lang="en-GB" dirty="0">
                <a:solidFill>
                  <a:schemeClr val="accent1"/>
                </a:solidFill>
              </a:rPr>
              <a:t>physical remains </a:t>
            </a:r>
            <a:r>
              <a:rPr lang="en-GB" dirty="0"/>
              <a:t>of the past but is about </a:t>
            </a:r>
            <a:r>
              <a:rPr lang="en-GB" dirty="0">
                <a:solidFill>
                  <a:schemeClr val="accent1"/>
                </a:solidFill>
              </a:rPr>
              <a:t>people</a:t>
            </a:r>
          </a:p>
          <a:p>
            <a:r>
              <a:rPr lang="en-GB" dirty="0"/>
              <a:t>Studying artefacts allows us to study past societies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F39E2051-5678-4460-9884-2A3B96E89BD4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190869" y="1916833"/>
            <a:ext cx="3712308" cy="4124786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D383480-3861-42B6-BBF8-D64629C836AB}"/>
              </a:ext>
            </a:extLst>
          </p:cNvPr>
          <p:cNvSpPr txBox="1"/>
          <p:nvPr/>
        </p:nvSpPr>
        <p:spPr>
          <a:xfrm>
            <a:off x="5626667" y="6111788"/>
            <a:ext cx="306013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/>
              <a:t>Restoring pottery in Cyprus</a:t>
            </a:r>
          </a:p>
        </p:txBody>
      </p:sp>
    </p:spTree>
    <p:extLst>
      <p:ext uri="{BB962C8B-B14F-4D97-AF65-F5344CB8AC3E}">
        <p14:creationId xmlns:p14="http://schemas.microsoft.com/office/powerpoint/2010/main" val="11638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Key Terms?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75191"/>
            <a:ext cx="8229600" cy="4894169"/>
          </a:xfrm>
        </p:spPr>
        <p:txBody>
          <a:bodyPr>
            <a:norm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Material Culture</a:t>
            </a:r>
          </a:p>
          <a:p>
            <a:pPr lvl="1"/>
            <a:r>
              <a:rPr lang="en-GB" altLang="en-US" sz="2400" dirty="0"/>
              <a:t>Artefacts… Things… Stuff</a:t>
            </a:r>
          </a:p>
          <a:p>
            <a:pPr lvl="1"/>
            <a:r>
              <a:rPr lang="en-GB" altLang="en-US" sz="2400" dirty="0"/>
              <a:t>Objects made/modified &amp; used by human agency….</a:t>
            </a:r>
          </a:p>
          <a:p>
            <a:pPr lvl="1"/>
            <a:r>
              <a:rPr lang="en-GB" altLang="en-US" sz="2400" dirty="0"/>
              <a:t>Material remains of past human action</a:t>
            </a:r>
          </a:p>
          <a:p>
            <a:r>
              <a:rPr lang="en-GB" sz="2800" dirty="0">
                <a:solidFill>
                  <a:schemeClr val="accent1"/>
                </a:solidFill>
              </a:rPr>
              <a:t>Material Culture Studies</a:t>
            </a:r>
          </a:p>
          <a:p>
            <a:pPr lvl="1"/>
            <a:r>
              <a:rPr lang="en-GB" sz="2400" dirty="0"/>
              <a:t>Various anthropological approaches to the meanings of things</a:t>
            </a:r>
          </a:p>
          <a:p>
            <a:r>
              <a:rPr lang="en-GB" sz="2800" dirty="0">
                <a:solidFill>
                  <a:schemeClr val="accent1"/>
                </a:solidFill>
              </a:rPr>
              <a:t>Materiality</a:t>
            </a:r>
          </a:p>
          <a:p>
            <a:pPr lvl="1"/>
            <a:r>
              <a:rPr lang="en-GB" sz="2400" dirty="0"/>
              <a:t>The physical properties (thingness) of things</a:t>
            </a:r>
          </a:p>
          <a:p>
            <a:pPr lvl="1"/>
            <a:r>
              <a:rPr lang="en-GB" sz="2400" dirty="0"/>
              <a:t>How people &amp; the things they make are entwined</a:t>
            </a:r>
          </a:p>
        </p:txBody>
      </p:sp>
    </p:spTree>
    <p:extLst>
      <p:ext uri="{BB962C8B-B14F-4D97-AF65-F5344CB8AC3E}">
        <p14:creationId xmlns:p14="http://schemas.microsoft.com/office/powerpoint/2010/main" val="3309619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Material Culture &amp; Archaeology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23799" y="1700808"/>
            <a:ext cx="4392488" cy="4895424"/>
          </a:xfrm>
        </p:spPr>
        <p:txBody>
          <a:bodyPr>
            <a:normAutofit/>
          </a:bodyPr>
          <a:lstStyle/>
          <a:p>
            <a:r>
              <a:rPr lang="en-GB" dirty="0"/>
              <a:t>As a dating tool</a:t>
            </a:r>
          </a:p>
          <a:p>
            <a:pPr lvl="1"/>
            <a:r>
              <a:rPr lang="en-GB" dirty="0"/>
              <a:t>Three Age System</a:t>
            </a:r>
          </a:p>
          <a:p>
            <a:pPr lvl="1"/>
            <a:r>
              <a:rPr lang="en-GB" dirty="0"/>
              <a:t>Typologies / sequence dating</a:t>
            </a:r>
          </a:p>
          <a:p>
            <a:r>
              <a:rPr lang="en-GB" dirty="0"/>
              <a:t>Culture History:</a:t>
            </a:r>
          </a:p>
          <a:p>
            <a:pPr lvl="1"/>
            <a:r>
              <a:rPr lang="en-GB" dirty="0"/>
              <a:t>Archaeological assemblages</a:t>
            </a:r>
          </a:p>
          <a:p>
            <a:r>
              <a:rPr lang="en-GB" dirty="0"/>
              <a:t>Technological Advances</a:t>
            </a:r>
          </a:p>
          <a:p>
            <a:pPr lvl="1"/>
            <a:r>
              <a:rPr lang="en-GB" dirty="0"/>
              <a:t>Stone tools</a:t>
            </a:r>
          </a:p>
          <a:p>
            <a:pPr lvl="1"/>
            <a:r>
              <a:rPr lang="en-GB" dirty="0"/>
              <a:t>Pottery</a:t>
            </a:r>
          </a:p>
          <a:p>
            <a:pPr lvl="1"/>
            <a:r>
              <a:rPr lang="en-GB" dirty="0"/>
              <a:t>Metallurgy</a:t>
            </a:r>
          </a:p>
          <a:p>
            <a:pPr lvl="1"/>
            <a:endParaRPr lang="en-GB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164669" y="2060848"/>
            <a:ext cx="3522131" cy="3600400"/>
          </a:xfrm>
        </p:spPr>
      </p:pic>
    </p:spTree>
    <p:extLst>
      <p:ext uri="{BB962C8B-B14F-4D97-AF65-F5344CB8AC3E}">
        <p14:creationId xmlns:p14="http://schemas.microsoft.com/office/powerpoint/2010/main" val="387624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251062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GB" sz="4000">
                <a:solidFill>
                  <a:schemeClr val="accent1">
                    <a:satMod val="150000"/>
                  </a:schemeClr>
                </a:solidFill>
              </a:rPr>
              <a:t>Archaeology &amp; Material Culture?</a:t>
            </a:r>
          </a:p>
        </p:txBody>
      </p:sp>
      <p:sp>
        <p:nvSpPr>
          <p:cNvPr id="95235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457200" y="1737023"/>
            <a:ext cx="4834880" cy="4752106"/>
          </a:xfrm>
        </p:spPr>
        <p:txBody>
          <a:bodyPr/>
          <a:lstStyle/>
          <a:p>
            <a:r>
              <a:rPr lang="en-GB" dirty="0"/>
              <a:t>Archaeological approaches tend to be </a:t>
            </a:r>
            <a:r>
              <a:rPr lang="en-GB" dirty="0">
                <a:solidFill>
                  <a:schemeClr val="accent1"/>
                </a:solidFill>
              </a:rPr>
              <a:t>empirical</a:t>
            </a:r>
          </a:p>
          <a:p>
            <a:pPr lvl="1"/>
            <a:r>
              <a:rPr lang="en-GB" dirty="0"/>
              <a:t>“ a measurements, matrices, </a:t>
            </a:r>
            <a:r>
              <a:rPr lang="en-GB" dirty="0" err="1"/>
              <a:t>munsells</a:t>
            </a:r>
            <a:r>
              <a:rPr lang="en-GB" dirty="0"/>
              <a:t>, &amp; </a:t>
            </a:r>
            <a:r>
              <a:rPr lang="en-GB" dirty="0" err="1"/>
              <a:t>mohs</a:t>
            </a:r>
            <a:r>
              <a:rPr lang="en-GB" dirty="0"/>
              <a:t> mindset” (Govier &amp; Steel </a:t>
            </a:r>
            <a:r>
              <a:rPr lang="en-GB" dirty="0" err="1"/>
              <a:t>nd</a:t>
            </a:r>
            <a:r>
              <a:rPr lang="en-GB" dirty="0"/>
              <a:t>.)</a:t>
            </a:r>
          </a:p>
          <a:p>
            <a:r>
              <a:rPr lang="en-GB" dirty="0"/>
              <a:t>First step is recording:</a:t>
            </a:r>
          </a:p>
          <a:p>
            <a:pPr lvl="1"/>
            <a:r>
              <a:rPr lang="en-GB" dirty="0"/>
              <a:t>Quantitative data</a:t>
            </a:r>
          </a:p>
          <a:p>
            <a:pPr lvl="1"/>
            <a:r>
              <a:rPr lang="en-GB" dirty="0"/>
              <a:t>Qualitative information</a:t>
            </a:r>
          </a:p>
        </p:txBody>
      </p:sp>
      <p:pic>
        <p:nvPicPr>
          <p:cNvPr id="21507" name="Picture 7" descr="BS jug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968372" y="1916832"/>
            <a:ext cx="2718428" cy="4392488"/>
          </a:xfrm>
        </p:spPr>
      </p:pic>
    </p:spTree>
    <p:extLst>
      <p:ext uri="{BB962C8B-B14F-4D97-AF65-F5344CB8AC3E}">
        <p14:creationId xmlns:p14="http://schemas.microsoft.com/office/powerpoint/2010/main" val="29159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52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952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952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952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52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235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251062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GB" sz="4000">
                <a:solidFill>
                  <a:schemeClr val="accent1">
                    <a:satMod val="150000"/>
                  </a:schemeClr>
                </a:solidFill>
              </a:rPr>
              <a:t>Archaeology &amp; Material Culture?</a:t>
            </a:r>
          </a:p>
        </p:txBody>
      </p:sp>
      <p:sp>
        <p:nvSpPr>
          <p:cNvPr id="95235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457200" y="1737023"/>
            <a:ext cx="4834880" cy="4752106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GB" altLang="en-US" dirty="0"/>
              <a:t>What does an archaeologist ask?</a:t>
            </a:r>
          </a:p>
          <a:p>
            <a:pPr lvl="1">
              <a:lnSpc>
                <a:spcPct val="90000"/>
              </a:lnSpc>
            </a:pPr>
            <a:r>
              <a:rPr lang="en-GB" altLang="en-US" dirty="0"/>
              <a:t>How old is the artefact?</a:t>
            </a:r>
          </a:p>
          <a:p>
            <a:pPr lvl="1">
              <a:lnSpc>
                <a:spcPct val="90000"/>
              </a:lnSpc>
            </a:pPr>
            <a:r>
              <a:rPr lang="en-GB" altLang="en-US" dirty="0"/>
              <a:t>What was it used for?</a:t>
            </a:r>
          </a:p>
          <a:p>
            <a:pPr lvl="1">
              <a:lnSpc>
                <a:spcPct val="90000"/>
              </a:lnSpc>
            </a:pPr>
            <a:r>
              <a:rPr lang="en-GB" altLang="en-US" dirty="0"/>
              <a:t>What was its cultural significance?</a:t>
            </a:r>
          </a:p>
          <a:p>
            <a:pPr>
              <a:lnSpc>
                <a:spcPct val="90000"/>
              </a:lnSpc>
            </a:pPr>
            <a:r>
              <a:rPr lang="en-GB" altLang="en-US" dirty="0"/>
              <a:t>How does the archaeologist answer these questions?</a:t>
            </a:r>
          </a:p>
          <a:p>
            <a:pPr lvl="1">
              <a:lnSpc>
                <a:spcPct val="90000"/>
              </a:lnSpc>
            </a:pPr>
            <a:r>
              <a:rPr lang="en-GB" altLang="en-US" dirty="0"/>
              <a:t>Context of use &amp; associations</a:t>
            </a:r>
          </a:p>
          <a:p>
            <a:pPr lvl="1">
              <a:lnSpc>
                <a:spcPct val="90000"/>
              </a:lnSpc>
            </a:pPr>
            <a:r>
              <a:rPr lang="en-GB" altLang="en-US" dirty="0"/>
              <a:t>Inference &amp; analogy</a:t>
            </a:r>
          </a:p>
          <a:p>
            <a:pPr lvl="1">
              <a:lnSpc>
                <a:spcPct val="90000"/>
              </a:lnSpc>
            </a:pPr>
            <a:r>
              <a:rPr lang="en-GB" altLang="en-US" dirty="0" err="1"/>
              <a:t>Ethnoarchaeology</a:t>
            </a:r>
            <a:endParaRPr lang="en-GB" altLang="en-US" dirty="0"/>
          </a:p>
        </p:txBody>
      </p:sp>
      <p:pic>
        <p:nvPicPr>
          <p:cNvPr id="21507" name="Picture 7" descr="BS jug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968372" y="1916832"/>
            <a:ext cx="2718428" cy="4392488"/>
          </a:xfrm>
        </p:spPr>
      </p:pic>
    </p:spTree>
    <p:extLst>
      <p:ext uri="{BB962C8B-B14F-4D97-AF65-F5344CB8AC3E}">
        <p14:creationId xmlns:p14="http://schemas.microsoft.com/office/powerpoint/2010/main" val="3220601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52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52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952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952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952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952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952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952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235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Can Artefacts Tell Us?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00808"/>
            <a:ext cx="4402832" cy="4824536"/>
          </a:xfrm>
        </p:spPr>
        <p:txBody>
          <a:bodyPr>
            <a:noAutofit/>
          </a:bodyPr>
          <a:lstStyle/>
          <a:p>
            <a:r>
              <a:rPr lang="en-GB" sz="2600" dirty="0">
                <a:solidFill>
                  <a:schemeClr val="accent1"/>
                </a:solidFill>
              </a:rPr>
              <a:t>Ancient technologies </a:t>
            </a:r>
            <a:r>
              <a:rPr lang="en-GB" sz="2600" dirty="0"/>
              <a:t>available to a society</a:t>
            </a:r>
          </a:p>
          <a:p>
            <a:r>
              <a:rPr lang="en-GB" sz="2600" dirty="0"/>
              <a:t>Past activities at a site</a:t>
            </a:r>
          </a:p>
          <a:p>
            <a:r>
              <a:rPr lang="en-GB" sz="2600" dirty="0"/>
              <a:t>Archaeologists tend to think about production &amp; function</a:t>
            </a:r>
          </a:p>
          <a:p>
            <a:r>
              <a:rPr lang="en-GB" sz="2600" dirty="0"/>
              <a:t>Focus traditionally on material sciences</a:t>
            </a:r>
          </a:p>
          <a:p>
            <a:r>
              <a:rPr lang="en-GB" sz="2600" dirty="0"/>
              <a:t>But increasingly archaeologists are engaging with social aspects</a:t>
            </a:r>
          </a:p>
          <a:p>
            <a:endParaRPr lang="en-GB" sz="2600" dirty="0"/>
          </a:p>
        </p:txBody>
      </p:sp>
      <p:pic>
        <p:nvPicPr>
          <p:cNvPr id="5" name="Content Placeholder 8">
            <a:extLst>
              <a:ext uri="{FF2B5EF4-FFF2-40B4-BE49-F238E27FC236}">
                <a16:creationId xmlns:a16="http://schemas.microsoft.com/office/drawing/2014/main" id="{73918325-4C06-480A-8B86-5C3CA1D12262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6366" y="2260699"/>
            <a:ext cx="3758121" cy="307244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C96F506-CAC6-433F-BB43-EEDA6BFBC09D}"/>
              </a:ext>
            </a:extLst>
          </p:cNvPr>
          <p:cNvSpPr txBox="1"/>
          <p:nvPr/>
        </p:nvSpPr>
        <p:spPr>
          <a:xfrm>
            <a:off x="5724128" y="5549170"/>
            <a:ext cx="274132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/>
              <a:t>LBA querns from Cyprus</a:t>
            </a:r>
          </a:p>
        </p:txBody>
      </p:sp>
    </p:spTree>
    <p:extLst>
      <p:ext uri="{BB962C8B-B14F-4D97-AF65-F5344CB8AC3E}">
        <p14:creationId xmlns:p14="http://schemas.microsoft.com/office/powerpoint/2010/main" val="1864507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399E58-5414-4A08-B145-C4042EC626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Material Sciences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A04C20-B7E1-4513-9F14-5FD3C838DE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51520" y="1773936"/>
            <a:ext cx="4320480" cy="4823416"/>
          </a:xfrm>
        </p:spPr>
        <p:txBody>
          <a:bodyPr>
            <a:normAutofit/>
          </a:bodyPr>
          <a:lstStyle/>
          <a:p>
            <a:r>
              <a:rPr lang="en-GB" dirty="0"/>
              <a:t>Extends observations beyond the macroscopic</a:t>
            </a:r>
          </a:p>
          <a:p>
            <a:pPr lvl="1"/>
            <a:r>
              <a:rPr lang="en-GB" dirty="0"/>
              <a:t>Provenance analysis: sourcing trace elements</a:t>
            </a:r>
          </a:p>
          <a:p>
            <a:pPr lvl="1"/>
            <a:r>
              <a:rPr lang="en-GB" dirty="0"/>
              <a:t>X-rays: hand/wheelmade</a:t>
            </a:r>
          </a:p>
          <a:p>
            <a:pPr lvl="1"/>
            <a:r>
              <a:rPr lang="en-GB" dirty="0"/>
              <a:t>Firing temperatures</a:t>
            </a:r>
          </a:p>
          <a:p>
            <a:pPr lvl="1"/>
            <a:r>
              <a:rPr lang="en-GB" dirty="0"/>
              <a:t>Residue analysis</a:t>
            </a:r>
          </a:p>
          <a:p>
            <a:r>
              <a:rPr lang="en-GB" dirty="0"/>
              <a:t>Answers questions of techniques, processes, skills etc.</a:t>
            </a:r>
          </a:p>
          <a:p>
            <a:r>
              <a:rPr lang="en-GB" dirty="0"/>
              <a:t>…&amp; ancient economies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7432EE88-7542-4BAC-847F-944217199DDF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2182624"/>
            <a:ext cx="3682752" cy="2404019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21B8F12-D314-4286-9F7F-382AEE119159}"/>
              </a:ext>
            </a:extLst>
          </p:cNvPr>
          <p:cNvSpPr txBox="1"/>
          <p:nvPr/>
        </p:nvSpPr>
        <p:spPr>
          <a:xfrm>
            <a:off x="4860032" y="4657199"/>
            <a:ext cx="4192173" cy="15081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/>
              <a:t>Petrography: thin section analysis</a:t>
            </a:r>
          </a:p>
          <a:p>
            <a:endParaRPr lang="en-GB" dirty="0"/>
          </a:p>
          <a:p>
            <a:r>
              <a:rPr lang="en-GB" dirty="0"/>
              <a:t>www.amarnaproject.com/pages/recent_</a:t>
            </a:r>
          </a:p>
          <a:p>
            <a:r>
              <a:rPr lang="en-GB" dirty="0"/>
              <a:t>projects/</a:t>
            </a:r>
            <a:r>
              <a:rPr lang="en-GB" dirty="0" err="1"/>
              <a:t>material_culture</a:t>
            </a:r>
            <a:r>
              <a:rPr lang="en-GB" dirty="0"/>
              <a:t>/canaanite.shtml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07798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32B0A6-889A-432C-A526-C75AE00D65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Cha</a:t>
            </a:r>
            <a:r>
              <a:rPr lang="en-GB" dirty="0" err="1">
                <a:solidFill>
                  <a:schemeClr val="accent1"/>
                </a:solidFill>
              </a:rPr>
              <a:t>îne</a:t>
            </a:r>
            <a:r>
              <a:rPr lang="en-GB" dirty="0">
                <a:solidFill>
                  <a:schemeClr val="accent1"/>
                </a:solidFill>
              </a:rPr>
              <a:t> </a:t>
            </a:r>
            <a:r>
              <a:rPr lang="en-GB" dirty="0" err="1">
                <a:solidFill>
                  <a:schemeClr val="accent1"/>
                </a:solidFill>
              </a:rPr>
              <a:t>Opératoire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606B68-7F13-43C4-9E1E-95528493B5E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38336" y="1773936"/>
            <a:ext cx="4305672" cy="4931664"/>
          </a:xfrm>
        </p:spPr>
        <p:txBody>
          <a:bodyPr>
            <a:normAutofit/>
          </a:bodyPr>
          <a:lstStyle/>
          <a:p>
            <a:r>
              <a:rPr lang="en-GB" dirty="0"/>
              <a:t>Operational sequence of making things</a:t>
            </a:r>
          </a:p>
          <a:p>
            <a:r>
              <a:rPr lang="en-GB" dirty="0"/>
              <a:t>A series of deliberate steps &amp; choices made by the artisan(s) to transform raw materials into a finished artefact</a:t>
            </a:r>
          </a:p>
          <a:p>
            <a:r>
              <a:rPr lang="en-GB" dirty="0"/>
              <a:t>Considers technologies as social practice</a:t>
            </a:r>
          </a:p>
          <a:p>
            <a:pPr lvl="1"/>
            <a:r>
              <a:rPr lang="en-GB" dirty="0"/>
              <a:t>Focuses on artisans as much as materials </a:t>
            </a:r>
          </a:p>
          <a:p>
            <a:pPr marL="118872" indent="0">
              <a:buNone/>
            </a:pPr>
            <a:endParaRPr lang="en-GB" dirty="0"/>
          </a:p>
        </p:txBody>
      </p:sp>
      <p:pic>
        <p:nvPicPr>
          <p:cNvPr id="5" name="Content Placeholder 4" descr="Potters-Wheel-Clay.jpg">
            <a:extLst>
              <a:ext uri="{FF2B5EF4-FFF2-40B4-BE49-F238E27FC236}">
                <a16:creationId xmlns:a16="http://schemas.microsoft.com/office/drawing/2014/main" id="{01BCD035-4431-40B6-896A-B64D38646EC4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 cstate="email"/>
          <a:stretch>
            <a:fillRect/>
          </a:stretch>
        </p:blipFill>
        <p:spPr>
          <a:xfrm>
            <a:off x="4932040" y="4239473"/>
            <a:ext cx="3369568" cy="2255153"/>
          </a:xfr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06F8B16-94B8-495F-B8F6-B05E7EA68E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6790" y="735391"/>
            <a:ext cx="3107919" cy="241673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8DF9A11-7CCD-4F4B-98F9-402DCCBA5D42}"/>
              </a:ext>
            </a:extLst>
          </p:cNvPr>
          <p:cNvSpPr txBox="1"/>
          <p:nvPr/>
        </p:nvSpPr>
        <p:spPr>
          <a:xfrm>
            <a:off x="4932040" y="3240536"/>
            <a:ext cx="312425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http://www.ancientcraft.co.uk/</a:t>
            </a:r>
          </a:p>
          <a:p>
            <a:r>
              <a:rPr lang="en-GB" dirty="0"/>
              <a:t>Tools/core_refits.html</a:t>
            </a:r>
          </a:p>
        </p:txBody>
      </p:sp>
    </p:spTree>
    <p:extLst>
      <p:ext uri="{BB962C8B-B14F-4D97-AF65-F5344CB8AC3E}">
        <p14:creationId xmlns:p14="http://schemas.microsoft.com/office/powerpoint/2010/main" val="2172894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5">
            <a:extLst>
              <a:ext uri="{FF2B5EF4-FFF2-40B4-BE49-F238E27FC236}">
                <a16:creationId xmlns:a16="http://schemas.microsoft.com/office/drawing/2014/main" id="{12E9C156-CD35-496D-A851-4C3611DFF4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Else Can Artefacts Tell Us?</a:t>
            </a:r>
          </a:p>
        </p:txBody>
      </p:sp>
      <p:sp>
        <p:nvSpPr>
          <p:cNvPr id="17" name="Content Placeholder 16">
            <a:extLst>
              <a:ext uri="{FF2B5EF4-FFF2-40B4-BE49-F238E27FC236}">
                <a16:creationId xmlns:a16="http://schemas.microsoft.com/office/drawing/2014/main" id="{0FD5B23E-1EFB-4E44-A7E7-9C8940FAAF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199" y="1773936"/>
            <a:ext cx="4330825" cy="4623816"/>
          </a:xfrm>
        </p:spPr>
        <p:txBody>
          <a:bodyPr>
            <a:normAutofit/>
          </a:bodyPr>
          <a:lstStyle/>
          <a:p>
            <a:r>
              <a:rPr lang="en-GB" sz="3200" dirty="0"/>
              <a:t>Artefacts also convey social meanings:</a:t>
            </a:r>
          </a:p>
          <a:p>
            <a:pPr lvl="1"/>
            <a:r>
              <a:rPr lang="en-GB" sz="2800" dirty="0"/>
              <a:t>Style / fashion</a:t>
            </a:r>
          </a:p>
          <a:p>
            <a:pPr lvl="1"/>
            <a:r>
              <a:rPr lang="en-GB" sz="2800" dirty="0"/>
              <a:t>Status / wealth</a:t>
            </a:r>
          </a:p>
          <a:p>
            <a:pPr lvl="1"/>
            <a:r>
              <a:rPr lang="en-GB" sz="2800" dirty="0"/>
              <a:t>Identity</a:t>
            </a:r>
          </a:p>
          <a:p>
            <a:pPr lvl="1"/>
            <a:r>
              <a:rPr lang="en-GB" sz="2800" dirty="0"/>
              <a:t>Symbolism  / esoteric knowledge</a:t>
            </a:r>
            <a:endParaRPr lang="en-GB" sz="3200" dirty="0"/>
          </a:p>
        </p:txBody>
      </p:sp>
      <p:pic>
        <p:nvPicPr>
          <p:cNvPr id="20" name="Content Placeholder 19">
            <a:extLst>
              <a:ext uri="{FF2B5EF4-FFF2-40B4-BE49-F238E27FC236}">
                <a16:creationId xmlns:a16="http://schemas.microsoft.com/office/drawing/2014/main" id="{42F0B460-75CD-4DE5-9DB8-EAAF94B6A42F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846" y="1773365"/>
            <a:ext cx="2990206" cy="4103907"/>
          </a:xfr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A97C057A-0419-4906-98AD-EBA7C73570B7}"/>
              </a:ext>
            </a:extLst>
          </p:cNvPr>
          <p:cNvSpPr txBox="1"/>
          <p:nvPr/>
        </p:nvSpPr>
        <p:spPr>
          <a:xfrm>
            <a:off x="5724128" y="6028420"/>
            <a:ext cx="293048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/>
              <a:t>Chalcolithic figure, Cyprus</a:t>
            </a:r>
          </a:p>
        </p:txBody>
      </p:sp>
    </p:spTree>
    <p:extLst>
      <p:ext uri="{BB962C8B-B14F-4D97-AF65-F5344CB8AC3E}">
        <p14:creationId xmlns:p14="http://schemas.microsoft.com/office/powerpoint/2010/main" val="4273027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665085-3999-49F6-B60C-9E64855B3B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Material Culture Studies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A83437-B97F-4D9F-8AC8-F005284C671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23528" y="1773936"/>
            <a:ext cx="4320480" cy="4931664"/>
          </a:xfrm>
        </p:spPr>
        <p:txBody>
          <a:bodyPr>
            <a:normAutofit/>
          </a:bodyPr>
          <a:lstStyle/>
          <a:p>
            <a:r>
              <a:rPr lang="en-GB" dirty="0"/>
              <a:t>Anthropologically informed approaches focus on the links between people &amp; objects </a:t>
            </a:r>
          </a:p>
          <a:p>
            <a:pPr lvl="1"/>
            <a:r>
              <a:rPr lang="en-GB" dirty="0"/>
              <a:t>How objects are given meaning &amp; ascribed values </a:t>
            </a:r>
          </a:p>
          <a:p>
            <a:pPr lvl="1"/>
            <a:r>
              <a:rPr lang="en-GB" dirty="0"/>
              <a:t>Material culture is culturally constituted &amp; conveys symbolic meaning</a:t>
            </a:r>
          </a:p>
        </p:txBody>
      </p:sp>
      <p:pic>
        <p:nvPicPr>
          <p:cNvPr id="13" name="Content Placeholder 4">
            <a:extLst>
              <a:ext uri="{FF2B5EF4-FFF2-40B4-BE49-F238E27FC236}">
                <a16:creationId xmlns:a16="http://schemas.microsoft.com/office/drawing/2014/main" id="{951A7A37-B802-4152-9F17-3E72A68E7E50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20842" y="2204864"/>
            <a:ext cx="3991724" cy="3163441"/>
          </a:xfr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E5F39D68-9284-4C5C-B39B-66C1FAF814F5}"/>
              </a:ext>
            </a:extLst>
          </p:cNvPr>
          <p:cNvSpPr txBox="1"/>
          <p:nvPr/>
        </p:nvSpPr>
        <p:spPr>
          <a:xfrm>
            <a:off x="5292080" y="5589240"/>
            <a:ext cx="343876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/>
              <a:t>Handling an Egyptian headrest</a:t>
            </a:r>
          </a:p>
        </p:txBody>
      </p:sp>
    </p:spTree>
    <p:extLst>
      <p:ext uri="{BB962C8B-B14F-4D97-AF65-F5344CB8AC3E}">
        <p14:creationId xmlns:p14="http://schemas.microsoft.com/office/powerpoint/2010/main" val="3313978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92B169-874F-4E36-8B15-8C41731BF7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Function and Meaning of Things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CF1906-74FD-4128-9D89-B1213CC0678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81143" y="1701928"/>
            <a:ext cx="3755581" cy="2879200"/>
          </a:xfrm>
        </p:spPr>
        <p:txBody>
          <a:bodyPr>
            <a:normAutofit/>
          </a:bodyPr>
          <a:lstStyle/>
          <a:p>
            <a:r>
              <a:rPr lang="en-GB" sz="2400" dirty="0"/>
              <a:t>All designed to hold cold liquids</a:t>
            </a:r>
          </a:p>
          <a:p>
            <a:r>
              <a:rPr lang="en-GB" sz="2400" dirty="0"/>
              <a:t>…and drinking vessels</a:t>
            </a:r>
          </a:p>
          <a:p>
            <a:r>
              <a:rPr lang="en-GB" sz="2400" dirty="0"/>
              <a:t>But different cultural meanings embedded in each object</a:t>
            </a:r>
          </a:p>
        </p:txBody>
      </p:sp>
      <p:pic>
        <p:nvPicPr>
          <p:cNvPr id="5" name="Picture 6" descr="Image result for wine glass">
            <a:hlinkClick r:id="rId2"/>
            <a:extLst>
              <a:ext uri="{FF2B5EF4-FFF2-40B4-BE49-F238E27FC236}">
                <a16:creationId xmlns:a16="http://schemas.microsoft.com/office/drawing/2014/main" id="{6713A201-1790-46AB-A022-E431B1F4DD4D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581860" y="1618425"/>
            <a:ext cx="1834336" cy="2708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DD491AD-D68F-4876-880F-69ED7D0B94C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235199" y="1908006"/>
            <a:ext cx="2048186" cy="367240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051707A-A986-4A43-AA1A-13F9C7191A4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049287" y="4521845"/>
            <a:ext cx="1719588" cy="2063505"/>
          </a:xfrm>
          <a:prstGeom prst="rect">
            <a:avLst/>
          </a:prstGeom>
        </p:spPr>
      </p:pic>
      <p:pic>
        <p:nvPicPr>
          <p:cNvPr id="2055" name="Picture 7" descr="1 Pint Antique fancy handle pewter tankard">
            <a:extLst>
              <a:ext uri="{FF2B5EF4-FFF2-40B4-BE49-F238E27FC236}">
                <a16:creationId xmlns:a16="http://schemas.microsoft.com/office/drawing/2014/main" id="{1BA3E0C3-3F22-475D-89D1-1E0A4AEC54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804" y="4209830"/>
            <a:ext cx="2375520" cy="2375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Content Placeholder 13">
            <a:extLst>
              <a:ext uri="{FF2B5EF4-FFF2-40B4-BE49-F238E27FC236}">
                <a16:creationId xmlns:a16="http://schemas.microsoft.com/office/drawing/2014/main" id="{D8022C1A-0FED-4F9B-954F-2E1D23FB4A29}"/>
              </a:ext>
            </a:extLst>
          </p:cNvPr>
          <p:cNvSpPr txBox="1">
            <a:spLocks/>
          </p:cNvSpPr>
          <p:nvPr/>
        </p:nvSpPr>
        <p:spPr>
          <a:xfrm>
            <a:off x="3131840" y="5733256"/>
            <a:ext cx="3819250" cy="862976"/>
          </a:xfrm>
          <a:prstGeom prst="rect">
            <a:avLst/>
          </a:prstGeom>
        </p:spPr>
        <p:txBody>
          <a:bodyPr vert="horz" lIns="91440" tIns="91440" rtlCol="0">
            <a:normAutofit lnSpcReduction="10000"/>
          </a:bodyPr>
          <a:lstStyle>
            <a:lvl1pPr marL="438912" indent="-320040" algn="l" rtl="0" eaLnBrk="1" latinLnBrk="0" hangingPunct="1">
              <a:spcBef>
                <a:spcPts val="0"/>
              </a:spcBef>
              <a:buClr>
                <a:schemeClr val="accent1"/>
              </a:buClr>
              <a:buSzPct val="80000"/>
              <a:buFont typeface="Wingdings 2"/>
              <a:buChar char="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31520" indent="-27432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90000"/>
              <a:buFont typeface="Wingdings"/>
              <a:buChar char="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96696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/>
              <a:buChar char="▪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16152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/>
              <a:buChar char="▪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26464" indent="-182880" algn="l" rtl="0" eaLnBrk="1" latinLnBrk="0" hangingPunct="1">
              <a:spcBef>
                <a:spcPct val="20000"/>
              </a:spcBef>
              <a:buClr>
                <a:schemeClr val="accent5"/>
              </a:buClr>
              <a:buFont typeface="Wingdings 3"/>
              <a:buChar char=""/>
              <a:defRPr kumimoji="0" 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27632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100000"/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29968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 2" pitchFamily="18" charset="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31136" indent="-18288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 pitchFamily="18" charset="2"/>
              <a:buChar char="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r>
              <a:rPr lang="en-GB" sz="2400" dirty="0"/>
              <a:t>How are these meanings </a:t>
            </a:r>
            <a:r>
              <a:rPr lang="en-GB" sz="2400" dirty="0">
                <a:solidFill>
                  <a:schemeClr val="accent1"/>
                </a:solidFill>
              </a:rPr>
              <a:t>materially</a:t>
            </a:r>
            <a:r>
              <a:rPr lang="en-GB" sz="2400" dirty="0"/>
              <a:t> embedded?</a:t>
            </a:r>
          </a:p>
        </p:txBody>
      </p:sp>
    </p:spTree>
    <p:extLst>
      <p:ext uri="{BB962C8B-B14F-4D97-AF65-F5344CB8AC3E}">
        <p14:creationId xmlns:p14="http://schemas.microsoft.com/office/powerpoint/2010/main" val="219178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1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06F971-DE1E-4626-9ED1-6AA4809726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Materiality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9BDB63-D14B-487F-BF03-FF7CC0A7C55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23528" y="1773936"/>
            <a:ext cx="4248472" cy="4931664"/>
          </a:xfrm>
        </p:spPr>
        <p:txBody>
          <a:bodyPr>
            <a:normAutofit fontScale="92500"/>
          </a:bodyPr>
          <a:lstStyle/>
          <a:p>
            <a:r>
              <a:rPr lang="en-GB" dirty="0"/>
              <a:t>The “two faces of materiality” (Ingold 2013, 27 )</a:t>
            </a:r>
          </a:p>
          <a:p>
            <a:pPr lvl="1"/>
            <a:r>
              <a:rPr lang="en-GB" dirty="0"/>
              <a:t>Physical properties or thingness of things </a:t>
            </a:r>
          </a:p>
          <a:p>
            <a:pPr lvl="1"/>
            <a:r>
              <a:rPr lang="en-GB" dirty="0"/>
              <a:t>The engagement of human agents &amp; things</a:t>
            </a:r>
          </a:p>
          <a:p>
            <a:r>
              <a:rPr lang="en-GB" dirty="0"/>
              <a:t>Recognises objects </a:t>
            </a:r>
            <a:r>
              <a:rPr lang="en-GB"/>
              <a:t>as social </a:t>
            </a:r>
            <a:r>
              <a:rPr lang="en-GB" dirty="0"/>
              <a:t>&amp; relational beings entangled in complex human-thing networks</a:t>
            </a:r>
          </a:p>
          <a:p>
            <a:r>
              <a:rPr lang="en-GB" dirty="0"/>
              <a:t>Agency of things 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406CFEF2-1132-4802-9EEC-2C593B16EF65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4351" y="476672"/>
            <a:ext cx="4021226" cy="3096344"/>
          </a:xfr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7CDE3CA-582E-4C74-A344-98CA82A1B0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2035" y="4239768"/>
            <a:ext cx="3400491" cy="228557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32F5138-A712-4EC9-B58C-03C4449E11D6}"/>
              </a:ext>
            </a:extLst>
          </p:cNvPr>
          <p:cNvSpPr txBox="1"/>
          <p:nvPr/>
        </p:nvSpPr>
        <p:spPr>
          <a:xfrm>
            <a:off x="6448430" y="3697233"/>
            <a:ext cx="223837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/>
              <a:t>Cypriot </a:t>
            </a:r>
            <a:r>
              <a:rPr lang="en-GB" sz="2000" dirty="0" err="1"/>
              <a:t>senet</a:t>
            </a:r>
            <a:r>
              <a:rPr lang="en-GB" sz="2000" dirty="0"/>
              <a:t> stone</a:t>
            </a:r>
          </a:p>
        </p:txBody>
      </p:sp>
    </p:spTree>
    <p:extLst>
      <p:ext uri="{BB962C8B-B14F-4D97-AF65-F5344CB8AC3E}">
        <p14:creationId xmlns:p14="http://schemas.microsoft.com/office/powerpoint/2010/main" val="1463197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Culturally Embedded Associations of Things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1520" y="1759428"/>
            <a:ext cx="4038600" cy="4623816"/>
          </a:xfrm>
        </p:spPr>
        <p:txBody>
          <a:bodyPr/>
          <a:lstStyle/>
          <a:p>
            <a:r>
              <a:rPr lang="en-GB" dirty="0"/>
              <a:t>How we use &amp; handle things shapes our daily experiences:</a:t>
            </a:r>
          </a:p>
          <a:p>
            <a:pPr lvl="1"/>
            <a:r>
              <a:rPr lang="en-GB" i="1" dirty="0"/>
              <a:t>Habitus</a:t>
            </a:r>
          </a:p>
          <a:p>
            <a:pPr lvl="1"/>
            <a:r>
              <a:rPr lang="en-GB" dirty="0"/>
              <a:t>Embodiment</a:t>
            </a:r>
          </a:p>
        </p:txBody>
      </p:sp>
      <p:pic>
        <p:nvPicPr>
          <p:cNvPr id="5" name="Content Placeholder 4" descr="coffee bowl 8.jpg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4136" y="1759428"/>
            <a:ext cx="4530352" cy="3397764"/>
          </a:xfrm>
        </p:spPr>
      </p:pic>
      <p:pic>
        <p:nvPicPr>
          <p:cNvPr id="6" name="Picture 5" descr="greek coffee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4293096"/>
            <a:ext cx="1817688" cy="2232248"/>
          </a:xfrm>
          <a:prstGeom prst="rect">
            <a:avLst/>
          </a:prstGeom>
        </p:spPr>
      </p:pic>
      <p:pic>
        <p:nvPicPr>
          <p:cNvPr id="18434" name="Picture 2" descr="http://sites.duke.edu/theconnection/files/2014/10/hands-holding-mug-main_article_new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149080"/>
            <a:ext cx="2566434" cy="244827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390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8BEADDE2-AD76-435F-83F0-E20B25D0E5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Summary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354136A-1A45-44BA-A1AD-0762D1C14F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775191"/>
            <a:ext cx="8229600" cy="4822161"/>
          </a:xfrm>
        </p:spPr>
        <p:txBody>
          <a:bodyPr>
            <a:normAutofit fontScale="92500"/>
          </a:bodyPr>
          <a:lstStyle/>
          <a:p>
            <a:r>
              <a:rPr lang="en-GB" dirty="0"/>
              <a:t>Study of the material world underpins much of archaeology</a:t>
            </a:r>
          </a:p>
          <a:p>
            <a:r>
              <a:rPr lang="en-GB" dirty="0"/>
              <a:t>Embedded in earliest antiquarian approaches:</a:t>
            </a:r>
          </a:p>
          <a:p>
            <a:pPr lvl="1"/>
            <a:r>
              <a:rPr lang="en-GB" dirty="0"/>
              <a:t>Typologies &amp; dating </a:t>
            </a:r>
          </a:p>
          <a:p>
            <a:r>
              <a:rPr lang="en-GB" dirty="0"/>
              <a:t>Shift to interest in ancient technologies &amp; functionalist approaches</a:t>
            </a:r>
          </a:p>
          <a:p>
            <a:r>
              <a:rPr lang="en-GB" dirty="0"/>
              <a:t>Material Culture Studies, influenced by Anthropology, focused on the meaning of things</a:t>
            </a:r>
          </a:p>
          <a:p>
            <a:r>
              <a:rPr lang="en-GB" dirty="0"/>
              <a:t>Materialities: human – thing relations</a:t>
            </a:r>
          </a:p>
        </p:txBody>
      </p:sp>
    </p:spTree>
    <p:extLst>
      <p:ext uri="{BB962C8B-B14F-4D97-AF65-F5344CB8AC3E}">
        <p14:creationId xmlns:p14="http://schemas.microsoft.com/office/powerpoint/2010/main" val="1721842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713</TotalTime>
  <Words>674</Words>
  <Application>Microsoft Office PowerPoint</Application>
  <PresentationFormat>On-screen Show (4:3)</PresentationFormat>
  <Paragraphs>112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4" baseType="lpstr">
      <vt:lpstr>Arial</vt:lpstr>
      <vt:lpstr>Corbel</vt:lpstr>
      <vt:lpstr>Wingdings</vt:lpstr>
      <vt:lpstr>Wingdings 2</vt:lpstr>
      <vt:lpstr>Wingdings 3</vt:lpstr>
      <vt:lpstr>Module</vt:lpstr>
      <vt:lpstr>Introduction to Archaeology HPAR4002</vt:lpstr>
      <vt:lpstr>Readings</vt:lpstr>
      <vt:lpstr>What is Material Culture?</vt:lpstr>
      <vt:lpstr>PowerPoint Presentation</vt:lpstr>
      <vt:lpstr>Why is Material Culture Important?</vt:lpstr>
      <vt:lpstr>Key Terms?</vt:lpstr>
      <vt:lpstr>Material Culture &amp; Archaeology</vt:lpstr>
      <vt:lpstr>Archaeology &amp; Material Culture?</vt:lpstr>
      <vt:lpstr>Archaeology &amp; Material Culture?</vt:lpstr>
      <vt:lpstr>What Can Artefacts Tell Us?</vt:lpstr>
      <vt:lpstr>Material Sciences</vt:lpstr>
      <vt:lpstr>Chaîne Opératoire</vt:lpstr>
      <vt:lpstr>What Else Can Artefacts Tell Us?</vt:lpstr>
      <vt:lpstr>Material Culture Studies</vt:lpstr>
      <vt:lpstr>Function and Meaning of Things</vt:lpstr>
      <vt:lpstr>Materiality</vt:lpstr>
      <vt:lpstr>Culturally Embedded Associations of Things</vt:lpstr>
      <vt:lpstr>Summary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Louise Steel</dc:creator>
  <cp:lastModifiedBy>Louise Steel</cp:lastModifiedBy>
  <cp:revision>90</cp:revision>
  <dcterms:created xsi:type="dcterms:W3CDTF">2011-11-16T11:40:50Z</dcterms:created>
  <dcterms:modified xsi:type="dcterms:W3CDTF">2018-11-04T09:03:24Z</dcterms:modified>
</cp:coreProperties>
</file>