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4"/>
  </p:notesMasterIdLst>
  <p:handoutMasterIdLst>
    <p:handoutMasterId r:id="rId25"/>
  </p:handoutMasterIdLst>
  <p:sldIdLst>
    <p:sldId id="277" r:id="rId2"/>
    <p:sldId id="343" r:id="rId3"/>
    <p:sldId id="344" r:id="rId4"/>
    <p:sldId id="278" r:id="rId5"/>
    <p:sldId id="326" r:id="rId6"/>
    <p:sldId id="261" r:id="rId7"/>
    <p:sldId id="311" r:id="rId8"/>
    <p:sldId id="312" r:id="rId9"/>
    <p:sldId id="313" r:id="rId10"/>
    <p:sldId id="314" r:id="rId11"/>
    <p:sldId id="315" r:id="rId12"/>
    <p:sldId id="316" r:id="rId13"/>
    <p:sldId id="317" r:id="rId14"/>
    <p:sldId id="318" r:id="rId15"/>
    <p:sldId id="319" r:id="rId16"/>
    <p:sldId id="320" r:id="rId17"/>
    <p:sldId id="321" r:id="rId18"/>
    <p:sldId id="322" r:id="rId19"/>
    <p:sldId id="323" r:id="rId20"/>
    <p:sldId id="324" r:id="rId21"/>
    <p:sldId id="325" r:id="rId22"/>
    <p:sldId id="327" r:id="rId23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40" autoAdjust="0"/>
    <p:restoredTop sz="93098" autoAdjust="0"/>
  </p:normalViewPr>
  <p:slideViewPr>
    <p:cSldViewPr>
      <p:cViewPr varScale="1">
        <p:scale>
          <a:sx n="60" d="100"/>
          <a:sy n="60" d="100"/>
        </p:scale>
        <p:origin x="800" y="4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12/05/2025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12/05/2025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12/05/2025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12/05/2025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12/05/2025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12/05/2025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12/05/2025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12/05/2025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12/05/2025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12/05/2025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12/05/2025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 1-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5488" y="274321"/>
            <a:ext cx="9300353" cy="8229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2" hasCustomPrompt="1"/>
          </p:nvPr>
        </p:nvSpPr>
        <p:spPr>
          <a:xfrm>
            <a:off x="476250" y="1280160"/>
            <a:ext cx="9300353" cy="470789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buClr>
                <a:schemeClr val="tx2"/>
              </a:buCl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8" name="Footer Placeholder 9">
            <a:extLst>
              <a:ext uri="{FF2B5EF4-FFF2-40B4-BE49-F238E27FC236}">
                <a16:creationId xmlns:a16="http://schemas.microsoft.com/office/drawing/2014/main" id="{91FFC595-1043-FF47-B12D-DE59D6ECDEAF}"/>
              </a:ext>
            </a:extLst>
          </p:cNvPr>
          <p:cNvSpPr txBox="1">
            <a:spLocks/>
          </p:cNvSpPr>
          <p:nvPr userDrawn="1"/>
        </p:nvSpPr>
        <p:spPr>
          <a:xfrm>
            <a:off x="490549" y="6528816"/>
            <a:ext cx="2072640" cy="2286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9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McGraw-Hill Education   </a:t>
            </a:r>
            <a:r>
              <a:rPr lang="en-US" sz="900" b="1" spc="0" baseline="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|</a:t>
            </a:r>
            <a:endParaRPr lang="en-US" sz="9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487801" y="6528816"/>
            <a:ext cx="7315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36045" y="6528815"/>
            <a:ext cx="1278151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40BFEAB2-FD83-41F2-9787-AD5D1A1760C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76184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772" userDrawn="1">
          <p15:clr>
            <a:srgbClr val="FBAE40"/>
          </p15:clr>
        </p15:guide>
        <p15:guide id="2" orient="horz" pos="804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12/05/2025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u1dim7U1VRs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u1dim7U1VRs" TargetMode="Externa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8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﻿LCBB5010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911424" y="1988840"/>
            <a:ext cx="9587234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Management Accounting for Managers 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1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sz="4800" dirty="0">
                <a:solidFill>
                  <a:srgbClr val="FFFF00"/>
                </a:solidFill>
              </a:rPr>
              <a:t>Management accounting and the business environment</a:t>
            </a: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8408" y="6453337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45B9850-7411-CC44-A71E-557FEC79E98F}"/>
              </a:ext>
            </a:extLst>
          </p:cNvPr>
          <p:cNvSpPr txBox="1"/>
          <p:nvPr/>
        </p:nvSpPr>
        <p:spPr>
          <a:xfrm>
            <a:off x="2166258" y="643345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002316F-51DB-0140-94A7-21522012E01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98658" y="3913804"/>
            <a:ext cx="1360342" cy="1827073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666661-C36C-D192-B239-9601B1908E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136525"/>
            <a:ext cx="8229600" cy="1143000"/>
          </a:xfrm>
        </p:spPr>
        <p:txBody>
          <a:bodyPr/>
          <a:lstStyle/>
          <a:p>
            <a:r>
              <a:rPr lang="en-GB" b="1" dirty="0"/>
              <a:t>Attendance Policy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1FA3F5-528F-A967-D422-02A122CF7B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66900" y="1196752"/>
            <a:ext cx="8458200" cy="4052762"/>
          </a:xfrm>
        </p:spPr>
        <p:txBody>
          <a:bodyPr/>
          <a:lstStyle/>
          <a:p>
            <a:r>
              <a:rPr lang="en-GB" b="1" dirty="0">
                <a:highlight>
                  <a:srgbClr val="FFFF00"/>
                </a:highlight>
              </a:rPr>
              <a:t>Arriving:</a:t>
            </a:r>
          </a:p>
          <a:p>
            <a:r>
              <a:rPr lang="en-GB" sz="3000" dirty="0"/>
              <a:t>Students will be marked </a:t>
            </a:r>
            <a:r>
              <a:rPr lang="en-GB" sz="3000" dirty="0">
                <a:solidFill>
                  <a:schemeClr val="accent6">
                    <a:lumMod val="75000"/>
                  </a:schemeClr>
                </a:solidFill>
              </a:rPr>
              <a:t>LATE</a:t>
            </a:r>
            <a:r>
              <a:rPr lang="en-GB" sz="3000" dirty="0"/>
              <a:t> if arriving </a:t>
            </a:r>
            <a:r>
              <a:rPr lang="en-GB" sz="3000" dirty="0">
                <a:solidFill>
                  <a:schemeClr val="accent6">
                    <a:lumMod val="75000"/>
                  </a:schemeClr>
                </a:solidFill>
              </a:rPr>
              <a:t>between 10 to 40 minutes </a:t>
            </a:r>
            <a:r>
              <a:rPr lang="en-GB" sz="3000" dirty="0"/>
              <a:t>after the beginning of their class/session.</a:t>
            </a:r>
          </a:p>
          <a:p>
            <a:r>
              <a:rPr lang="en-GB" sz="3000" dirty="0"/>
              <a:t>Students will be marked </a:t>
            </a:r>
            <a:r>
              <a:rPr lang="en-GB" sz="3000" dirty="0">
                <a:solidFill>
                  <a:srgbClr val="FF0000"/>
                </a:solidFill>
              </a:rPr>
              <a:t>ABSENT</a:t>
            </a:r>
            <a:r>
              <a:rPr lang="en-GB" sz="3000" dirty="0"/>
              <a:t> if arriving </a:t>
            </a:r>
            <a:r>
              <a:rPr lang="en-GB" sz="3000" dirty="0">
                <a:solidFill>
                  <a:srgbClr val="FF0000"/>
                </a:solidFill>
              </a:rPr>
              <a:t>later than 40 minutes </a:t>
            </a:r>
            <a:r>
              <a:rPr lang="en-GB" sz="3000" dirty="0"/>
              <a:t>after the beginning of their class.</a:t>
            </a:r>
          </a:p>
          <a:p>
            <a:r>
              <a:rPr lang="en-GB" sz="3000" b="1" dirty="0"/>
              <a:t>Two late marks </a:t>
            </a:r>
            <a:r>
              <a:rPr lang="en-GB" sz="3000" dirty="0"/>
              <a:t>will be treated as an </a:t>
            </a:r>
            <a:r>
              <a:rPr lang="en-GB" sz="3000" b="1" dirty="0">
                <a:solidFill>
                  <a:srgbClr val="FF0000"/>
                </a:solidFill>
              </a:rPr>
              <a:t>ABSENT</a:t>
            </a:r>
            <a:r>
              <a:rPr lang="en-GB" sz="3000" dirty="0"/>
              <a:t> </a:t>
            </a:r>
            <a:r>
              <a:rPr lang="en-GB" sz="3000" b="1" dirty="0">
                <a:solidFill>
                  <a:srgbClr val="FF0000"/>
                </a:solidFill>
              </a:rPr>
              <a:t>mark</a:t>
            </a:r>
            <a:r>
              <a:rPr lang="en-GB" sz="3000" dirty="0">
                <a:solidFill>
                  <a:srgbClr val="FF0000"/>
                </a:solidFill>
              </a:rPr>
              <a:t>.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AD90B7D-704D-9048-D0A9-424AC6984E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>
                <a:solidFill>
                  <a:schemeClr val="tx1"/>
                </a:solidFill>
                <a:ea typeface="MS PGothic" panose="020B0600070205080204" pitchFamily="34" charset="-128"/>
              </a:rPr>
              <a:pPr>
                <a:defRPr/>
              </a:pPr>
              <a:t>2</a:t>
            </a:fld>
            <a:endParaRPr lang="en-GB" altLang="en-US" dirty="0">
              <a:solidFill>
                <a:schemeClr val="tx1"/>
              </a:solidFill>
              <a:ea typeface="MS PGothic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8595872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666661-C36C-D192-B239-9601B1908E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Attendance Policy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1FA3F5-528F-A967-D422-02A122CF7B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42356" y="1484785"/>
            <a:ext cx="8507288" cy="4061047"/>
          </a:xfrm>
        </p:spPr>
        <p:txBody>
          <a:bodyPr/>
          <a:lstStyle/>
          <a:p>
            <a:r>
              <a:rPr lang="en-GB" b="1" dirty="0">
                <a:highlight>
                  <a:srgbClr val="FFFF00"/>
                </a:highlight>
              </a:rPr>
              <a:t>Leaving:</a:t>
            </a:r>
          </a:p>
          <a:p>
            <a:r>
              <a:rPr lang="en-GB" sz="3000" dirty="0"/>
              <a:t>Students will be marked </a:t>
            </a:r>
            <a:r>
              <a:rPr lang="en-GB" sz="3000" dirty="0">
                <a:solidFill>
                  <a:schemeClr val="accent6">
                    <a:lumMod val="75000"/>
                  </a:schemeClr>
                </a:solidFill>
              </a:rPr>
              <a:t>LATE</a:t>
            </a:r>
            <a:r>
              <a:rPr lang="en-GB" sz="3000" dirty="0"/>
              <a:t> if leaving </a:t>
            </a:r>
            <a:r>
              <a:rPr lang="en-GB" sz="3000" dirty="0">
                <a:solidFill>
                  <a:schemeClr val="accent6">
                    <a:lumMod val="75000"/>
                  </a:schemeClr>
                </a:solidFill>
              </a:rPr>
              <a:t>between 10 to 40 minutes</a:t>
            </a:r>
            <a:r>
              <a:rPr lang="en-GB" sz="3000" dirty="0"/>
              <a:t> before the end of their class/session.</a:t>
            </a:r>
          </a:p>
          <a:p>
            <a:r>
              <a:rPr lang="en-GB" sz="3000" dirty="0"/>
              <a:t>Students will be marked </a:t>
            </a:r>
            <a:r>
              <a:rPr lang="en-GB" sz="3000" dirty="0">
                <a:solidFill>
                  <a:srgbClr val="FF0000"/>
                </a:solidFill>
              </a:rPr>
              <a:t>ABSENT</a:t>
            </a:r>
            <a:r>
              <a:rPr lang="en-GB" sz="3000" dirty="0"/>
              <a:t> if leaving </a:t>
            </a:r>
            <a:r>
              <a:rPr lang="en-GB" sz="3000" dirty="0">
                <a:solidFill>
                  <a:srgbClr val="FF0000"/>
                </a:solidFill>
              </a:rPr>
              <a:t>prior 40 minutes </a:t>
            </a:r>
            <a:r>
              <a:rPr lang="en-GB" sz="3000" dirty="0"/>
              <a:t>before the end of their class.</a:t>
            </a:r>
          </a:p>
          <a:p>
            <a:r>
              <a:rPr lang="en-GB" sz="3000" b="1" dirty="0"/>
              <a:t>Two late marks </a:t>
            </a:r>
            <a:r>
              <a:rPr lang="en-GB" sz="3000" dirty="0"/>
              <a:t>will be treated as an </a:t>
            </a:r>
            <a:r>
              <a:rPr lang="en-GB" sz="3000" b="1" dirty="0">
                <a:solidFill>
                  <a:srgbClr val="FF0000"/>
                </a:solidFill>
              </a:rPr>
              <a:t>ABSENT mark.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AD90B7D-704D-9048-D0A9-424AC6984E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>
                <a:solidFill>
                  <a:schemeClr val="tx1"/>
                </a:solidFill>
              </a:rPr>
              <a:pPr>
                <a:defRPr/>
              </a:pPr>
              <a:t>3</a:t>
            </a:fld>
            <a:endParaRPr lang="en-GB" alt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87495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/>
              <a:t>Learning Outcomes; by the end of this session, you should be able to: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Identify the role of a management accountant</a:t>
            </a:r>
          </a:p>
          <a:p>
            <a:r>
              <a:rPr lang="en-GB" dirty="0"/>
              <a:t>Recall differences between management and financial information</a:t>
            </a:r>
          </a:p>
          <a:p>
            <a:r>
              <a:rPr lang="en-GB" dirty="0"/>
              <a:t>Discuss the relationship between management accounting and the internal and external environment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12/05/2025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07687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ABF96B-9CB7-9A49-8CFE-0A376DB617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992" y="114299"/>
            <a:ext cx="7315200" cy="566738"/>
          </a:xfrm>
        </p:spPr>
        <p:txBody>
          <a:bodyPr wrap="square" anchor="b">
            <a:normAutofit/>
          </a:bodyPr>
          <a:lstStyle/>
          <a:p>
            <a:r>
              <a:rPr lang="en-US" sz="2400" dirty="0"/>
              <a:t>Components of management accounting</a:t>
            </a:r>
          </a:p>
        </p:txBody>
      </p:sp>
      <p:pic>
        <p:nvPicPr>
          <p:cNvPr id="7" name="Content Placeholder 6" descr="A screenshot of a cell phone&#10;&#10;Description automatically generated">
            <a:extLst>
              <a:ext uri="{FF2B5EF4-FFF2-40B4-BE49-F238E27FC236}">
                <a16:creationId xmlns:a16="http://schemas.microsoft.com/office/drawing/2014/main" id="{6114E630-D466-6A49-A0D8-EBBFBCD4A4EE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3453424" y="713694"/>
            <a:ext cx="6662541" cy="4896544"/>
          </a:xfr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D974DD-7E61-464B-B65E-27959C251C2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12/05/2025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BC5842A-7CDD-7A4A-8A8F-12D85AF15B2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5</a:t>
            </a:fld>
            <a:endParaRPr lang="en-GB" alt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5E48502-6E16-8D43-A322-E821C5329ED9}"/>
              </a:ext>
            </a:extLst>
          </p:cNvPr>
          <p:cNvSpPr txBox="1"/>
          <p:nvPr/>
        </p:nvSpPr>
        <p:spPr>
          <a:xfrm>
            <a:off x="478971" y="947057"/>
            <a:ext cx="298030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Costing</a:t>
            </a:r>
          </a:p>
          <a:p>
            <a:r>
              <a:rPr lang="en-US" dirty="0"/>
              <a:t>Budgets</a:t>
            </a:r>
          </a:p>
          <a:p>
            <a:r>
              <a:rPr lang="en-US" dirty="0"/>
              <a:t>Short term decision making</a:t>
            </a:r>
          </a:p>
          <a:p>
            <a:r>
              <a:rPr lang="en-US" dirty="0"/>
              <a:t>Risk and uncertainty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AF2ADE3-284E-2944-AEDF-852A76C14233}"/>
              </a:ext>
            </a:extLst>
          </p:cNvPr>
          <p:cNvSpPr txBox="1"/>
          <p:nvPr/>
        </p:nvSpPr>
        <p:spPr>
          <a:xfrm>
            <a:off x="646176" y="5145024"/>
            <a:ext cx="229101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hlinkClick r:id="rId3"/>
              </a:rPr>
              <a:t>Introductory video 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0680117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0616" y="274321"/>
            <a:ext cx="6995636" cy="822960"/>
          </a:xfrm>
        </p:spPr>
        <p:txBody>
          <a:bodyPr/>
          <a:lstStyle/>
          <a:p>
            <a:r>
              <a:rPr lang="en-US" dirty="0"/>
              <a:t>Management Accounting and Financial Accounting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>
          <a:xfrm>
            <a:off x="9351034" y="6528815"/>
            <a:ext cx="958613" cy="228600"/>
          </a:xfrm>
        </p:spPr>
        <p:txBody>
          <a:bodyPr/>
          <a:lstStyle/>
          <a:p>
            <a:fld id="{40BFEAB2-FD83-41F2-9787-AD5D1A1760CD}" type="slidenum">
              <a:rPr lang="en-US" smtClean="0"/>
              <a:t>6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164879" y="5911702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4">
            <a:extLst>
              <a:ext uri="{FF2B5EF4-FFF2-40B4-BE49-F238E27FC236}">
                <a16:creationId xmlns:a16="http://schemas.microsoft.com/office/drawing/2014/main" id="{5ABC3080-7D91-4675-B813-5742A3D2C0E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59496" y="1818715"/>
            <a:ext cx="4101972" cy="2305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Management accounting</a:t>
            </a:r>
            <a:b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provides information</a:t>
            </a:r>
            <a:b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for managers of an</a:t>
            </a:r>
            <a:b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organization who</a:t>
            </a:r>
            <a:b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direct and control</a:t>
            </a:r>
            <a:b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its operations.</a:t>
            </a:r>
          </a:p>
        </p:txBody>
      </p:sp>
      <p:sp>
        <p:nvSpPr>
          <p:cNvPr id="12" name="Rectangle 6">
            <a:extLst>
              <a:ext uri="{FF2B5EF4-FFF2-40B4-BE49-F238E27FC236}">
                <a16:creationId xmlns:a16="http://schemas.microsoft.com/office/drawing/2014/main" id="{BBD1C022-B774-46A1-A8F1-2AA2E38D376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47377" y="1818715"/>
            <a:ext cx="3753079" cy="2305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Financial accounting</a:t>
            </a:r>
            <a:b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provides information</a:t>
            </a:r>
            <a:b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to shareholders,</a:t>
            </a:r>
            <a:b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accounts payable and 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others who are outside</a:t>
            </a:r>
            <a:b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the organization.</a:t>
            </a:r>
          </a:p>
        </p:txBody>
      </p:sp>
    </p:spTree>
    <p:extLst>
      <p:ext uri="{BB962C8B-B14F-4D97-AF65-F5344CB8AC3E}">
        <p14:creationId xmlns:p14="http://schemas.microsoft.com/office/powerpoint/2010/main" val="26232022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B08AB6-6C5C-432F-8166-F5B5DECB6B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Work of Management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B9F7BE-7A55-4005-94B9-65DCD59413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3410E0-0895-4793-B5A7-35570EB055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E40AFD7-F029-4579-8A3A-DB2F545C7ECE}"/>
              </a:ext>
            </a:extLst>
          </p:cNvPr>
          <p:cNvSpPr txBox="1"/>
          <p:nvPr/>
        </p:nvSpPr>
        <p:spPr>
          <a:xfrm>
            <a:off x="1867686" y="1700808"/>
            <a:ext cx="855543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Planning: costing and budgeting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Directing and motivating: performance measurement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Decision making: short term decision making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Controlling: Assessing risk</a:t>
            </a:r>
          </a:p>
        </p:txBody>
      </p:sp>
    </p:spTree>
    <p:extLst>
      <p:ext uri="{BB962C8B-B14F-4D97-AF65-F5344CB8AC3E}">
        <p14:creationId xmlns:p14="http://schemas.microsoft.com/office/powerpoint/2010/main" val="10653373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54D7F8-0A4E-451C-83FE-68BE01CE94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02049" y="221933"/>
            <a:ext cx="6975265" cy="822960"/>
          </a:xfrm>
        </p:spPr>
        <p:txBody>
          <a:bodyPr/>
          <a:lstStyle/>
          <a:p>
            <a:r>
              <a:rPr lang="en-GB" dirty="0"/>
              <a:t>Planning and Control Cycle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A409C38-101C-47F9-A3A9-FF4ADFB5AA6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16498" y="6518020"/>
            <a:ext cx="5486400" cy="228600"/>
          </a:xfrm>
        </p:spPr>
        <p:txBody>
          <a:bodyPr/>
          <a:lstStyle/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FE1CC76-54B1-4079-81AC-8469779B144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219482" y="6289420"/>
            <a:ext cx="958613" cy="228600"/>
          </a:xfrm>
        </p:spPr>
        <p:txBody>
          <a:bodyPr/>
          <a:lstStyle/>
          <a:p>
            <a:fld id="{40BFEAB2-FD83-41F2-9787-AD5D1A1760CD}" type="slidenum">
              <a:rPr lang="en-US" smtClean="0"/>
              <a:pPr/>
              <a:t>8</a:t>
            </a:fld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40FF0A8-005D-4AA0-850C-39D8BE7DCD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504" y="1044893"/>
            <a:ext cx="8712967" cy="4498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97399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184BC1-7C81-4122-AD71-B544CB3459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5823" y="226543"/>
            <a:ext cx="9300353" cy="822960"/>
          </a:xfrm>
        </p:spPr>
        <p:txBody>
          <a:bodyPr/>
          <a:lstStyle/>
          <a:p>
            <a:r>
              <a:rPr lang="en-GB" dirty="0"/>
              <a:t>Examples of Management Decisions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22437BE-E8BD-42CD-B2C9-96AEA1BC7CB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E8AD8C8-535C-4A37-9F35-8E5BF756755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6" name="Picture 2" descr="C:\Users\nina_smith\AppData\Local\Temp\Temp1_Seal_5e gif conversion files.zip\sea57508_ch01\sea57508_ex0102.gif">
            <a:extLst>
              <a:ext uri="{FF2B5EF4-FFF2-40B4-BE49-F238E27FC236}">
                <a16:creationId xmlns:a16="http://schemas.microsoft.com/office/drawing/2014/main" id="{1645800C-25DE-45CC-9520-846D10903B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1464" y="1526159"/>
            <a:ext cx="8374187" cy="37030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86709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1E10C0-65A4-48BF-824D-68BD60B679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Differences Between Financial and Management Accounting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9A72E0A-DDDE-4DF6-8EDC-3C0C0B0009A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AB40CB-01C5-49B7-A55A-7D8BCBC9E71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10</a:t>
            </a:fld>
            <a:endParaRPr lang="en-US" dirty="0"/>
          </a:p>
        </p:txBody>
      </p:sp>
      <p:graphicFrame>
        <p:nvGraphicFramePr>
          <p:cNvPr id="6" name="Object 3">
            <a:hlinkClick r:id="" action="ppaction://ole?verb=0"/>
            <a:extLst>
              <a:ext uri="{FF2B5EF4-FFF2-40B4-BE49-F238E27FC236}">
                <a16:creationId xmlns:a16="http://schemas.microsoft.com/office/drawing/2014/main" id="{5F4BD88E-1FC4-4989-84CA-C68D16F6A23E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086015121"/>
              </p:ext>
            </p:extLst>
          </p:nvPr>
        </p:nvGraphicFramePr>
        <p:xfrm>
          <a:off x="1055688" y="1217613"/>
          <a:ext cx="8383587" cy="4381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5537200" imgH="2933700" progId="Excel.Sheet.8">
                  <p:embed/>
                </p:oleObj>
              </mc:Choice>
              <mc:Fallback>
                <p:oleObj name="Worksheet" r:id="rId2" imgW="5537200" imgH="2933700" progId="Excel.Sheet.8">
                  <p:embed/>
                  <p:pic>
                    <p:nvPicPr>
                      <p:cNvPr id="6" name="Object 3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5F4BD88E-1FC4-4989-84CA-C68D16F6A23E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55688" y="1217613"/>
                        <a:ext cx="8383587" cy="43815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F4B30767-2B45-6648-A0F3-CA3791C59F31}"/>
              </a:ext>
            </a:extLst>
          </p:cNvPr>
          <p:cNvCxnSpPr/>
          <p:nvPr/>
        </p:nvCxnSpPr>
        <p:spPr>
          <a:xfrm>
            <a:off x="9336360" y="4509120"/>
            <a:ext cx="439481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FAAAAB2A-C15E-8D4B-9D3F-3C0C7C9E2DF1}"/>
              </a:ext>
            </a:extLst>
          </p:cNvPr>
          <p:cNvSpPr txBox="1"/>
          <p:nvPr/>
        </p:nvSpPr>
        <p:spPr>
          <a:xfrm>
            <a:off x="9838646" y="4324454"/>
            <a:ext cx="12618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production</a:t>
            </a:r>
          </a:p>
        </p:txBody>
      </p:sp>
    </p:spTree>
    <p:extLst>
      <p:ext uri="{BB962C8B-B14F-4D97-AF65-F5344CB8AC3E}">
        <p14:creationId xmlns:p14="http://schemas.microsoft.com/office/powerpoint/2010/main" val="40507007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8A4E46-ADBE-4356-913A-FA0885CA35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Basic Organizational Structure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4C56BF-BA3A-4548-8C43-A2A47662056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en-GB" dirty="0"/>
              <a:t>Decentralization</a:t>
            </a:r>
          </a:p>
          <a:p>
            <a:r>
              <a:rPr lang="en-GB" dirty="0"/>
              <a:t>Line and staff relationships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1DCAE2-0F75-44C7-9A4F-96E7A8EE0C0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409CF96-EB27-415E-B69D-72C1ACB535B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37194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FA33AD-85AF-424B-AD19-E9029BE0A9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Organization Chart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AAE49CC-0887-4F59-A64B-40B94E6B521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0D5E37-DA62-4CA0-9EAE-16A617C307A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12</a:t>
            </a:fld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C5CA1E5-D1A7-46DE-8140-E6E2ADEAA1B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6001" y="1001687"/>
            <a:ext cx="6134100" cy="45944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23584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256500-50F2-4DCF-9C2B-86370D0494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Expanding Role of Management Accounting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C1D008E-AFC0-4C5D-9BC9-08A524DA663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62326" y="6505576"/>
            <a:ext cx="5493555" cy="301717"/>
          </a:xfrm>
        </p:spPr>
        <p:txBody>
          <a:bodyPr/>
          <a:lstStyle/>
          <a:p>
            <a:r>
              <a:rPr lang="en-US" sz="800" dirty="0"/>
              <a:t>Seal &amp; Rohde Management Accounting 6</a:t>
            </a:r>
            <a:r>
              <a:rPr lang="en-US" sz="800" baseline="30000" dirty="0"/>
              <a:t>th</a:t>
            </a:r>
            <a:r>
              <a:rPr lang="en-US" sz="800" dirty="0"/>
              <a:t> edition © 2018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29D0109-37B0-47B4-BFA9-C49B3A51A70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182186" y="6204965"/>
            <a:ext cx="958613" cy="228600"/>
          </a:xfrm>
        </p:spPr>
        <p:txBody>
          <a:bodyPr/>
          <a:lstStyle/>
          <a:p>
            <a:fld id="{40BFEAB2-FD83-41F2-9787-AD5D1A1760CD}" type="slidenum">
              <a:rPr lang="en-US" sz="800"/>
              <a:pPr/>
              <a:t>13</a:t>
            </a:fld>
            <a:endParaRPr lang="en-US" sz="800" dirty="0"/>
          </a:p>
        </p:txBody>
      </p:sp>
      <p:sp>
        <p:nvSpPr>
          <p:cNvPr id="18" name="Rectangle 11">
            <a:extLst>
              <a:ext uri="{FF2B5EF4-FFF2-40B4-BE49-F238E27FC236}">
                <a16:creationId xmlns:a16="http://schemas.microsoft.com/office/drawing/2014/main" id="{8B5F604F-3C26-4A39-BCA4-7D9C9755A17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50656" y="1331914"/>
            <a:ext cx="3146695" cy="705321"/>
          </a:xfrm>
          <a:prstGeom prst="rect">
            <a:avLst/>
          </a:prstGeom>
          <a:solidFill>
            <a:srgbClr val="FCFEB9"/>
          </a:solidFill>
          <a:ln w="28575">
            <a:solidFill>
              <a:schemeClr val="accent2"/>
            </a:solidFill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</a:rPr>
              <a:t>Increasing complexity and</a:t>
            </a:r>
            <a:b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</a:rPr>
              <a:t>size of organizations</a:t>
            </a:r>
          </a:p>
        </p:txBody>
      </p:sp>
      <p:sp>
        <p:nvSpPr>
          <p:cNvPr id="19" name="Rectangle 12">
            <a:extLst>
              <a:ext uri="{FF2B5EF4-FFF2-40B4-BE49-F238E27FC236}">
                <a16:creationId xmlns:a16="http://schemas.microsoft.com/office/drawing/2014/main" id="{D9C17DCC-EA93-4CB2-84A6-3BE20B56213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65508" y="5141914"/>
            <a:ext cx="3516989" cy="705321"/>
          </a:xfrm>
          <a:prstGeom prst="rect">
            <a:avLst/>
          </a:prstGeom>
          <a:solidFill>
            <a:srgbClr val="FCFEB9"/>
          </a:solidFill>
          <a:ln w="28575">
            <a:solidFill>
              <a:schemeClr val="accent2"/>
            </a:solidFill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000">
                <a:latin typeface="Arial" panose="020B0604020202020204" pitchFamily="34" charset="0"/>
                <a:ea typeface="SimSun" panose="02010600030101010101" pitchFamily="2" charset="-122"/>
              </a:rPr>
              <a:t>Rapid development and</a:t>
            </a:r>
            <a:br>
              <a:rPr lang="en-US" altLang="zh-CN" sz="200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000">
                <a:latin typeface="Arial" panose="020B0604020202020204" pitchFamily="34" charset="0"/>
                <a:ea typeface="SimSun" panose="02010600030101010101" pitchFamily="2" charset="-122"/>
              </a:rPr>
              <a:t>implementation of technology</a:t>
            </a:r>
          </a:p>
        </p:txBody>
      </p:sp>
      <p:sp>
        <p:nvSpPr>
          <p:cNvPr id="20" name="Rectangle 13">
            <a:extLst>
              <a:ext uri="{FF2B5EF4-FFF2-40B4-BE49-F238E27FC236}">
                <a16:creationId xmlns:a16="http://schemas.microsoft.com/office/drawing/2014/main" id="{3FED78F7-FCE9-410A-AE67-64C199AF844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28484" y="2193926"/>
            <a:ext cx="1593386" cy="705321"/>
          </a:xfrm>
          <a:prstGeom prst="rect">
            <a:avLst/>
          </a:prstGeom>
          <a:solidFill>
            <a:srgbClr val="FCFEB9"/>
          </a:solidFill>
          <a:ln w="28575">
            <a:solidFill>
              <a:schemeClr val="accent2"/>
            </a:solidFill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</a:rPr>
              <a:t>Regulatory</a:t>
            </a:r>
            <a:b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</a:rPr>
              <a:t>environment</a:t>
            </a:r>
          </a:p>
        </p:txBody>
      </p:sp>
      <p:sp>
        <p:nvSpPr>
          <p:cNvPr id="21" name="Rectangle 14">
            <a:extLst>
              <a:ext uri="{FF2B5EF4-FFF2-40B4-BE49-F238E27FC236}">
                <a16:creationId xmlns:a16="http://schemas.microsoft.com/office/drawing/2014/main" id="{643D0743-A9DE-426C-A848-C09E882E123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78971" y="4251326"/>
            <a:ext cx="1494000" cy="705321"/>
          </a:xfrm>
          <a:prstGeom prst="rect">
            <a:avLst/>
          </a:prstGeom>
          <a:solidFill>
            <a:srgbClr val="FCFEB9"/>
          </a:solidFill>
          <a:ln w="28575">
            <a:solidFill>
              <a:schemeClr val="accent2"/>
            </a:solidFill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</a:rPr>
              <a:t>World-wide</a:t>
            </a:r>
            <a:b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</a:rPr>
              <a:t>competition</a:t>
            </a:r>
          </a:p>
        </p:txBody>
      </p:sp>
      <p:sp>
        <p:nvSpPr>
          <p:cNvPr id="22" name="Rectangle 15">
            <a:extLst>
              <a:ext uri="{FF2B5EF4-FFF2-40B4-BE49-F238E27FC236}">
                <a16:creationId xmlns:a16="http://schemas.microsoft.com/office/drawing/2014/main" id="{6618CEFA-3856-45FB-AE73-C96A91D064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8859290" y="3078163"/>
            <a:ext cx="1308051" cy="1013098"/>
          </a:xfrm>
          <a:prstGeom prst="rect">
            <a:avLst/>
          </a:prstGeom>
          <a:solidFill>
            <a:srgbClr val="FCFEB9"/>
          </a:solidFill>
          <a:ln w="28575">
            <a:solidFill>
              <a:schemeClr val="accent2"/>
            </a:solidFill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000">
                <a:latin typeface="Arial" panose="020B0604020202020204" pitchFamily="34" charset="0"/>
                <a:ea typeface="SimSun" panose="02010600030101010101" pitchFamily="2" charset="-122"/>
              </a:rPr>
              <a:t>Increased</a:t>
            </a:r>
            <a:br>
              <a:rPr lang="en-US" altLang="zh-CN" sz="200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000">
                <a:latin typeface="Arial" panose="020B0604020202020204" pitchFamily="34" charset="0"/>
                <a:ea typeface="SimSun" panose="02010600030101010101" pitchFamily="2" charset="-122"/>
              </a:rPr>
              <a:t>emphasis</a:t>
            </a:r>
            <a:br>
              <a:rPr lang="en-US" altLang="zh-CN" sz="200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000">
                <a:latin typeface="Arial" panose="020B0604020202020204" pitchFamily="34" charset="0"/>
                <a:ea typeface="SimSun" panose="02010600030101010101" pitchFamily="2" charset="-122"/>
              </a:rPr>
              <a:t>on quality</a:t>
            </a:r>
          </a:p>
        </p:txBody>
      </p:sp>
      <p:sp>
        <p:nvSpPr>
          <p:cNvPr id="23" name="Oval 17">
            <a:extLst>
              <a:ext uri="{FF2B5EF4-FFF2-40B4-BE49-F238E27FC236}">
                <a16:creationId xmlns:a16="http://schemas.microsoft.com/office/drawing/2014/main" id="{2442FC64-9D86-4B2A-B07C-2AB9A014AC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93602" y="2736850"/>
            <a:ext cx="3860800" cy="1879600"/>
          </a:xfrm>
          <a:prstGeom prst="ellipse">
            <a:avLst/>
          </a:prstGeom>
          <a:solidFill>
            <a:srgbClr val="CCECFF"/>
          </a:solidFill>
          <a:ln w="25400">
            <a:solidFill>
              <a:schemeClr val="accent2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000">
              <a:latin typeface="Times New Roman" panose="02020603050405020304" pitchFamily="18" charset="0"/>
            </a:endParaRPr>
          </a:p>
        </p:txBody>
      </p:sp>
      <p:sp>
        <p:nvSpPr>
          <p:cNvPr id="24" name="Rectangle 18">
            <a:extLst>
              <a:ext uri="{FF2B5EF4-FFF2-40B4-BE49-F238E27FC236}">
                <a16:creationId xmlns:a16="http://schemas.microsoft.com/office/drawing/2014/main" id="{F98C2EBC-19C2-491B-8876-0627135DC20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42697" y="2906713"/>
            <a:ext cx="2989601" cy="13208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000">
                <a:latin typeface="Arial" panose="020B0604020202020204" pitchFamily="34" charset="0"/>
                <a:ea typeface="SimSun" panose="02010600030101010101" pitchFamily="2" charset="-122"/>
              </a:rPr>
              <a:t>Factors that</a:t>
            </a:r>
            <a:br>
              <a:rPr lang="en-US" altLang="zh-CN" sz="200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000">
                <a:latin typeface="Arial" panose="020B0604020202020204" pitchFamily="34" charset="0"/>
                <a:ea typeface="SimSun" panose="02010600030101010101" pitchFamily="2" charset="-122"/>
              </a:rPr>
              <a:t>increase the need for</a:t>
            </a:r>
            <a:br>
              <a:rPr lang="en-US" altLang="zh-CN" sz="200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000">
                <a:latin typeface="Arial" panose="020B0604020202020204" pitchFamily="34" charset="0"/>
                <a:ea typeface="SimSun" panose="02010600030101010101" pitchFamily="2" charset="-122"/>
              </a:rPr>
              <a:t>management accounting</a:t>
            </a:r>
            <a:br>
              <a:rPr lang="en-US" altLang="zh-CN" sz="200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000">
                <a:latin typeface="Arial" panose="020B0604020202020204" pitchFamily="34" charset="0"/>
                <a:ea typeface="SimSun" panose="02010600030101010101" pitchFamily="2" charset="-122"/>
              </a:rPr>
              <a:t>information</a:t>
            </a:r>
          </a:p>
        </p:txBody>
      </p:sp>
      <p:cxnSp>
        <p:nvCxnSpPr>
          <p:cNvPr id="25" name="AutoShape 21">
            <a:extLst>
              <a:ext uri="{FF2B5EF4-FFF2-40B4-BE49-F238E27FC236}">
                <a16:creationId xmlns:a16="http://schemas.microsoft.com/office/drawing/2014/main" id="{D59DFB5C-2B11-4721-88C0-1D03396F0EBA}"/>
              </a:ext>
            </a:extLst>
          </p:cNvPr>
          <p:cNvCxnSpPr>
            <a:cxnSpLocks noChangeShapeType="1"/>
            <a:stCxn id="18" idx="2"/>
            <a:endCxn id="23" idx="0"/>
          </p:cNvCxnSpPr>
          <p:nvPr/>
        </p:nvCxnSpPr>
        <p:spPr bwMode="auto">
          <a:xfrm flipH="1">
            <a:off x="6124003" y="2037234"/>
            <a:ext cx="1" cy="699616"/>
          </a:xfrm>
          <a:prstGeom prst="straightConnector1">
            <a:avLst/>
          </a:prstGeom>
          <a:noFill/>
          <a:ln w="28575">
            <a:solidFill>
              <a:schemeClr val="accent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6" name="AutoShape 22">
            <a:extLst>
              <a:ext uri="{FF2B5EF4-FFF2-40B4-BE49-F238E27FC236}">
                <a16:creationId xmlns:a16="http://schemas.microsoft.com/office/drawing/2014/main" id="{7951F414-730C-402C-9511-005DDEAE6D5F}"/>
              </a:ext>
            </a:extLst>
          </p:cNvPr>
          <p:cNvCxnSpPr>
            <a:cxnSpLocks noChangeShapeType="1"/>
            <a:stCxn id="22" idx="1"/>
          </p:cNvCxnSpPr>
          <p:nvPr/>
        </p:nvCxnSpPr>
        <p:spPr bwMode="auto">
          <a:xfrm flipH="1">
            <a:off x="8054403" y="3584712"/>
            <a:ext cx="804887" cy="0"/>
          </a:xfrm>
          <a:prstGeom prst="straightConnector1">
            <a:avLst/>
          </a:prstGeom>
          <a:noFill/>
          <a:ln w="28575">
            <a:solidFill>
              <a:schemeClr val="accent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7" name="AutoShape 23">
            <a:extLst>
              <a:ext uri="{FF2B5EF4-FFF2-40B4-BE49-F238E27FC236}">
                <a16:creationId xmlns:a16="http://schemas.microsoft.com/office/drawing/2014/main" id="{7AB468C6-E0B0-425A-BCEF-48267CDA411C}"/>
              </a:ext>
            </a:extLst>
          </p:cNvPr>
          <p:cNvCxnSpPr>
            <a:cxnSpLocks noChangeShapeType="1"/>
            <a:stCxn id="19" idx="0"/>
            <a:endCxn id="23" idx="4"/>
          </p:cNvCxnSpPr>
          <p:nvPr/>
        </p:nvCxnSpPr>
        <p:spPr bwMode="auto">
          <a:xfrm flipV="1">
            <a:off x="6124002" y="4616451"/>
            <a:ext cx="0" cy="525463"/>
          </a:xfrm>
          <a:prstGeom prst="straightConnector1">
            <a:avLst/>
          </a:prstGeom>
          <a:noFill/>
          <a:ln w="28575">
            <a:solidFill>
              <a:schemeClr val="accent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8" name="AutoShape 24">
            <a:extLst>
              <a:ext uri="{FF2B5EF4-FFF2-40B4-BE49-F238E27FC236}">
                <a16:creationId xmlns:a16="http://schemas.microsoft.com/office/drawing/2014/main" id="{672065B9-53F4-4208-B136-C449B8F38DD4}"/>
              </a:ext>
            </a:extLst>
          </p:cNvPr>
          <p:cNvCxnSpPr>
            <a:cxnSpLocks noChangeShapeType="1"/>
            <a:stCxn id="21" idx="3"/>
            <a:endCxn id="23" idx="3"/>
          </p:cNvCxnSpPr>
          <p:nvPr/>
        </p:nvCxnSpPr>
        <p:spPr bwMode="auto">
          <a:xfrm flipV="1">
            <a:off x="3572971" y="4341190"/>
            <a:ext cx="1186032" cy="262797"/>
          </a:xfrm>
          <a:prstGeom prst="straightConnector1">
            <a:avLst/>
          </a:prstGeom>
          <a:noFill/>
          <a:ln w="28575">
            <a:solidFill>
              <a:schemeClr val="accent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9" name="AutoShape 25">
            <a:extLst>
              <a:ext uri="{FF2B5EF4-FFF2-40B4-BE49-F238E27FC236}">
                <a16:creationId xmlns:a16="http://schemas.microsoft.com/office/drawing/2014/main" id="{08A4C004-EE9F-42A3-A494-16BEB6569B8D}"/>
              </a:ext>
            </a:extLst>
          </p:cNvPr>
          <p:cNvCxnSpPr>
            <a:cxnSpLocks noChangeShapeType="1"/>
            <a:stCxn id="20" idx="3"/>
            <a:endCxn id="23" idx="1"/>
          </p:cNvCxnSpPr>
          <p:nvPr/>
        </p:nvCxnSpPr>
        <p:spPr bwMode="auto">
          <a:xfrm>
            <a:off x="3621871" y="2546587"/>
            <a:ext cx="1137133" cy="465525"/>
          </a:xfrm>
          <a:prstGeom prst="straightConnector1">
            <a:avLst/>
          </a:prstGeom>
          <a:noFill/>
          <a:ln w="28575">
            <a:solidFill>
              <a:schemeClr val="accent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75303D5A-7322-8B47-8367-305BA3F556C6}"/>
              </a:ext>
            </a:extLst>
          </p:cNvPr>
          <p:cNvCxnSpPr>
            <a:cxnSpLocks/>
          </p:cNvCxnSpPr>
          <p:nvPr/>
        </p:nvCxnSpPr>
        <p:spPr>
          <a:xfrm flipH="1">
            <a:off x="1422913" y="4603987"/>
            <a:ext cx="605571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B060395C-0961-3847-B9FA-4D152EB7E13F}"/>
              </a:ext>
            </a:extLst>
          </p:cNvPr>
          <p:cNvSpPr txBox="1"/>
          <p:nvPr/>
        </p:nvSpPr>
        <p:spPr>
          <a:xfrm>
            <a:off x="272517" y="4010923"/>
            <a:ext cx="155683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Competing </a:t>
            </a:r>
          </a:p>
          <a:p>
            <a:r>
              <a:rPr lang="en-US" dirty="0"/>
              <a:t>With Chinese</a:t>
            </a:r>
          </a:p>
          <a:p>
            <a:r>
              <a:rPr lang="en-US" dirty="0"/>
              <a:t>goods</a:t>
            </a:r>
          </a:p>
        </p:txBody>
      </p: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0CE91B3D-2703-8C45-9A62-99663FBEB690}"/>
              </a:ext>
            </a:extLst>
          </p:cNvPr>
          <p:cNvCxnSpPr>
            <a:cxnSpLocks/>
          </p:cNvCxnSpPr>
          <p:nvPr/>
        </p:nvCxnSpPr>
        <p:spPr>
          <a:xfrm flipH="1">
            <a:off x="1420056" y="2546586"/>
            <a:ext cx="608428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5FCDD99A-51F2-E34D-9E42-55AAD401596B}"/>
              </a:ext>
            </a:extLst>
          </p:cNvPr>
          <p:cNvSpPr txBox="1"/>
          <p:nvPr/>
        </p:nvSpPr>
        <p:spPr>
          <a:xfrm>
            <a:off x="293526" y="2185473"/>
            <a:ext cx="13131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Increased </a:t>
            </a:r>
          </a:p>
          <a:p>
            <a:r>
              <a:rPr lang="en-US" dirty="0"/>
              <a:t>regulations</a:t>
            </a:r>
          </a:p>
        </p:txBody>
      </p:sp>
    </p:spTree>
    <p:extLst>
      <p:ext uri="{BB962C8B-B14F-4D97-AF65-F5344CB8AC3E}">
        <p14:creationId xmlns:p14="http://schemas.microsoft.com/office/powerpoint/2010/main" val="32865439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2E1DC-FE16-456D-8122-306636EF57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Globalization and International Competition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A68906-1EED-4779-8C07-F8D0BE8383F2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pPr>
              <a:spcBef>
                <a:spcPct val="55000"/>
              </a:spcBef>
            </a:pPr>
            <a:r>
              <a:rPr lang="en-US" altLang="zh-CN" dirty="0">
                <a:ea typeface="SimSun" panose="02010600030101010101" pitchFamily="2" charset="-122"/>
              </a:rPr>
              <a:t>Meeting world-class competition demands a world-class management accounting system. </a:t>
            </a:r>
          </a:p>
          <a:p>
            <a:pPr>
              <a:spcBef>
                <a:spcPct val="55000"/>
              </a:spcBef>
            </a:pPr>
            <a:r>
              <a:rPr lang="en-US" altLang="zh-CN" dirty="0">
                <a:ea typeface="SimSun" panose="02010600030101010101" pitchFamily="2" charset="-122"/>
              </a:rPr>
              <a:t>Managers must make decisions to plan, direct, and control a world-class organization.</a:t>
            </a:r>
          </a:p>
          <a:p>
            <a:pPr>
              <a:spcBef>
                <a:spcPct val="55000"/>
              </a:spcBef>
            </a:pPr>
            <a:r>
              <a:rPr lang="en-US" dirty="0">
                <a:ea typeface="SimSun" panose="02010600030101010101" pitchFamily="2" charset="-122"/>
              </a:rPr>
              <a:t>This entails understanding how the internal and external environment of the business can affect its success.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A972A3-0EA8-492B-B19C-7702AD7D7C7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F4014E7-086D-4693-9755-CE28CA6383B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18176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5B2270-B37C-4FAA-9B5C-E472E61BBF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Changing Business Environment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AF0BFFF-4536-4A97-B90A-E1336E7AFE0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FF2E91-9B29-4F17-8560-10157E9BF71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6" name="Rectangle 4">
            <a:extLst>
              <a:ext uri="{FF2B5EF4-FFF2-40B4-BE49-F238E27FC236}">
                <a16:creationId xmlns:a16="http://schemas.microsoft.com/office/drawing/2014/main" id="{8586B806-EDB3-4E64-A672-398E6555914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85436" y="1965199"/>
            <a:ext cx="4525963" cy="32237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lvl="1">
              <a:lnSpc>
                <a:spcPct val="85000"/>
              </a:lnSpc>
              <a:spcBef>
                <a:spcPct val="40000"/>
              </a:spcBef>
              <a:buNone/>
            </a:pPr>
            <a:r>
              <a:rPr lang="en-US" altLang="zh-CN" sz="2300" dirty="0">
                <a:solidFill>
                  <a:schemeClr val="tx2">
                    <a:lumMod val="75000"/>
                  </a:schemeClr>
                </a:solidFill>
                <a:latin typeface="+mn-lt"/>
                <a:ea typeface="SimSun" panose="02010600030101010101" pitchFamily="2" charset="-122"/>
              </a:rPr>
              <a:t>A more competitive environment emphasizing:</a:t>
            </a:r>
          </a:p>
          <a:p>
            <a:pPr marL="914400" lvl="1" indent="-457200">
              <a:lnSpc>
                <a:spcPct val="85000"/>
              </a:lnSpc>
              <a:spcBef>
                <a:spcPct val="40000"/>
              </a:spcBef>
              <a:buClr>
                <a:schemeClr val="tx1"/>
              </a:buClr>
              <a:buSzPct val="115000"/>
              <a:buFont typeface="+mj-lt"/>
              <a:buAutoNum type="arabicPeriod"/>
            </a:pPr>
            <a:r>
              <a:rPr lang="en-US" altLang="zh-CN" sz="2400" dirty="0">
                <a:solidFill>
                  <a:schemeClr val="tx2">
                    <a:lumMod val="75000"/>
                  </a:schemeClr>
                </a:solidFill>
                <a:latin typeface="+mn-lt"/>
                <a:ea typeface="SimSun" panose="02010600030101010101" pitchFamily="2" charset="-122"/>
              </a:rPr>
              <a:t>Global competition </a:t>
            </a:r>
          </a:p>
          <a:p>
            <a:pPr marL="914400" lvl="1" indent="-457200">
              <a:lnSpc>
                <a:spcPct val="85000"/>
              </a:lnSpc>
              <a:spcBef>
                <a:spcPct val="40000"/>
              </a:spcBef>
              <a:buClr>
                <a:schemeClr val="tx1"/>
              </a:buClr>
              <a:buSzPct val="115000"/>
              <a:buFont typeface="+mj-lt"/>
              <a:buAutoNum type="arabicPeriod"/>
            </a:pPr>
            <a:r>
              <a:rPr lang="en-US" altLang="zh-CN" sz="2300" dirty="0">
                <a:solidFill>
                  <a:schemeClr val="tx2">
                    <a:lumMod val="75000"/>
                  </a:schemeClr>
                </a:solidFill>
                <a:latin typeface="+mn-lt"/>
                <a:ea typeface="SimSun" panose="02010600030101010101" pitchFamily="2" charset="-122"/>
              </a:rPr>
              <a:t>New management tools</a:t>
            </a:r>
          </a:p>
          <a:p>
            <a:pPr marL="914400" lvl="1" indent="-457200">
              <a:lnSpc>
                <a:spcPct val="85000"/>
              </a:lnSpc>
              <a:spcBef>
                <a:spcPct val="40000"/>
              </a:spcBef>
              <a:buClr>
                <a:schemeClr val="tx1"/>
              </a:buClr>
              <a:buSzPct val="115000"/>
              <a:buFont typeface="+mj-lt"/>
              <a:buAutoNum type="arabicPeriod"/>
            </a:pPr>
            <a:r>
              <a:rPr lang="en-US" altLang="zh-CN" sz="2300" dirty="0">
                <a:solidFill>
                  <a:schemeClr val="tx2">
                    <a:lumMod val="75000"/>
                  </a:schemeClr>
                </a:solidFill>
                <a:latin typeface="+mn-lt"/>
                <a:ea typeface="SimSun" panose="02010600030101010101" pitchFamily="2" charset="-122"/>
              </a:rPr>
              <a:t>New technology and business process – AI</a:t>
            </a:r>
          </a:p>
          <a:p>
            <a:pPr marL="914400" lvl="1" indent="-457200">
              <a:lnSpc>
                <a:spcPct val="85000"/>
              </a:lnSpc>
              <a:spcBef>
                <a:spcPct val="40000"/>
              </a:spcBef>
              <a:buClr>
                <a:schemeClr val="tx1"/>
              </a:buClr>
              <a:buSzPct val="115000"/>
              <a:buFont typeface="+mj-lt"/>
              <a:buAutoNum type="arabicPeriod"/>
            </a:pPr>
            <a:r>
              <a:rPr lang="en-US" altLang="zh-CN" sz="2300" dirty="0">
                <a:solidFill>
                  <a:schemeClr val="tx2">
                    <a:lumMod val="75000"/>
                  </a:schemeClr>
                </a:solidFill>
                <a:latin typeface="+mn-lt"/>
                <a:ea typeface="SimSun" panose="02010600030101010101" pitchFamily="2" charset="-122"/>
              </a:rPr>
              <a:t>Increased Automation</a:t>
            </a:r>
          </a:p>
          <a:p>
            <a:pPr marL="914400" lvl="1" indent="-457200">
              <a:lnSpc>
                <a:spcPct val="85000"/>
              </a:lnSpc>
              <a:spcBef>
                <a:spcPct val="40000"/>
              </a:spcBef>
              <a:buClr>
                <a:schemeClr val="tx1"/>
              </a:buClr>
              <a:buSzPct val="115000"/>
              <a:buFont typeface="+mj-lt"/>
              <a:buAutoNum type="arabicPeriod"/>
            </a:pPr>
            <a:r>
              <a:rPr lang="en-US" altLang="zh-CN" sz="2300" dirty="0">
                <a:solidFill>
                  <a:schemeClr val="tx2">
                    <a:lumMod val="75000"/>
                  </a:schemeClr>
                </a:solidFill>
                <a:latin typeface="+mn-lt"/>
                <a:ea typeface="SimSun" panose="02010600030101010101" pitchFamily="2" charset="-122"/>
              </a:rPr>
              <a:t>Cloud Accounting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95F16EE-1122-4475-B7D9-6BD7DB290B0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37257" y="2416365"/>
            <a:ext cx="3590925" cy="15670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buFontTx/>
              <a:buNone/>
            </a:pPr>
            <a:r>
              <a:rPr lang="en-US" altLang="zh-CN" sz="2400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Business environment changes in the past twenty years: Any examples</a:t>
            </a:r>
          </a:p>
        </p:txBody>
      </p:sp>
    </p:spTree>
    <p:extLst>
      <p:ext uri="{BB962C8B-B14F-4D97-AF65-F5344CB8AC3E}">
        <p14:creationId xmlns:p14="http://schemas.microsoft.com/office/powerpoint/2010/main" val="144747410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AE55EE-FFA0-445A-8A48-16CDBF4A97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5823" y="182448"/>
            <a:ext cx="9300353" cy="822960"/>
          </a:xfrm>
        </p:spPr>
        <p:txBody>
          <a:bodyPr/>
          <a:lstStyle/>
          <a:p>
            <a:r>
              <a:rPr lang="en-GB" dirty="0"/>
              <a:t>The Changing Business Environment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746F2D8-DD0B-4796-B506-4FB3C19D608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36FEC5-2788-476B-AAAF-A5D3424435A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16</a:t>
            </a:fld>
            <a:endParaRPr lang="en-US" dirty="0"/>
          </a:p>
        </p:txBody>
      </p:sp>
      <p:sp>
        <p:nvSpPr>
          <p:cNvPr id="7" name="Rectangle 8">
            <a:extLst>
              <a:ext uri="{FF2B5EF4-FFF2-40B4-BE49-F238E27FC236}">
                <a16:creationId xmlns:a16="http://schemas.microsoft.com/office/drawing/2014/main" id="{6444B1C9-C292-4B0B-A3DE-D71C662ABA1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51651" y="2570400"/>
            <a:ext cx="2133600" cy="828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buFontTx/>
              <a:buNone/>
            </a:pPr>
            <a:r>
              <a:rPr lang="en-US" altLang="zh-CN" sz="2400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New tools for managers! </a:t>
            </a:r>
          </a:p>
        </p:txBody>
      </p:sp>
      <p:sp>
        <p:nvSpPr>
          <p:cNvPr id="9" name="Rectangle 5">
            <a:extLst>
              <a:ext uri="{FF2B5EF4-FFF2-40B4-BE49-F238E27FC236}">
                <a16:creationId xmlns:a16="http://schemas.microsoft.com/office/drawing/2014/main" id="{9170301B-B5E8-44FE-AD26-34948F8E056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76925" y="1955801"/>
            <a:ext cx="4241800" cy="28782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lvl="1" algn="ctr">
              <a:lnSpc>
                <a:spcPct val="85000"/>
              </a:lnSpc>
              <a:spcBef>
                <a:spcPct val="40000"/>
              </a:spcBef>
              <a:buFontTx/>
              <a:buNone/>
            </a:pPr>
            <a:r>
              <a:rPr lang="en-US" altLang="zh-CN" sz="2400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ERP: centralized management software</a:t>
            </a:r>
          </a:p>
          <a:p>
            <a:pPr lvl="1" algn="ctr">
              <a:lnSpc>
                <a:spcPct val="85000"/>
              </a:lnSpc>
              <a:spcBef>
                <a:spcPct val="40000"/>
              </a:spcBef>
              <a:buFontTx/>
              <a:buNone/>
            </a:pPr>
            <a:r>
              <a:rPr lang="en-US" altLang="zh-CN" sz="2400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Just-In-Time</a:t>
            </a:r>
          </a:p>
          <a:p>
            <a:pPr lvl="1" algn="ctr">
              <a:lnSpc>
                <a:spcPct val="85000"/>
              </a:lnSpc>
              <a:spcBef>
                <a:spcPct val="40000"/>
              </a:spcBef>
              <a:buFontTx/>
              <a:buNone/>
            </a:pPr>
            <a:r>
              <a:rPr lang="en-US" altLang="zh-CN" sz="2400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Total Quality Management</a:t>
            </a:r>
          </a:p>
          <a:p>
            <a:pPr lvl="1" algn="ctr">
              <a:lnSpc>
                <a:spcPct val="85000"/>
              </a:lnSpc>
              <a:spcBef>
                <a:spcPct val="40000"/>
              </a:spcBef>
              <a:buFontTx/>
              <a:buNone/>
            </a:pPr>
            <a:r>
              <a:rPr lang="en-US" altLang="zh-CN" sz="2400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Data Driven Decision Making</a:t>
            </a:r>
          </a:p>
          <a:p>
            <a:pPr lvl="1" algn="ctr">
              <a:lnSpc>
                <a:spcPct val="85000"/>
              </a:lnSpc>
              <a:spcBef>
                <a:spcPct val="40000"/>
              </a:spcBef>
              <a:buFontTx/>
              <a:buNone/>
            </a:pPr>
            <a:r>
              <a:rPr lang="en-US" altLang="zh-CN" sz="2400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Theory of Constraints</a:t>
            </a:r>
          </a:p>
        </p:txBody>
      </p:sp>
    </p:spTree>
    <p:extLst>
      <p:ext uri="{BB962C8B-B14F-4D97-AF65-F5344CB8AC3E}">
        <p14:creationId xmlns:p14="http://schemas.microsoft.com/office/powerpoint/2010/main" val="5233956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2CE19-BF17-4C4E-B40B-680E7621CE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5823" y="260648"/>
            <a:ext cx="9300353" cy="1015702"/>
          </a:xfrm>
        </p:spPr>
        <p:txBody>
          <a:bodyPr/>
          <a:lstStyle/>
          <a:p>
            <a:r>
              <a:rPr lang="en-GB" sz="4000" dirty="0"/>
              <a:t>Increased importance of service industry and non-tangible assets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ADA5DE-E7A1-4DC8-A588-82FF925B18DE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75488" y="1485900"/>
            <a:ext cx="10013001" cy="4502150"/>
          </a:xfrm>
        </p:spPr>
        <p:txBody>
          <a:bodyPr/>
          <a:lstStyle/>
          <a:p>
            <a:pPr>
              <a:lnSpc>
                <a:spcPct val="90000"/>
              </a:lnSpc>
              <a:defRPr/>
            </a:pPr>
            <a:r>
              <a:rPr lang="en-GB" dirty="0">
                <a:ea typeface="ＭＳ Ｐゴシック" charset="0"/>
              </a:rPr>
              <a:t>Traditional costing derived from manufacturing industry.</a:t>
            </a:r>
          </a:p>
          <a:p>
            <a:pPr>
              <a:lnSpc>
                <a:spcPct val="90000"/>
              </a:lnSpc>
              <a:defRPr/>
            </a:pPr>
            <a:r>
              <a:rPr lang="en-GB" dirty="0">
                <a:ea typeface="ＭＳ Ｐゴシック" charset="0"/>
              </a:rPr>
              <a:t>Services now more important in many economies.</a:t>
            </a:r>
            <a:endParaRPr lang="en-US" altLang="zh-CN" dirty="0">
              <a:ea typeface="宋体" charset="0"/>
              <a:cs typeface="宋体" charset="0"/>
            </a:endParaRPr>
          </a:p>
          <a:p>
            <a:pPr>
              <a:lnSpc>
                <a:spcPct val="90000"/>
              </a:lnSpc>
              <a:defRPr/>
            </a:pPr>
            <a:r>
              <a:rPr lang="en-US" altLang="zh-CN" dirty="0">
                <a:ea typeface="宋体" charset="0"/>
                <a:cs typeface="宋体" charset="0"/>
              </a:rPr>
              <a:t>Service industries provide new challenges and opportunities</a:t>
            </a:r>
            <a:endParaRPr lang="en-GB" dirty="0">
              <a:ea typeface="ＭＳ Ｐゴシック" charset="0"/>
            </a:endParaRPr>
          </a:p>
          <a:p>
            <a:pPr>
              <a:lnSpc>
                <a:spcPct val="90000"/>
              </a:lnSpc>
              <a:defRPr/>
            </a:pPr>
            <a:r>
              <a:rPr lang="en-GB" dirty="0">
                <a:ea typeface="ＭＳ Ｐゴシック" charset="0"/>
              </a:rPr>
              <a:t>Competitive success related to intellectual assets and customer relations. </a:t>
            </a:r>
            <a:r>
              <a:rPr lang="en-GB" b="1" dirty="0">
                <a:ea typeface="ＭＳ Ｐゴシック" charset="0"/>
              </a:rPr>
              <a:t>Social media businesses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7C80343-A5AB-4B01-BFA0-D0F4F0C2239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FB374D-8400-4F64-A2CB-30D58065332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948426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DB7C17-A918-4F53-8F00-FA8302100B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Increased importance of service industry and non-tangible assets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DCE085-4565-4A8E-879F-AD2546AC1A92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377532" y="1334467"/>
            <a:ext cx="9436936" cy="4189065"/>
          </a:xfrm>
        </p:spPr>
        <p:txBody>
          <a:bodyPr/>
          <a:lstStyle/>
          <a:p>
            <a:pPr>
              <a:spcBef>
                <a:spcPct val="20000"/>
              </a:spcBef>
              <a:defRPr/>
            </a:pPr>
            <a:r>
              <a:rPr lang="en-GB" sz="2800" dirty="0">
                <a:ea typeface="ＭＳ Ｐゴシック" charset="0"/>
              </a:rPr>
              <a:t>Service activities are subject to reorganization</a:t>
            </a:r>
          </a:p>
          <a:p>
            <a:pPr>
              <a:defRPr/>
            </a:pPr>
            <a:r>
              <a:rPr lang="en-GB" sz="2800" dirty="0">
                <a:ea typeface="ＭＳ Ｐゴシック" charset="0"/>
              </a:rPr>
              <a:t>Shared service centres </a:t>
            </a:r>
            <a:r>
              <a:rPr lang="en-GB" altLang="en-US" sz="2800" b="1" dirty="0"/>
              <a:t>–</a:t>
            </a:r>
            <a:r>
              <a:rPr lang="en-GB" sz="2800" dirty="0">
                <a:ea typeface="ＭＳ Ｐゴシック" charset="0"/>
              </a:rPr>
              <a:t> centralization of services such as accounting, customer service</a:t>
            </a:r>
            <a:endParaRPr lang="en-GB" altLang="zh-CN" sz="2800" dirty="0">
              <a:ea typeface="宋体" charset="0"/>
              <a:cs typeface="宋体" charset="0"/>
            </a:endParaRPr>
          </a:p>
          <a:p>
            <a:pPr>
              <a:defRPr/>
            </a:pPr>
            <a:r>
              <a:rPr lang="en-GB" sz="2800" dirty="0">
                <a:ea typeface="ＭＳ Ｐゴシック" charset="0"/>
              </a:rPr>
              <a:t>Increased use of </a:t>
            </a:r>
            <a:r>
              <a:rPr lang="en-GB" sz="2800" dirty="0">
                <a:highlight>
                  <a:srgbClr val="FFFF00"/>
                </a:highlight>
                <a:ea typeface="ＭＳ Ｐゴシック" charset="0"/>
              </a:rPr>
              <a:t>outsourcing</a:t>
            </a:r>
            <a:r>
              <a:rPr lang="en-GB" sz="2800" dirty="0">
                <a:ea typeface="ＭＳ Ｐゴシック" charset="0"/>
              </a:rPr>
              <a:t> – payroll, HR and finance</a:t>
            </a:r>
          </a:p>
          <a:p>
            <a:pPr>
              <a:spcBef>
                <a:spcPct val="20000"/>
              </a:spcBef>
              <a:defRPr/>
            </a:pPr>
            <a:r>
              <a:rPr lang="en-GB" sz="2800" dirty="0">
                <a:ea typeface="ＭＳ Ｐゴシック" charset="0"/>
              </a:rPr>
              <a:t>Changes in Public Sector Management</a:t>
            </a:r>
            <a:endParaRPr lang="en-GB" sz="2800" dirty="0">
              <a:ea typeface="宋体" charset="0"/>
              <a:cs typeface="宋体" charset="0"/>
            </a:endParaRPr>
          </a:p>
          <a:p>
            <a:pPr>
              <a:defRPr/>
            </a:pPr>
            <a:r>
              <a:rPr lang="en-US" altLang="zh-CN" sz="2800" dirty="0">
                <a:ea typeface="宋体" charset="0"/>
                <a:cs typeface="宋体" charset="0"/>
              </a:rPr>
              <a:t>Governments demand new measures of performance in the public sector (NPM - financial control, value for money, increasing efficiency)</a:t>
            </a:r>
            <a:endParaRPr lang="en-GB" sz="2800" dirty="0">
              <a:ea typeface="ＭＳ Ｐゴシック" charset="0"/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FD853F9-75C9-48CA-9A1E-FF555F45B27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52A72F9-63F1-4E71-9BAE-040AE39AE66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215964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6AD032-7581-4933-BED7-B00591506E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5823" y="342392"/>
            <a:ext cx="9300353" cy="822960"/>
          </a:xfrm>
        </p:spPr>
        <p:txBody>
          <a:bodyPr/>
          <a:lstStyle/>
          <a:p>
            <a:r>
              <a:rPr lang="en-GB" sz="4000" dirty="0"/>
              <a:t>Value Management and Environmental Sustainability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2DF992-959A-4705-AFEF-5C2CB8B97731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35360" y="1276350"/>
            <a:ext cx="10873208" cy="431289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altLang="zh-CN" dirty="0">
                <a:ea typeface="SimSun" panose="02010600030101010101" pitchFamily="2" charset="-122"/>
              </a:rPr>
              <a:t>Managing for value</a:t>
            </a:r>
          </a:p>
          <a:p>
            <a:pPr lvl="1">
              <a:lnSpc>
                <a:spcPct val="80000"/>
              </a:lnSpc>
            </a:pPr>
            <a:r>
              <a:rPr lang="en-US" altLang="zh-CN" dirty="0">
                <a:ea typeface="SimSun" panose="02010600030101010101" pitchFamily="2" charset="-122"/>
              </a:rPr>
              <a:t>Awareness of shareholders value</a:t>
            </a:r>
          </a:p>
          <a:p>
            <a:pPr lvl="1">
              <a:lnSpc>
                <a:spcPct val="80000"/>
              </a:lnSpc>
            </a:pPr>
            <a:r>
              <a:rPr lang="en-US" altLang="zh-CN" dirty="0">
                <a:ea typeface="SimSun" panose="02010600030101010101" pitchFamily="2" charset="-122"/>
              </a:rPr>
              <a:t>Shareholder's value and customer value </a:t>
            </a:r>
          </a:p>
          <a:p>
            <a:pPr lvl="1">
              <a:lnSpc>
                <a:spcPct val="80000"/>
              </a:lnSpc>
            </a:pPr>
            <a:r>
              <a:rPr lang="en-US" altLang="zh-CN" dirty="0">
                <a:ea typeface="SimSun" panose="02010600030101010101" pitchFamily="2" charset="-122"/>
              </a:rPr>
              <a:t>Understanding the cause-and-effect relationship – </a:t>
            </a:r>
            <a:r>
              <a:rPr lang="en-US" altLang="zh-CN" b="1" dirty="0">
                <a:highlight>
                  <a:srgbClr val="FFFF00"/>
                </a:highlight>
                <a:ea typeface="SimSun" panose="02010600030101010101" pitchFamily="2" charset="-122"/>
              </a:rPr>
              <a:t>If customers are happy, shareholders are happy.</a:t>
            </a:r>
          </a:p>
          <a:p>
            <a:pPr lvl="1">
              <a:lnSpc>
                <a:spcPct val="80000"/>
              </a:lnSpc>
            </a:pPr>
            <a:endParaRPr lang="en-US" altLang="zh-CN" dirty="0">
              <a:ea typeface="SimSun" panose="02010600030101010101" pitchFamily="2" charset="-122"/>
            </a:endParaRPr>
          </a:p>
          <a:p>
            <a:pPr>
              <a:lnSpc>
                <a:spcPct val="80000"/>
              </a:lnSpc>
            </a:pPr>
            <a:r>
              <a:rPr lang="en-GB" altLang="en-US" sz="2400" dirty="0"/>
              <a:t>Managing for environmental sustainability</a:t>
            </a:r>
            <a:endParaRPr lang="en-US" altLang="zh-CN" dirty="0">
              <a:ea typeface="SimSun" panose="02010600030101010101" pitchFamily="2" charset="-122"/>
            </a:endParaRPr>
          </a:p>
          <a:p>
            <a:pPr lvl="1">
              <a:lnSpc>
                <a:spcPct val="80000"/>
              </a:lnSpc>
            </a:pPr>
            <a:r>
              <a:rPr lang="en-US" altLang="zh-CN" dirty="0">
                <a:ea typeface="SimSun" panose="02010600030101010101" pitchFamily="2" charset="-122"/>
              </a:rPr>
              <a:t>Understanding environmental sustainability issues</a:t>
            </a:r>
          </a:p>
          <a:p>
            <a:pPr lvl="1">
              <a:lnSpc>
                <a:spcPct val="80000"/>
              </a:lnSpc>
            </a:pPr>
            <a:r>
              <a:rPr lang="en-US" altLang="zh-CN" dirty="0">
                <a:ea typeface="SimSun" panose="02010600030101010101" pitchFamily="2" charset="-122"/>
              </a:rPr>
              <a:t>Understanding the three motives of environmental sustainability as; </a:t>
            </a:r>
            <a:r>
              <a:rPr lang="en-GB" altLang="en-US" dirty="0"/>
              <a:t>compliance motive, eco-efficiency motive and strategic motive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BCD8FEF-27C0-404E-8863-A0C426A7FBA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F5C4A89-03CA-4593-8CF1-8B751ECDAA8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608861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7CE18C-CAD2-40EB-9686-30855765CB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Emphasis on Corporate Governance and Business Ethics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0C668E-66C2-42F6-89E4-C71D2C3AF936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789233" y="1268186"/>
            <a:ext cx="10301032" cy="4707890"/>
          </a:xfrm>
        </p:spPr>
        <p:txBody>
          <a:bodyPr/>
          <a:lstStyle/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en-US" altLang="zh-CN" sz="2800" dirty="0">
                <a:solidFill>
                  <a:schemeClr val="tx1"/>
                </a:solidFill>
                <a:ea typeface="SimSun" panose="02010600030101010101" pitchFamily="2" charset="-122"/>
              </a:rPr>
              <a:t>Corporate governance and the consequences of corporate governance failure.</a:t>
            </a:r>
          </a:p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en-US" altLang="zh-CN" sz="2800" dirty="0">
                <a:solidFill>
                  <a:schemeClr val="tx1"/>
                </a:solidFill>
                <a:ea typeface="SimSun" panose="02010600030101010101" pitchFamily="2" charset="-122"/>
              </a:rPr>
              <a:t>Understanding technical competence and adherence to a code of ethics as the two parts of professionalism.</a:t>
            </a:r>
          </a:p>
          <a:p>
            <a:pPr>
              <a:lnSpc>
                <a:spcPct val="50000"/>
              </a:lnSpc>
              <a:spcBef>
                <a:spcPct val="0"/>
              </a:spcBef>
            </a:pPr>
            <a:endParaRPr lang="en-US" altLang="zh-CN" sz="2800" dirty="0">
              <a:solidFill>
                <a:schemeClr val="tx1"/>
              </a:solidFill>
              <a:ea typeface="SimSun" panose="02010600030101010101" pitchFamily="2" charset="-122"/>
            </a:endParaRPr>
          </a:p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en-US" altLang="zh-CN" sz="2800" dirty="0">
                <a:solidFill>
                  <a:schemeClr val="tx1"/>
                </a:solidFill>
                <a:ea typeface="SimSun" panose="02010600030101010101" pitchFamily="2" charset="-122"/>
              </a:rPr>
              <a:t>Many companies and professional organizations, such as the Chartered Institute of Management Accountants (CIMA), have written codes of ethics which serve as guides for employees. </a:t>
            </a:r>
          </a:p>
          <a:p>
            <a:endParaRPr lang="en-GB" sz="2800" dirty="0"/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9126E4A-2351-4C27-A692-71343CCF1E9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FBFA23-DFEE-4704-B164-03E2A3B5F69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660476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5DCDFB-923F-4F0C-91A4-6615AD5BC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The Diverse Roles of Management Accountants within Large Corporations 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A764E20-04C6-47BB-B96C-6EF27C6B373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CFC9D2-917F-4144-AD74-CAAABB0DC26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21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A7EE83C-906F-4AB5-AD7B-CDE2D5AC53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9576" y="1097281"/>
            <a:ext cx="6552728" cy="45885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493988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100C43-CAC6-9744-8562-C8D0839624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4EC078-069F-D74E-A11E-E0F2772078D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76250" y="1280160"/>
            <a:ext cx="10588302" cy="4309080"/>
          </a:xfrm>
        </p:spPr>
        <p:txBody>
          <a:bodyPr/>
          <a:lstStyle/>
          <a:p>
            <a:r>
              <a:rPr lang="en-US" dirty="0"/>
              <a:t>Rhode, S. and Garrison, N. (2019) Management Accounting. Sixth edition. London, England: McGraw Hill </a:t>
            </a:r>
          </a:p>
          <a:p>
            <a:r>
              <a:rPr lang="en-GB" dirty="0"/>
              <a:t>KnowledgEquity – Support for CPA (2016) Understanding value and its relevance to management accounting. Available at: </a:t>
            </a:r>
            <a:r>
              <a:rPr lang="en-GB" dirty="0">
                <a:hlinkClick r:id="rId2"/>
              </a:rPr>
              <a:t>https://youtu.be/u1dim7U1VRs</a:t>
            </a:r>
            <a:r>
              <a:rPr lang="en-GB" dirty="0"/>
              <a:t> (Accessed: 8</a:t>
            </a:r>
            <a:r>
              <a:rPr lang="en-GB" baseline="30000" dirty="0"/>
              <a:t>th</a:t>
            </a:r>
            <a:r>
              <a:rPr lang="en-GB" dirty="0"/>
              <a:t> Feb 2021)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39F018-8A05-5F4D-9CC9-AFCE700015F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534193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896</Words>
  <Application>Microsoft Office PowerPoint</Application>
  <PresentationFormat>Widescreen</PresentationFormat>
  <Paragraphs>143</Paragraphs>
  <Slides>22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2" baseType="lpstr">
      <vt:lpstr>ＭＳ Ｐゴシック</vt:lpstr>
      <vt:lpstr>ＭＳ Ｐゴシック</vt:lpstr>
      <vt:lpstr>Myriad Pro</vt:lpstr>
      <vt:lpstr>SimSun</vt:lpstr>
      <vt:lpstr>SimSun</vt:lpstr>
      <vt:lpstr>Arial</vt:lpstr>
      <vt:lpstr>Times New Roman</vt:lpstr>
      <vt:lpstr>Verdana</vt:lpstr>
      <vt:lpstr>20140311PresentationUWTSDTemplate</vt:lpstr>
      <vt:lpstr>Worksheet</vt:lpstr>
      <vt:lpstr>﻿LCBB5010</vt:lpstr>
      <vt:lpstr>Attendance Policy </vt:lpstr>
      <vt:lpstr>Attendance Policy </vt:lpstr>
      <vt:lpstr>Learning Outcomes; by the end of this session, you should be able to: </vt:lpstr>
      <vt:lpstr>Components of management accounting</vt:lpstr>
      <vt:lpstr>Management Accounting and Financial Accounting</vt:lpstr>
      <vt:lpstr>Work of Management</vt:lpstr>
      <vt:lpstr>Planning and Control Cycle</vt:lpstr>
      <vt:lpstr>Examples of Management Decisions</vt:lpstr>
      <vt:lpstr>Differences Between Financial and Management Accounting</vt:lpstr>
      <vt:lpstr>Basic Organizational Structure</vt:lpstr>
      <vt:lpstr>Organization Chart</vt:lpstr>
      <vt:lpstr>Expanding Role of Management Accounting</vt:lpstr>
      <vt:lpstr>Globalization and International Competition</vt:lpstr>
      <vt:lpstr>The Changing Business Environment</vt:lpstr>
      <vt:lpstr>The Changing Business Environment</vt:lpstr>
      <vt:lpstr>Increased importance of service industry and non-tangible assets</vt:lpstr>
      <vt:lpstr>Increased importance of service industry and non-tangible assets</vt:lpstr>
      <vt:lpstr>Value Management and Environmental Sustainability</vt:lpstr>
      <vt:lpstr>Emphasis on Corporate Governance and Business Ethics</vt:lpstr>
      <vt:lpstr>The Diverse Roles of Management Accountants within Large Corporations 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LCBB5002</dc:title>
  <dc:creator>Winifred Soribe</dc:creator>
  <cp:lastModifiedBy>Patrick Yeboah</cp:lastModifiedBy>
  <cp:revision>18</cp:revision>
  <dcterms:created xsi:type="dcterms:W3CDTF">2020-06-14T17:29:46Z</dcterms:created>
  <dcterms:modified xsi:type="dcterms:W3CDTF">2025-05-12T08:08:02Z</dcterms:modified>
</cp:coreProperties>
</file>