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96" r:id="rId1"/>
  </p:sldMasterIdLst>
  <p:notesMasterIdLst>
    <p:notesMasterId r:id="rId11"/>
  </p:notesMasterIdLst>
  <p:sldIdLst>
    <p:sldId id="256" r:id="rId2"/>
    <p:sldId id="263" r:id="rId3"/>
    <p:sldId id="257" r:id="rId4"/>
    <p:sldId id="264" r:id="rId5"/>
    <p:sldId id="265" r:id="rId6"/>
    <p:sldId id="258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43" autoAdjust="0"/>
    <p:restoredTop sz="88889" autoAdjust="0"/>
  </p:normalViewPr>
  <p:slideViewPr>
    <p:cSldViewPr snapToGrid="0">
      <p:cViewPr varScale="1">
        <p:scale>
          <a:sx n="73" d="100"/>
          <a:sy n="73" d="100"/>
        </p:scale>
        <p:origin x="1339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4D7DA6-2DDE-4B1F-94CD-86071D01FDC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76404BF0-F3EA-4E64-B8E7-31FDDE0C0DD4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>
              <a:solidFill>
                <a:schemeClr val="tx1"/>
              </a:solidFill>
            </a:rPr>
            <a:t>Overview</a:t>
          </a:r>
          <a:r>
            <a:rPr lang="en-GB" sz="1800">
              <a:solidFill>
                <a:schemeClr val="tx1"/>
              </a:solidFill>
            </a:rPr>
            <a:t>: Flight Foods has manufactured ready meals for international airlines.</a:t>
          </a:r>
        </a:p>
      </dgm:t>
    </dgm:pt>
    <dgm:pt modelId="{E4805B11-EEC5-4F0B-8128-16F930BB1C67}" type="parTrans" cxnId="{77012446-9D12-4D45-B776-2C3DBE9FFBB0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93853C2E-0959-4866-B629-E3AEFFF85E7C}" type="sibTrans" cxnId="{77012446-9D12-4D45-B776-2C3DBE9FFBB0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6A2BD36D-8634-4EA3-80DD-BA7CA9EE773E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>
              <a:solidFill>
                <a:schemeClr val="tx1"/>
              </a:solidFill>
            </a:rPr>
            <a:t>Challenge</a:t>
          </a:r>
          <a:r>
            <a:rPr lang="en-GB" sz="1800">
              <a:solidFill>
                <a:schemeClr val="tx1"/>
              </a:solidFill>
            </a:rPr>
            <a:t>: The company has lost business due to poor food quality.</a:t>
          </a:r>
        </a:p>
      </dgm:t>
    </dgm:pt>
    <dgm:pt modelId="{AF309872-61AD-4B2F-BF7F-051EDFF002FC}" type="parTrans" cxnId="{C99EDFA3-A829-4B1F-801C-C630E7323926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2BD50319-AA3D-424A-AD0B-95E5C806A485}" type="sibTrans" cxnId="{C99EDFA3-A829-4B1F-801C-C630E7323926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A89F651F-D772-49DC-ADDE-20F7006A9505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>
              <a:solidFill>
                <a:schemeClr val="tx1"/>
              </a:solidFill>
            </a:rPr>
            <a:t>Issues</a:t>
          </a:r>
          <a:r>
            <a:rPr lang="en-GB" sz="1800">
              <a:solidFill>
                <a:schemeClr val="tx1"/>
              </a:solidFill>
            </a:rPr>
            <a:t>: The workforce comprises individuals from five cultures with varying levels of English proficiency.</a:t>
          </a:r>
        </a:p>
      </dgm:t>
    </dgm:pt>
    <dgm:pt modelId="{4644EE04-2648-4840-90F6-EB0D2D2F8210}" type="parTrans" cxnId="{60505716-B92A-4386-ACCC-24D2F5BEFD4B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1CCB57FE-ECE1-49FD-8B97-F0641AF342BB}" type="sibTrans" cxnId="{60505716-B92A-4386-ACCC-24D2F5BEFD4B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8547E7DD-16D6-41E8-B154-C375FAEBECD4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>
              <a:solidFill>
                <a:schemeClr val="tx1"/>
              </a:solidFill>
            </a:rPr>
            <a:t>Manager</a:t>
          </a:r>
          <a:r>
            <a:rPr lang="en-GB" sz="1800">
              <a:solidFill>
                <a:schemeClr val="tx1"/>
              </a:solidFill>
            </a:rPr>
            <a:t>: Gary has struggled with hygiene, training, and effective communication.</a:t>
          </a:r>
        </a:p>
      </dgm:t>
    </dgm:pt>
    <dgm:pt modelId="{F52662CB-FEEA-4171-855C-D7B0FD642C45}" type="parTrans" cxnId="{DF50357A-911D-4AD6-859F-9B8B5FBB624A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C86D4563-CACA-4560-93C1-381728CD382F}" type="sibTrans" cxnId="{DF50357A-911D-4AD6-859F-9B8B5FBB624A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74DA260A-6395-4A90-8892-A6EA31F887EB}" type="pres">
      <dgm:prSet presAssocID="{214D7DA6-2DDE-4B1F-94CD-86071D01FDC1}" presName="linear" presStyleCnt="0">
        <dgm:presLayoutVars>
          <dgm:animLvl val="lvl"/>
          <dgm:resizeHandles val="exact"/>
        </dgm:presLayoutVars>
      </dgm:prSet>
      <dgm:spPr/>
    </dgm:pt>
    <dgm:pt modelId="{4198008E-8F4E-4C86-9D8C-C77EBAD17AF3}" type="pres">
      <dgm:prSet presAssocID="{76404BF0-F3EA-4E64-B8E7-31FDDE0C0DD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7E5DE6E-26ED-44E8-9C0D-E97733C6BBA7}" type="pres">
      <dgm:prSet presAssocID="{93853C2E-0959-4866-B629-E3AEFFF85E7C}" presName="spacer" presStyleCnt="0"/>
      <dgm:spPr/>
    </dgm:pt>
    <dgm:pt modelId="{EBBA9F30-0473-45F7-8DE1-CB99002CFAC4}" type="pres">
      <dgm:prSet presAssocID="{6A2BD36D-8634-4EA3-80DD-BA7CA9EE773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2C0C56E-16E2-43FD-BD83-09D8F6485489}" type="pres">
      <dgm:prSet presAssocID="{2BD50319-AA3D-424A-AD0B-95E5C806A485}" presName="spacer" presStyleCnt="0"/>
      <dgm:spPr/>
    </dgm:pt>
    <dgm:pt modelId="{23935D60-D2E0-49C3-B9B5-1D585B2E3B4F}" type="pres">
      <dgm:prSet presAssocID="{A89F651F-D772-49DC-ADDE-20F7006A950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8EACBBF-4B7A-4846-8EB5-B51E72B25494}" type="pres">
      <dgm:prSet presAssocID="{1CCB57FE-ECE1-49FD-8B97-F0641AF342BB}" presName="spacer" presStyleCnt="0"/>
      <dgm:spPr/>
    </dgm:pt>
    <dgm:pt modelId="{FE963A68-34F6-4435-A022-7603F48E20FA}" type="pres">
      <dgm:prSet presAssocID="{8547E7DD-16D6-41E8-B154-C375FAEBECD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0505716-B92A-4386-ACCC-24D2F5BEFD4B}" srcId="{214D7DA6-2DDE-4B1F-94CD-86071D01FDC1}" destId="{A89F651F-D772-49DC-ADDE-20F7006A9505}" srcOrd="2" destOrd="0" parTransId="{4644EE04-2648-4840-90F6-EB0D2D2F8210}" sibTransId="{1CCB57FE-ECE1-49FD-8B97-F0641AF342BB}"/>
    <dgm:cxn modelId="{053DC91A-E9B5-4710-B20E-4B69879EBC35}" type="presOf" srcId="{214D7DA6-2DDE-4B1F-94CD-86071D01FDC1}" destId="{74DA260A-6395-4A90-8892-A6EA31F887EB}" srcOrd="0" destOrd="0" presId="urn:microsoft.com/office/officeart/2005/8/layout/vList2"/>
    <dgm:cxn modelId="{77012446-9D12-4D45-B776-2C3DBE9FFBB0}" srcId="{214D7DA6-2DDE-4B1F-94CD-86071D01FDC1}" destId="{76404BF0-F3EA-4E64-B8E7-31FDDE0C0DD4}" srcOrd="0" destOrd="0" parTransId="{E4805B11-EEC5-4F0B-8128-16F930BB1C67}" sibTransId="{93853C2E-0959-4866-B629-E3AEFFF85E7C}"/>
    <dgm:cxn modelId="{53A7E24E-2CC2-45A4-B829-B1965B482F43}" type="presOf" srcId="{8547E7DD-16D6-41E8-B154-C375FAEBECD4}" destId="{FE963A68-34F6-4435-A022-7603F48E20FA}" srcOrd="0" destOrd="0" presId="urn:microsoft.com/office/officeart/2005/8/layout/vList2"/>
    <dgm:cxn modelId="{FAFD9C71-EB80-43EF-BDC6-A458123FF7B4}" type="presOf" srcId="{6A2BD36D-8634-4EA3-80DD-BA7CA9EE773E}" destId="{EBBA9F30-0473-45F7-8DE1-CB99002CFAC4}" srcOrd="0" destOrd="0" presId="urn:microsoft.com/office/officeart/2005/8/layout/vList2"/>
    <dgm:cxn modelId="{DF50357A-911D-4AD6-859F-9B8B5FBB624A}" srcId="{214D7DA6-2DDE-4B1F-94CD-86071D01FDC1}" destId="{8547E7DD-16D6-41E8-B154-C375FAEBECD4}" srcOrd="3" destOrd="0" parTransId="{F52662CB-FEEA-4171-855C-D7B0FD642C45}" sibTransId="{C86D4563-CACA-4560-93C1-381728CD382F}"/>
    <dgm:cxn modelId="{A5E1C09C-2D30-4354-BC15-037E06E9A7F5}" type="presOf" srcId="{76404BF0-F3EA-4E64-B8E7-31FDDE0C0DD4}" destId="{4198008E-8F4E-4C86-9D8C-C77EBAD17AF3}" srcOrd="0" destOrd="0" presId="urn:microsoft.com/office/officeart/2005/8/layout/vList2"/>
    <dgm:cxn modelId="{C99EDFA3-A829-4B1F-801C-C630E7323926}" srcId="{214D7DA6-2DDE-4B1F-94CD-86071D01FDC1}" destId="{6A2BD36D-8634-4EA3-80DD-BA7CA9EE773E}" srcOrd="1" destOrd="0" parTransId="{AF309872-61AD-4B2F-BF7F-051EDFF002FC}" sibTransId="{2BD50319-AA3D-424A-AD0B-95E5C806A485}"/>
    <dgm:cxn modelId="{241854F8-2E88-4140-BF64-B40D32E0A129}" type="presOf" srcId="{A89F651F-D772-49DC-ADDE-20F7006A9505}" destId="{23935D60-D2E0-49C3-B9B5-1D585B2E3B4F}" srcOrd="0" destOrd="0" presId="urn:microsoft.com/office/officeart/2005/8/layout/vList2"/>
    <dgm:cxn modelId="{49A93946-E4AC-44FE-B2CF-79B8BB0BA719}" type="presParOf" srcId="{74DA260A-6395-4A90-8892-A6EA31F887EB}" destId="{4198008E-8F4E-4C86-9D8C-C77EBAD17AF3}" srcOrd="0" destOrd="0" presId="urn:microsoft.com/office/officeart/2005/8/layout/vList2"/>
    <dgm:cxn modelId="{07AF8694-CE78-4FF7-879E-C3EC8E9CE8A4}" type="presParOf" srcId="{74DA260A-6395-4A90-8892-A6EA31F887EB}" destId="{47E5DE6E-26ED-44E8-9C0D-E97733C6BBA7}" srcOrd="1" destOrd="0" presId="urn:microsoft.com/office/officeart/2005/8/layout/vList2"/>
    <dgm:cxn modelId="{D70BF51B-31FE-4EE1-A5CA-1C1CB540FF83}" type="presParOf" srcId="{74DA260A-6395-4A90-8892-A6EA31F887EB}" destId="{EBBA9F30-0473-45F7-8DE1-CB99002CFAC4}" srcOrd="2" destOrd="0" presId="urn:microsoft.com/office/officeart/2005/8/layout/vList2"/>
    <dgm:cxn modelId="{A4851D2B-80F2-4D9C-A66A-D30AB2228D1E}" type="presParOf" srcId="{74DA260A-6395-4A90-8892-A6EA31F887EB}" destId="{12C0C56E-16E2-43FD-BD83-09D8F6485489}" srcOrd="3" destOrd="0" presId="urn:microsoft.com/office/officeart/2005/8/layout/vList2"/>
    <dgm:cxn modelId="{028688A2-219E-4D72-B1E9-9EAD22DA791F}" type="presParOf" srcId="{74DA260A-6395-4A90-8892-A6EA31F887EB}" destId="{23935D60-D2E0-49C3-B9B5-1D585B2E3B4F}" srcOrd="4" destOrd="0" presId="urn:microsoft.com/office/officeart/2005/8/layout/vList2"/>
    <dgm:cxn modelId="{9850DA0F-3FDD-4157-A4B1-3F7BB3B0FA52}" type="presParOf" srcId="{74DA260A-6395-4A90-8892-A6EA31F887EB}" destId="{78EACBBF-4B7A-4846-8EB5-B51E72B25494}" srcOrd="5" destOrd="0" presId="urn:microsoft.com/office/officeart/2005/8/layout/vList2"/>
    <dgm:cxn modelId="{2D1E4347-F0B0-48D2-A24A-6167E19403B9}" type="presParOf" srcId="{74DA260A-6395-4A90-8892-A6EA31F887EB}" destId="{FE963A68-34F6-4435-A022-7603F48E20F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AB2461-544C-4016-B357-2E0B5CFDAF1E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88838A37-4767-4A46-8E55-0A3636054887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</a:rPr>
            <a:t>Language</a:t>
          </a:r>
          <a:r>
            <a:rPr lang="en-GB" sz="1800" dirty="0">
              <a:solidFill>
                <a:schemeClr val="tx1"/>
              </a:solidFill>
            </a:rPr>
            <a:t>: Workers have spoken limited English, causing a misunderstanding of hygiene rules.</a:t>
          </a:r>
        </a:p>
      </dgm:t>
    </dgm:pt>
    <dgm:pt modelId="{E57F8515-99E0-4780-9349-1F52385A4178}" type="parTrans" cxnId="{28764D25-909A-4565-A24A-1E454079DF44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388704D6-A090-4663-A746-8C90213613EB}" type="sibTrans" cxnId="{28764D25-909A-4565-A24A-1E454079DF44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0E06E553-AA20-4A59-8D70-31569B781654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>
              <a:solidFill>
                <a:schemeClr val="tx1"/>
              </a:solidFill>
            </a:rPr>
            <a:t>Cultural Diversity</a:t>
          </a:r>
          <a:r>
            <a:rPr lang="en-GB" sz="1800">
              <a:solidFill>
                <a:schemeClr val="tx1"/>
              </a:solidFill>
            </a:rPr>
            <a:t>: Five cultural groups have created differences in workplace practices (Rawat </a:t>
          </a:r>
          <a:r>
            <a:rPr lang="en-GB" sz="1800" i="1">
              <a:solidFill>
                <a:schemeClr val="tx1"/>
              </a:solidFill>
            </a:rPr>
            <a:t>et al.</a:t>
          </a:r>
          <a:r>
            <a:rPr lang="en-GB" sz="1800">
              <a:solidFill>
                <a:schemeClr val="tx1"/>
              </a:solidFill>
            </a:rPr>
            <a:t>, 2024).</a:t>
          </a:r>
        </a:p>
      </dgm:t>
    </dgm:pt>
    <dgm:pt modelId="{19FFF346-817E-4491-A692-12AE38048FF7}" type="parTrans" cxnId="{DFC32CF6-2611-457A-AE8F-C03236B28F6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9E9016BB-493A-49BF-AB91-BA6AA7C46E8B}" type="sibTrans" cxnId="{DFC32CF6-2611-457A-AE8F-C03236B28F6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6EC42E63-6457-43D7-BDE2-FCB0A954FA0F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</a:rPr>
            <a:t>Noise</a:t>
          </a:r>
          <a:r>
            <a:rPr lang="en-GB" sz="1800" dirty="0">
              <a:solidFill>
                <a:schemeClr val="tx1"/>
              </a:solidFill>
            </a:rPr>
            <a:t>: Old, noisy machines have disrupted Gary’s verbal communication consistently.</a:t>
          </a:r>
        </a:p>
      </dgm:t>
    </dgm:pt>
    <dgm:pt modelId="{9AB6B4C5-31DB-4183-8BBA-A56B3F9C3B8D}" type="parTrans" cxnId="{A785BAE8-8804-4F4E-95D0-39FB685DFE9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1D93CDE3-22E1-423F-A784-32033BC24056}" type="sibTrans" cxnId="{A785BAE8-8804-4F4E-95D0-39FB685DFE9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E4FDF97C-0220-458A-848B-96F654122788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</a:rPr>
            <a:t>Training</a:t>
          </a:r>
          <a:r>
            <a:rPr lang="en-GB" sz="1800" dirty="0">
              <a:solidFill>
                <a:schemeClr val="tx1"/>
              </a:solidFill>
            </a:rPr>
            <a:t>: Lack of structured training has resulted in repeated hygiene mistakes (Maneen </a:t>
          </a:r>
          <a:r>
            <a:rPr lang="en-GB" sz="1800" i="1" dirty="0">
              <a:solidFill>
                <a:schemeClr val="tx1"/>
              </a:solidFill>
            </a:rPr>
            <a:t>et al.</a:t>
          </a:r>
          <a:r>
            <a:rPr lang="en-GB" sz="1800" dirty="0">
              <a:solidFill>
                <a:schemeClr val="tx1"/>
              </a:solidFill>
            </a:rPr>
            <a:t>, 2025).</a:t>
          </a:r>
        </a:p>
      </dgm:t>
    </dgm:pt>
    <dgm:pt modelId="{452BAAF1-31A9-4BDE-AFA1-84CBC926CB84}" type="parTrans" cxnId="{096E0A34-844E-4343-86DD-F5E675BEDFD8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655914C9-CB3A-473B-BC31-35E09C9D77AB}" type="sibTrans" cxnId="{096E0A34-844E-4343-86DD-F5E675BEDFD8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56E05FFA-3EC8-439B-93CE-A204A6837243}" type="pres">
      <dgm:prSet presAssocID="{92AB2461-544C-4016-B357-2E0B5CFDAF1E}" presName="linear" presStyleCnt="0">
        <dgm:presLayoutVars>
          <dgm:animLvl val="lvl"/>
          <dgm:resizeHandles val="exact"/>
        </dgm:presLayoutVars>
      </dgm:prSet>
      <dgm:spPr/>
    </dgm:pt>
    <dgm:pt modelId="{200EF418-6617-49DB-AF0A-80A93BA6340B}" type="pres">
      <dgm:prSet presAssocID="{88838A37-4767-4A46-8E55-0A363605488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2AF33F3-706C-4F2D-85D5-E2E830605638}" type="pres">
      <dgm:prSet presAssocID="{388704D6-A090-4663-A746-8C90213613EB}" presName="spacer" presStyleCnt="0"/>
      <dgm:spPr/>
    </dgm:pt>
    <dgm:pt modelId="{6D089CF6-C3CB-4BF7-A243-73E62929D41E}" type="pres">
      <dgm:prSet presAssocID="{0E06E553-AA20-4A59-8D70-31569B78165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80A6025-763C-439D-8BCC-CE225AE1918B}" type="pres">
      <dgm:prSet presAssocID="{9E9016BB-493A-49BF-AB91-BA6AA7C46E8B}" presName="spacer" presStyleCnt="0"/>
      <dgm:spPr/>
    </dgm:pt>
    <dgm:pt modelId="{F832980C-01CC-45A7-ABAB-C703698D606F}" type="pres">
      <dgm:prSet presAssocID="{6EC42E63-6457-43D7-BDE2-FCB0A954FA0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EE69834-BD86-4214-BFD3-00499D0D81AE}" type="pres">
      <dgm:prSet presAssocID="{1D93CDE3-22E1-423F-A784-32033BC24056}" presName="spacer" presStyleCnt="0"/>
      <dgm:spPr/>
    </dgm:pt>
    <dgm:pt modelId="{CE82000D-D0AC-4D27-9685-684DC1510CA8}" type="pres">
      <dgm:prSet presAssocID="{E4FDF97C-0220-458A-848B-96F65412278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6243115-EC56-4B74-931C-3034CA4E5324}" type="presOf" srcId="{6EC42E63-6457-43D7-BDE2-FCB0A954FA0F}" destId="{F832980C-01CC-45A7-ABAB-C703698D606F}" srcOrd="0" destOrd="0" presId="urn:microsoft.com/office/officeart/2005/8/layout/vList2"/>
    <dgm:cxn modelId="{28764D25-909A-4565-A24A-1E454079DF44}" srcId="{92AB2461-544C-4016-B357-2E0B5CFDAF1E}" destId="{88838A37-4767-4A46-8E55-0A3636054887}" srcOrd="0" destOrd="0" parTransId="{E57F8515-99E0-4780-9349-1F52385A4178}" sibTransId="{388704D6-A090-4663-A746-8C90213613EB}"/>
    <dgm:cxn modelId="{096E0A34-844E-4343-86DD-F5E675BEDFD8}" srcId="{92AB2461-544C-4016-B357-2E0B5CFDAF1E}" destId="{E4FDF97C-0220-458A-848B-96F654122788}" srcOrd="3" destOrd="0" parTransId="{452BAAF1-31A9-4BDE-AFA1-84CBC926CB84}" sibTransId="{655914C9-CB3A-473B-BC31-35E09C9D77AB}"/>
    <dgm:cxn modelId="{1E362B59-4EAB-45C7-AC0E-572E36250A96}" type="presOf" srcId="{92AB2461-544C-4016-B357-2E0B5CFDAF1E}" destId="{56E05FFA-3EC8-439B-93CE-A204A6837243}" srcOrd="0" destOrd="0" presId="urn:microsoft.com/office/officeart/2005/8/layout/vList2"/>
    <dgm:cxn modelId="{AEB1CB7C-DAE0-4564-AB7A-2EB9D288EB6F}" type="presOf" srcId="{88838A37-4767-4A46-8E55-0A3636054887}" destId="{200EF418-6617-49DB-AF0A-80A93BA6340B}" srcOrd="0" destOrd="0" presId="urn:microsoft.com/office/officeart/2005/8/layout/vList2"/>
    <dgm:cxn modelId="{18101AC1-750E-41C4-BB0F-1750CA184932}" type="presOf" srcId="{0E06E553-AA20-4A59-8D70-31569B781654}" destId="{6D089CF6-C3CB-4BF7-A243-73E62929D41E}" srcOrd="0" destOrd="0" presId="urn:microsoft.com/office/officeart/2005/8/layout/vList2"/>
    <dgm:cxn modelId="{10A035C2-E8E1-418A-9B8C-495D5863913D}" type="presOf" srcId="{E4FDF97C-0220-458A-848B-96F654122788}" destId="{CE82000D-D0AC-4D27-9685-684DC1510CA8}" srcOrd="0" destOrd="0" presId="urn:microsoft.com/office/officeart/2005/8/layout/vList2"/>
    <dgm:cxn modelId="{A785BAE8-8804-4F4E-95D0-39FB685DFE95}" srcId="{92AB2461-544C-4016-B357-2E0B5CFDAF1E}" destId="{6EC42E63-6457-43D7-BDE2-FCB0A954FA0F}" srcOrd="2" destOrd="0" parTransId="{9AB6B4C5-31DB-4183-8BBA-A56B3F9C3B8D}" sibTransId="{1D93CDE3-22E1-423F-A784-32033BC24056}"/>
    <dgm:cxn modelId="{DFC32CF6-2611-457A-AE8F-C03236B28F65}" srcId="{92AB2461-544C-4016-B357-2E0B5CFDAF1E}" destId="{0E06E553-AA20-4A59-8D70-31569B781654}" srcOrd="1" destOrd="0" parTransId="{19FFF346-817E-4491-A692-12AE38048FF7}" sibTransId="{9E9016BB-493A-49BF-AB91-BA6AA7C46E8B}"/>
    <dgm:cxn modelId="{F8AD348C-8C5F-4D9A-9CB0-77B9BA3A5611}" type="presParOf" srcId="{56E05FFA-3EC8-439B-93CE-A204A6837243}" destId="{200EF418-6617-49DB-AF0A-80A93BA6340B}" srcOrd="0" destOrd="0" presId="urn:microsoft.com/office/officeart/2005/8/layout/vList2"/>
    <dgm:cxn modelId="{79C6FB31-9E67-46BC-9A51-A7CF8864C8C1}" type="presParOf" srcId="{56E05FFA-3EC8-439B-93CE-A204A6837243}" destId="{C2AF33F3-706C-4F2D-85D5-E2E830605638}" srcOrd="1" destOrd="0" presId="urn:microsoft.com/office/officeart/2005/8/layout/vList2"/>
    <dgm:cxn modelId="{F3ECE747-398C-4174-BFE4-9519C6EC0AF7}" type="presParOf" srcId="{56E05FFA-3EC8-439B-93CE-A204A6837243}" destId="{6D089CF6-C3CB-4BF7-A243-73E62929D41E}" srcOrd="2" destOrd="0" presId="urn:microsoft.com/office/officeart/2005/8/layout/vList2"/>
    <dgm:cxn modelId="{40308301-A3DF-4B42-B539-B80A126B91D8}" type="presParOf" srcId="{56E05FFA-3EC8-439B-93CE-A204A6837243}" destId="{C80A6025-763C-439D-8BCC-CE225AE1918B}" srcOrd="3" destOrd="0" presId="urn:microsoft.com/office/officeart/2005/8/layout/vList2"/>
    <dgm:cxn modelId="{E3BEA0E6-C610-4165-ABAE-D78CE9E5B50C}" type="presParOf" srcId="{56E05FFA-3EC8-439B-93CE-A204A6837243}" destId="{F832980C-01CC-45A7-ABAB-C703698D606F}" srcOrd="4" destOrd="0" presId="urn:microsoft.com/office/officeart/2005/8/layout/vList2"/>
    <dgm:cxn modelId="{C1009825-6D3D-4C57-AC2F-213855DDCFD4}" type="presParOf" srcId="{56E05FFA-3EC8-439B-93CE-A204A6837243}" destId="{4EE69834-BD86-4214-BFD3-00499D0D81AE}" srcOrd="5" destOrd="0" presId="urn:microsoft.com/office/officeart/2005/8/layout/vList2"/>
    <dgm:cxn modelId="{C8F4042A-9F57-4C3F-BCD2-A0CC5ED3C8AB}" type="presParOf" srcId="{56E05FFA-3EC8-439B-93CE-A204A6837243}" destId="{CE82000D-D0AC-4D27-9685-684DC1510CA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5B4930-D0E3-4B12-A501-5AC0F0C55902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DDFB394E-CB5A-4A8B-9D32-281119F2C5D8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 dirty="0">
              <a:solidFill>
                <a:schemeClr val="tx1"/>
              </a:solidFill>
            </a:rPr>
            <a:t>Training</a:t>
          </a:r>
          <a:r>
            <a:rPr lang="en-US" sz="1800" dirty="0">
              <a:solidFill>
                <a:schemeClr val="tx1"/>
              </a:solidFill>
            </a:rPr>
            <a:t>: As per Jaelani </a:t>
          </a:r>
          <a:r>
            <a:rPr lang="en-US" sz="1800" i="1" dirty="0">
              <a:solidFill>
                <a:schemeClr val="tx1"/>
              </a:solidFill>
            </a:rPr>
            <a:t>et al.</a:t>
          </a:r>
          <a:r>
            <a:rPr lang="en-US" sz="1800" dirty="0">
              <a:solidFill>
                <a:schemeClr val="tx1"/>
              </a:solidFill>
            </a:rPr>
            <a:t>, (2023) structured hygiene training has improved staff knowledge and compliance.</a:t>
          </a:r>
          <a:endParaRPr lang="en-GB" sz="1800" dirty="0">
            <a:solidFill>
              <a:schemeClr val="tx1"/>
            </a:solidFill>
          </a:endParaRPr>
        </a:p>
      </dgm:t>
    </dgm:pt>
    <dgm:pt modelId="{D38AA0E0-5A05-4FB4-9F22-8F5B958BA7BE}" type="parTrans" cxnId="{9586E63D-C8D1-480A-A295-F808F73A68FD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09B5E542-17C8-4F3A-A22D-080FFC6F5701}" type="sibTrans" cxnId="{9586E63D-C8D1-480A-A295-F808F73A68FD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89CD4EED-A233-435A-B279-CBA771B89EC4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solidFill>
                <a:schemeClr val="tx1"/>
              </a:solidFill>
            </a:rPr>
            <a:t>Language Support</a:t>
          </a:r>
          <a:r>
            <a:rPr lang="en-US" sz="1800">
              <a:solidFill>
                <a:schemeClr val="tx1"/>
              </a:solidFill>
            </a:rPr>
            <a:t>: Multilingual materials have supported a clearer understanding of instructions.</a:t>
          </a:r>
          <a:endParaRPr lang="en-GB" sz="1800">
            <a:solidFill>
              <a:schemeClr val="tx1"/>
            </a:solidFill>
          </a:endParaRPr>
        </a:p>
      </dgm:t>
    </dgm:pt>
    <dgm:pt modelId="{6633EF68-E504-4DB6-B72A-4E01F63FD89B}" type="parTrans" cxnId="{9DB24427-BC7C-45CA-ACA9-7A75BC7E01D4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4E737A55-5757-4438-8A97-7878521F8952}" type="sibTrans" cxnId="{9DB24427-BC7C-45CA-ACA9-7A75BC7E01D4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5FA5B911-E7E9-4D3C-A0B8-188F279F6E8F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 dirty="0">
              <a:solidFill>
                <a:schemeClr val="tx1"/>
              </a:solidFill>
            </a:rPr>
            <a:t>Channels</a:t>
          </a:r>
          <a:r>
            <a:rPr lang="en-US" sz="1800" dirty="0">
              <a:solidFill>
                <a:schemeClr val="tx1"/>
              </a:solidFill>
            </a:rPr>
            <a:t>: Visual and verbal tools have significantly enhanced communication effectiveness (Rawat </a:t>
          </a:r>
          <a:r>
            <a:rPr lang="en-US" sz="1800" i="1" dirty="0">
              <a:solidFill>
                <a:schemeClr val="tx1"/>
              </a:solidFill>
            </a:rPr>
            <a:t>et al.</a:t>
          </a:r>
          <a:r>
            <a:rPr lang="en-US" sz="1800" dirty="0">
              <a:solidFill>
                <a:schemeClr val="tx1"/>
              </a:solidFill>
            </a:rPr>
            <a:t>, 2024).</a:t>
          </a:r>
          <a:endParaRPr lang="en-GB" sz="1800" dirty="0">
            <a:solidFill>
              <a:schemeClr val="tx1"/>
            </a:solidFill>
          </a:endParaRPr>
        </a:p>
      </dgm:t>
    </dgm:pt>
    <dgm:pt modelId="{526AD7E4-992B-4ABB-B16F-45F29D35D932}" type="parTrans" cxnId="{CC11B2CE-88FA-48FD-AA53-0D6ED3E54430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5E00A9C6-3E6F-4ED6-9B02-1C5877E6BB51}" type="sibTrans" cxnId="{CC11B2CE-88FA-48FD-AA53-0D6ED3E54430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67A36CA1-C3BD-4757-8AFB-2E3C0C5F94C5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solidFill>
                <a:schemeClr val="tx1"/>
              </a:solidFill>
            </a:rPr>
            <a:t>Feedback</a:t>
          </a:r>
          <a:r>
            <a:rPr lang="en-US" sz="1800">
              <a:solidFill>
                <a:schemeClr val="tx1"/>
              </a:solidFill>
            </a:rPr>
            <a:t>: Regular supervisory feedback has ensured the correction of recurring workplace errors.</a:t>
          </a:r>
          <a:endParaRPr lang="en-GB" sz="1800">
            <a:solidFill>
              <a:schemeClr val="tx1"/>
            </a:solidFill>
          </a:endParaRPr>
        </a:p>
      </dgm:t>
    </dgm:pt>
    <dgm:pt modelId="{368D4E5D-52EB-4704-A7A8-3C2758C6B182}" type="parTrans" cxnId="{95AD167F-CE77-40A0-9B59-01AD916A9FCA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F3525D44-C2FB-4E60-9C4E-8368F6D5CA8B}" type="sibTrans" cxnId="{95AD167F-CE77-40A0-9B59-01AD916A9FCA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48DC5431-535A-4ECF-9E45-4A0DD13ACB18}" type="pres">
      <dgm:prSet presAssocID="{A65B4930-D0E3-4B12-A501-5AC0F0C55902}" presName="linear" presStyleCnt="0">
        <dgm:presLayoutVars>
          <dgm:animLvl val="lvl"/>
          <dgm:resizeHandles val="exact"/>
        </dgm:presLayoutVars>
      </dgm:prSet>
      <dgm:spPr/>
    </dgm:pt>
    <dgm:pt modelId="{A1323D7C-707B-4DBB-9221-D464D92F619D}" type="pres">
      <dgm:prSet presAssocID="{DDFB394E-CB5A-4A8B-9D32-281119F2C5D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E1DDC9E-D9C8-44A9-A326-AD9BF10F42DC}" type="pres">
      <dgm:prSet presAssocID="{09B5E542-17C8-4F3A-A22D-080FFC6F5701}" presName="spacer" presStyleCnt="0"/>
      <dgm:spPr/>
    </dgm:pt>
    <dgm:pt modelId="{B95C63FF-9912-42CB-BC66-D80EA44A7E33}" type="pres">
      <dgm:prSet presAssocID="{89CD4EED-A233-435A-B279-CBA771B89EC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A229010-F09F-4631-843E-9FA074824DAE}" type="pres">
      <dgm:prSet presAssocID="{4E737A55-5757-4438-8A97-7878521F8952}" presName="spacer" presStyleCnt="0"/>
      <dgm:spPr/>
    </dgm:pt>
    <dgm:pt modelId="{A4CAF358-0E1F-48A9-AD6A-96C9642CA555}" type="pres">
      <dgm:prSet presAssocID="{5FA5B911-E7E9-4D3C-A0B8-188F279F6E8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A41476B-7A34-4CE9-8F29-682B56140E18}" type="pres">
      <dgm:prSet presAssocID="{5E00A9C6-3E6F-4ED6-9B02-1C5877E6BB51}" presName="spacer" presStyleCnt="0"/>
      <dgm:spPr/>
    </dgm:pt>
    <dgm:pt modelId="{07ECC9B0-D185-4E3A-93D8-2961A80E74B5}" type="pres">
      <dgm:prSet presAssocID="{67A36CA1-C3BD-4757-8AFB-2E3C0C5F94C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9A4691D-DB1C-466A-85CD-F28B5C3B8723}" type="presOf" srcId="{A65B4930-D0E3-4B12-A501-5AC0F0C55902}" destId="{48DC5431-535A-4ECF-9E45-4A0DD13ACB18}" srcOrd="0" destOrd="0" presId="urn:microsoft.com/office/officeart/2005/8/layout/vList2"/>
    <dgm:cxn modelId="{9DB24427-BC7C-45CA-ACA9-7A75BC7E01D4}" srcId="{A65B4930-D0E3-4B12-A501-5AC0F0C55902}" destId="{89CD4EED-A233-435A-B279-CBA771B89EC4}" srcOrd="1" destOrd="0" parTransId="{6633EF68-E504-4DB6-B72A-4E01F63FD89B}" sibTransId="{4E737A55-5757-4438-8A97-7878521F8952}"/>
    <dgm:cxn modelId="{9586E63D-C8D1-480A-A295-F808F73A68FD}" srcId="{A65B4930-D0E3-4B12-A501-5AC0F0C55902}" destId="{DDFB394E-CB5A-4A8B-9D32-281119F2C5D8}" srcOrd="0" destOrd="0" parTransId="{D38AA0E0-5A05-4FB4-9F22-8F5B958BA7BE}" sibTransId="{09B5E542-17C8-4F3A-A22D-080FFC6F5701}"/>
    <dgm:cxn modelId="{0053AA74-FC47-459E-B2F7-A43CE87D9184}" type="presOf" srcId="{67A36CA1-C3BD-4757-8AFB-2E3C0C5F94C5}" destId="{07ECC9B0-D185-4E3A-93D8-2961A80E74B5}" srcOrd="0" destOrd="0" presId="urn:microsoft.com/office/officeart/2005/8/layout/vList2"/>
    <dgm:cxn modelId="{95AD167F-CE77-40A0-9B59-01AD916A9FCA}" srcId="{A65B4930-D0E3-4B12-A501-5AC0F0C55902}" destId="{67A36CA1-C3BD-4757-8AFB-2E3C0C5F94C5}" srcOrd="3" destOrd="0" parTransId="{368D4E5D-52EB-4704-A7A8-3C2758C6B182}" sibTransId="{F3525D44-C2FB-4E60-9C4E-8368F6D5CA8B}"/>
    <dgm:cxn modelId="{12CE518C-6FBE-4F35-B789-2A915BD76F84}" type="presOf" srcId="{DDFB394E-CB5A-4A8B-9D32-281119F2C5D8}" destId="{A1323D7C-707B-4DBB-9221-D464D92F619D}" srcOrd="0" destOrd="0" presId="urn:microsoft.com/office/officeart/2005/8/layout/vList2"/>
    <dgm:cxn modelId="{9E0CCB8C-E47F-4A59-AD1D-6D5C0EEC5364}" type="presOf" srcId="{89CD4EED-A233-435A-B279-CBA771B89EC4}" destId="{B95C63FF-9912-42CB-BC66-D80EA44A7E33}" srcOrd="0" destOrd="0" presId="urn:microsoft.com/office/officeart/2005/8/layout/vList2"/>
    <dgm:cxn modelId="{3FC0538D-45F8-4D6E-A1FC-6C364B67AB7D}" type="presOf" srcId="{5FA5B911-E7E9-4D3C-A0B8-188F279F6E8F}" destId="{A4CAF358-0E1F-48A9-AD6A-96C9642CA555}" srcOrd="0" destOrd="0" presId="urn:microsoft.com/office/officeart/2005/8/layout/vList2"/>
    <dgm:cxn modelId="{CC11B2CE-88FA-48FD-AA53-0D6ED3E54430}" srcId="{A65B4930-D0E3-4B12-A501-5AC0F0C55902}" destId="{5FA5B911-E7E9-4D3C-A0B8-188F279F6E8F}" srcOrd="2" destOrd="0" parTransId="{526AD7E4-992B-4ABB-B16F-45F29D35D932}" sibTransId="{5E00A9C6-3E6F-4ED6-9B02-1C5877E6BB51}"/>
    <dgm:cxn modelId="{70533925-30D1-4EDD-A093-7C6BADFBF717}" type="presParOf" srcId="{48DC5431-535A-4ECF-9E45-4A0DD13ACB18}" destId="{A1323D7C-707B-4DBB-9221-D464D92F619D}" srcOrd="0" destOrd="0" presId="urn:microsoft.com/office/officeart/2005/8/layout/vList2"/>
    <dgm:cxn modelId="{8A5119A5-7979-470A-ABBB-6D47EBD8ED3D}" type="presParOf" srcId="{48DC5431-535A-4ECF-9E45-4A0DD13ACB18}" destId="{0E1DDC9E-D9C8-44A9-A326-AD9BF10F42DC}" srcOrd="1" destOrd="0" presId="urn:microsoft.com/office/officeart/2005/8/layout/vList2"/>
    <dgm:cxn modelId="{B23F0A1D-2B87-4AA0-9CD1-E6758276C788}" type="presParOf" srcId="{48DC5431-535A-4ECF-9E45-4A0DD13ACB18}" destId="{B95C63FF-9912-42CB-BC66-D80EA44A7E33}" srcOrd="2" destOrd="0" presId="urn:microsoft.com/office/officeart/2005/8/layout/vList2"/>
    <dgm:cxn modelId="{B3D9A96C-4841-48A3-B743-CB82B0CD5821}" type="presParOf" srcId="{48DC5431-535A-4ECF-9E45-4A0DD13ACB18}" destId="{CA229010-F09F-4631-843E-9FA074824DAE}" srcOrd="3" destOrd="0" presId="urn:microsoft.com/office/officeart/2005/8/layout/vList2"/>
    <dgm:cxn modelId="{018E3038-9772-4033-99E7-7F7473282C1B}" type="presParOf" srcId="{48DC5431-535A-4ECF-9E45-4A0DD13ACB18}" destId="{A4CAF358-0E1F-48A9-AD6A-96C9642CA555}" srcOrd="4" destOrd="0" presId="urn:microsoft.com/office/officeart/2005/8/layout/vList2"/>
    <dgm:cxn modelId="{845A7074-6FC4-491B-8448-2667018518F8}" type="presParOf" srcId="{48DC5431-535A-4ECF-9E45-4A0DD13ACB18}" destId="{CA41476B-7A34-4CE9-8F29-682B56140E18}" srcOrd="5" destOrd="0" presId="urn:microsoft.com/office/officeart/2005/8/layout/vList2"/>
    <dgm:cxn modelId="{9F3AEB41-B252-4F59-A1A0-D54EC32D9DAE}" type="presParOf" srcId="{48DC5431-535A-4ECF-9E45-4A0DD13ACB18}" destId="{07ECC9B0-D185-4E3A-93D8-2961A80E74B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72BFD9D-5325-4A07-A4DB-EE282E08C8F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2ED22544-86C1-4187-931C-C8F82B9471FB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solidFill>
                <a:schemeClr val="tx1"/>
              </a:solidFill>
            </a:rPr>
            <a:t>Analysis</a:t>
          </a:r>
          <a:r>
            <a:rPr lang="en-US" sz="1800">
              <a:solidFill>
                <a:schemeClr val="tx1"/>
              </a:solidFill>
            </a:rPr>
            <a:t>: Communication barriers have been analysed through two communication models.</a:t>
          </a:r>
          <a:endParaRPr lang="en-GB" sz="1800">
            <a:solidFill>
              <a:schemeClr val="tx1"/>
            </a:solidFill>
          </a:endParaRPr>
        </a:p>
      </dgm:t>
    </dgm:pt>
    <dgm:pt modelId="{01E65EB1-C173-465D-BBAC-1BCC9F5410A6}" type="parTrans" cxnId="{3A990AFC-3FFB-4D20-9D7F-1F76493B1C73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FFBA7967-AC1C-4701-8057-07205EFFF065}" type="sibTrans" cxnId="{3A990AFC-3FFB-4D20-9D7F-1F76493B1C73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1F48285F-0265-432B-BF3F-0323BCA2A494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solidFill>
                <a:schemeClr val="tx1"/>
              </a:solidFill>
            </a:rPr>
            <a:t>Shannon &amp; Weaver</a:t>
          </a:r>
          <a:r>
            <a:rPr lang="en-US" sz="1800">
              <a:solidFill>
                <a:schemeClr val="tx1"/>
              </a:solidFill>
            </a:rPr>
            <a:t>: Noise and weak feedback have explained operational disruptions.</a:t>
          </a:r>
          <a:endParaRPr lang="en-GB" sz="1800">
            <a:solidFill>
              <a:schemeClr val="tx1"/>
            </a:solidFill>
          </a:endParaRPr>
        </a:p>
      </dgm:t>
    </dgm:pt>
    <dgm:pt modelId="{7AB5026B-808C-4AB9-BE1F-347580350F53}" type="parTrans" cxnId="{FB57C118-1576-4DB4-8795-216D30DF3DA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71CDB03B-5579-4552-BCB0-D095BEE83503}" type="sibTrans" cxnId="{FB57C118-1576-4DB4-8795-216D30DF3DA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10BC4647-9744-4CFC-8859-BD22819769D2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solidFill>
                <a:schemeClr val="tx1"/>
              </a:solidFill>
            </a:rPr>
            <a:t>Berlo’s SMCR</a:t>
          </a:r>
          <a:r>
            <a:rPr lang="en-US" sz="1800">
              <a:solidFill>
                <a:schemeClr val="tx1"/>
              </a:solidFill>
            </a:rPr>
            <a:t>: Source, message, channel, receiver have revealed staff misunderstandings.</a:t>
          </a:r>
          <a:endParaRPr lang="en-GB" sz="1800">
            <a:solidFill>
              <a:schemeClr val="tx1"/>
            </a:solidFill>
          </a:endParaRPr>
        </a:p>
      </dgm:t>
    </dgm:pt>
    <dgm:pt modelId="{35B42938-0570-48C1-A2B3-A1AED26C322B}" type="parTrans" cxnId="{D9D3A6CD-3227-4B08-BBAF-25A3E42EB52E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1CD7725F-5A1A-4B98-916E-ECF9094A6B82}" type="sibTrans" cxnId="{D9D3A6CD-3227-4B08-BBAF-25A3E42EB52E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77486ABD-FD41-4BC2-8B81-76797E1AD0D0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solidFill>
                <a:schemeClr val="tx1"/>
              </a:solidFill>
            </a:rPr>
            <a:t>Solutions</a:t>
          </a:r>
          <a:r>
            <a:rPr lang="en-US" sz="1800">
              <a:solidFill>
                <a:schemeClr val="tx1"/>
              </a:solidFill>
            </a:rPr>
            <a:t>: Training, multilingual tools, and feedback have improved communication practices.</a:t>
          </a:r>
          <a:endParaRPr lang="en-GB" sz="1800">
            <a:solidFill>
              <a:schemeClr val="tx1"/>
            </a:solidFill>
          </a:endParaRPr>
        </a:p>
      </dgm:t>
    </dgm:pt>
    <dgm:pt modelId="{D6DC08A4-2718-4B8D-83F0-273DB5DC903D}" type="parTrans" cxnId="{0A876345-ADBE-44A2-98A1-1A475942EFFA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1396EB5D-2302-4DA0-8677-49E335FF3BEA}" type="sibTrans" cxnId="{0A876345-ADBE-44A2-98A1-1A475942EFFA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2584F00D-1C1C-4F28-9B47-5761106E6DA3}" type="pres">
      <dgm:prSet presAssocID="{272BFD9D-5325-4A07-A4DB-EE282E08C8FD}" presName="linear" presStyleCnt="0">
        <dgm:presLayoutVars>
          <dgm:animLvl val="lvl"/>
          <dgm:resizeHandles val="exact"/>
        </dgm:presLayoutVars>
      </dgm:prSet>
      <dgm:spPr/>
    </dgm:pt>
    <dgm:pt modelId="{4E144E28-3826-457D-B4B3-916B2A5EFF12}" type="pres">
      <dgm:prSet presAssocID="{2ED22544-86C1-4187-931C-C8F82B9471F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B821FB1-B06E-4C48-8912-19F2412A7A66}" type="pres">
      <dgm:prSet presAssocID="{FFBA7967-AC1C-4701-8057-07205EFFF065}" presName="spacer" presStyleCnt="0"/>
      <dgm:spPr/>
    </dgm:pt>
    <dgm:pt modelId="{4D947688-952C-4D28-A6D5-67CB119FCC9F}" type="pres">
      <dgm:prSet presAssocID="{1F48285F-0265-432B-BF3F-0323BCA2A49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7EA0133-87EA-40DA-BD4E-B0C869DE860B}" type="pres">
      <dgm:prSet presAssocID="{71CDB03B-5579-4552-BCB0-D095BEE83503}" presName="spacer" presStyleCnt="0"/>
      <dgm:spPr/>
    </dgm:pt>
    <dgm:pt modelId="{A4253B2A-1BAF-405F-BC02-4EF5A905B31E}" type="pres">
      <dgm:prSet presAssocID="{10BC4647-9744-4CFC-8859-BD22819769D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CC199C5-451C-4B59-9CF6-24DFF2DD1277}" type="pres">
      <dgm:prSet presAssocID="{1CD7725F-5A1A-4B98-916E-ECF9094A6B82}" presName="spacer" presStyleCnt="0"/>
      <dgm:spPr/>
    </dgm:pt>
    <dgm:pt modelId="{2933C942-0833-4B70-9B20-6C47C4A6C500}" type="pres">
      <dgm:prSet presAssocID="{77486ABD-FD41-4BC2-8B81-76797E1AD0D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B57C118-1576-4DB4-8795-216D30DF3DA5}" srcId="{272BFD9D-5325-4A07-A4DB-EE282E08C8FD}" destId="{1F48285F-0265-432B-BF3F-0323BCA2A494}" srcOrd="1" destOrd="0" parTransId="{7AB5026B-808C-4AB9-BE1F-347580350F53}" sibTransId="{71CDB03B-5579-4552-BCB0-D095BEE83503}"/>
    <dgm:cxn modelId="{E859795E-9FD2-483B-A2EC-B027425BBF4B}" type="presOf" srcId="{2ED22544-86C1-4187-931C-C8F82B9471FB}" destId="{4E144E28-3826-457D-B4B3-916B2A5EFF12}" srcOrd="0" destOrd="0" presId="urn:microsoft.com/office/officeart/2005/8/layout/vList2"/>
    <dgm:cxn modelId="{1340CF43-5B38-4620-A63C-F540773CA100}" type="presOf" srcId="{1F48285F-0265-432B-BF3F-0323BCA2A494}" destId="{4D947688-952C-4D28-A6D5-67CB119FCC9F}" srcOrd="0" destOrd="0" presId="urn:microsoft.com/office/officeart/2005/8/layout/vList2"/>
    <dgm:cxn modelId="{0A876345-ADBE-44A2-98A1-1A475942EFFA}" srcId="{272BFD9D-5325-4A07-A4DB-EE282E08C8FD}" destId="{77486ABD-FD41-4BC2-8B81-76797E1AD0D0}" srcOrd="3" destOrd="0" parTransId="{D6DC08A4-2718-4B8D-83F0-273DB5DC903D}" sibTransId="{1396EB5D-2302-4DA0-8677-49E335FF3BEA}"/>
    <dgm:cxn modelId="{F4BC5665-0C62-48E7-A329-A5470BC028D2}" type="presOf" srcId="{272BFD9D-5325-4A07-A4DB-EE282E08C8FD}" destId="{2584F00D-1C1C-4F28-9B47-5761106E6DA3}" srcOrd="0" destOrd="0" presId="urn:microsoft.com/office/officeart/2005/8/layout/vList2"/>
    <dgm:cxn modelId="{D9D3A6CD-3227-4B08-BBAF-25A3E42EB52E}" srcId="{272BFD9D-5325-4A07-A4DB-EE282E08C8FD}" destId="{10BC4647-9744-4CFC-8859-BD22819769D2}" srcOrd="2" destOrd="0" parTransId="{35B42938-0570-48C1-A2B3-A1AED26C322B}" sibTransId="{1CD7725F-5A1A-4B98-916E-ECF9094A6B82}"/>
    <dgm:cxn modelId="{0D1538D8-0273-4D7B-91AA-DE5B0EDC97E4}" type="presOf" srcId="{77486ABD-FD41-4BC2-8B81-76797E1AD0D0}" destId="{2933C942-0833-4B70-9B20-6C47C4A6C500}" srcOrd="0" destOrd="0" presId="urn:microsoft.com/office/officeart/2005/8/layout/vList2"/>
    <dgm:cxn modelId="{822CE1F9-5D82-4BEF-8B37-3A143B1A755F}" type="presOf" srcId="{10BC4647-9744-4CFC-8859-BD22819769D2}" destId="{A4253B2A-1BAF-405F-BC02-4EF5A905B31E}" srcOrd="0" destOrd="0" presId="urn:microsoft.com/office/officeart/2005/8/layout/vList2"/>
    <dgm:cxn modelId="{3A990AFC-3FFB-4D20-9D7F-1F76493B1C73}" srcId="{272BFD9D-5325-4A07-A4DB-EE282E08C8FD}" destId="{2ED22544-86C1-4187-931C-C8F82B9471FB}" srcOrd="0" destOrd="0" parTransId="{01E65EB1-C173-465D-BBAC-1BCC9F5410A6}" sibTransId="{FFBA7967-AC1C-4701-8057-07205EFFF065}"/>
    <dgm:cxn modelId="{ACBCD5CB-46F9-4635-8ECE-3B9539E60E5E}" type="presParOf" srcId="{2584F00D-1C1C-4F28-9B47-5761106E6DA3}" destId="{4E144E28-3826-457D-B4B3-916B2A5EFF12}" srcOrd="0" destOrd="0" presId="urn:microsoft.com/office/officeart/2005/8/layout/vList2"/>
    <dgm:cxn modelId="{FA156530-E254-4FA7-B783-9079CE60947A}" type="presParOf" srcId="{2584F00D-1C1C-4F28-9B47-5761106E6DA3}" destId="{1B821FB1-B06E-4C48-8912-19F2412A7A66}" srcOrd="1" destOrd="0" presId="urn:microsoft.com/office/officeart/2005/8/layout/vList2"/>
    <dgm:cxn modelId="{B43ED89D-6480-4FB8-BB1A-B34BC3C897A4}" type="presParOf" srcId="{2584F00D-1C1C-4F28-9B47-5761106E6DA3}" destId="{4D947688-952C-4D28-A6D5-67CB119FCC9F}" srcOrd="2" destOrd="0" presId="urn:microsoft.com/office/officeart/2005/8/layout/vList2"/>
    <dgm:cxn modelId="{2E9A5020-4959-4045-AC3E-B0C7DD561384}" type="presParOf" srcId="{2584F00D-1C1C-4F28-9B47-5761106E6DA3}" destId="{77EA0133-87EA-40DA-BD4E-B0C869DE860B}" srcOrd="3" destOrd="0" presId="urn:microsoft.com/office/officeart/2005/8/layout/vList2"/>
    <dgm:cxn modelId="{36253ABE-D51B-4744-A675-7ECC34F4A64A}" type="presParOf" srcId="{2584F00D-1C1C-4F28-9B47-5761106E6DA3}" destId="{A4253B2A-1BAF-405F-BC02-4EF5A905B31E}" srcOrd="4" destOrd="0" presId="urn:microsoft.com/office/officeart/2005/8/layout/vList2"/>
    <dgm:cxn modelId="{6BEBBEB0-4B60-41C7-B3A9-84AC2856A7FE}" type="presParOf" srcId="{2584F00D-1C1C-4F28-9B47-5761106E6DA3}" destId="{5CC199C5-451C-4B59-9CF6-24DFF2DD1277}" srcOrd="5" destOrd="0" presId="urn:microsoft.com/office/officeart/2005/8/layout/vList2"/>
    <dgm:cxn modelId="{AC10E590-1D5D-4321-A3E7-AB78B0D2FB77}" type="presParOf" srcId="{2584F00D-1C1C-4F28-9B47-5761106E6DA3}" destId="{2933C942-0833-4B70-9B20-6C47C4A6C50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98008E-8F4E-4C86-9D8C-C77EBAD17AF3}">
      <dsp:nvSpPr>
        <dsp:cNvPr id="0" name=""/>
        <dsp:cNvSpPr/>
      </dsp:nvSpPr>
      <dsp:spPr>
        <a:xfrm>
          <a:off x="0" y="13889"/>
          <a:ext cx="10820400" cy="1029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tx1"/>
              </a:solidFill>
            </a:rPr>
            <a:t>Overview</a:t>
          </a:r>
          <a:r>
            <a:rPr lang="en-GB" sz="1800" kern="1200">
              <a:solidFill>
                <a:schemeClr val="tx1"/>
              </a:solidFill>
            </a:rPr>
            <a:t>: Flight Foods has manufactured ready meals for international airlines.</a:t>
          </a:r>
        </a:p>
      </dsp:txBody>
      <dsp:txXfrm>
        <a:off x="50261" y="64150"/>
        <a:ext cx="10719878" cy="929078"/>
      </dsp:txXfrm>
    </dsp:sp>
    <dsp:sp modelId="{EBBA9F30-0473-45F7-8DE1-CB99002CFAC4}">
      <dsp:nvSpPr>
        <dsp:cNvPr id="0" name=""/>
        <dsp:cNvSpPr/>
      </dsp:nvSpPr>
      <dsp:spPr>
        <a:xfrm>
          <a:off x="0" y="1201889"/>
          <a:ext cx="10820400" cy="1029600"/>
        </a:xfrm>
        <a:prstGeom prst="roundRect">
          <a:avLst/>
        </a:prstGeom>
        <a:solidFill>
          <a:schemeClr val="accent2">
            <a:hueOff val="339889"/>
            <a:satOff val="-886"/>
            <a:lumOff val="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tx1"/>
              </a:solidFill>
            </a:rPr>
            <a:t>Challenge</a:t>
          </a:r>
          <a:r>
            <a:rPr lang="en-GB" sz="1800" kern="1200">
              <a:solidFill>
                <a:schemeClr val="tx1"/>
              </a:solidFill>
            </a:rPr>
            <a:t>: The company has lost business due to poor food quality.</a:t>
          </a:r>
        </a:p>
      </dsp:txBody>
      <dsp:txXfrm>
        <a:off x="50261" y="1252150"/>
        <a:ext cx="10719878" cy="929078"/>
      </dsp:txXfrm>
    </dsp:sp>
    <dsp:sp modelId="{23935D60-D2E0-49C3-B9B5-1D585B2E3B4F}">
      <dsp:nvSpPr>
        <dsp:cNvPr id="0" name=""/>
        <dsp:cNvSpPr/>
      </dsp:nvSpPr>
      <dsp:spPr>
        <a:xfrm>
          <a:off x="0" y="2389889"/>
          <a:ext cx="10820400" cy="1029600"/>
        </a:xfrm>
        <a:prstGeom prst="roundRect">
          <a:avLst/>
        </a:prstGeom>
        <a:solidFill>
          <a:schemeClr val="accent2">
            <a:hueOff val="679779"/>
            <a:satOff val="-1772"/>
            <a:lumOff val="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tx1"/>
              </a:solidFill>
            </a:rPr>
            <a:t>Issues</a:t>
          </a:r>
          <a:r>
            <a:rPr lang="en-GB" sz="1800" kern="1200">
              <a:solidFill>
                <a:schemeClr val="tx1"/>
              </a:solidFill>
            </a:rPr>
            <a:t>: The workforce comprises individuals from five cultures with varying levels of English proficiency.</a:t>
          </a:r>
        </a:p>
      </dsp:txBody>
      <dsp:txXfrm>
        <a:off x="50261" y="2440150"/>
        <a:ext cx="10719878" cy="929078"/>
      </dsp:txXfrm>
    </dsp:sp>
    <dsp:sp modelId="{FE963A68-34F6-4435-A022-7603F48E20FA}">
      <dsp:nvSpPr>
        <dsp:cNvPr id="0" name=""/>
        <dsp:cNvSpPr/>
      </dsp:nvSpPr>
      <dsp:spPr>
        <a:xfrm>
          <a:off x="0" y="3577889"/>
          <a:ext cx="10820400" cy="1029600"/>
        </a:xfrm>
        <a:prstGeom prst="roundRect">
          <a:avLst/>
        </a:prstGeom>
        <a:solidFill>
          <a:schemeClr val="accent2">
            <a:hueOff val="1019668"/>
            <a:satOff val="-2658"/>
            <a:lumOff val="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tx1"/>
              </a:solidFill>
            </a:rPr>
            <a:t>Manager</a:t>
          </a:r>
          <a:r>
            <a:rPr lang="en-GB" sz="1800" kern="1200">
              <a:solidFill>
                <a:schemeClr val="tx1"/>
              </a:solidFill>
            </a:rPr>
            <a:t>: Gary has struggled with hygiene, training, and effective communication.</a:t>
          </a:r>
        </a:p>
      </dsp:txBody>
      <dsp:txXfrm>
        <a:off x="50261" y="3628150"/>
        <a:ext cx="10719878" cy="9290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0EF418-6617-49DB-AF0A-80A93BA6340B}">
      <dsp:nvSpPr>
        <dsp:cNvPr id="0" name=""/>
        <dsp:cNvSpPr/>
      </dsp:nvSpPr>
      <dsp:spPr>
        <a:xfrm>
          <a:off x="0" y="6853"/>
          <a:ext cx="6675699" cy="10483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Language</a:t>
          </a:r>
          <a:r>
            <a:rPr lang="en-GB" sz="1800" kern="1200" dirty="0">
              <a:solidFill>
                <a:schemeClr val="tx1"/>
              </a:solidFill>
            </a:rPr>
            <a:t>: Workers have spoken limited English, causing a misunderstanding of hygiene rules.</a:t>
          </a:r>
        </a:p>
      </dsp:txBody>
      <dsp:txXfrm>
        <a:off x="51175" y="58028"/>
        <a:ext cx="6573349" cy="945970"/>
      </dsp:txXfrm>
    </dsp:sp>
    <dsp:sp modelId="{6D089CF6-C3CB-4BF7-A243-73E62929D41E}">
      <dsp:nvSpPr>
        <dsp:cNvPr id="0" name=""/>
        <dsp:cNvSpPr/>
      </dsp:nvSpPr>
      <dsp:spPr>
        <a:xfrm>
          <a:off x="0" y="1216453"/>
          <a:ext cx="6675699" cy="1048320"/>
        </a:xfrm>
        <a:prstGeom prst="roundRect">
          <a:avLst/>
        </a:prstGeom>
        <a:solidFill>
          <a:schemeClr val="accent3">
            <a:hueOff val="847064"/>
            <a:satOff val="-8573"/>
            <a:lumOff val="-3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tx1"/>
              </a:solidFill>
            </a:rPr>
            <a:t>Cultural Diversity</a:t>
          </a:r>
          <a:r>
            <a:rPr lang="en-GB" sz="1800" kern="1200">
              <a:solidFill>
                <a:schemeClr val="tx1"/>
              </a:solidFill>
            </a:rPr>
            <a:t>: Five cultural groups have created differences in workplace practices (Rawat </a:t>
          </a:r>
          <a:r>
            <a:rPr lang="en-GB" sz="1800" i="1" kern="1200">
              <a:solidFill>
                <a:schemeClr val="tx1"/>
              </a:solidFill>
            </a:rPr>
            <a:t>et al.</a:t>
          </a:r>
          <a:r>
            <a:rPr lang="en-GB" sz="1800" kern="1200">
              <a:solidFill>
                <a:schemeClr val="tx1"/>
              </a:solidFill>
            </a:rPr>
            <a:t>, 2024).</a:t>
          </a:r>
        </a:p>
      </dsp:txBody>
      <dsp:txXfrm>
        <a:off x="51175" y="1267628"/>
        <a:ext cx="6573349" cy="945970"/>
      </dsp:txXfrm>
    </dsp:sp>
    <dsp:sp modelId="{F832980C-01CC-45A7-ABAB-C703698D606F}">
      <dsp:nvSpPr>
        <dsp:cNvPr id="0" name=""/>
        <dsp:cNvSpPr/>
      </dsp:nvSpPr>
      <dsp:spPr>
        <a:xfrm>
          <a:off x="0" y="2426053"/>
          <a:ext cx="6675699" cy="1048320"/>
        </a:xfrm>
        <a:prstGeom prst="roundRect">
          <a:avLst/>
        </a:prstGeom>
        <a:solidFill>
          <a:schemeClr val="accent3">
            <a:hueOff val="1694129"/>
            <a:satOff val="-17147"/>
            <a:lumOff val="-6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Noise</a:t>
          </a:r>
          <a:r>
            <a:rPr lang="en-GB" sz="1800" kern="1200" dirty="0">
              <a:solidFill>
                <a:schemeClr val="tx1"/>
              </a:solidFill>
            </a:rPr>
            <a:t>: Old, noisy machines have disrupted Gary’s verbal communication consistently.</a:t>
          </a:r>
        </a:p>
      </dsp:txBody>
      <dsp:txXfrm>
        <a:off x="51175" y="2477228"/>
        <a:ext cx="6573349" cy="945970"/>
      </dsp:txXfrm>
    </dsp:sp>
    <dsp:sp modelId="{CE82000D-D0AC-4D27-9685-684DC1510CA8}">
      <dsp:nvSpPr>
        <dsp:cNvPr id="0" name=""/>
        <dsp:cNvSpPr/>
      </dsp:nvSpPr>
      <dsp:spPr>
        <a:xfrm>
          <a:off x="0" y="3635653"/>
          <a:ext cx="6675699" cy="1048320"/>
        </a:xfrm>
        <a:prstGeom prst="roundRect">
          <a:avLst/>
        </a:prstGeom>
        <a:solidFill>
          <a:schemeClr val="accent3">
            <a:hueOff val="2541193"/>
            <a:satOff val="-25720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Training</a:t>
          </a:r>
          <a:r>
            <a:rPr lang="en-GB" sz="1800" kern="1200" dirty="0">
              <a:solidFill>
                <a:schemeClr val="tx1"/>
              </a:solidFill>
            </a:rPr>
            <a:t>: Lack of structured training has resulted in repeated hygiene mistakes (Maneen </a:t>
          </a:r>
          <a:r>
            <a:rPr lang="en-GB" sz="1800" i="1" kern="1200" dirty="0">
              <a:solidFill>
                <a:schemeClr val="tx1"/>
              </a:solidFill>
            </a:rPr>
            <a:t>et al.</a:t>
          </a:r>
          <a:r>
            <a:rPr lang="en-GB" sz="1800" kern="1200" dirty="0">
              <a:solidFill>
                <a:schemeClr val="tx1"/>
              </a:solidFill>
            </a:rPr>
            <a:t>, 2025).</a:t>
          </a:r>
        </a:p>
      </dsp:txBody>
      <dsp:txXfrm>
        <a:off x="51175" y="3686828"/>
        <a:ext cx="6573349" cy="9459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323D7C-707B-4DBB-9221-D464D92F619D}">
      <dsp:nvSpPr>
        <dsp:cNvPr id="0" name=""/>
        <dsp:cNvSpPr/>
      </dsp:nvSpPr>
      <dsp:spPr>
        <a:xfrm>
          <a:off x="0" y="37308"/>
          <a:ext cx="11028745" cy="8985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Training</a:t>
          </a:r>
          <a:r>
            <a:rPr lang="en-US" sz="1800" kern="1200" dirty="0">
              <a:solidFill>
                <a:schemeClr val="tx1"/>
              </a:solidFill>
            </a:rPr>
            <a:t>: As per Jaelani </a:t>
          </a:r>
          <a:r>
            <a:rPr lang="en-US" sz="1800" i="1" kern="1200" dirty="0">
              <a:solidFill>
                <a:schemeClr val="tx1"/>
              </a:solidFill>
            </a:rPr>
            <a:t>et al.</a:t>
          </a:r>
          <a:r>
            <a:rPr lang="en-US" sz="1800" kern="1200" dirty="0">
              <a:solidFill>
                <a:schemeClr val="tx1"/>
              </a:solidFill>
            </a:rPr>
            <a:t>, (2023) structured hygiene training has improved staff knowledge and compliance.</a:t>
          </a:r>
          <a:endParaRPr lang="en-GB" sz="1800" kern="1200" dirty="0">
            <a:solidFill>
              <a:schemeClr val="tx1"/>
            </a:solidFill>
          </a:endParaRPr>
        </a:p>
      </dsp:txBody>
      <dsp:txXfrm>
        <a:off x="43864" y="81172"/>
        <a:ext cx="10941017" cy="810832"/>
      </dsp:txXfrm>
    </dsp:sp>
    <dsp:sp modelId="{B95C63FF-9912-42CB-BC66-D80EA44A7E33}">
      <dsp:nvSpPr>
        <dsp:cNvPr id="0" name=""/>
        <dsp:cNvSpPr/>
      </dsp:nvSpPr>
      <dsp:spPr>
        <a:xfrm>
          <a:off x="0" y="1074108"/>
          <a:ext cx="11028745" cy="8985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/>
              </a:solidFill>
            </a:rPr>
            <a:t>Language Support</a:t>
          </a:r>
          <a:r>
            <a:rPr lang="en-US" sz="1800" kern="1200">
              <a:solidFill>
                <a:schemeClr val="tx1"/>
              </a:solidFill>
            </a:rPr>
            <a:t>: Multilingual materials have supported a clearer understanding of instructions.</a:t>
          </a:r>
          <a:endParaRPr lang="en-GB" sz="1800" kern="1200">
            <a:solidFill>
              <a:schemeClr val="tx1"/>
            </a:solidFill>
          </a:endParaRPr>
        </a:p>
      </dsp:txBody>
      <dsp:txXfrm>
        <a:off x="43864" y="1117972"/>
        <a:ext cx="10941017" cy="810832"/>
      </dsp:txXfrm>
    </dsp:sp>
    <dsp:sp modelId="{A4CAF358-0E1F-48A9-AD6A-96C9642CA555}">
      <dsp:nvSpPr>
        <dsp:cNvPr id="0" name=""/>
        <dsp:cNvSpPr/>
      </dsp:nvSpPr>
      <dsp:spPr>
        <a:xfrm>
          <a:off x="0" y="2110908"/>
          <a:ext cx="11028745" cy="8985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Channels</a:t>
          </a:r>
          <a:r>
            <a:rPr lang="en-US" sz="1800" kern="1200" dirty="0">
              <a:solidFill>
                <a:schemeClr val="tx1"/>
              </a:solidFill>
            </a:rPr>
            <a:t>: Visual and verbal tools have significantly enhanced communication effectiveness (Rawat </a:t>
          </a:r>
          <a:r>
            <a:rPr lang="en-US" sz="1800" i="1" kern="1200" dirty="0">
              <a:solidFill>
                <a:schemeClr val="tx1"/>
              </a:solidFill>
            </a:rPr>
            <a:t>et al.</a:t>
          </a:r>
          <a:r>
            <a:rPr lang="en-US" sz="1800" kern="1200" dirty="0">
              <a:solidFill>
                <a:schemeClr val="tx1"/>
              </a:solidFill>
            </a:rPr>
            <a:t>, 2024).</a:t>
          </a:r>
          <a:endParaRPr lang="en-GB" sz="1800" kern="1200" dirty="0">
            <a:solidFill>
              <a:schemeClr val="tx1"/>
            </a:solidFill>
          </a:endParaRPr>
        </a:p>
      </dsp:txBody>
      <dsp:txXfrm>
        <a:off x="43864" y="2154772"/>
        <a:ext cx="10941017" cy="810832"/>
      </dsp:txXfrm>
    </dsp:sp>
    <dsp:sp modelId="{07ECC9B0-D185-4E3A-93D8-2961A80E74B5}">
      <dsp:nvSpPr>
        <dsp:cNvPr id="0" name=""/>
        <dsp:cNvSpPr/>
      </dsp:nvSpPr>
      <dsp:spPr>
        <a:xfrm>
          <a:off x="0" y="3147708"/>
          <a:ext cx="11028745" cy="8985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/>
              </a:solidFill>
            </a:rPr>
            <a:t>Feedback</a:t>
          </a:r>
          <a:r>
            <a:rPr lang="en-US" sz="1800" kern="1200">
              <a:solidFill>
                <a:schemeClr val="tx1"/>
              </a:solidFill>
            </a:rPr>
            <a:t>: Regular supervisory feedback has ensured the correction of recurring workplace errors.</a:t>
          </a:r>
          <a:endParaRPr lang="en-GB" sz="1800" kern="1200">
            <a:solidFill>
              <a:schemeClr val="tx1"/>
            </a:solidFill>
          </a:endParaRPr>
        </a:p>
      </dsp:txBody>
      <dsp:txXfrm>
        <a:off x="43864" y="3191572"/>
        <a:ext cx="10941017" cy="8108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144E28-3826-457D-B4B3-916B2A5EFF12}">
      <dsp:nvSpPr>
        <dsp:cNvPr id="0" name=""/>
        <dsp:cNvSpPr/>
      </dsp:nvSpPr>
      <dsp:spPr>
        <a:xfrm>
          <a:off x="0" y="9022"/>
          <a:ext cx="6166413" cy="973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/>
              </a:solidFill>
            </a:rPr>
            <a:t>Analysis</a:t>
          </a:r>
          <a:r>
            <a:rPr lang="en-US" sz="1800" kern="1200">
              <a:solidFill>
                <a:schemeClr val="tx1"/>
              </a:solidFill>
            </a:rPr>
            <a:t>: Communication barriers have been analysed through two communication models.</a:t>
          </a:r>
          <a:endParaRPr lang="en-GB" sz="1800" kern="1200">
            <a:solidFill>
              <a:schemeClr val="tx1"/>
            </a:solidFill>
          </a:endParaRPr>
        </a:p>
      </dsp:txBody>
      <dsp:txXfrm>
        <a:off x="47519" y="56541"/>
        <a:ext cx="6071375" cy="878402"/>
      </dsp:txXfrm>
    </dsp:sp>
    <dsp:sp modelId="{4D947688-952C-4D28-A6D5-67CB119FCC9F}">
      <dsp:nvSpPr>
        <dsp:cNvPr id="0" name=""/>
        <dsp:cNvSpPr/>
      </dsp:nvSpPr>
      <dsp:spPr>
        <a:xfrm>
          <a:off x="0" y="1019902"/>
          <a:ext cx="6166413" cy="973440"/>
        </a:xfrm>
        <a:prstGeom prst="roundRect">
          <a:avLst/>
        </a:prstGeom>
        <a:solidFill>
          <a:schemeClr val="accent5">
            <a:hueOff val="613786"/>
            <a:satOff val="10227"/>
            <a:lumOff val="-503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/>
              </a:solidFill>
            </a:rPr>
            <a:t>Shannon &amp; Weaver</a:t>
          </a:r>
          <a:r>
            <a:rPr lang="en-US" sz="1800" kern="1200">
              <a:solidFill>
                <a:schemeClr val="tx1"/>
              </a:solidFill>
            </a:rPr>
            <a:t>: Noise and weak feedback have explained operational disruptions.</a:t>
          </a:r>
          <a:endParaRPr lang="en-GB" sz="1800" kern="1200">
            <a:solidFill>
              <a:schemeClr val="tx1"/>
            </a:solidFill>
          </a:endParaRPr>
        </a:p>
      </dsp:txBody>
      <dsp:txXfrm>
        <a:off x="47519" y="1067421"/>
        <a:ext cx="6071375" cy="878402"/>
      </dsp:txXfrm>
    </dsp:sp>
    <dsp:sp modelId="{A4253B2A-1BAF-405F-BC02-4EF5A905B31E}">
      <dsp:nvSpPr>
        <dsp:cNvPr id="0" name=""/>
        <dsp:cNvSpPr/>
      </dsp:nvSpPr>
      <dsp:spPr>
        <a:xfrm>
          <a:off x="0" y="2030782"/>
          <a:ext cx="6166413" cy="973440"/>
        </a:xfrm>
        <a:prstGeom prst="roundRect">
          <a:avLst/>
        </a:prstGeom>
        <a:solidFill>
          <a:schemeClr val="accent5">
            <a:hueOff val="1227572"/>
            <a:satOff val="20453"/>
            <a:lumOff val="-100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/>
              </a:solidFill>
            </a:rPr>
            <a:t>Berlo’s SMCR</a:t>
          </a:r>
          <a:r>
            <a:rPr lang="en-US" sz="1800" kern="1200">
              <a:solidFill>
                <a:schemeClr val="tx1"/>
              </a:solidFill>
            </a:rPr>
            <a:t>: Source, message, channel, receiver have revealed staff misunderstandings.</a:t>
          </a:r>
          <a:endParaRPr lang="en-GB" sz="1800" kern="1200">
            <a:solidFill>
              <a:schemeClr val="tx1"/>
            </a:solidFill>
          </a:endParaRPr>
        </a:p>
      </dsp:txBody>
      <dsp:txXfrm>
        <a:off x="47519" y="2078301"/>
        <a:ext cx="6071375" cy="878402"/>
      </dsp:txXfrm>
    </dsp:sp>
    <dsp:sp modelId="{2933C942-0833-4B70-9B20-6C47C4A6C500}">
      <dsp:nvSpPr>
        <dsp:cNvPr id="0" name=""/>
        <dsp:cNvSpPr/>
      </dsp:nvSpPr>
      <dsp:spPr>
        <a:xfrm>
          <a:off x="0" y="3041662"/>
          <a:ext cx="6166413" cy="973440"/>
        </a:xfrm>
        <a:prstGeom prst="roundRect">
          <a:avLst/>
        </a:prstGeom>
        <a:solidFill>
          <a:schemeClr val="accent5">
            <a:hueOff val="1841358"/>
            <a:satOff val="30680"/>
            <a:lumOff val="-151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/>
              </a:solidFill>
            </a:rPr>
            <a:t>Solutions</a:t>
          </a:r>
          <a:r>
            <a:rPr lang="en-US" sz="1800" kern="1200">
              <a:solidFill>
                <a:schemeClr val="tx1"/>
              </a:solidFill>
            </a:rPr>
            <a:t>: Training, multilingual tools, and feedback have improved communication practices.</a:t>
          </a:r>
          <a:endParaRPr lang="en-GB" sz="1800" kern="1200">
            <a:solidFill>
              <a:schemeClr val="tx1"/>
            </a:solidFill>
          </a:endParaRPr>
        </a:p>
      </dsp:txBody>
      <dsp:txXfrm>
        <a:off x="47519" y="3089181"/>
        <a:ext cx="6071375" cy="8784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4B7C6C-D45A-4BBF-A50C-0413B52881CB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35CDDC-5D0B-4576-A6FF-CE26C96BB1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5791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35CDDC-5D0B-4576-A6FF-CE26C96BB1F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225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35CDDC-5D0B-4576-A6FF-CE26C96BB1F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444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35CDDC-5D0B-4576-A6FF-CE26C96BB1F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879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35CDDC-5D0B-4576-A6FF-CE26C96BB1F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1172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35CDDC-5D0B-4576-A6FF-CE26C96BB1F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4943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35CDDC-5D0B-4576-A6FF-CE26C96BB1F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4275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35CDDC-5D0B-4576-A6FF-CE26C96BB1F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776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38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081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826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522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09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18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91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953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755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729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0374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126251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950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7449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493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4778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365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75EDE-D38A-49C8-921B-92ED52A653B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23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13762-024-05818-y" TargetMode="External"/><Relationship Id="rId3" Type="http://schemas.openxmlformats.org/officeDocument/2006/relationships/hyperlink" Target="https://doi.org/10.1080/02650487.2022.2143098" TargetMode="External"/><Relationship Id="rId7" Type="http://schemas.openxmlformats.org/officeDocument/2006/relationships/hyperlink" Target="https://link.springer.com/article/10.1007/s11747-025-01095-4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1467-9817.12448" TargetMode="External"/><Relationship Id="rId5" Type="http://schemas.openxmlformats.org/officeDocument/2006/relationships/hyperlink" Target="https://doi.org/10.1186/s40359-025-03251-5" TargetMode="External"/><Relationship Id="rId10" Type="http://schemas.openxmlformats.org/officeDocument/2006/relationships/hyperlink" Target="https://doi.org/10.1108/cms-07-2022-0241" TargetMode="External"/><Relationship Id="rId4" Type="http://schemas.openxmlformats.org/officeDocument/2006/relationships/hyperlink" Target="https://doi.org/10.1002/joom.1196" TargetMode="External"/><Relationship Id="rId9" Type="http://schemas.openxmlformats.org/officeDocument/2006/relationships/hyperlink" Target="https://doi.org/10.1002/wics.164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796A-0E01-EE33-08D2-DE55C80B5F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501731"/>
            <a:ext cx="9448800" cy="2787240"/>
          </a:xfrm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anchor="ctr">
            <a:noAutofit/>
          </a:bodyPr>
          <a:lstStyle/>
          <a:p>
            <a:pPr algn="ctr"/>
            <a:br>
              <a:rPr lang="en-GB" altLang="en-US" sz="2000" b="1" dirty="0"/>
            </a:br>
            <a:r>
              <a:rPr lang="en-GB" sz="3200" dirty="0">
                <a:solidFill>
                  <a:srgbClr val="7030A0"/>
                </a:solidFill>
              </a:rPr>
              <a:t> </a:t>
            </a:r>
            <a:r>
              <a:rPr lang="en-GB" sz="2000" b="1" dirty="0">
                <a:solidFill>
                  <a:srgbClr val="7030A0"/>
                </a:solidFill>
              </a:rPr>
              <a:t>Effective Teamworking &amp; Communications</a:t>
            </a:r>
            <a:br>
              <a:rPr lang="en-GB" sz="2800" b="1" dirty="0">
                <a:solidFill>
                  <a:srgbClr val="7030A0"/>
                </a:solidFill>
              </a:rPr>
            </a:br>
            <a:r>
              <a:rPr lang="en-GB" sz="2000" b="1" dirty="0">
                <a:solidFill>
                  <a:srgbClr val="7030A0"/>
                </a:solidFill>
              </a:rPr>
              <a:t>(LCLM4003)</a:t>
            </a:r>
            <a:br>
              <a:rPr lang="en-GB" altLang="en-US" sz="2000" b="1" dirty="0">
                <a:solidFill>
                  <a:srgbClr val="7030A0"/>
                </a:solidFill>
              </a:rPr>
            </a:br>
            <a:br>
              <a:rPr lang="en-US" sz="2000" b="1" cap="none" dirty="0"/>
            </a:br>
            <a:r>
              <a:rPr lang="en-US" sz="2000" b="1" cap="none" dirty="0">
                <a:solidFill>
                  <a:srgbClr val="00B0F0"/>
                </a:solidFill>
              </a:rPr>
              <a:t>Presentation Title: </a:t>
            </a:r>
            <a:br>
              <a:rPr lang="en-US" sz="2800" b="1" cap="none" dirty="0"/>
            </a:br>
            <a:r>
              <a:rPr lang="en-US" sz="2000" b="1" cap="none" dirty="0"/>
              <a:t> Communication Barriers at Flight Foods Ltd</a:t>
            </a:r>
            <a:br>
              <a:rPr lang="en-US" sz="2000" b="1" cap="none" dirty="0"/>
            </a:br>
            <a:br>
              <a:rPr lang="en-US" sz="2000" b="1" cap="none" dirty="0"/>
            </a:br>
            <a:r>
              <a:rPr lang="en-US" sz="2000" b="1" cap="none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Lecturer's Name: </a:t>
            </a:r>
            <a:r>
              <a:rPr lang="ro-RO" sz="2000" b="1" cap="none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Osman Elgawi</a:t>
            </a:r>
            <a:br>
              <a:rPr lang="en-US" sz="2000" b="1" cap="none" dirty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endParaRPr lang="en-GB" sz="2400" cap="none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822AAE5-AAF4-2ECD-4AD5-856098B993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5482" y="396794"/>
            <a:ext cx="2546918" cy="1020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9881307"/>
              </p:ext>
            </p:extLst>
          </p:nvPr>
        </p:nvGraphicFramePr>
        <p:xfrm>
          <a:off x="2032000" y="4724400"/>
          <a:ext cx="8128000" cy="18249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6002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277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6225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Student Name </a:t>
                      </a:r>
                      <a:endParaRPr lang="en-GB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Student ID</a:t>
                      </a:r>
                      <a:endParaRPr lang="en-GB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622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Janina Marinela Fira</a:t>
                      </a:r>
                      <a:endParaRPr lang="en-GB" sz="1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2435168</a:t>
                      </a:r>
                      <a:endParaRPr lang="en-GB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6225">
                <a:tc>
                  <a:txBody>
                    <a:bodyPr/>
                    <a:lstStyle/>
                    <a:p>
                      <a:r>
                        <a:rPr lang="ro-RO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                     Adriana Maria  Martin</a:t>
                      </a:r>
                      <a:endParaRPr lang="en-GB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2434646</a:t>
                      </a:r>
                      <a:endParaRPr lang="en-GB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6225">
                <a:tc>
                  <a:txBody>
                    <a:bodyPr/>
                    <a:lstStyle/>
                    <a:p>
                      <a:r>
                        <a:rPr lang="ro-RO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                     Mihai-Horia Zbircea</a:t>
                      </a:r>
                      <a:endParaRPr lang="en-GB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2435086</a:t>
                      </a:r>
                      <a:endParaRPr lang="en-GB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1458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A5590-26B1-D22F-4980-15681FB64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351778"/>
            <a:ext cx="8610600" cy="740336"/>
          </a:xfrm>
        </p:spPr>
        <p:txBody>
          <a:bodyPr>
            <a:normAutofit/>
          </a:bodyPr>
          <a:lstStyle/>
          <a:p>
            <a:r>
              <a:rPr lang="en-US" sz="3600" b="1" dirty="0"/>
              <a:t>Contents</a:t>
            </a:r>
            <a:endParaRPr lang="en-GB" sz="36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2DCD383-D956-8802-1B4F-133A6327EE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1484065"/>
              </p:ext>
            </p:extLst>
          </p:nvPr>
        </p:nvGraphicFramePr>
        <p:xfrm>
          <a:off x="1538868" y="1446738"/>
          <a:ext cx="9967332" cy="4779361"/>
        </p:xfrm>
        <a:graphic>
          <a:graphicData uri="http://schemas.openxmlformats.org/drawingml/2006/table">
            <a:tbl>
              <a:tblPr firstRow="1" bandRow="1">
                <a:tableStyleId>{2A488322-F2BA-4B5B-9748-0D474271808F}</a:tableStyleId>
              </a:tblPr>
              <a:tblGrid>
                <a:gridCol w="6959327">
                  <a:extLst>
                    <a:ext uri="{9D8B030D-6E8A-4147-A177-3AD203B41FA5}">
                      <a16:colId xmlns:a16="http://schemas.microsoft.com/office/drawing/2014/main" val="831261013"/>
                    </a:ext>
                  </a:extLst>
                </a:gridCol>
                <a:gridCol w="3008005">
                  <a:extLst>
                    <a:ext uri="{9D8B030D-6E8A-4147-A177-3AD203B41FA5}">
                      <a16:colId xmlns:a16="http://schemas.microsoft.com/office/drawing/2014/main" val="4006433642"/>
                    </a:ext>
                  </a:extLst>
                </a:gridCol>
              </a:tblGrid>
              <a:tr h="48028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Contents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Page No. in Slide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01763933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Title Page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2887834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Contents Page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9992647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71337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Summary of Case Study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039084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Communication Barriers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8352771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Theoretical Framework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5928782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Suggestions to Overcome Barriers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9317830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8856922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References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7787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23176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8622A-6B92-111D-12A4-83373D234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introduction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96520-C00A-6D2A-DEEC-2DBB57B33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962" y="2159836"/>
            <a:ext cx="6571527" cy="402412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800" b="1" dirty="0"/>
              <a:t>Communication in Business</a:t>
            </a:r>
            <a:r>
              <a:rPr lang="en-GB" sz="1800" dirty="0"/>
              <a:t>: Communication has been essential for teamwork and organisational success (Parven </a:t>
            </a:r>
            <a:r>
              <a:rPr lang="en-GB" sz="1800" i="1" dirty="0"/>
              <a:t>et al.</a:t>
            </a:r>
            <a:r>
              <a:rPr lang="en-GB" sz="1800" dirty="0"/>
              <a:t>, 2024).</a:t>
            </a:r>
          </a:p>
          <a:p>
            <a:pPr algn="just">
              <a:lnSpc>
                <a:spcPct val="150000"/>
              </a:lnSpc>
            </a:pPr>
            <a:r>
              <a:rPr lang="en-GB" sz="1800" b="1" dirty="0"/>
              <a:t>Importance</a:t>
            </a:r>
            <a:r>
              <a:rPr lang="en-GB" sz="1800" dirty="0"/>
              <a:t>: Effective communication has ensured clarity, efficiency, and quality standards in companies.</a:t>
            </a:r>
          </a:p>
          <a:p>
            <a:pPr algn="just">
              <a:lnSpc>
                <a:spcPct val="150000"/>
              </a:lnSpc>
            </a:pPr>
            <a:r>
              <a:rPr lang="en-GB" sz="1800" b="1" dirty="0"/>
              <a:t>Case Study</a:t>
            </a:r>
            <a:r>
              <a:rPr lang="en-GB" sz="1800" dirty="0"/>
              <a:t>: Flight Foods Ltd has faced serious workplace communication barriers.</a:t>
            </a:r>
          </a:p>
          <a:p>
            <a:pPr algn="just">
              <a:lnSpc>
                <a:spcPct val="150000"/>
              </a:lnSpc>
            </a:pPr>
            <a:r>
              <a:rPr lang="en-GB" sz="1800" b="1" dirty="0"/>
              <a:t>Focus</a:t>
            </a:r>
            <a:r>
              <a:rPr lang="en-GB" sz="1800" dirty="0"/>
              <a:t>: This presentation has examined barriers, theories, and solutions for improvement.</a:t>
            </a:r>
            <a:endParaRPr lang="en-GB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FC6F41-9410-FF13-4320-F0160F21D0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9657" y="2389043"/>
            <a:ext cx="4897889" cy="3456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022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6015F-C3B4-2473-1E3C-AFF1F25F6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832933"/>
          </a:xfrm>
        </p:spPr>
        <p:txBody>
          <a:bodyPr>
            <a:normAutofit/>
          </a:bodyPr>
          <a:lstStyle/>
          <a:p>
            <a:r>
              <a:rPr lang="en-US" sz="3600" b="1" dirty="0"/>
              <a:t>Summary of Case Study</a:t>
            </a:r>
            <a:endParaRPr lang="en-GB" sz="36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E145796-3BBC-5891-C474-E587493B57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7448383"/>
              </p:ext>
            </p:extLst>
          </p:nvPr>
        </p:nvGraphicFramePr>
        <p:xfrm>
          <a:off x="685800" y="1597306"/>
          <a:ext cx="10820400" cy="46213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51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ECB77-10F8-4EB3-C8E2-BBC2BDF09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763485"/>
          </a:xfrm>
        </p:spPr>
        <p:txBody>
          <a:bodyPr>
            <a:normAutofit/>
          </a:bodyPr>
          <a:lstStyle/>
          <a:p>
            <a:r>
              <a:rPr lang="en-US" sz="3600" b="1" dirty="0"/>
              <a:t>Communication Barriers</a:t>
            </a:r>
            <a:endParaRPr lang="en-GB" sz="36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C869A6F-3686-6421-96E2-49D44880C8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7210931"/>
              </p:ext>
            </p:extLst>
          </p:nvPr>
        </p:nvGraphicFramePr>
        <p:xfrm>
          <a:off x="141789" y="1527858"/>
          <a:ext cx="6675699" cy="46908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5DCF18EF-49B6-D5E2-1692-FAF9252D19E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70578" y="1595984"/>
            <a:ext cx="5079633" cy="4554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250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A817E-229C-4BA9-2C06-A43DC536D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1406" y="0"/>
            <a:ext cx="6190593" cy="659757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/>
              <a:t>Theoretical Framework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FED0C-3481-013E-3A9A-C8058A8D3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404892"/>
            <a:ext cx="6001408" cy="4776708"/>
          </a:xfrm>
        </p:spPr>
        <p:txBody>
          <a:bodyPr>
            <a:no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1800" b="1" dirty="0"/>
              <a:t>Noise</a:t>
            </a:r>
            <a:r>
              <a:rPr lang="en-US" sz="1800" dirty="0"/>
              <a:t>: Obsolete and noisy machines have disrupted the clarity of factory floor communication (</a:t>
            </a:r>
            <a:r>
              <a:rPr lang="en-US" sz="1800" dirty="0" err="1"/>
              <a:t>Maghazei</a:t>
            </a:r>
            <a:r>
              <a:rPr lang="en-US" sz="1800" dirty="0"/>
              <a:t> </a:t>
            </a:r>
            <a:r>
              <a:rPr lang="en-US" sz="1800" i="1" dirty="0"/>
              <a:t>et al.</a:t>
            </a:r>
            <a:r>
              <a:rPr lang="en-US" sz="1800" dirty="0"/>
              <a:t>, 2022).</a:t>
            </a:r>
          </a:p>
          <a:p>
            <a:pPr algn="just" fontAlgn="base">
              <a:lnSpc>
                <a:spcPct val="150000"/>
              </a:lnSpc>
            </a:pPr>
            <a:r>
              <a:rPr lang="en-US" sz="1800" b="1" dirty="0"/>
              <a:t>Language</a:t>
            </a:r>
            <a:r>
              <a:rPr lang="en-US" sz="1800" dirty="0"/>
              <a:t>: Language issues with the Immigrant workers have distorted Gary’s hygiene instructions.</a:t>
            </a:r>
          </a:p>
          <a:p>
            <a:pPr algn="just" fontAlgn="base">
              <a:lnSpc>
                <a:spcPct val="150000"/>
              </a:lnSpc>
            </a:pPr>
            <a:r>
              <a:rPr lang="en-US" sz="1800" b="1" dirty="0"/>
              <a:t>Feedback</a:t>
            </a:r>
            <a:r>
              <a:rPr lang="en-US" sz="1800" dirty="0"/>
              <a:t>: The inefficient feedback system has prevented the correction of repeated hygiene-related mistakes (Wang </a:t>
            </a:r>
            <a:r>
              <a:rPr lang="en-US" sz="1800" i="1" dirty="0"/>
              <a:t>et al.</a:t>
            </a:r>
            <a:r>
              <a:rPr lang="en-US" sz="1800" dirty="0"/>
              <a:t>, 2023).</a:t>
            </a:r>
          </a:p>
          <a:p>
            <a:pPr algn="just">
              <a:lnSpc>
                <a:spcPct val="150000"/>
              </a:lnSpc>
            </a:pPr>
            <a:r>
              <a:rPr lang="en-US" sz="1800" b="1" dirty="0"/>
              <a:t>Transmission</a:t>
            </a:r>
            <a:r>
              <a:rPr lang="en-US" sz="1800" dirty="0"/>
              <a:t>: Signage messages have been ignored, thereby interrupting hygiene compliance consistently.</a:t>
            </a:r>
            <a:endParaRPr lang="en-GB" sz="1800" dirty="0"/>
          </a:p>
        </p:txBody>
      </p:sp>
      <p:pic>
        <p:nvPicPr>
          <p:cNvPr id="2050" name="Picture 2" descr="The Shannon-Weaver Model of Communication - Experianta">
            <a:extLst>
              <a:ext uri="{FF2B5EF4-FFF2-40B4-BE49-F238E27FC236}">
                <a16:creationId xmlns:a16="http://schemas.microsoft.com/office/drawing/2014/main" id="{86DB4DF4-A1BF-7631-A3AB-1B4057F507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5181600"/>
            <a:ext cx="5639764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7BE17A-8DA8-369C-7194-5A85A5387C04}"/>
              </a:ext>
            </a:extLst>
          </p:cNvPr>
          <p:cNvSpPr txBox="1"/>
          <p:nvPr/>
        </p:nvSpPr>
        <p:spPr>
          <a:xfrm>
            <a:off x="-1" y="-1059"/>
            <a:ext cx="5289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Shannon &amp; Weaver’s Model of Communication</a:t>
            </a:r>
            <a:endParaRPr lang="en-GB"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8F9D129-B4EB-4856-7809-BF56E1707F54}"/>
              </a:ext>
            </a:extLst>
          </p:cNvPr>
          <p:cNvSpPr txBox="1">
            <a:spLocks/>
          </p:cNvSpPr>
          <p:nvPr/>
        </p:nvSpPr>
        <p:spPr>
          <a:xfrm>
            <a:off x="6095999" y="3019929"/>
            <a:ext cx="6081533" cy="38382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800" b="1" dirty="0"/>
              <a:t>Source</a:t>
            </a:r>
            <a:r>
              <a:rPr lang="en-US" sz="1800" dirty="0"/>
              <a:t>: Gary has lacked cultural awareness while instructing and addressing the diverse employees.</a:t>
            </a:r>
            <a:endParaRPr lang="en-GB" sz="1800" dirty="0"/>
          </a:p>
          <a:p>
            <a:pPr algn="just">
              <a:lnSpc>
                <a:spcPct val="150000"/>
              </a:lnSpc>
            </a:pPr>
            <a:r>
              <a:rPr lang="en-US" sz="1800" b="1" dirty="0"/>
              <a:t>Message</a:t>
            </a:r>
            <a:r>
              <a:rPr lang="en-US" sz="1800" dirty="0"/>
              <a:t>: Hygiene instructions have been unclear and poorly structured for workers.</a:t>
            </a:r>
            <a:endParaRPr lang="en-GB" sz="1800" dirty="0"/>
          </a:p>
          <a:p>
            <a:pPr algn="just">
              <a:lnSpc>
                <a:spcPct val="150000"/>
              </a:lnSpc>
            </a:pPr>
            <a:r>
              <a:rPr lang="en-US" sz="1800" b="1" dirty="0"/>
              <a:t>Channel</a:t>
            </a:r>
            <a:r>
              <a:rPr lang="en-US" sz="1800" dirty="0"/>
              <a:t>: Reliance on signs has limited effective message delivery and clarity </a:t>
            </a:r>
            <a:r>
              <a:rPr lang="en-GB" sz="1800" dirty="0"/>
              <a:t>(Berlo </a:t>
            </a:r>
            <a:r>
              <a:rPr lang="en-GB" sz="1800" i="1" dirty="0"/>
              <a:t>et al.</a:t>
            </a:r>
            <a:r>
              <a:rPr lang="en-GB" sz="1800" dirty="0"/>
              <a:t>, 2022)</a:t>
            </a:r>
            <a:r>
              <a:rPr lang="en-US" sz="1800" dirty="0"/>
              <a:t>.</a:t>
            </a:r>
            <a:endParaRPr lang="en-GB" sz="1800" dirty="0"/>
          </a:p>
          <a:p>
            <a:pPr algn="just">
              <a:lnSpc>
                <a:spcPct val="150000"/>
              </a:lnSpc>
            </a:pPr>
            <a:r>
              <a:rPr lang="en-US" sz="1800" b="1" dirty="0"/>
              <a:t>Receiver</a:t>
            </a:r>
            <a:r>
              <a:rPr lang="en-US" sz="1800" dirty="0"/>
              <a:t>: Workers have misinterpreted instructions due to language and cultural differences.</a:t>
            </a:r>
            <a:endParaRPr lang="en-GB" sz="1800" dirty="0"/>
          </a:p>
        </p:txBody>
      </p:sp>
      <p:pic>
        <p:nvPicPr>
          <p:cNvPr id="6" name="Picture 2" descr="Berlo's SMCR Model of Communication | 11 ATAR Design">
            <a:extLst>
              <a:ext uri="{FF2B5EF4-FFF2-40B4-BE49-F238E27FC236}">
                <a16:creationId xmlns:a16="http://schemas.microsoft.com/office/drawing/2014/main" id="{BFD38C1B-C57B-4208-E702-3FB0689730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682059"/>
            <a:ext cx="6081532" cy="1963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7A429F-CBEB-9104-5EA6-B24BD2019323}"/>
              </a:ext>
            </a:extLst>
          </p:cNvPr>
          <p:cNvSpPr txBox="1"/>
          <p:nvPr/>
        </p:nvSpPr>
        <p:spPr>
          <a:xfrm>
            <a:off x="5755510" y="2650597"/>
            <a:ext cx="6436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Berlo’s SMCR Communication Model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59863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2359F-A1C2-2E46-BA5B-FD72B8781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Suggestions to Overcome Barriers</a:t>
            </a:r>
            <a:endParaRPr lang="en-GB" sz="36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D7F1E7B-5099-926B-EAC6-7F53842A6F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1176054"/>
              </p:ext>
            </p:extLst>
          </p:nvPr>
        </p:nvGraphicFramePr>
        <p:xfrm>
          <a:off x="477454" y="2194560"/>
          <a:ext cx="11028745" cy="40835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15975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B37D5-9A4C-758C-47FF-F150F64CF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Conclusion</a:t>
            </a:r>
            <a:endParaRPr lang="en-GB" sz="36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8D45436-C4B2-C8FF-BFE9-5DBA5F1493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1232986"/>
              </p:ext>
            </p:extLst>
          </p:nvPr>
        </p:nvGraphicFramePr>
        <p:xfrm>
          <a:off x="269111" y="2229284"/>
          <a:ext cx="6166413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9BC5843-B443-EEA5-CA2E-A5A84682D1B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88145" y="2609461"/>
            <a:ext cx="5334744" cy="298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78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AAC42-A327-9797-6DE7-AAB16CCCD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280899"/>
            <a:ext cx="8610600" cy="622992"/>
          </a:xfrm>
        </p:spPr>
        <p:txBody>
          <a:bodyPr>
            <a:normAutofit/>
          </a:bodyPr>
          <a:lstStyle/>
          <a:p>
            <a:r>
              <a:rPr lang="en-GB" sz="3600" b="1" dirty="0"/>
              <a:t>References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3F94C-1C51-54CB-C1CB-E1E601987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172" y="1313794"/>
            <a:ext cx="11956648" cy="5108028"/>
          </a:xfrm>
        </p:spPr>
        <p:txBody>
          <a:bodyPr>
            <a:normAutofit fontScale="475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GB" dirty="0"/>
              <a:t>Berlo, Z.M.C. van, </a:t>
            </a:r>
            <a:r>
              <a:rPr lang="en-GB" dirty="0" err="1"/>
              <a:t>Reijmersdal</a:t>
            </a:r>
            <a:r>
              <a:rPr lang="en-GB" dirty="0"/>
              <a:t>, E.A. van and </a:t>
            </a:r>
            <a:r>
              <a:rPr lang="en-GB" dirty="0" err="1"/>
              <a:t>Waiguny</a:t>
            </a:r>
            <a:r>
              <a:rPr lang="en-GB" dirty="0"/>
              <a:t>, M.K.J. (2022) ‘Twenty Years of Research on Gamified Advertising: A Systematic Overview of Theories and Variables’, </a:t>
            </a:r>
            <a:r>
              <a:rPr lang="en-GB" i="1" dirty="0"/>
              <a:t>International Journal of Advertising</a:t>
            </a:r>
            <a:r>
              <a:rPr lang="en-GB" dirty="0"/>
              <a:t>, 42(1), pp. 171–180. Available at: </a:t>
            </a:r>
            <a:r>
              <a:rPr lang="en-GB" u="sng" dirty="0">
                <a:hlinkClick r:id="rId3"/>
              </a:rPr>
              <a:t>https://doi.org/10.1080/02650487.2022.2143098</a:t>
            </a:r>
            <a:r>
              <a:rPr lang="en-GB" dirty="0"/>
              <a:t> </a:t>
            </a:r>
          </a:p>
          <a:p>
            <a:pPr algn="just">
              <a:lnSpc>
                <a:spcPct val="170000"/>
              </a:lnSpc>
            </a:pPr>
            <a:r>
              <a:rPr lang="en-GB" dirty="0"/>
              <a:t>Jaelani, T.R., Ibrahim, K., Jonny, J., Pratiwi, S.H., </a:t>
            </a:r>
            <a:r>
              <a:rPr lang="en-GB" dirty="0" err="1"/>
              <a:t>Haroen</a:t>
            </a:r>
            <a:r>
              <a:rPr lang="en-GB" dirty="0"/>
              <a:t>, H., </a:t>
            </a:r>
            <a:r>
              <a:rPr lang="en-GB" dirty="0" err="1"/>
              <a:t>Nursiswati</a:t>
            </a:r>
            <a:r>
              <a:rPr lang="en-GB" dirty="0"/>
              <a:t>, N. and Ramadhani, B.P. (2023). </a:t>
            </a:r>
            <a:r>
              <a:rPr lang="en-GB" i="1" dirty="0"/>
              <a:t>Peritoneal Dialysis Patient Training Program to Enhance Independence and Prevent Complications: a Scoping Review, International Journal of Nephrology and Renovascular Disease</a:t>
            </a:r>
            <a:r>
              <a:rPr lang="en-GB" dirty="0"/>
              <a:t>. Dove Medical Press, pp. 207–222.</a:t>
            </a:r>
          </a:p>
          <a:p>
            <a:pPr algn="just">
              <a:lnSpc>
                <a:spcPct val="170000"/>
              </a:lnSpc>
            </a:pPr>
            <a:r>
              <a:rPr lang="en-GB" dirty="0" err="1"/>
              <a:t>Maghazei</a:t>
            </a:r>
            <a:r>
              <a:rPr lang="en-GB" dirty="0"/>
              <a:t>, O., Lewis, M.A. and Netland, T.H. (2022) ‘Emerging Technologies and the Use Case: A Multi-Year Study of Drone Adoption’, </a:t>
            </a:r>
            <a:r>
              <a:rPr lang="en-GB" i="1" dirty="0"/>
              <a:t>Journal of Operations Management</a:t>
            </a:r>
            <a:r>
              <a:rPr lang="en-GB" dirty="0"/>
              <a:t>, 68(6-7), pp. 560–591. Available at: </a:t>
            </a:r>
            <a:r>
              <a:rPr lang="en-GB" u="sng" dirty="0">
                <a:hlinkClick r:id="rId4"/>
              </a:rPr>
              <a:t>https://doi.org/10.1002/joom.1196</a:t>
            </a:r>
            <a:r>
              <a:rPr lang="en-GB" dirty="0"/>
              <a:t> </a:t>
            </a:r>
          </a:p>
          <a:p>
            <a:pPr algn="just">
              <a:lnSpc>
                <a:spcPct val="170000"/>
              </a:lnSpc>
            </a:pPr>
            <a:r>
              <a:rPr lang="en-GB" dirty="0"/>
              <a:t>Maneen, S., Botha, N.N., </a:t>
            </a:r>
            <a:r>
              <a:rPr lang="en-GB" dirty="0" err="1"/>
              <a:t>Amoadu</a:t>
            </a:r>
            <a:r>
              <a:rPr lang="en-GB" dirty="0"/>
              <a:t>, M. and Ansah, E.W. (2025) ‘Psychosocial Work Factors Influencing health, safety, well-being and Productivity of Waste Collectors in Developing countries: a Scoping Review’, </a:t>
            </a:r>
            <a:r>
              <a:rPr lang="en-GB" i="1" dirty="0"/>
              <a:t>BMC Psychology</a:t>
            </a:r>
            <a:r>
              <a:rPr lang="en-GB" dirty="0"/>
              <a:t>, 13(1), pp. 8–85. Available at: </a:t>
            </a:r>
            <a:r>
              <a:rPr lang="en-GB" u="sng" dirty="0">
                <a:hlinkClick r:id="rId5"/>
              </a:rPr>
              <a:t>https://doi.org/10.1186/s40359-025-03251-5</a:t>
            </a:r>
            <a:r>
              <a:rPr lang="en-GB" dirty="0"/>
              <a:t> </a:t>
            </a:r>
          </a:p>
          <a:p>
            <a:pPr algn="just">
              <a:lnSpc>
                <a:spcPct val="170000"/>
              </a:lnSpc>
            </a:pPr>
            <a:r>
              <a:rPr lang="en-GB" dirty="0"/>
              <a:t>Murphy, A. and </a:t>
            </a:r>
            <a:r>
              <a:rPr lang="en-GB" dirty="0" err="1"/>
              <a:t>Arciuli</a:t>
            </a:r>
            <a:r>
              <a:rPr lang="en-GB" dirty="0"/>
              <a:t>, J. (2024) ‘Digital Reading Comprehension Instruction in English for Children with English as an Additional Language: a Systematic Review’, </a:t>
            </a:r>
            <a:r>
              <a:rPr lang="en-GB" i="1" dirty="0"/>
              <a:t>Journal of Research in Reading</a:t>
            </a:r>
            <a:r>
              <a:rPr lang="en-GB" dirty="0"/>
              <a:t>, 47(3), pp. 348–394. Available at: </a:t>
            </a:r>
            <a:r>
              <a:rPr lang="en-GB" u="sng" dirty="0">
                <a:hlinkClick r:id="rId6"/>
              </a:rPr>
              <a:t>https://doi.org/10.1111/1467-9817.12448</a:t>
            </a:r>
            <a:r>
              <a:rPr lang="en-GB" dirty="0"/>
              <a:t> </a:t>
            </a:r>
          </a:p>
          <a:p>
            <a:pPr algn="just">
              <a:lnSpc>
                <a:spcPct val="170000"/>
              </a:lnSpc>
            </a:pPr>
            <a:r>
              <a:rPr lang="en-GB" dirty="0"/>
              <a:t>Orazi, D.C., Hamby, A., </a:t>
            </a:r>
            <a:r>
              <a:rPr lang="en-GB" dirty="0" err="1"/>
              <a:t>Herhausen</a:t>
            </a:r>
            <a:r>
              <a:rPr lang="en-GB" dirty="0"/>
              <a:t>, D., Laer, T. van and Grewal, D. (2025). </a:t>
            </a:r>
            <a:r>
              <a:rPr lang="en-GB" i="1" dirty="0"/>
              <a:t>Verbal Persuasion in marketing: a Multimethod meta-analysis of Analytical and Narrative Processing</a:t>
            </a:r>
            <a:r>
              <a:rPr lang="en-GB" dirty="0"/>
              <a:t>, </a:t>
            </a:r>
            <a:r>
              <a:rPr lang="en-GB" i="1" dirty="0"/>
              <a:t>Journal of the Academy of Marketing Science</a:t>
            </a:r>
            <a:r>
              <a:rPr lang="en-GB" dirty="0"/>
              <a:t>. Cham: Springer Nature, pp. 1–24. Available at: </a:t>
            </a:r>
            <a:r>
              <a:rPr lang="en-GB" u="sng" dirty="0">
                <a:hlinkClick r:id="rId7"/>
              </a:rPr>
              <a:t>https://link.springer.com/article/10.1007/s11747-025-01095-4</a:t>
            </a:r>
            <a:r>
              <a:rPr lang="en-GB" dirty="0"/>
              <a:t> (Accessed: 3 October 2025).</a:t>
            </a:r>
          </a:p>
          <a:p>
            <a:pPr algn="just">
              <a:lnSpc>
                <a:spcPct val="170000"/>
              </a:lnSpc>
            </a:pPr>
            <a:r>
              <a:rPr lang="en-GB" dirty="0"/>
              <a:t>Parven, A., </a:t>
            </a:r>
            <a:r>
              <a:rPr lang="en-GB" dirty="0" err="1"/>
              <a:t>Meftaul</a:t>
            </a:r>
            <a:r>
              <a:rPr lang="en-GB" dirty="0"/>
              <a:t>, I.M., </a:t>
            </a:r>
            <a:r>
              <a:rPr lang="en-GB" dirty="0" err="1"/>
              <a:t>Venkateswarlu</a:t>
            </a:r>
            <a:r>
              <a:rPr lang="en-GB" dirty="0"/>
              <a:t>, K. and </a:t>
            </a:r>
            <a:r>
              <a:rPr lang="en-GB" dirty="0" err="1"/>
              <a:t>Megharaj</a:t>
            </a:r>
            <a:r>
              <a:rPr lang="en-GB" dirty="0"/>
              <a:t>, M. (2024) ‘Herbicides in Modern Sustainable Agriculture: Environmental Fate, Ecological Implications, and Human Health Concerns’, </a:t>
            </a:r>
            <a:r>
              <a:rPr lang="en-GB" i="1" dirty="0"/>
              <a:t>International Journal of Environmental Science and Technology</a:t>
            </a:r>
            <a:r>
              <a:rPr lang="en-GB" dirty="0"/>
              <a:t>, 22(2), pp. 1181–1202. Available at: </a:t>
            </a:r>
            <a:r>
              <a:rPr lang="en-GB" u="sng" dirty="0">
                <a:hlinkClick r:id="rId8"/>
              </a:rPr>
              <a:t>https://doi.org/10.1007/s13762-024-05818-y</a:t>
            </a:r>
            <a:r>
              <a:rPr lang="en-GB" dirty="0"/>
              <a:t> </a:t>
            </a:r>
          </a:p>
          <a:p>
            <a:pPr algn="just">
              <a:lnSpc>
                <a:spcPct val="170000"/>
              </a:lnSpc>
            </a:pPr>
            <a:r>
              <a:rPr lang="en-GB" dirty="0"/>
              <a:t>Rawat, A., Kumar, S. and Samant, S.S. (2024) ‘Hate Speech Detection in Social media: Techniques, Recent trends, and Future Challenges’, </a:t>
            </a:r>
            <a:r>
              <a:rPr lang="en-GB" i="1" dirty="0"/>
              <a:t>WIREs Computational Statistics</a:t>
            </a:r>
            <a:r>
              <a:rPr lang="en-GB" dirty="0"/>
              <a:t>, 16(2), pp. 16–48. Available at: </a:t>
            </a:r>
            <a:r>
              <a:rPr lang="en-GB" u="sng" dirty="0">
                <a:hlinkClick r:id="rId9"/>
              </a:rPr>
              <a:t>https://doi.org/10.1002/wics.1648</a:t>
            </a:r>
            <a:r>
              <a:rPr lang="en-GB" dirty="0"/>
              <a:t> </a:t>
            </a:r>
          </a:p>
          <a:p>
            <a:pPr algn="just">
              <a:lnSpc>
                <a:spcPct val="170000"/>
              </a:lnSpc>
            </a:pPr>
            <a:r>
              <a:rPr lang="en-GB" dirty="0"/>
              <a:t>Wang, T., Xu, Y. and Li, J. (2023) ‘Antecedents of Voice endorsement: a Communication Perspective’, </a:t>
            </a:r>
            <a:r>
              <a:rPr lang="en-GB" i="1" dirty="0"/>
              <a:t>Chinese Management Studies</a:t>
            </a:r>
            <a:r>
              <a:rPr lang="en-GB" dirty="0"/>
              <a:t>, 18(3), pp. 612–627. Available at: </a:t>
            </a:r>
            <a:r>
              <a:rPr lang="en-GB" u="sng" dirty="0">
                <a:hlinkClick r:id="rId10"/>
              </a:rPr>
              <a:t>https://doi.org/10.1108/cms-07-2022-0241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1350295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Rahul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1127</Words>
  <Application>Microsoft Office PowerPoint</Application>
  <PresentationFormat>Widescreen</PresentationFormat>
  <Paragraphs>84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Times New Roman</vt:lpstr>
      <vt:lpstr>Vapor Trail</vt:lpstr>
      <vt:lpstr>  Effective Teamworking &amp; Communications (LCLM4003)  Presentation Title:   Communication Barriers at Flight Foods Ltd  Lecturer's Name: Osman Elgawi </vt:lpstr>
      <vt:lpstr>Contents</vt:lpstr>
      <vt:lpstr>introduction</vt:lpstr>
      <vt:lpstr>Summary of Case Study</vt:lpstr>
      <vt:lpstr>Communication Barriers</vt:lpstr>
      <vt:lpstr>Theoretical Framework</vt:lpstr>
      <vt:lpstr>Suggestions to Overcome Barriers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2025-10-03T08:08:21Z</dcterms:created>
  <dcterms:modified xsi:type="dcterms:W3CDTF">2025-11-05T09:29:20Z</dcterms:modified>
</cp:coreProperties>
</file>