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0"/>
  </p:notesMasterIdLst>
  <p:handoutMasterIdLst>
    <p:handoutMasterId r:id="rId31"/>
  </p:handoutMasterIdLst>
  <p:sldIdLst>
    <p:sldId id="903" r:id="rId2"/>
    <p:sldId id="904" r:id="rId3"/>
    <p:sldId id="1070" r:id="rId4"/>
    <p:sldId id="1105" r:id="rId5"/>
    <p:sldId id="905" r:id="rId6"/>
    <p:sldId id="1094" r:id="rId7"/>
    <p:sldId id="1066" r:id="rId8"/>
    <p:sldId id="1058" r:id="rId9"/>
    <p:sldId id="1101" r:id="rId10"/>
    <p:sldId id="909" r:id="rId11"/>
    <p:sldId id="1034" r:id="rId12"/>
    <p:sldId id="1060" r:id="rId13"/>
    <p:sldId id="1061" r:id="rId14"/>
    <p:sldId id="1039" r:id="rId15"/>
    <p:sldId id="1040" r:id="rId16"/>
    <p:sldId id="1102" r:id="rId17"/>
    <p:sldId id="1032" r:id="rId18"/>
    <p:sldId id="915" r:id="rId19"/>
    <p:sldId id="918" r:id="rId20"/>
    <p:sldId id="1062" r:id="rId21"/>
    <p:sldId id="920" r:id="rId22"/>
    <p:sldId id="910" r:id="rId23"/>
    <p:sldId id="1065" r:id="rId24"/>
    <p:sldId id="1100" r:id="rId25"/>
    <p:sldId id="908" r:id="rId26"/>
    <p:sldId id="1071" r:id="rId27"/>
    <p:sldId id="1057" r:id="rId28"/>
    <p:sldId id="912" r:id="rId29"/>
  </p:sldIdLst>
  <p:sldSz cx="9144000" cy="6858000" type="screen4x3"/>
  <p:notesSz cx="6799263" cy="9929813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F0FF"/>
    <a:srgbClr val="FFFFFF"/>
    <a:srgbClr val="FFFF99"/>
    <a:srgbClr val="437CB5"/>
    <a:srgbClr val="2323A9"/>
    <a:srgbClr val="0000FF"/>
    <a:srgbClr val="ADADAD"/>
    <a:srgbClr val="D68D8B"/>
    <a:srgbClr val="ECE2D8"/>
    <a:srgbClr val="5A5E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52" autoAdjust="0"/>
    <p:restoredTop sz="78261" autoAdjust="0"/>
  </p:normalViewPr>
  <p:slideViewPr>
    <p:cSldViewPr snapToGrid="0" snapToObjects="1">
      <p:cViewPr>
        <p:scale>
          <a:sx n="103" d="100"/>
          <a:sy n="103" d="100"/>
        </p:scale>
        <p:origin x="88" y="8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1999" cy="71999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D:\Data\Climate\Climate%20etc\WIND\wind.xls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oleObject" Target="file:///D:\Publications\May_QSR_Dunes\ClimateData_Bolivia_Comp_mitDaily.xls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henne\Desktop\May%20ANZGG%20SBDs\SBD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4151343783834117"/>
          <c:y val="5.9440660922238604E-2"/>
          <c:w val="0.74097507925072237"/>
          <c:h val="0.76223906359105864"/>
        </c:manualLayout>
      </c:layout>
      <c:barChart>
        <c:barDir val="col"/>
        <c:grouping val="clustered"/>
        <c:varyColors val="0"/>
        <c:ser>
          <c:idx val="1"/>
          <c:order val="0"/>
          <c:tx>
            <c:strRef>
              <c:f>Tabelle1!$B$22</c:f>
              <c:strCache>
                <c:ptCount val="1"/>
                <c:pt idx="0">
                  <c:v>Wind Speed Santa Cruz</c:v>
                </c:pt>
              </c:strCache>
            </c:strRef>
          </c:tx>
          <c:spPr>
            <a:pattFill prst="pct20">
              <a:fgClr>
                <a:srgbClr val="000000"/>
              </a:fgClr>
              <a:bgClr>
                <a:srgbClr val="FFFFFF"/>
              </a:bgClr>
            </a:pattFill>
            <a:ln w="12700">
              <a:solidFill>
                <a:srgbClr val="000000"/>
              </a:solidFill>
              <a:prstDash val="solid"/>
            </a:ln>
          </c:spPr>
          <c:invertIfNegative val="0"/>
          <c:cat>
            <c:strRef>
              <c:f>Tabelle1!$D$1:$O$1</c:f>
              <c:strCache>
                <c:ptCount val="12"/>
                <c:pt idx="0">
                  <c:v>ene</c:v>
                </c:pt>
                <c:pt idx="1">
                  <c:v>feb</c:v>
                </c:pt>
                <c:pt idx="2">
                  <c:v>mar</c:v>
                </c:pt>
                <c:pt idx="3">
                  <c:v>abr</c:v>
                </c:pt>
                <c:pt idx="4">
                  <c:v>may</c:v>
                </c:pt>
                <c:pt idx="5">
                  <c:v>jun</c:v>
                </c:pt>
                <c:pt idx="6">
                  <c:v>jul</c:v>
                </c:pt>
                <c:pt idx="7">
                  <c:v>ago</c:v>
                </c:pt>
                <c:pt idx="8">
                  <c:v>sep</c:v>
                </c:pt>
                <c:pt idx="9">
                  <c:v>oct</c:v>
                </c:pt>
                <c:pt idx="10">
                  <c:v>nov</c:v>
                </c:pt>
                <c:pt idx="11">
                  <c:v>dic </c:v>
                </c:pt>
              </c:strCache>
            </c:strRef>
          </c:cat>
          <c:val>
            <c:numRef>
              <c:f>Tabelle1!$D$22:$O$22</c:f>
              <c:numCache>
                <c:formatCode>0.00</c:formatCode>
                <c:ptCount val="12"/>
                <c:pt idx="0">
                  <c:v>4.6296296296296315</c:v>
                </c:pt>
                <c:pt idx="1">
                  <c:v>4.6296296296296315</c:v>
                </c:pt>
                <c:pt idx="2">
                  <c:v>4.6296296296296315</c:v>
                </c:pt>
                <c:pt idx="3">
                  <c:v>5.1440329218106982</c:v>
                </c:pt>
                <c:pt idx="4">
                  <c:v>5.1440329218106982</c:v>
                </c:pt>
                <c:pt idx="5">
                  <c:v>5.6584362139917683</c:v>
                </c:pt>
                <c:pt idx="6">
                  <c:v>6.1728395061728385</c:v>
                </c:pt>
                <c:pt idx="7">
                  <c:v>5.6584362139917683</c:v>
                </c:pt>
                <c:pt idx="8">
                  <c:v>5.1440329218106982</c:v>
                </c:pt>
                <c:pt idx="9">
                  <c:v>5.1440329218106982</c:v>
                </c:pt>
                <c:pt idx="10">
                  <c:v>4.6296296296296315</c:v>
                </c:pt>
                <c:pt idx="11">
                  <c:v>4.1152263374485578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F15-4F6F-B031-13AEE7A36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30"/>
        <c:axId val="357346560"/>
        <c:axId val="282524656"/>
      </c:barChart>
      <c:lineChart>
        <c:grouping val="standard"/>
        <c:varyColors val="0"/>
        <c:ser>
          <c:idx val="0"/>
          <c:order val="1"/>
          <c:tx>
            <c:v>Discharge Rio Grande</c:v>
          </c:tx>
          <c:spPr>
            <a:ln w="25400">
              <a:solidFill>
                <a:srgbClr val="000080"/>
              </a:solidFill>
              <a:prstDash val="solid"/>
            </a:ln>
          </c:spPr>
          <c:marker>
            <c:symbol val="circle"/>
            <c:size val="8"/>
            <c:spPr>
              <a:solidFill>
                <a:srgbClr val="FFFFFF"/>
              </a:solidFill>
              <a:ln>
                <a:solidFill>
                  <a:srgbClr val="000080"/>
                </a:solidFill>
                <a:prstDash val="solid"/>
              </a:ln>
            </c:spPr>
          </c:marker>
          <c:val>
            <c:numRef>
              <c:f>Tabelle1!$D$51:$O$51</c:f>
              <c:numCache>
                <c:formatCode>General</c:formatCode>
                <c:ptCount val="12"/>
                <c:pt idx="0">
                  <c:v>644.66666666666663</c:v>
                </c:pt>
                <c:pt idx="1">
                  <c:v>771.66666666666663</c:v>
                </c:pt>
                <c:pt idx="2">
                  <c:v>583.25</c:v>
                </c:pt>
                <c:pt idx="3">
                  <c:v>261.71428571428567</c:v>
                </c:pt>
                <c:pt idx="4">
                  <c:v>151</c:v>
                </c:pt>
                <c:pt idx="5">
                  <c:v>94.285714285714292</c:v>
                </c:pt>
                <c:pt idx="6">
                  <c:v>63</c:v>
                </c:pt>
                <c:pt idx="7">
                  <c:v>55</c:v>
                </c:pt>
                <c:pt idx="8">
                  <c:v>56.125000000000014</c:v>
                </c:pt>
                <c:pt idx="9">
                  <c:v>58.375</c:v>
                </c:pt>
                <c:pt idx="10">
                  <c:v>126.75</c:v>
                </c:pt>
                <c:pt idx="11">
                  <c:v>323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F15-4F6F-B031-13AEE7A3697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55455840"/>
        <c:axId val="221632560"/>
      </c:lineChart>
      <c:catAx>
        <c:axId val="357346560"/>
        <c:scaling>
          <c:orientation val="minMax"/>
        </c:scaling>
        <c:delete val="0"/>
        <c:axPos val="b"/>
        <c:numFmt formatCode="General" sourceLinked="1"/>
        <c:majorTickMark val="cross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-540000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282524656"/>
        <c:crosses val="autoZero"/>
        <c:auto val="0"/>
        <c:lblAlgn val="ctr"/>
        <c:lblOffset val="100"/>
        <c:tickLblSkip val="1"/>
        <c:tickMarkSkip val="1"/>
        <c:noMultiLvlLbl val="0"/>
      </c:catAx>
      <c:valAx>
        <c:axId val="282524656"/>
        <c:scaling>
          <c:orientation val="minMax"/>
          <c:min val="4"/>
        </c:scaling>
        <c:delete val="0"/>
        <c:axPos val="l"/>
        <c:title>
          <c:tx>
            <c:rich>
              <a:bodyPr/>
              <a:lstStyle/>
              <a:p>
                <a:pPr>
                  <a:defRPr sz="120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 sz="1200"/>
                  <a:t>Wind speed [m/s]</a:t>
                </a:r>
              </a:p>
            </c:rich>
          </c:tx>
          <c:layout>
            <c:manualLayout>
              <c:xMode val="edge"/>
              <c:yMode val="edge"/>
              <c:x val="0"/>
              <c:y val="0.29809419418187105"/>
            </c:manualLayout>
          </c:layout>
          <c:overlay val="0"/>
          <c:spPr>
            <a:noFill/>
            <a:ln w="25400">
              <a:noFill/>
            </a:ln>
          </c:spPr>
        </c:title>
        <c:numFmt formatCode="0.0" sourceLinked="0"/>
        <c:majorTickMark val="cross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1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7346560"/>
        <c:crosses val="autoZero"/>
        <c:crossBetween val="between"/>
        <c:majorUnit val="0.5"/>
      </c:valAx>
      <c:catAx>
        <c:axId val="355455840"/>
        <c:scaling>
          <c:orientation val="minMax"/>
        </c:scaling>
        <c:delete val="1"/>
        <c:axPos val="b"/>
        <c:majorTickMark val="out"/>
        <c:minorTickMark val="none"/>
        <c:tickLblPos val="none"/>
        <c:crossAx val="221632560"/>
        <c:crosses val="autoZero"/>
        <c:auto val="0"/>
        <c:lblAlgn val="ctr"/>
        <c:lblOffset val="100"/>
        <c:noMultiLvlLbl val="0"/>
      </c:catAx>
      <c:valAx>
        <c:axId val="221632560"/>
        <c:scaling>
          <c:orientation val="minMax"/>
        </c:scaling>
        <c:delete val="0"/>
        <c:axPos val="r"/>
        <c:title>
          <c:tx>
            <c:rich>
              <a:bodyPr/>
              <a:lstStyle/>
              <a:p>
                <a:pPr>
                  <a:defRPr sz="1200" b="0" i="0" u="none" strike="noStrike" baseline="0">
                    <a:solidFill>
                      <a:srgbClr val="000000"/>
                    </a:solidFill>
                    <a:latin typeface="Arial"/>
                    <a:ea typeface="Arial"/>
                    <a:cs typeface="Arial"/>
                  </a:defRPr>
                </a:pPr>
                <a:r>
                  <a:rPr lang="en-AU" sz="1200" dirty="0"/>
                  <a:t>Discharge [m3]</a:t>
                </a:r>
              </a:p>
            </c:rich>
          </c:tx>
          <c:layout>
            <c:manualLayout>
              <c:xMode val="edge"/>
              <c:yMode val="edge"/>
              <c:x val="0.95161290322580661"/>
              <c:y val="0.29021015729677146"/>
            </c:manualLayout>
          </c:layout>
          <c:overlay val="0"/>
          <c:spPr>
            <a:noFill/>
            <a:ln w="25400">
              <a:noFill/>
            </a:ln>
          </c:spPr>
        </c:title>
        <c:numFmt formatCode="General" sourceLinked="1"/>
        <c:majorTickMark val="cross"/>
        <c:minorTickMark val="none"/>
        <c:tickLblPos val="nextTo"/>
        <c:spPr>
          <a:ln w="3175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8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55455840"/>
        <c:crosses val="max"/>
        <c:crossBetween val="between"/>
      </c:valAx>
      <c:spPr>
        <a:noFill/>
        <a:ln w="12700">
          <a:solidFill>
            <a:srgbClr val="808080"/>
          </a:solidFill>
          <a:prstDash val="solid"/>
        </a:ln>
      </c:spPr>
    </c:plotArea>
    <c:legend>
      <c:legendPos val="t"/>
      <c:layout>
        <c:manualLayout>
          <c:xMode val="edge"/>
          <c:yMode val="edge"/>
          <c:x val="0.65807017123646183"/>
          <c:y val="3.5808576941959616E-2"/>
          <c:w val="0.33210042052700833"/>
          <c:h val="0.16703909369677494"/>
        </c:manualLayout>
      </c:layout>
      <c:overlay val="0"/>
      <c:spPr>
        <a:solidFill>
          <a:schemeClr val="bg1"/>
        </a:solidFill>
        <a:ln w="9525"/>
      </c:spPr>
      <c:txPr>
        <a:bodyPr/>
        <a:lstStyle/>
        <a:p>
          <a:pPr>
            <a:defRPr sz="1000"/>
          </a:pPr>
          <a:endParaRPr lang="en-US"/>
        </a:p>
      </c:txPr>
    </c:legend>
    <c:plotVisOnly val="1"/>
    <c:dispBlanksAs val="gap"/>
    <c:showDLblsOverMax val="0"/>
  </c:chart>
  <c:spPr>
    <a:solidFill>
      <a:srgbClr val="FFFFFF"/>
    </a:solidFill>
    <a:ln w="0">
      <a:noFill/>
      <a:prstDash val="solid"/>
    </a:ln>
  </c:spPr>
  <c:txPr>
    <a:bodyPr/>
    <a:lstStyle/>
    <a:p>
      <a:pPr>
        <a:defRPr sz="1000" b="0" i="0" u="none" strike="noStrike" baseline="0">
          <a:solidFill>
            <a:srgbClr val="000000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8.5540295695075763E-2"/>
          <c:y val="3.1034296813527262E-2"/>
          <c:w val="0.8723598162703432"/>
          <c:h val="0.8283151257274376"/>
        </c:manualLayout>
      </c:layout>
      <c:lineChart>
        <c:grouping val="standard"/>
        <c:varyColors val="0"/>
        <c:ser>
          <c:idx val="3"/>
          <c:order val="0"/>
          <c:tx>
            <c:strRef>
              <c:f>SCET2004!$AG$187</c:f>
              <c:strCache>
                <c:ptCount val="1"/>
                <c:pt idx="0">
                  <c:v>Velocidad media del viento (Km/h)</c:v>
                </c:pt>
              </c:strCache>
            </c:strRef>
          </c:tx>
          <c:spPr>
            <a:ln w="22225">
              <a:solidFill>
                <a:schemeClr val="accent5">
                  <a:lumMod val="50000"/>
                </a:schemeClr>
              </a:solidFill>
            </a:ln>
          </c:spPr>
          <c:marker>
            <c:symbol val="none"/>
          </c:marker>
          <c:val>
            <c:numRef>
              <c:f>SCET2004!$J$184:$J$214</c:f>
              <c:numCache>
                <c:formatCode>General</c:formatCode>
                <c:ptCount val="31"/>
                <c:pt idx="0">
                  <c:v>26.9</c:v>
                </c:pt>
                <c:pt idx="1">
                  <c:v>28.3</c:v>
                </c:pt>
                <c:pt idx="2">
                  <c:v>25.6</c:v>
                </c:pt>
                <c:pt idx="3">
                  <c:v>10</c:v>
                </c:pt>
                <c:pt idx="4">
                  <c:v>23</c:v>
                </c:pt>
                <c:pt idx="5">
                  <c:v>14.4</c:v>
                </c:pt>
                <c:pt idx="6">
                  <c:v>32</c:v>
                </c:pt>
                <c:pt idx="7">
                  <c:v>9.4</c:v>
                </c:pt>
                <c:pt idx="8">
                  <c:v>13.7</c:v>
                </c:pt>
                <c:pt idx="9">
                  <c:v>29.8</c:v>
                </c:pt>
                <c:pt idx="10">
                  <c:v>19.600000000000001</c:v>
                </c:pt>
                <c:pt idx="11">
                  <c:v>34.4</c:v>
                </c:pt>
                <c:pt idx="12">
                  <c:v>41.1</c:v>
                </c:pt>
                <c:pt idx="13">
                  <c:v>38.700000000000003</c:v>
                </c:pt>
                <c:pt idx="14">
                  <c:v>13.9</c:v>
                </c:pt>
                <c:pt idx="15">
                  <c:v>36.300000000000011</c:v>
                </c:pt>
                <c:pt idx="16">
                  <c:v>24.6</c:v>
                </c:pt>
                <c:pt idx="17">
                  <c:v>21.1</c:v>
                </c:pt>
                <c:pt idx="18">
                  <c:v>13.7</c:v>
                </c:pt>
                <c:pt idx="19">
                  <c:v>9.3000000000000007</c:v>
                </c:pt>
                <c:pt idx="20">
                  <c:v>27.2</c:v>
                </c:pt>
                <c:pt idx="21">
                  <c:v>30.6</c:v>
                </c:pt>
                <c:pt idx="22">
                  <c:v>27</c:v>
                </c:pt>
                <c:pt idx="23">
                  <c:v>21.9</c:v>
                </c:pt>
                <c:pt idx="24">
                  <c:v>18.5</c:v>
                </c:pt>
                <c:pt idx="25">
                  <c:v>21.9</c:v>
                </c:pt>
                <c:pt idx="26">
                  <c:v>24.1</c:v>
                </c:pt>
                <c:pt idx="27">
                  <c:v>31.5</c:v>
                </c:pt>
                <c:pt idx="28">
                  <c:v>32</c:v>
                </c:pt>
                <c:pt idx="29">
                  <c:v>20.399999999999999</c:v>
                </c:pt>
                <c:pt idx="30">
                  <c:v>9.8000000000000007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E8E4-4433-A855-18305FC77647}"/>
            </c:ext>
          </c:extLst>
        </c:ser>
        <c:ser>
          <c:idx val="4"/>
          <c:order val="1"/>
          <c:tx>
            <c:strRef>
              <c:f>SCET2004!$AG$188</c:f>
              <c:strCache>
                <c:ptCount val="1"/>
                <c:pt idx="0">
                  <c:v>Velocidad máxima sostenida del viento (Km/h)</c:v>
                </c:pt>
              </c:strCache>
            </c:strRef>
          </c:tx>
          <c:spPr>
            <a:ln w="22225">
              <a:solidFill>
                <a:schemeClr val="accent2"/>
              </a:solidFill>
            </a:ln>
          </c:spPr>
          <c:marker>
            <c:symbol val="none"/>
          </c:marker>
          <c:val>
            <c:numRef>
              <c:f>SCET2004!$K$184:$K$214</c:f>
              <c:numCache>
                <c:formatCode>General</c:formatCode>
                <c:ptCount val="31"/>
                <c:pt idx="0">
                  <c:v>37</c:v>
                </c:pt>
                <c:pt idx="1">
                  <c:v>46.5</c:v>
                </c:pt>
                <c:pt idx="2">
                  <c:v>37</c:v>
                </c:pt>
                <c:pt idx="3">
                  <c:v>24.1</c:v>
                </c:pt>
                <c:pt idx="4">
                  <c:v>27.8</c:v>
                </c:pt>
                <c:pt idx="5">
                  <c:v>27.8</c:v>
                </c:pt>
                <c:pt idx="6">
                  <c:v>55.4</c:v>
                </c:pt>
                <c:pt idx="7">
                  <c:v>18.3</c:v>
                </c:pt>
                <c:pt idx="8">
                  <c:v>24.1</c:v>
                </c:pt>
                <c:pt idx="9">
                  <c:v>37</c:v>
                </c:pt>
                <c:pt idx="10">
                  <c:v>31.3</c:v>
                </c:pt>
                <c:pt idx="11">
                  <c:v>46.5</c:v>
                </c:pt>
                <c:pt idx="12">
                  <c:v>46.5</c:v>
                </c:pt>
                <c:pt idx="13">
                  <c:v>51.9</c:v>
                </c:pt>
                <c:pt idx="14">
                  <c:v>22.2</c:v>
                </c:pt>
                <c:pt idx="15">
                  <c:v>46.5</c:v>
                </c:pt>
                <c:pt idx="16">
                  <c:v>27.8</c:v>
                </c:pt>
                <c:pt idx="17">
                  <c:v>31.3</c:v>
                </c:pt>
                <c:pt idx="18">
                  <c:v>22.2</c:v>
                </c:pt>
                <c:pt idx="19">
                  <c:v>14.8</c:v>
                </c:pt>
                <c:pt idx="20">
                  <c:v>37</c:v>
                </c:pt>
                <c:pt idx="21">
                  <c:v>40.700000000000003</c:v>
                </c:pt>
                <c:pt idx="22">
                  <c:v>37</c:v>
                </c:pt>
                <c:pt idx="23">
                  <c:v>37</c:v>
                </c:pt>
                <c:pt idx="24">
                  <c:v>24.1</c:v>
                </c:pt>
                <c:pt idx="25">
                  <c:v>29.4</c:v>
                </c:pt>
                <c:pt idx="26">
                  <c:v>37</c:v>
                </c:pt>
                <c:pt idx="27">
                  <c:v>40.700000000000003</c:v>
                </c:pt>
                <c:pt idx="28">
                  <c:v>37</c:v>
                </c:pt>
                <c:pt idx="29">
                  <c:v>33.5</c:v>
                </c:pt>
                <c:pt idx="30">
                  <c:v>18.3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E8E4-4433-A855-18305FC77647}"/>
            </c:ext>
          </c:extLst>
        </c:ser>
        <c:ser>
          <c:idx val="5"/>
          <c:order val="2"/>
          <c:tx>
            <c:strRef>
              <c:f>SCET2004!$AG$189</c:f>
              <c:strCache>
                <c:ptCount val="1"/>
                <c:pt idx="0">
                  <c:v>Velocidad de ráfagas máximas de viento (Km/h)</c:v>
                </c:pt>
              </c:strCache>
            </c:strRef>
          </c:tx>
          <c:spPr>
            <a:ln>
              <a:noFill/>
            </a:ln>
          </c:spPr>
          <c:marker>
            <c:symbol val="x"/>
            <c:size val="6"/>
            <c:spPr>
              <a:noFill/>
              <a:ln>
                <a:solidFill>
                  <a:schemeClr val="accent2"/>
                </a:solidFill>
              </a:ln>
            </c:spPr>
          </c:marker>
          <c:val>
            <c:numRef>
              <c:f>SCET2004!$L$184:$L$214</c:f>
              <c:numCache>
                <c:formatCode>General</c:formatCode>
                <c:ptCount val="31"/>
                <c:pt idx="0">
                  <c:v>57.2</c:v>
                </c:pt>
                <c:pt idx="1">
                  <c:v>55.4</c:v>
                </c:pt>
                <c:pt idx="2">
                  <c:v>55.4</c:v>
                </c:pt>
                <c:pt idx="6">
                  <c:v>74.099999999999994</c:v>
                </c:pt>
                <c:pt idx="9">
                  <c:v>64.8</c:v>
                </c:pt>
                <c:pt idx="10">
                  <c:v>51.9</c:v>
                </c:pt>
                <c:pt idx="11">
                  <c:v>74.099999999999994</c:v>
                </c:pt>
                <c:pt idx="12">
                  <c:v>72.2</c:v>
                </c:pt>
                <c:pt idx="13">
                  <c:v>74.099999999999994</c:v>
                </c:pt>
                <c:pt idx="15">
                  <c:v>64.8</c:v>
                </c:pt>
                <c:pt idx="16">
                  <c:v>48.2</c:v>
                </c:pt>
                <c:pt idx="20">
                  <c:v>50</c:v>
                </c:pt>
                <c:pt idx="21">
                  <c:v>59.4</c:v>
                </c:pt>
                <c:pt idx="22">
                  <c:v>72.2</c:v>
                </c:pt>
                <c:pt idx="23">
                  <c:v>46.5</c:v>
                </c:pt>
                <c:pt idx="26">
                  <c:v>46.5</c:v>
                </c:pt>
                <c:pt idx="27">
                  <c:v>64.8</c:v>
                </c:pt>
                <c:pt idx="28">
                  <c:v>59.4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2-E8E4-4433-A855-18305FC7764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356059152"/>
        <c:axId val="357113712"/>
      </c:lineChart>
      <c:catAx>
        <c:axId val="356059152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sz="1200" b="0"/>
                </a:pPr>
                <a:r>
                  <a:rPr lang="en-US" sz="1200" b="0"/>
                  <a:t>Day of August 2004</a:t>
                </a:r>
              </a:p>
            </c:rich>
          </c:tx>
          <c:layout>
            <c:manualLayout>
              <c:xMode val="edge"/>
              <c:yMode val="edge"/>
              <c:x val="0.33041866898416733"/>
              <c:y val="0.92476729910966604"/>
            </c:manualLayout>
          </c:layout>
          <c:overlay val="0"/>
        </c:title>
        <c:numFmt formatCode="General" sourceLinked="1"/>
        <c:majorTickMark val="out"/>
        <c:minorTickMark val="none"/>
        <c:tickLblPos val="nextTo"/>
        <c:txPr>
          <a:bodyPr rot="5400000" vert="horz"/>
          <a:lstStyle/>
          <a:p>
            <a:pPr>
              <a:defRPr sz="800"/>
            </a:pPr>
            <a:endParaRPr lang="en-US"/>
          </a:p>
        </c:txPr>
        <c:crossAx val="357113712"/>
        <c:crosses val="autoZero"/>
        <c:auto val="1"/>
        <c:lblAlgn val="ctr"/>
        <c:lblOffset val="100"/>
        <c:noMultiLvlLbl val="0"/>
      </c:catAx>
      <c:valAx>
        <c:axId val="357113712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sz="1050" b="0"/>
                </a:pPr>
                <a:r>
                  <a:rPr lang="en-US" sz="1050" b="0"/>
                  <a:t>Wind Speed km/h</a:t>
                </a:r>
              </a:p>
            </c:rich>
          </c:tx>
          <c:layout>
            <c:manualLayout>
              <c:xMode val="edge"/>
              <c:yMode val="edge"/>
              <c:x val="9.684990714140658E-2"/>
              <c:y val="5.0606650147183165E-2"/>
            </c:manualLayout>
          </c:layout>
          <c:overlay val="0"/>
          <c:spPr>
            <a:solidFill>
              <a:schemeClr val="bg1"/>
            </a:solidFill>
          </c:spPr>
        </c:title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en-US"/>
          </a:p>
        </c:txPr>
        <c:crossAx val="356059152"/>
        <c:crosses val="autoZero"/>
        <c:crossBetween val="between"/>
      </c:valAx>
    </c:plotArea>
    <c:legend>
      <c:legendPos val="r"/>
      <c:layout>
        <c:manualLayout>
          <c:xMode val="edge"/>
          <c:yMode val="edge"/>
          <c:x val="0.32659155717256871"/>
          <c:y val="0.73945045963654121"/>
          <c:w val="0.64910607757139582"/>
          <c:h val="0.10692399605702839"/>
        </c:manualLayout>
      </c:layout>
      <c:overlay val="0"/>
      <c:spPr>
        <a:solidFill>
          <a:sysClr val="window" lastClr="FFFFFF"/>
        </a:solidFill>
        <a:ln>
          <a:noFill/>
        </a:ln>
      </c:spPr>
      <c:txPr>
        <a:bodyPr/>
        <a:lstStyle/>
        <a:p>
          <a:pPr>
            <a:defRPr sz="800"/>
          </a:pPr>
          <a:endParaRPr lang="en-US"/>
        </a:p>
      </c:txPr>
    </c:legend>
    <c:plotVisOnly val="1"/>
    <c:dispBlanksAs val="gap"/>
    <c:showDLblsOverMax val="0"/>
  </c:chart>
  <c:spPr>
    <a:solidFill>
      <a:schemeClr val="bg1"/>
    </a:solidFill>
    <a:ln>
      <a:noFill/>
    </a:ln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0.17158570278174956"/>
          <c:y val="6.2450854038898343E-2"/>
          <c:w val="0.74718564900019802"/>
          <c:h val="0.76034920622148205"/>
        </c:manualLayout>
      </c:layout>
      <c:scatterChart>
        <c:scatterStyle val="lineMarker"/>
        <c:varyColors val="0"/>
        <c:ser>
          <c:idx val="0"/>
          <c:order val="0"/>
          <c:spPr>
            <a:ln w="28575">
              <a:noFill/>
            </a:ln>
          </c:spPr>
          <c:marker>
            <c:symbol val="x"/>
            <c:size val="8"/>
            <c:spPr>
              <a:noFill/>
              <a:ln w="15875"/>
            </c:spPr>
          </c:marker>
          <c:xVal>
            <c:numRef>
              <c:f>Sheet1!$AV$18:$AV$65</c:f>
              <c:numCache>
                <c:formatCode>General</c:formatCode>
                <c:ptCount val="48"/>
                <c:pt idx="0">
                  <c:v>1970.5</c:v>
                </c:pt>
                <c:pt idx="1">
                  <c:v>1970.5</c:v>
                </c:pt>
                <c:pt idx="2">
                  <c:v>1970.5</c:v>
                </c:pt>
                <c:pt idx="3">
                  <c:v>1970.5</c:v>
                </c:pt>
                <c:pt idx="4">
                  <c:v>1980.5</c:v>
                </c:pt>
                <c:pt idx="5">
                  <c:v>1980.5</c:v>
                </c:pt>
                <c:pt idx="6">
                  <c:v>1980.5</c:v>
                </c:pt>
                <c:pt idx="7">
                  <c:v>1980.5</c:v>
                </c:pt>
                <c:pt idx="8">
                  <c:v>1980.5</c:v>
                </c:pt>
                <c:pt idx="9">
                  <c:v>1980.5</c:v>
                </c:pt>
                <c:pt idx="10">
                  <c:v>1980.5</c:v>
                </c:pt>
                <c:pt idx="11">
                  <c:v>1980.5</c:v>
                </c:pt>
                <c:pt idx="12">
                  <c:v>1980.5</c:v>
                </c:pt>
                <c:pt idx="13">
                  <c:v>1980.5</c:v>
                </c:pt>
                <c:pt idx="14">
                  <c:v>1980.5</c:v>
                </c:pt>
                <c:pt idx="15">
                  <c:v>1980.5</c:v>
                </c:pt>
                <c:pt idx="16">
                  <c:v>1980.5</c:v>
                </c:pt>
                <c:pt idx="17">
                  <c:v>1991</c:v>
                </c:pt>
                <c:pt idx="18">
                  <c:v>1991</c:v>
                </c:pt>
                <c:pt idx="19">
                  <c:v>1991</c:v>
                </c:pt>
                <c:pt idx="20">
                  <c:v>1991</c:v>
                </c:pt>
                <c:pt idx="21">
                  <c:v>1991</c:v>
                </c:pt>
                <c:pt idx="22">
                  <c:v>1991</c:v>
                </c:pt>
                <c:pt idx="23">
                  <c:v>1991</c:v>
                </c:pt>
                <c:pt idx="24">
                  <c:v>1991</c:v>
                </c:pt>
                <c:pt idx="25">
                  <c:v>1991</c:v>
                </c:pt>
                <c:pt idx="26">
                  <c:v>1991</c:v>
                </c:pt>
                <c:pt idx="27">
                  <c:v>1991</c:v>
                </c:pt>
                <c:pt idx="28">
                  <c:v>1991</c:v>
                </c:pt>
                <c:pt idx="29">
                  <c:v>1991</c:v>
                </c:pt>
                <c:pt idx="30">
                  <c:v>2000</c:v>
                </c:pt>
                <c:pt idx="31">
                  <c:v>2000</c:v>
                </c:pt>
                <c:pt idx="32">
                  <c:v>2000</c:v>
                </c:pt>
                <c:pt idx="33">
                  <c:v>2000</c:v>
                </c:pt>
                <c:pt idx="34">
                  <c:v>2000</c:v>
                </c:pt>
                <c:pt idx="35">
                  <c:v>2000</c:v>
                </c:pt>
                <c:pt idx="36">
                  <c:v>2000</c:v>
                </c:pt>
                <c:pt idx="37">
                  <c:v>2000</c:v>
                </c:pt>
                <c:pt idx="38">
                  <c:v>2000</c:v>
                </c:pt>
                <c:pt idx="39">
                  <c:v>2007.5</c:v>
                </c:pt>
                <c:pt idx="40">
                  <c:v>2007.5</c:v>
                </c:pt>
                <c:pt idx="41">
                  <c:v>2007.5</c:v>
                </c:pt>
                <c:pt idx="42">
                  <c:v>2007.5</c:v>
                </c:pt>
                <c:pt idx="43">
                  <c:v>2007.5</c:v>
                </c:pt>
                <c:pt idx="44">
                  <c:v>2007.5</c:v>
                </c:pt>
                <c:pt idx="45">
                  <c:v>2007.5</c:v>
                </c:pt>
                <c:pt idx="46">
                  <c:v>2007.5</c:v>
                </c:pt>
                <c:pt idx="47">
                  <c:v>2007.5</c:v>
                </c:pt>
              </c:numCache>
            </c:numRef>
          </c:xVal>
          <c:yVal>
            <c:numRef>
              <c:f>Sheet1!$AW$18:$AW$65</c:f>
              <c:numCache>
                <c:formatCode>General</c:formatCode>
                <c:ptCount val="48"/>
                <c:pt idx="0">
                  <c:v>22.777777777777779</c:v>
                </c:pt>
                <c:pt idx="1">
                  <c:v>22.2222222222222</c:v>
                </c:pt>
                <c:pt idx="2">
                  <c:v>44.4444444444444</c:v>
                </c:pt>
                <c:pt idx="3">
                  <c:v>32.222222222222243</c:v>
                </c:pt>
                <c:pt idx="4">
                  <c:v>18.181818181818198</c:v>
                </c:pt>
                <c:pt idx="5">
                  <c:v>28.181818181818198</c:v>
                </c:pt>
                <c:pt idx="6">
                  <c:v>25.454545454545453</c:v>
                </c:pt>
                <c:pt idx="7">
                  <c:v>25.454545454545453</c:v>
                </c:pt>
                <c:pt idx="8">
                  <c:v>41.818181818181841</c:v>
                </c:pt>
                <c:pt idx="9">
                  <c:v>28.636363636363626</c:v>
                </c:pt>
                <c:pt idx="10">
                  <c:v>27.272727272727241</c:v>
                </c:pt>
                <c:pt idx="11">
                  <c:v>8.4545454545454568</c:v>
                </c:pt>
                <c:pt idx="12">
                  <c:v>38.181818181818159</c:v>
                </c:pt>
                <c:pt idx="13">
                  <c:v>25.454545454545453</c:v>
                </c:pt>
                <c:pt idx="14">
                  <c:v>27.272727272727241</c:v>
                </c:pt>
                <c:pt idx="15">
                  <c:v>14.636363636363637</c:v>
                </c:pt>
                <c:pt idx="16">
                  <c:v>20</c:v>
                </c:pt>
                <c:pt idx="17">
                  <c:v>9</c:v>
                </c:pt>
                <c:pt idx="18">
                  <c:v>3</c:v>
                </c:pt>
                <c:pt idx="19">
                  <c:v>3</c:v>
                </c:pt>
                <c:pt idx="20">
                  <c:v>8</c:v>
                </c:pt>
                <c:pt idx="21">
                  <c:v>25.5</c:v>
                </c:pt>
                <c:pt idx="22">
                  <c:v>24</c:v>
                </c:pt>
                <c:pt idx="23">
                  <c:v>15</c:v>
                </c:pt>
                <c:pt idx="24">
                  <c:v>20</c:v>
                </c:pt>
                <c:pt idx="25">
                  <c:v>12</c:v>
                </c:pt>
                <c:pt idx="26">
                  <c:v>21</c:v>
                </c:pt>
                <c:pt idx="27">
                  <c:v>9</c:v>
                </c:pt>
                <c:pt idx="28">
                  <c:v>23</c:v>
                </c:pt>
                <c:pt idx="29">
                  <c:v>30</c:v>
                </c:pt>
                <c:pt idx="30">
                  <c:v>8.75</c:v>
                </c:pt>
                <c:pt idx="31">
                  <c:v>15</c:v>
                </c:pt>
                <c:pt idx="32">
                  <c:v>21.25</c:v>
                </c:pt>
                <c:pt idx="33">
                  <c:v>14.375000000000005</c:v>
                </c:pt>
                <c:pt idx="34">
                  <c:v>15</c:v>
                </c:pt>
                <c:pt idx="35">
                  <c:v>8.75</c:v>
                </c:pt>
                <c:pt idx="36">
                  <c:v>13.75</c:v>
                </c:pt>
                <c:pt idx="37">
                  <c:v>7.5</c:v>
                </c:pt>
                <c:pt idx="38">
                  <c:v>20</c:v>
                </c:pt>
                <c:pt idx="39">
                  <c:v>7</c:v>
                </c:pt>
                <c:pt idx="40">
                  <c:v>7.1428571428571415</c:v>
                </c:pt>
                <c:pt idx="41">
                  <c:v>12.857142857142868</c:v>
                </c:pt>
                <c:pt idx="42">
                  <c:v>14.285714285714286</c:v>
                </c:pt>
                <c:pt idx="43">
                  <c:v>11.428571428571418</c:v>
                </c:pt>
                <c:pt idx="44">
                  <c:v>20</c:v>
                </c:pt>
                <c:pt idx="45">
                  <c:v>20</c:v>
                </c:pt>
                <c:pt idx="46">
                  <c:v>8.5714285714285712</c:v>
                </c:pt>
                <c:pt idx="47">
                  <c:v>21.428571428571427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85AC-42C1-85D3-A25EF1BF779D}"/>
            </c:ext>
          </c:extLst>
        </c:ser>
        <c:ser>
          <c:idx val="1"/>
          <c:order val="1"/>
          <c:spPr>
            <a:ln w="28575">
              <a:noFill/>
            </a:ln>
          </c:spPr>
          <c:marker>
            <c:symbol val="circle"/>
            <c:size val="12"/>
            <c:spPr>
              <a:solidFill>
                <a:schemeClr val="tx2">
                  <a:lumMod val="40000"/>
                  <a:lumOff val="60000"/>
                </a:schemeClr>
              </a:solidFill>
              <a:ln>
                <a:solidFill>
                  <a:schemeClr val="accent1"/>
                </a:solidFill>
              </a:ln>
            </c:spPr>
          </c:marker>
          <c:xVal>
            <c:numRef>
              <c:f>Sheet1!$U$13:$U$17</c:f>
              <c:numCache>
                <c:formatCode>General</c:formatCode>
                <c:ptCount val="5"/>
                <c:pt idx="0">
                  <c:v>1970.5</c:v>
                </c:pt>
                <c:pt idx="1">
                  <c:v>1980.5</c:v>
                </c:pt>
                <c:pt idx="2">
                  <c:v>1991</c:v>
                </c:pt>
                <c:pt idx="3">
                  <c:v>2000</c:v>
                </c:pt>
                <c:pt idx="4">
                  <c:v>2007.5</c:v>
                </c:pt>
              </c:numCache>
            </c:numRef>
          </c:xVal>
          <c:yVal>
            <c:numRef>
              <c:f>Sheet1!$AQ$13:$AQ$17</c:f>
              <c:numCache>
                <c:formatCode>0</c:formatCode>
                <c:ptCount val="5"/>
                <c:pt idx="0">
                  <c:v>30.416666666666664</c:v>
                </c:pt>
                <c:pt idx="1">
                  <c:v>25.307692307692307</c:v>
                </c:pt>
                <c:pt idx="2">
                  <c:v>15.576923076923077</c:v>
                </c:pt>
                <c:pt idx="3">
                  <c:v>13.819444444444454</c:v>
                </c:pt>
                <c:pt idx="4">
                  <c:v>14.464285714285721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1-85AC-42C1-85D3-A25EF1BF779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357113320"/>
        <c:axId val="357115280"/>
      </c:scatterChart>
      <c:valAx>
        <c:axId val="357113320"/>
        <c:scaling>
          <c:orientation val="minMax"/>
        </c:scaling>
        <c:delete val="0"/>
        <c:axPos val="b"/>
        <c:title>
          <c:tx>
            <c:rich>
              <a:bodyPr/>
              <a:lstStyle/>
              <a:p>
                <a:pPr>
                  <a:defRPr b="0"/>
                </a:pPr>
                <a:r>
                  <a:rPr lang="en-AU" b="0"/>
                  <a:t>Year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357115280"/>
        <c:crosses val="autoZero"/>
        <c:crossBetween val="midCat"/>
      </c:valAx>
      <c:valAx>
        <c:axId val="357115280"/>
        <c:scaling>
          <c:orientation val="minMax"/>
        </c:scaling>
        <c:delete val="0"/>
        <c:axPos val="l"/>
        <c:majorGridlines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 dirty="0"/>
                  <a:t>Migration Rate m/a</a:t>
                </a:r>
              </a:p>
            </c:rich>
          </c:tx>
          <c:overlay val="0"/>
        </c:title>
        <c:numFmt formatCode="General" sourceLinked="1"/>
        <c:majorTickMark val="out"/>
        <c:minorTickMark val="none"/>
        <c:tickLblPos val="nextTo"/>
        <c:crossAx val="357113320"/>
        <c:crosses val="autoZero"/>
        <c:crossBetween val="midCat"/>
      </c:valAx>
    </c:plotArea>
    <c:plotVisOnly val="1"/>
    <c:dispBlanksAs val="gap"/>
    <c:showDLblsOverMax val="0"/>
  </c:chart>
  <c:spPr>
    <a:ln>
      <a:noFill/>
    </a:ln>
  </c:spPr>
  <c:txPr>
    <a:bodyPr/>
    <a:lstStyle/>
    <a:p>
      <a:pPr>
        <a:defRPr>
          <a:solidFill>
            <a:schemeClr val="tx2"/>
          </a:solidFill>
        </a:defRPr>
      </a:pPr>
      <a:endParaRPr lang="en-US"/>
    </a:p>
  </c:txPr>
  <c:externalData r:id="rId1">
    <c:autoUpdate val="0"/>
  </c:externalData>
</c:chartSpac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1342" y="1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B3B7E4-A211-450A-B104-EA8E89A190BE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1342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F72494-BD2A-427B-89E4-E017B6110069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5945790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1342" y="1"/>
            <a:ext cx="2946347" cy="49821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6ADBCA-916B-4419-B29D-A189EB9A5B4A}" type="datetimeFigureOut">
              <a:rPr lang="de-DE" smtClean="0"/>
              <a:t>11.08.2023</a:t>
            </a:fld>
            <a:endParaRPr lang="de-DE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5637" cy="33512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927" y="4778722"/>
            <a:ext cx="5439410" cy="390986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de-D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1342" y="9431600"/>
            <a:ext cx="2946347" cy="49821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D06500-57F3-405F-92A5-6DE512B4D68C}" type="slidenum">
              <a:rPr lang="de-DE" smtClean="0"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2691205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AU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2EB82CC-914D-43CD-A26A-2698B7D9834F}" type="slidenum">
              <a:rPr lang="en-AU" smtClean="0"/>
              <a:pPr/>
              <a:t>14</a:t>
            </a:fld>
            <a:endParaRPr lang="en-AU"/>
          </a:p>
        </p:txBody>
      </p:sp>
    </p:spTree>
    <p:extLst>
      <p:ext uri="{BB962C8B-B14F-4D97-AF65-F5344CB8AC3E}">
        <p14:creationId xmlns:p14="http://schemas.microsoft.com/office/powerpoint/2010/main" val="22424821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noProof="1"/>
              <a:t>Click to edit Master subtitle style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EE3B30C1-6B2C-4091-8EE7-B735F2CEB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DCAB0A01-2AEB-42BE-AAF6-1D8AA5C3EC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73D4770B-FC4A-4E5E-86F5-B1668107F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57C450-9BC1-46BD-99D2-44FD7CCAC378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594266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EFF7B06D-19B8-4F39-BDD6-AC6957420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09D7D495-5651-4A28-AF54-0F7375DDB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189C313A-0F47-4F4B-8FE9-ECAC89E77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D06DD-8A7C-4B32-A348-2535C1FA2F5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53957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9359E976-39E5-49B4-BFA9-5AA2AC9FD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4CD0C101-DFDE-405E-901F-15D3D0E930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04A9A283-FD89-486B-A25E-9B9B958FC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CCB824-58A9-4B77-96CF-502246AD2DA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149362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5" name="Date Placeholder 1027">
            <a:extLst>
              <a:ext uri="{FF2B5EF4-FFF2-40B4-BE49-F238E27FC236}">
                <a16:creationId xmlns:a16="http://schemas.microsoft.com/office/drawing/2014/main" id="{38DB06D0-45BA-4D7B-993C-4AE1652EBC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1028">
            <a:extLst>
              <a:ext uri="{FF2B5EF4-FFF2-40B4-BE49-F238E27FC236}">
                <a16:creationId xmlns:a16="http://schemas.microsoft.com/office/drawing/2014/main" id="{C45EAE06-503A-4E22-B170-4106E1568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029">
            <a:extLst>
              <a:ext uri="{FF2B5EF4-FFF2-40B4-BE49-F238E27FC236}">
                <a16:creationId xmlns:a16="http://schemas.microsoft.com/office/drawing/2014/main" id="{0B1AA435-4D8E-437F-A966-697C454DC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3DE72B-5845-4032-B525-46AC111DA6E6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96136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7" name="Date Placeholder 1027">
            <a:extLst>
              <a:ext uri="{FF2B5EF4-FFF2-40B4-BE49-F238E27FC236}">
                <a16:creationId xmlns:a16="http://schemas.microsoft.com/office/drawing/2014/main" id="{9D75D2D3-68F3-4A3D-BEB2-8E3F5CFB2E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Footer Placeholder 1028">
            <a:extLst>
              <a:ext uri="{FF2B5EF4-FFF2-40B4-BE49-F238E27FC236}">
                <a16:creationId xmlns:a16="http://schemas.microsoft.com/office/drawing/2014/main" id="{0B37FE8F-AB3D-48EB-9B93-AB73F3F446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1029">
            <a:extLst>
              <a:ext uri="{FF2B5EF4-FFF2-40B4-BE49-F238E27FC236}">
                <a16:creationId xmlns:a16="http://schemas.microsoft.com/office/drawing/2014/main" id="{C79580D2-E23F-46E0-B3DC-12997F117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BB0FF-9895-44E5-9B61-D57B5365748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43633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Date Placeholder 1027">
            <a:extLst>
              <a:ext uri="{FF2B5EF4-FFF2-40B4-BE49-F238E27FC236}">
                <a16:creationId xmlns:a16="http://schemas.microsoft.com/office/drawing/2014/main" id="{92CBBEB0-B359-4FF3-9D4C-E72BE0C64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Footer Placeholder 1028">
            <a:extLst>
              <a:ext uri="{FF2B5EF4-FFF2-40B4-BE49-F238E27FC236}">
                <a16:creationId xmlns:a16="http://schemas.microsoft.com/office/drawing/2014/main" id="{379DAFF8-01AC-4173-8346-56B7E6E0D6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1029">
            <a:extLst>
              <a:ext uri="{FF2B5EF4-FFF2-40B4-BE49-F238E27FC236}">
                <a16:creationId xmlns:a16="http://schemas.microsoft.com/office/drawing/2014/main" id="{9A0FC386-2C2F-4134-BFA3-521E7AA4E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706CE3-2016-43BB-9C6B-A9CAAAC166E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6288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027">
            <a:extLst>
              <a:ext uri="{FF2B5EF4-FFF2-40B4-BE49-F238E27FC236}">
                <a16:creationId xmlns:a16="http://schemas.microsoft.com/office/drawing/2014/main" id="{087D47D0-8C58-4ADD-8293-B740DA0D7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Footer Placeholder 1028">
            <a:extLst>
              <a:ext uri="{FF2B5EF4-FFF2-40B4-BE49-F238E27FC236}">
                <a16:creationId xmlns:a16="http://schemas.microsoft.com/office/drawing/2014/main" id="{A2CB302A-177A-4B3E-840A-24AC5B95D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1029">
            <a:extLst>
              <a:ext uri="{FF2B5EF4-FFF2-40B4-BE49-F238E27FC236}">
                <a16:creationId xmlns:a16="http://schemas.microsoft.com/office/drawing/2014/main" id="{595D3AC3-0C5A-4AE5-A480-7A1BCA60AD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64FD5C-E568-49F7-A42C-0F4830A49AB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6666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5" name="Date Placeholder 1027">
            <a:extLst>
              <a:ext uri="{FF2B5EF4-FFF2-40B4-BE49-F238E27FC236}">
                <a16:creationId xmlns:a16="http://schemas.microsoft.com/office/drawing/2014/main" id="{5E742E54-F33D-4710-93B6-7726443F9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1028">
            <a:extLst>
              <a:ext uri="{FF2B5EF4-FFF2-40B4-BE49-F238E27FC236}">
                <a16:creationId xmlns:a16="http://schemas.microsoft.com/office/drawing/2014/main" id="{C15A5DAA-8539-449D-9846-B107D53DD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029">
            <a:extLst>
              <a:ext uri="{FF2B5EF4-FFF2-40B4-BE49-F238E27FC236}">
                <a16:creationId xmlns:a16="http://schemas.microsoft.com/office/drawing/2014/main" id="{E7021738-E27A-4F86-AF84-66ED902F5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7AA21-9830-4C2F-A60D-93987749A87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17711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noProof="1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1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noProof="1"/>
              <a:t>Click to edit Master text styles</a:t>
            </a:r>
          </a:p>
        </p:txBody>
      </p:sp>
      <p:sp>
        <p:nvSpPr>
          <p:cNvPr id="5" name="Date Placeholder 1027">
            <a:extLst>
              <a:ext uri="{FF2B5EF4-FFF2-40B4-BE49-F238E27FC236}">
                <a16:creationId xmlns:a16="http://schemas.microsoft.com/office/drawing/2014/main" id="{F163C1A8-8E95-4CB5-9EBC-E11A21C79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Footer Placeholder 1028">
            <a:extLst>
              <a:ext uri="{FF2B5EF4-FFF2-40B4-BE49-F238E27FC236}">
                <a16:creationId xmlns:a16="http://schemas.microsoft.com/office/drawing/2014/main" id="{00AF615B-483F-4440-AEAD-F57A0CE0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1029">
            <a:extLst>
              <a:ext uri="{FF2B5EF4-FFF2-40B4-BE49-F238E27FC236}">
                <a16:creationId xmlns:a16="http://schemas.microsoft.com/office/drawing/2014/main" id="{688B831F-F167-4D46-BAEE-5838F58EF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C7D8A-A440-49E5-8FF0-CE90AD69C8E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78740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7A0416FF-4275-4813-9DEB-D3098AF72E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492C6BF7-9F5A-4DD9-9063-DD21CF5BD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A2D01360-AA81-4CE1-A61F-80977AEBF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D46640-A4E2-4109-840E-0388CA6B1719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480949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noProof="1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en-US" noProof="1"/>
              <a:t>Click to edit Master text styles</a:t>
            </a:r>
          </a:p>
          <a:p>
            <a:pPr lvl="1"/>
            <a:r>
              <a:rPr lang="en-US" noProof="1"/>
              <a:t>Second level</a:t>
            </a:r>
          </a:p>
          <a:p>
            <a:pPr lvl="2"/>
            <a:r>
              <a:rPr lang="en-US" noProof="1"/>
              <a:t>Third level</a:t>
            </a:r>
          </a:p>
          <a:p>
            <a:pPr lvl="3"/>
            <a:r>
              <a:rPr lang="en-US" noProof="1"/>
              <a:t>Fourth level</a:t>
            </a:r>
          </a:p>
          <a:p>
            <a:pPr lvl="4"/>
            <a:r>
              <a:rPr lang="en-US" noProof="1"/>
              <a:t>Fifth level</a:t>
            </a:r>
          </a:p>
        </p:txBody>
      </p:sp>
      <p:sp>
        <p:nvSpPr>
          <p:cNvPr id="4" name="Date Placeholder 1027">
            <a:extLst>
              <a:ext uri="{FF2B5EF4-FFF2-40B4-BE49-F238E27FC236}">
                <a16:creationId xmlns:a16="http://schemas.microsoft.com/office/drawing/2014/main" id="{C40DA201-0B21-4666-86CF-98EB77212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Footer Placeholder 1028">
            <a:extLst>
              <a:ext uri="{FF2B5EF4-FFF2-40B4-BE49-F238E27FC236}">
                <a16:creationId xmlns:a16="http://schemas.microsoft.com/office/drawing/2014/main" id="{C1147F3C-A143-491C-A465-59E475B01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1029">
            <a:extLst>
              <a:ext uri="{FF2B5EF4-FFF2-40B4-BE49-F238E27FC236}">
                <a16:creationId xmlns:a16="http://schemas.microsoft.com/office/drawing/2014/main" id="{40E41003-1271-41BE-98F6-2E7C358D12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27EC7D-B599-41EC-B249-CBE4AD64BE74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680744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496" y="6458545"/>
            <a:ext cx="683096" cy="365125"/>
          </a:xfrm>
        </p:spPr>
        <p:txBody>
          <a:bodyPr/>
          <a:lstStyle>
            <a:lvl1pPr algn="l">
              <a:defRPr/>
            </a:lvl1pPr>
          </a:lstStyle>
          <a:p>
            <a:fld id="{B3DD4D5E-1AAD-46F9-A822-8C981A40F6B9}" type="slidenum">
              <a:rPr lang="en-AU" smtClean="0"/>
              <a:pPr/>
              <a:t>‹#›</a:t>
            </a:fld>
            <a:endParaRPr lang="en-AU"/>
          </a:p>
        </p:txBody>
      </p:sp>
      <p:sp>
        <p:nvSpPr>
          <p:cNvPr id="3" name="TextBox 2"/>
          <p:cNvSpPr txBox="1"/>
          <p:nvPr userDrawn="1"/>
        </p:nvSpPr>
        <p:spPr>
          <a:xfrm>
            <a:off x="0" y="0"/>
            <a:ext cx="9144000" cy="369332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100000">
                <a:schemeClr val="tx2"/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algn="r"/>
            <a:endParaRPr lang="en-GB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6464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gradFill flip="none" rotWithShape="1">
          <a:gsLst>
            <a:gs pos="23000">
              <a:schemeClr val="accent1">
                <a:lumMod val="5000"/>
                <a:lumOff val="95000"/>
              </a:schemeClr>
            </a:gs>
            <a:gs pos="99000">
              <a:srgbClr val="002060">
                <a:lumMod val="99000"/>
                <a:lumOff val="1000"/>
                <a:alpha val="75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1026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Date Placeholder 1027">
            <a:extLst>
              <a:ext uri="{FF2B5EF4-FFF2-40B4-BE49-F238E27FC236}">
                <a16:creationId xmlns:a16="http://schemas.microsoft.com/office/drawing/2014/main" id="{A819CC32-FFE5-4BE3-80EC-7A5DC1ABDB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eaLnBrk="1" hangingPunct="1">
              <a:buFont typeface="Arial" panose="020B0604020202020204" pitchFamily="34" charset="0"/>
              <a:buNone/>
              <a:defRPr sz="1400" noProof="1"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Footer Placeholder 1028">
            <a:extLst>
              <a:ext uri="{FF2B5EF4-FFF2-40B4-BE49-F238E27FC236}">
                <a16:creationId xmlns:a16="http://schemas.microsoft.com/office/drawing/2014/main" id="{925879BE-701F-42A0-9C12-A6E8667A0F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ctr" eaLnBrk="1" hangingPunct="1">
              <a:buFont typeface="Arial" panose="020B0604020202020204" pitchFamily="34" charset="0"/>
              <a:buNone/>
              <a:defRPr sz="1400" noProof="1">
                <a:ea typeface="SimSun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Slide Number Placeholder 1029">
            <a:extLst>
              <a:ext uri="{FF2B5EF4-FFF2-40B4-BE49-F238E27FC236}">
                <a16:creationId xmlns:a16="http://schemas.microsoft.com/office/drawing/2014/main" id="{B0291A70-9137-4FF9-B759-F000E13799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/>
          <a:lstStyle>
            <a:lvl1pPr algn="r" eaLnBrk="1" hangingPunct="1">
              <a:buFont typeface="Arial" panose="020B0604020202020204" pitchFamily="34" charset="0"/>
              <a:buNone/>
              <a:defRPr sz="1400" noProof="1">
                <a:ea typeface="SimSun" panose="02010600030101010101" pitchFamily="2" charset="-122"/>
                <a:cs typeface="+mn-cs"/>
              </a:defRPr>
            </a:lvl1pPr>
          </a:lstStyle>
          <a:p>
            <a:pPr>
              <a:defRPr/>
            </a:pPr>
            <a:fld id="{44D23AE8-3CB1-43D2-B62C-CD3A80EC897B}" type="slidenum">
              <a:rPr lang="en-US" altLang="zh-CN"/>
              <a:pPr>
                <a:defRPr/>
              </a:pPr>
              <a:t>‹#›</a:t>
            </a:fld>
            <a:endParaRPr lang="en-US" altLang="zh-CN">
              <a:cs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 kern="1200">
          <a:solidFill>
            <a:schemeClr val="tx2"/>
          </a:solidFill>
          <a:latin typeface="+mj-lt"/>
          <a:ea typeface="+mj-ea"/>
          <a:cs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anose="020B0604020202020204" pitchFamily="34" charset="0"/>
        <a:defRPr sz="4400">
          <a:solidFill>
            <a:schemeClr val="tx2"/>
          </a:solidFill>
          <a:latin typeface="Arial" panose="020B0604020202020204" pitchFamily="34" charset="0"/>
          <a:cs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Arial" panose="020B0604020202020204" pitchFamily="34" charset="0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anose="020B0604020202020204" pitchFamily="34" charset="0"/>
        <a:buNone/>
        <a:defRPr b="0" i="0" u="none" kern="1200" baseline="0">
          <a:solidFill>
            <a:schemeClr val="tx1"/>
          </a:solidFill>
          <a:latin typeface="Arial" panose="020B0604020202020204" pitchFamily="34" charset="0"/>
          <a:ea typeface="Arial" panose="020B0604020202020204" pitchFamily="34" charset="0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7" Type="http://schemas.openxmlformats.org/officeDocument/2006/relationships/image" Target="../media/image22.e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21.png"/><Relationship Id="rId4" Type="http://schemas.openxmlformats.org/officeDocument/2006/relationships/image" Target="../media/image20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0.jpeg"/><Relationship Id="rId4" Type="http://schemas.openxmlformats.org/officeDocument/2006/relationships/image" Target="../media/image49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7.xml"/><Relationship Id="rId5" Type="http://schemas.openxmlformats.org/officeDocument/2006/relationships/chart" Target="../charts/chart2.xml"/><Relationship Id="rId4" Type="http://schemas.openxmlformats.org/officeDocument/2006/relationships/image" Target="../media/image5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jpeg"/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chart" Target="../charts/chart3.xml"/><Relationship Id="rId3" Type="http://schemas.openxmlformats.org/officeDocument/2006/relationships/image" Target="../media/image61.jpeg"/><Relationship Id="rId7" Type="http://schemas.openxmlformats.org/officeDocument/2006/relationships/image" Target="../media/image65.jpe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4.jpeg"/><Relationship Id="rId5" Type="http://schemas.openxmlformats.org/officeDocument/2006/relationships/image" Target="../media/image63.wmf"/><Relationship Id="rId4" Type="http://schemas.openxmlformats.org/officeDocument/2006/relationships/image" Target="../media/image6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3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jpg"/><Relationship Id="rId2" Type="http://schemas.openxmlformats.org/officeDocument/2006/relationships/image" Target="../media/image74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jpg"/><Relationship Id="rId2" Type="http://schemas.openxmlformats.org/officeDocument/2006/relationships/image" Target="../media/image7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26345BAD-C52C-580F-5E54-C371F1F93D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16"/>
          <a:stretch/>
        </p:blipFill>
        <p:spPr bwMode="auto">
          <a:xfrm>
            <a:off x="0" y="-3142"/>
            <a:ext cx="9144000" cy="6864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12">
            <a:extLst>
              <a:ext uri="{FF2B5EF4-FFF2-40B4-BE49-F238E27FC236}">
                <a16:creationId xmlns:a16="http://schemas.microsoft.com/office/drawing/2014/main" id="{B383E416-5896-40B4-AF64-0670184213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8382" y="5985689"/>
            <a:ext cx="6370655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AU" altLang="en-US" sz="2000" dirty="0">
                <a:solidFill>
                  <a:schemeClr val="bg1"/>
                </a:solidFill>
                <a:cs typeface="Arial" panose="020B0604020202020204" pitchFamily="34" charset="0"/>
              </a:rPr>
              <a:t>Dr Alissa Flatley</a:t>
            </a:r>
          </a:p>
          <a:p>
            <a:pPr eaLnBrk="1" hangingPunct="1"/>
            <a:r>
              <a:rPr lang="en-GB" sz="2000" dirty="0">
                <a:solidFill>
                  <a:schemeClr val="bg1"/>
                </a:solidFill>
              </a:rPr>
              <a:t>ACNA4007 – Physical Landscape and the Geosphere </a:t>
            </a:r>
            <a:endParaRPr lang="en-AU" altLang="en-US" sz="2000" dirty="0">
              <a:solidFill>
                <a:schemeClr val="bg1"/>
              </a:solidFill>
              <a:cs typeface="Arial" panose="020B0604020202020204" pitchFamily="34" charset="0"/>
            </a:endParaRPr>
          </a:p>
          <a:p>
            <a:pPr algn="r" eaLnBrk="1" hangingPunct="1"/>
            <a:endParaRPr lang="en-AU" altLang="en-US" sz="2000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E7EA1A0-1BE0-4676-A495-F14C426B829D}"/>
              </a:ext>
            </a:extLst>
          </p:cNvPr>
          <p:cNvSpPr/>
          <p:nvPr/>
        </p:nvSpPr>
        <p:spPr>
          <a:xfrm>
            <a:off x="220641" y="46083"/>
            <a:ext cx="8371268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54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Windy Landscapes </a:t>
            </a:r>
            <a:r>
              <a:rPr lang="en-US" sz="4000" dirty="0">
                <a:solidFill>
                  <a:srgbClr val="002060"/>
                </a:solidFill>
                <a:effectLst>
                  <a:outerShdw blurRad="50800" dist="63500" dir="5400000" algn="ctr" rotWithShape="0">
                    <a:schemeClr val="bg1">
                      <a:alpha val="43000"/>
                    </a:schemeClr>
                  </a:outerShdw>
                </a:effectLst>
                <a:latin typeface="Arial Black" pitchFamily="34" charset="0"/>
              </a:rPr>
              <a:t>Aeolian Forms and Dynamics</a:t>
            </a:r>
          </a:p>
        </p:txBody>
      </p:sp>
      <p:pic>
        <p:nvPicPr>
          <p:cNvPr id="3" name="Picture 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4441065F-39CC-E848-F12F-99DEABA296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1296" y="5699918"/>
            <a:ext cx="2404322" cy="111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3854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aeolian system...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4398646" y="578020"/>
            <a:ext cx="4409577" cy="3178281"/>
            <a:chOff x="579285" y="673805"/>
            <a:chExt cx="4409577" cy="3178281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79285" y="673805"/>
              <a:ext cx="4409577" cy="317828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0BDE4A6-5410-42CE-8B76-A2644C12E573}"/>
                </a:ext>
              </a:extLst>
            </p:cNvPr>
            <p:cNvSpPr/>
            <p:nvPr/>
          </p:nvSpPr>
          <p:spPr>
            <a:xfrm>
              <a:off x="2765933" y="756134"/>
              <a:ext cx="2053258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r">
                <a:spcAft>
                  <a:spcPts val="600"/>
                </a:spcAft>
              </a:pPr>
              <a:r>
                <a:rPr lang="en-AU" sz="20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Sediment routing systems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79563" y="184666"/>
            <a:ext cx="3701447" cy="6373303"/>
            <a:chOff x="5110264" y="673805"/>
            <a:chExt cx="3094172" cy="5896136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152" r="8222"/>
            <a:stretch/>
          </p:blipFill>
          <p:spPr>
            <a:xfrm>
              <a:off x="5110264" y="673805"/>
              <a:ext cx="3094172" cy="5896136"/>
            </a:xfrm>
            <a:prstGeom prst="rect">
              <a:avLst/>
            </a:prstGeom>
          </p:spPr>
        </p:pic>
        <p:sp>
          <p:nvSpPr>
            <p:cNvPr id="12" name="TextBox 11"/>
            <p:cNvSpPr txBox="1"/>
            <p:nvPr/>
          </p:nvSpPr>
          <p:spPr>
            <a:xfrm>
              <a:off x="6548622" y="4367644"/>
              <a:ext cx="1579919" cy="3416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Only fluvial ??</a:t>
              </a:r>
            </a:p>
          </p:txBody>
        </p:sp>
      </p:grpSp>
      <p:sp>
        <p:nvSpPr>
          <p:cNvPr id="13" name="TextBox 12"/>
          <p:cNvSpPr txBox="1"/>
          <p:nvPr/>
        </p:nvSpPr>
        <p:spPr>
          <a:xfrm>
            <a:off x="8414313" y="6625064"/>
            <a:ext cx="72968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</a:rPr>
              <a:t>Allen 2005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4380505" y="3890018"/>
            <a:ext cx="4409577" cy="2592237"/>
            <a:chOff x="4380505" y="3890018"/>
            <a:chExt cx="4409577" cy="2592237"/>
          </a:xfrm>
        </p:grpSpPr>
        <p:grpSp>
          <p:nvGrpSpPr>
            <p:cNvPr id="8" name="Group 7"/>
            <p:cNvGrpSpPr/>
            <p:nvPr/>
          </p:nvGrpSpPr>
          <p:grpSpPr>
            <a:xfrm>
              <a:off x="4380505" y="3890018"/>
              <a:ext cx="4409577" cy="2592237"/>
              <a:chOff x="561144" y="3985803"/>
              <a:chExt cx="4409577" cy="2592237"/>
            </a:xfrm>
          </p:grpSpPr>
          <p:pic>
            <p:nvPicPr>
              <p:cNvPr id="9" name="Picture 8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5350" b="6295"/>
              <a:stretch/>
            </p:blipFill>
            <p:spPr>
              <a:xfrm>
                <a:off x="561144" y="3985803"/>
                <a:ext cx="4409577" cy="2592237"/>
              </a:xfrm>
              <a:prstGeom prst="rect">
                <a:avLst/>
              </a:prstGeom>
            </p:spPr>
          </p:pic>
          <p:sp>
            <p:nvSpPr>
              <p:cNvPr id="11" name="TextBox 10"/>
              <p:cNvSpPr txBox="1"/>
              <p:nvPr/>
            </p:nvSpPr>
            <p:spPr>
              <a:xfrm>
                <a:off x="689819" y="5835924"/>
                <a:ext cx="3621504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chemeClr val="bg1"/>
                    </a:solidFill>
                  </a:rPr>
                  <a:t>Where is aeolian sediment from? </a:t>
                </a:r>
              </a:p>
              <a:p>
                <a:r>
                  <a:rPr lang="de-DE" dirty="0">
                    <a:solidFill>
                      <a:schemeClr val="bg1"/>
                    </a:solidFill>
                  </a:rPr>
                  <a:t>Where does it go to and how?</a:t>
                </a:r>
              </a:p>
            </p:txBody>
          </p:sp>
        </p:grpSp>
        <p:sp>
          <p:nvSpPr>
            <p:cNvPr id="14" name="TextBox 13"/>
            <p:cNvSpPr txBox="1"/>
            <p:nvPr/>
          </p:nvSpPr>
          <p:spPr>
            <a:xfrm>
              <a:off x="4806697" y="4997559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chemeClr val="bg1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9301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107504" y="6213273"/>
            <a:ext cx="27112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Upper Yarlung Tsangpo, </a:t>
            </a:r>
          </a:p>
          <a:p>
            <a:r>
              <a:rPr lang="de-DE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Tibetan Plateau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81E935E-02C8-4E9C-A4FD-1277AC469ADF}"/>
              </a:ext>
            </a:extLst>
          </p:cNvPr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D93724A-427C-435A-AFD8-50A661FB602F}"/>
              </a:ext>
            </a:extLst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aeolian system...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275332" y="653546"/>
            <a:ext cx="3960611" cy="3485196"/>
            <a:chOff x="275332" y="653546"/>
            <a:chExt cx="3960611" cy="3485196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75332" y="653546"/>
              <a:ext cx="3960611" cy="2821831"/>
            </a:xfrm>
            <a:prstGeom prst="rect">
              <a:avLst/>
            </a:prstGeom>
          </p:spPr>
        </p:pic>
        <p:sp>
          <p:nvSpPr>
            <p:cNvPr id="13" name="TextBox 12"/>
            <p:cNvSpPr txBox="1"/>
            <p:nvPr/>
          </p:nvSpPr>
          <p:spPr>
            <a:xfrm>
              <a:off x="3520969" y="735346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A90DC76-E4B3-47E1-A237-6241ACCE21C9}"/>
                </a:ext>
              </a:extLst>
            </p:cNvPr>
            <p:cNvSpPr txBox="1"/>
            <p:nvPr/>
          </p:nvSpPr>
          <p:spPr>
            <a:xfrm>
              <a:off x="275332" y="3492411"/>
              <a:ext cx="2787943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dirty="0">
                  <a:solidFill>
                    <a:schemeClr val="bg1"/>
                  </a:solidFill>
                </a:rPr>
                <a:t>How does wind transport </a:t>
              </a:r>
            </a:p>
            <a:p>
              <a:r>
                <a:rPr lang="en-AU" dirty="0">
                  <a:solidFill>
                    <a:schemeClr val="bg1"/>
                  </a:solidFill>
                </a:rPr>
                <a:t>sediment?</a:t>
              </a:r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756232" y="787118"/>
              <a:ext cx="72327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Dust 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255637" y="2513880"/>
              <a:ext cx="787395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Sand </a:t>
              </a: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3456793" y="2244953"/>
            <a:ext cx="5576379" cy="4384777"/>
            <a:chOff x="3456793" y="2244953"/>
            <a:chExt cx="5576379" cy="4384777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9A90DC76-E4B3-47E1-A237-6241ACCE21C9}"/>
                </a:ext>
              </a:extLst>
            </p:cNvPr>
            <p:cNvSpPr txBox="1"/>
            <p:nvPr/>
          </p:nvSpPr>
          <p:spPr>
            <a:xfrm>
              <a:off x="5085336" y="2244953"/>
              <a:ext cx="3947836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r"/>
              <a:r>
                <a:rPr lang="en-AU" dirty="0">
                  <a:solidFill>
                    <a:schemeClr val="bg1"/>
                  </a:solidFill>
                </a:rPr>
                <a:t>Which landforms does this create, and what controls their formation?</a:t>
              </a:r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3456793" y="2947427"/>
              <a:ext cx="5499069" cy="3682303"/>
            </a:xfrm>
            <a:prstGeom prst="rect">
              <a:avLst/>
            </a:prstGeom>
          </p:spPr>
        </p:pic>
        <p:sp>
          <p:nvSpPr>
            <p:cNvPr id="15" name="TextBox 14"/>
            <p:cNvSpPr txBox="1"/>
            <p:nvPr/>
          </p:nvSpPr>
          <p:spPr>
            <a:xfrm>
              <a:off x="8279875" y="4896139"/>
              <a:ext cx="595035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8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5750119" y="2953411"/>
              <a:ext cx="160813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/>
                <a:t>Wind strength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7642488" y="6091396"/>
              <a:ext cx="1274773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Vegetation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3503385" y="6094089"/>
              <a:ext cx="2496836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Sand Supply (Source)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88673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263" r="7735" b="3144"/>
          <a:stretch/>
        </p:blipFill>
        <p:spPr>
          <a:xfrm>
            <a:off x="0" y="0"/>
            <a:ext cx="9143999" cy="6858000"/>
          </a:xfrm>
          <a:prstGeom prst="rect">
            <a:avLst/>
          </a:prstGeom>
        </p:spPr>
      </p:pic>
      <p:cxnSp>
        <p:nvCxnSpPr>
          <p:cNvPr id="2" name="Straight Connector 1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aeolian system...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90706" y="622690"/>
            <a:ext cx="5288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b="1" dirty="0">
                <a:solidFill>
                  <a:schemeClr val="bg1"/>
                </a:solidFill>
              </a:rPr>
              <a:t>Sand sources </a:t>
            </a:r>
            <a:r>
              <a:rPr lang="de-DE" sz="2000" dirty="0">
                <a:solidFill>
                  <a:schemeClr val="bg1"/>
                </a:solidFill>
              </a:rPr>
              <a:t>for aeolian transport </a:t>
            </a:r>
          </a:p>
        </p:txBody>
      </p:sp>
      <p:sp>
        <p:nvSpPr>
          <p:cNvPr id="7" name="Rectangle 6"/>
          <p:cNvSpPr/>
          <p:nvPr/>
        </p:nvSpPr>
        <p:spPr>
          <a:xfrm>
            <a:off x="7747464" y="6619473"/>
            <a:ext cx="1396536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sz="1100" dirty="0">
                <a:solidFill>
                  <a:schemeClr val="bg1"/>
                </a:solidFill>
              </a:rPr>
              <a:t>https://i.pinimg.com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390706" y="2359322"/>
            <a:ext cx="5193102" cy="3894827"/>
            <a:chOff x="390706" y="2359322"/>
            <a:chExt cx="5193102" cy="3894827"/>
          </a:xfrm>
        </p:grpSpPr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90706" y="2359322"/>
              <a:ext cx="5193102" cy="3894827"/>
            </a:xfrm>
            <a:prstGeom prst="rect">
              <a:avLst/>
            </a:prstGeom>
          </p:spPr>
        </p:pic>
        <p:sp>
          <p:nvSpPr>
            <p:cNvPr id="9" name="TextBox 8"/>
            <p:cNvSpPr txBox="1"/>
            <p:nvPr/>
          </p:nvSpPr>
          <p:spPr>
            <a:xfrm>
              <a:off x="457200" y="2436963"/>
              <a:ext cx="316589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de-DE" dirty="0">
                  <a:solidFill>
                    <a:srgbClr val="002060"/>
                  </a:solidFill>
                </a:rPr>
                <a:t>Abrasion by saltating grains (aeolian erosion)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2441275" y="3937953"/>
              <a:ext cx="253616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dirty="0">
                  <a:solidFill>
                    <a:schemeClr val="bg1"/>
                  </a:solidFill>
                </a:rPr>
                <a:t>Yardangs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65925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81416" y="570275"/>
            <a:ext cx="6022635" cy="5000431"/>
            <a:chOff x="181416" y="570275"/>
            <a:chExt cx="6022635" cy="5000431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 rotWithShape="1">
            <a:blip r:embed="rId2"/>
            <a:srcRect l="23881" r="6402"/>
            <a:stretch/>
          </p:blipFill>
          <p:spPr>
            <a:xfrm>
              <a:off x="181416" y="570275"/>
              <a:ext cx="5229233" cy="5000431"/>
            </a:xfrm>
            <a:prstGeom prst="rect">
              <a:avLst/>
            </a:prstGeom>
          </p:spPr>
        </p:pic>
        <p:sp>
          <p:nvSpPr>
            <p:cNvPr id="2" name="TextBox 1"/>
            <p:cNvSpPr txBox="1"/>
            <p:nvPr/>
          </p:nvSpPr>
          <p:spPr>
            <a:xfrm>
              <a:off x="3380929" y="1943030"/>
              <a:ext cx="203132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Sandy </a:t>
              </a:r>
              <a:r>
                <a:rPr lang="de-DE" b="1" dirty="0">
                  <a:solidFill>
                    <a:srgbClr val="002060"/>
                  </a:solidFill>
                </a:rPr>
                <a:t>coastlines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5677945" y="2892970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  <p:cxnSp>
          <p:nvCxnSpPr>
            <p:cNvPr id="31" name="Straight Connector 30"/>
            <p:cNvCxnSpPr/>
            <p:nvPr/>
          </p:nvCxnSpPr>
          <p:spPr>
            <a:xfrm>
              <a:off x="4818434" y="2390839"/>
              <a:ext cx="869003" cy="679651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" name="Straight Connector 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aeolian system...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90706" y="622690"/>
            <a:ext cx="52881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de-DE" sz="2000" b="1" dirty="0">
                <a:solidFill>
                  <a:srgbClr val="002060"/>
                </a:solidFill>
              </a:rPr>
              <a:t>Sand sources </a:t>
            </a:r>
            <a:r>
              <a:rPr lang="de-DE" sz="2000" dirty="0">
                <a:solidFill>
                  <a:srgbClr val="002060"/>
                </a:solidFill>
              </a:rPr>
              <a:t>for aeolian transport </a:t>
            </a:r>
          </a:p>
        </p:txBody>
      </p:sp>
      <p:grpSp>
        <p:nvGrpSpPr>
          <p:cNvPr id="39" name="Group 38"/>
          <p:cNvGrpSpPr/>
          <p:nvPr/>
        </p:nvGrpSpPr>
        <p:grpSpPr>
          <a:xfrm>
            <a:off x="3380929" y="535117"/>
            <a:ext cx="5926973" cy="6117733"/>
            <a:chOff x="3380929" y="535117"/>
            <a:chExt cx="5926973" cy="6117733"/>
          </a:xfrm>
        </p:grpSpPr>
        <p:sp>
          <p:nvSpPr>
            <p:cNvPr id="4" name="Rectangle 3"/>
            <p:cNvSpPr/>
            <p:nvPr/>
          </p:nvSpPr>
          <p:spPr>
            <a:xfrm>
              <a:off x="5490664" y="535117"/>
              <a:ext cx="3817238" cy="120032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Fluvial processes often play a key role in presorting and concentrating weathering products</a:t>
              </a:r>
            </a:p>
          </p:txBody>
        </p:sp>
        <p:sp>
          <p:nvSpPr>
            <p:cNvPr id="5" name="Rectangle 4"/>
            <p:cNvSpPr/>
            <p:nvPr/>
          </p:nvSpPr>
          <p:spPr>
            <a:xfrm>
              <a:off x="5512341" y="2143601"/>
              <a:ext cx="3566808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FF0000"/>
                  </a:solidFill>
                </a:rPr>
                <a:t>Deflation</a:t>
              </a:r>
              <a:r>
                <a:rPr lang="en-US" dirty="0">
                  <a:solidFill>
                    <a:srgbClr val="002060"/>
                  </a:solidFill>
                </a:rPr>
                <a:t> of exposed </a:t>
              </a:r>
              <a:r>
                <a:rPr lang="en-US" b="1" dirty="0">
                  <a:solidFill>
                    <a:srgbClr val="002060"/>
                  </a:solidFill>
                </a:rPr>
                <a:t>fluvial </a:t>
              </a:r>
              <a:r>
                <a:rPr lang="en-US" dirty="0">
                  <a:solidFill>
                    <a:srgbClr val="002060"/>
                  </a:solidFill>
                </a:rPr>
                <a:t>and </a:t>
              </a:r>
              <a:r>
                <a:rPr lang="en-US" b="1" dirty="0">
                  <a:solidFill>
                    <a:srgbClr val="002060"/>
                  </a:solidFill>
                </a:rPr>
                <a:t>lacustrine</a:t>
              </a:r>
              <a:r>
                <a:rPr lang="en-US" dirty="0">
                  <a:solidFill>
                    <a:srgbClr val="002060"/>
                  </a:solidFill>
                </a:rPr>
                <a:t> sediments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grpSp>
          <p:nvGrpSpPr>
            <p:cNvPr id="38" name="Group 37"/>
            <p:cNvGrpSpPr/>
            <p:nvPr/>
          </p:nvGrpSpPr>
          <p:grpSpPr>
            <a:xfrm>
              <a:off x="3380929" y="3565189"/>
              <a:ext cx="5583559" cy="3087661"/>
              <a:chOff x="3380929" y="3565189"/>
              <a:chExt cx="5583559" cy="3087661"/>
            </a:xfrm>
          </p:grpSpPr>
          <p:pic>
            <p:nvPicPr>
              <p:cNvPr id="11" name="Picture 10"/>
              <p:cNvPicPr>
                <a:picLocks noChangeAspect="1"/>
              </p:cNvPicPr>
              <p:nvPr/>
            </p:nvPicPr>
            <p:blipFill rotWithShape="1">
              <a:blip r:embed="rId3"/>
              <a:srcRect l="7200"/>
              <a:stretch/>
            </p:blipFill>
            <p:spPr>
              <a:xfrm rot="5400000">
                <a:off x="4628878" y="2317240"/>
                <a:ext cx="3087661" cy="5583559"/>
              </a:xfrm>
              <a:prstGeom prst="rect">
                <a:avLst/>
              </a:prstGeom>
            </p:spPr>
          </p:pic>
          <p:sp>
            <p:nvSpPr>
              <p:cNvPr id="14" name="Rectangle 13"/>
              <p:cNvSpPr/>
              <p:nvPr/>
            </p:nvSpPr>
            <p:spPr>
              <a:xfrm>
                <a:off x="5512340" y="4104188"/>
                <a:ext cx="2328154" cy="486382"/>
              </a:xfrm>
              <a:prstGeom prst="rect">
                <a:avLst/>
              </a:prstGeom>
              <a:solidFill>
                <a:schemeClr val="accent1">
                  <a:alpha val="24000"/>
                </a:schemeClr>
              </a:solidFill>
              <a:ln w="3175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grpSp>
        <p:nvGrpSpPr>
          <p:cNvPr id="37" name="Group 36"/>
          <p:cNvGrpSpPr/>
          <p:nvPr/>
        </p:nvGrpSpPr>
        <p:grpSpPr>
          <a:xfrm>
            <a:off x="331417" y="3565189"/>
            <a:ext cx="2882310" cy="3080312"/>
            <a:chOff x="331417" y="3530685"/>
            <a:chExt cx="2882310" cy="3080312"/>
          </a:xfrm>
        </p:grpSpPr>
        <p:pic>
          <p:nvPicPr>
            <p:cNvPr id="16" name="Picture 2" descr="https://planetarygeomorphology.files.wordpress.com/2013/09/image-1.jpg?w=600&amp;h=411"/>
            <p:cNvPicPr>
              <a:picLocks noChangeAspect="1" noChangeArrowheads="1"/>
            </p:cNvPicPr>
            <p:nvPr/>
          </p:nvPicPr>
          <p:blipFill rotWithShape="1">
            <a:blip r:embed="rId4" cstate="email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2249"/>
            <a:stretch/>
          </p:blipFill>
          <p:spPr bwMode="auto">
            <a:xfrm>
              <a:off x="331417" y="3530685"/>
              <a:ext cx="2882310" cy="3080312"/>
            </a:xfrm>
            <a:prstGeom prst="rect">
              <a:avLst/>
            </a:prstGeom>
            <a:noFill/>
          </p:spPr>
        </p:pic>
        <p:sp>
          <p:nvSpPr>
            <p:cNvPr id="17" name="TextBox 16"/>
            <p:cNvSpPr txBox="1"/>
            <p:nvPr/>
          </p:nvSpPr>
          <p:spPr>
            <a:xfrm>
              <a:off x="476723" y="3637633"/>
              <a:ext cx="251896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chemeClr val="bg1"/>
                  </a:solidFill>
                </a:rPr>
                <a:t>Sandy regolith </a:t>
              </a:r>
              <a:r>
                <a:rPr lang="en-US" dirty="0">
                  <a:solidFill>
                    <a:schemeClr val="bg1"/>
                  </a:solidFill>
                </a:rPr>
                <a:t>formed by weathering in arid climates</a:t>
              </a:r>
              <a:endParaRPr lang="de-DE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0" name="Group 39"/>
          <p:cNvGrpSpPr/>
          <p:nvPr/>
        </p:nvGrpSpPr>
        <p:grpSpPr>
          <a:xfrm>
            <a:off x="6924515" y="2530625"/>
            <a:ext cx="1848793" cy="1100843"/>
            <a:chOff x="6924515" y="2530625"/>
            <a:chExt cx="1848793" cy="1100843"/>
          </a:xfrm>
        </p:grpSpPr>
        <p:cxnSp>
          <p:nvCxnSpPr>
            <p:cNvPr id="10" name="Straight Connector 9"/>
            <p:cNvCxnSpPr/>
            <p:nvPr/>
          </p:nvCxnSpPr>
          <p:spPr>
            <a:xfrm>
              <a:off x="7128280" y="2772314"/>
              <a:ext cx="32160" cy="189721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>
              <a:off x="8560472" y="2530625"/>
              <a:ext cx="117702" cy="428268"/>
            </a:xfrm>
            <a:prstGeom prst="line">
              <a:avLst/>
            </a:prstGeom>
            <a:ln w="12700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6924515" y="2906948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20" name="TextBox 19"/>
            <p:cNvSpPr txBox="1"/>
            <p:nvPr/>
          </p:nvSpPr>
          <p:spPr>
            <a:xfrm>
              <a:off x="8247202" y="2923582"/>
              <a:ext cx="5261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40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</p:grpSp>
      <p:sp>
        <p:nvSpPr>
          <p:cNvPr id="35" name="TextBox 34"/>
          <p:cNvSpPr txBox="1"/>
          <p:nvPr/>
        </p:nvSpPr>
        <p:spPr>
          <a:xfrm>
            <a:off x="7948765" y="6627168"/>
            <a:ext cx="122341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</a:rPr>
              <a:t>Pye and Tsoar 2009</a:t>
            </a:r>
          </a:p>
        </p:txBody>
      </p:sp>
      <p:sp>
        <p:nvSpPr>
          <p:cNvPr id="3" name="Rectangle 2"/>
          <p:cNvSpPr/>
          <p:nvPr/>
        </p:nvSpPr>
        <p:spPr>
          <a:xfrm>
            <a:off x="5650333" y="1768893"/>
            <a:ext cx="3290824" cy="338554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sz="1600" i="1" dirty="0">
                <a:solidFill>
                  <a:srgbClr val="FF0000"/>
                </a:solidFill>
              </a:rPr>
              <a:t> removal of solid particles by wind</a:t>
            </a:r>
            <a:endParaRPr lang="de-DE" sz="1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742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55"/>
          <p:cNvSpPr txBox="1">
            <a:spLocks noChangeArrowheads="1"/>
          </p:cNvSpPr>
          <p:nvPr/>
        </p:nvSpPr>
        <p:spPr bwMode="auto">
          <a:xfrm>
            <a:off x="6438899" y="6611779"/>
            <a:ext cx="2683748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r"/>
            <a:r>
              <a:rPr lang="en-AU" sz="1000" dirty="0">
                <a:solidFill>
                  <a:schemeClr val="accent5">
                    <a:lumMod val="25000"/>
                  </a:schemeClr>
                </a:solidFill>
                <a:latin typeface="+mn-lt"/>
              </a:rPr>
              <a:t>Fujioka et al. 2005, Fujioka &amp; Chappell 2009</a:t>
            </a:r>
          </a:p>
        </p:txBody>
      </p:sp>
      <p:grpSp>
        <p:nvGrpSpPr>
          <p:cNvPr id="28" name="Group 27"/>
          <p:cNvGrpSpPr/>
          <p:nvPr/>
        </p:nvGrpSpPr>
        <p:grpSpPr>
          <a:xfrm>
            <a:off x="5622587" y="869847"/>
            <a:ext cx="3333855" cy="2110848"/>
            <a:chOff x="5622587" y="869847"/>
            <a:chExt cx="3333855" cy="2110848"/>
          </a:xfrm>
        </p:grpSpPr>
        <p:pic>
          <p:nvPicPr>
            <p:cNvPr id="32" name="Picture 31"/>
            <p:cNvPicPr>
              <a:picLocks noChangeAspect="1"/>
            </p:cNvPicPr>
            <p:nvPr/>
          </p:nvPicPr>
          <p:blipFill rotWithShape="1">
            <a:blip r:embed="rId2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l="18722"/>
            <a:stretch/>
          </p:blipFill>
          <p:spPr>
            <a:xfrm>
              <a:off x="5622587" y="869847"/>
              <a:ext cx="2576015" cy="2110848"/>
            </a:xfrm>
            <a:prstGeom prst="rect">
              <a:avLst/>
            </a:prstGeom>
          </p:spPr>
        </p:pic>
        <p:sp>
          <p:nvSpPr>
            <p:cNvPr id="34" name="TextBox 33"/>
            <p:cNvSpPr txBox="1"/>
            <p:nvPr/>
          </p:nvSpPr>
          <p:spPr>
            <a:xfrm>
              <a:off x="5907787" y="1638346"/>
              <a:ext cx="3048655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Transport-limited and humid</a:t>
              </a:r>
            </a:p>
          </p:txBody>
        </p:sp>
      </p:grpSp>
      <p:grpSp>
        <p:nvGrpSpPr>
          <p:cNvPr id="57" name="Group 56"/>
          <p:cNvGrpSpPr/>
          <p:nvPr/>
        </p:nvGrpSpPr>
        <p:grpSpPr>
          <a:xfrm>
            <a:off x="5622587" y="3264681"/>
            <a:ext cx="3333855" cy="3142193"/>
            <a:chOff x="5622587" y="3264681"/>
            <a:chExt cx="3333855" cy="3142193"/>
          </a:xfrm>
        </p:grpSpPr>
        <p:pic>
          <p:nvPicPr>
            <p:cNvPr id="29" name="Picture 28"/>
            <p:cNvPicPr>
              <a:picLocks noChangeAspect="1"/>
            </p:cNvPicPr>
            <p:nvPr/>
          </p:nvPicPr>
          <p:blipFill>
            <a:blip r:embed="rId3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p:blipFill>
          <p:spPr>
            <a:xfrm>
              <a:off x="5622587" y="4129507"/>
              <a:ext cx="2563799" cy="2277367"/>
            </a:xfrm>
            <a:prstGeom prst="rect">
              <a:avLst/>
            </a:prstGeom>
          </p:spPr>
        </p:pic>
        <p:sp>
          <p:nvSpPr>
            <p:cNvPr id="33" name="TextBox 32"/>
            <p:cNvSpPr txBox="1"/>
            <p:nvPr/>
          </p:nvSpPr>
          <p:spPr>
            <a:xfrm>
              <a:off x="6018778" y="5622584"/>
              <a:ext cx="2937664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Weathering-limited and dry</a:t>
              </a:r>
            </a:p>
          </p:txBody>
        </p:sp>
        <p:sp>
          <p:nvSpPr>
            <p:cNvPr id="24" name="Right Arrow 23"/>
            <p:cNvSpPr/>
            <p:nvPr/>
          </p:nvSpPr>
          <p:spPr>
            <a:xfrm rot="5400000">
              <a:off x="6698722" y="3307299"/>
              <a:ext cx="655926" cy="570690"/>
            </a:xfrm>
            <a:prstGeom prst="rightArrow">
              <a:avLst/>
            </a:pr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076" y="869847"/>
            <a:ext cx="4873139" cy="2101977"/>
          </a:xfrm>
          <a:prstGeom prst="rect">
            <a:avLst/>
          </a:prstGeom>
        </p:spPr>
      </p:pic>
      <p:grpSp>
        <p:nvGrpSpPr>
          <p:cNvPr id="59" name="Group 58"/>
          <p:cNvGrpSpPr/>
          <p:nvPr/>
        </p:nvGrpSpPr>
        <p:grpSpPr>
          <a:xfrm>
            <a:off x="474075" y="3086910"/>
            <a:ext cx="6606025" cy="3516446"/>
            <a:chOff x="474075" y="3086910"/>
            <a:chExt cx="6606025" cy="3516446"/>
          </a:xfrm>
        </p:grpSpPr>
        <p:pic>
          <p:nvPicPr>
            <p:cNvPr id="56" name="Picture 2"/>
            <p:cNvPicPr>
              <a:picLocks noChangeAspect="1" noChangeArrowheads="1"/>
            </p:cNvPicPr>
            <p:nvPr/>
          </p:nvPicPr>
          <p:blipFill rotWithShape="1">
            <a:blip r:embed="rId5" cstate="screen"/>
            <a:srcRect t="2335" b="5149"/>
            <a:stretch/>
          </p:blipFill>
          <p:spPr bwMode="auto">
            <a:xfrm>
              <a:off x="474075" y="3086910"/>
              <a:ext cx="4873140" cy="3516446"/>
            </a:xfrm>
            <a:prstGeom prst="rect">
              <a:avLst/>
            </a:prstGeom>
            <a:noFill/>
            <a:ln w="28575">
              <a:noFill/>
              <a:miter lim="800000"/>
              <a:headEnd/>
              <a:tailEnd/>
            </a:ln>
          </p:spPr>
        </p:pic>
        <p:sp>
          <p:nvSpPr>
            <p:cNvPr id="58" name="TextBox 57"/>
            <p:cNvSpPr txBox="1"/>
            <p:nvPr/>
          </p:nvSpPr>
          <p:spPr>
            <a:xfrm>
              <a:off x="3574012" y="3324978"/>
              <a:ext cx="3506088" cy="369332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Australian deserts 2-4 Ma old...!!</a:t>
              </a:r>
            </a:p>
          </p:txBody>
        </p:sp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A0EC446-4EC2-46C0-B6A4-36813E4F28BF}"/>
              </a:ext>
            </a:extLst>
          </p:cNvPr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EDE81939-4242-4798-9BED-974355387EC0}"/>
              </a:ext>
            </a:extLst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Dunes in Central Australia...</a:t>
            </a:r>
          </a:p>
        </p:txBody>
      </p:sp>
    </p:spTree>
    <p:extLst>
      <p:ext uri="{BB962C8B-B14F-4D97-AF65-F5344CB8AC3E}">
        <p14:creationId xmlns:p14="http://schemas.microsoft.com/office/powerpoint/2010/main" val="37586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"/>
            <a:ext cx="9144001" cy="6858001"/>
          </a:xfrm>
          <a:prstGeom prst="rect">
            <a:avLst/>
          </a:prstGeom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3543EF3-187A-498B-9E9E-91E7D00AA45B}"/>
              </a:ext>
            </a:extLst>
          </p:cNvPr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834240D-F816-4092-BB02-239A08ABEF02}"/>
              </a:ext>
            </a:extLst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Dunes in Central Australia...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75ED03A-645F-4967-BD50-B7CFEDB63EE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109" b="25270"/>
          <a:stretch/>
        </p:blipFill>
        <p:spPr>
          <a:xfrm>
            <a:off x="643168" y="1326797"/>
            <a:ext cx="8035627" cy="3352121"/>
          </a:xfrm>
          <a:prstGeom prst="rect">
            <a:avLst/>
          </a:prstGeom>
        </p:spPr>
      </p:pic>
      <p:grpSp>
        <p:nvGrpSpPr>
          <p:cNvPr id="6" name="Group 5"/>
          <p:cNvGrpSpPr/>
          <p:nvPr/>
        </p:nvGrpSpPr>
        <p:grpSpPr>
          <a:xfrm>
            <a:off x="5029703" y="2613669"/>
            <a:ext cx="3934786" cy="4016034"/>
            <a:chOff x="5029703" y="2613669"/>
            <a:chExt cx="3934786" cy="4016034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F189876-7115-481E-9256-0C364D6AAF9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029703" y="2613669"/>
              <a:ext cx="3934786" cy="4016034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6873408" y="3105833"/>
              <a:ext cx="1948233" cy="584775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de-DE" sz="1600" dirty="0">
                  <a:solidFill>
                    <a:srgbClr val="002060"/>
                  </a:solidFill>
                </a:rPr>
                <a:t>Downwind + lateral migration</a:t>
              </a:r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163914" y="529550"/>
            <a:ext cx="4680460" cy="6104714"/>
            <a:chOff x="163914" y="529550"/>
            <a:chExt cx="4680460" cy="6104714"/>
          </a:xfrm>
        </p:grpSpPr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92E24E31-6B52-4B28-B5B6-462BAD1D650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rightnessContrast contrast="40000"/>
                      </a14:imgEffect>
                    </a14:imgLayer>
                  </a14:imgProps>
                </a:ext>
              </a:extLst>
            </a:blip>
            <a:srcRect t="6124" r="5408" b="1496"/>
            <a:stretch/>
          </p:blipFill>
          <p:spPr>
            <a:xfrm>
              <a:off x="163914" y="529550"/>
              <a:ext cx="4680460" cy="6104714"/>
            </a:xfrm>
            <a:prstGeom prst="rect">
              <a:avLst/>
            </a:prstGeom>
          </p:spPr>
        </p:pic>
        <p:sp>
          <p:nvSpPr>
            <p:cNvPr id="15" name="Rectangle 14"/>
            <p:cNvSpPr/>
            <p:nvPr/>
          </p:nvSpPr>
          <p:spPr>
            <a:xfrm>
              <a:off x="723089" y="2450775"/>
              <a:ext cx="4020920" cy="3693319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correlation between the occurrence of linear dunes and directional wind variability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>
                <a:solidFill>
                  <a:srgbClr val="00206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studies of internal sedimentary structures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>
                <a:solidFill>
                  <a:srgbClr val="00206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experiments in flumes 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>
                <a:solidFill>
                  <a:srgbClr val="00206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numerical simulations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endParaRPr lang="en-US" dirty="0">
                <a:solidFill>
                  <a:srgbClr val="002060"/>
                </a:solidFill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detailed process studies on linear dunes</a:t>
              </a:r>
              <a:endParaRPr lang="de-DE" dirty="0">
                <a:solidFill>
                  <a:srgbClr val="002060"/>
                </a:solidFill>
              </a:endParaRPr>
            </a:p>
          </p:txBody>
        </p:sp>
      </p:grpSp>
      <p:sp>
        <p:nvSpPr>
          <p:cNvPr id="17" name="TextBox 16">
            <a:extLst>
              <a:ext uri="{FF2B5EF4-FFF2-40B4-BE49-F238E27FC236}">
                <a16:creationId xmlns:a16="http://schemas.microsoft.com/office/drawing/2014/main" id="{9F7733C2-7AFA-4EDD-8545-9315A1EAC058}"/>
              </a:ext>
            </a:extLst>
          </p:cNvPr>
          <p:cNvSpPr txBox="1"/>
          <p:nvPr/>
        </p:nvSpPr>
        <p:spPr>
          <a:xfrm>
            <a:off x="317213" y="658083"/>
            <a:ext cx="44428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FFFFFF"/>
                </a:solidFill>
              </a:rPr>
              <a:t>Linear Dune Formation ? Alignment with dominant wind direction?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de-DE" dirty="0">
              <a:solidFill>
                <a:srgbClr val="FFFFFF"/>
              </a:solidFill>
            </a:endParaRPr>
          </a:p>
        </p:txBody>
      </p:sp>
      <p:grpSp>
        <p:nvGrpSpPr>
          <p:cNvPr id="4" name="Group 3"/>
          <p:cNvGrpSpPr/>
          <p:nvPr/>
        </p:nvGrpSpPr>
        <p:grpSpPr>
          <a:xfrm>
            <a:off x="723089" y="549505"/>
            <a:ext cx="8241399" cy="1778407"/>
            <a:chOff x="723089" y="549505"/>
            <a:chExt cx="8241399" cy="1778407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5AD76CE3-0F79-4839-BF4D-CF9F1F2583F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/>
            <a:srcRect l="7556" r="23170" b="61013"/>
            <a:stretch/>
          </p:blipFill>
          <p:spPr>
            <a:xfrm>
              <a:off x="5564221" y="549505"/>
              <a:ext cx="3400267" cy="125084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>
            <a:xfrm>
              <a:off x="723089" y="1404582"/>
              <a:ext cx="3907277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… roller vortices with </a:t>
              </a:r>
              <a:r>
                <a:rPr lang="en-US" dirty="0" err="1">
                  <a:solidFill>
                    <a:srgbClr val="002060"/>
                  </a:solidFill>
                </a:rPr>
                <a:t>helicoidal</a:t>
              </a:r>
              <a:r>
                <a:rPr lang="en-US" dirty="0">
                  <a:solidFill>
                    <a:srgbClr val="002060"/>
                  </a:solidFill>
                </a:rPr>
                <a:t> flow sweep sand from </a:t>
              </a:r>
              <a:r>
                <a:rPr lang="en-US" dirty="0" err="1">
                  <a:solidFill>
                    <a:srgbClr val="002060"/>
                  </a:solidFill>
                </a:rPr>
                <a:t>interdune</a:t>
              </a:r>
              <a:r>
                <a:rPr lang="en-US" dirty="0">
                  <a:solidFill>
                    <a:srgbClr val="002060"/>
                  </a:solidFill>
                </a:rPr>
                <a:t> areas to dunes ?</a:t>
              </a:r>
              <a:endParaRPr lang="de-DE" dirty="0">
                <a:solidFill>
                  <a:srgbClr val="00206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08474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433"/>
          <a:stretch/>
        </p:blipFill>
        <p:spPr>
          <a:xfrm>
            <a:off x="369651" y="706473"/>
            <a:ext cx="8385243" cy="5884845"/>
          </a:xfrm>
          <a:prstGeom prst="rect">
            <a:avLst/>
          </a:prstGeom>
        </p:spPr>
      </p:pic>
      <p:cxnSp>
        <p:nvCxnSpPr>
          <p:cNvPr id="3" name="Straight Connector 2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Coastal Dunes and Vegetation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048016" y="5901446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3</a:t>
            </a:r>
          </a:p>
        </p:txBody>
      </p:sp>
      <p:sp>
        <p:nvSpPr>
          <p:cNvPr id="7" name="Rectangle 6"/>
          <p:cNvSpPr/>
          <p:nvPr/>
        </p:nvSpPr>
        <p:spPr>
          <a:xfrm>
            <a:off x="4572000" y="6662294"/>
            <a:ext cx="4572000" cy="23083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https://www.flickr.com/photos/terranoesis/7694099984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085769" y="5147045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4</a:t>
            </a:r>
          </a:p>
        </p:txBody>
      </p:sp>
      <p:grpSp>
        <p:nvGrpSpPr>
          <p:cNvPr id="27" name="Group 26"/>
          <p:cNvGrpSpPr/>
          <p:nvPr/>
        </p:nvGrpSpPr>
        <p:grpSpPr>
          <a:xfrm>
            <a:off x="4487694" y="2211421"/>
            <a:ext cx="3824550" cy="2458412"/>
            <a:chOff x="4487694" y="2211421"/>
            <a:chExt cx="3824550" cy="2458412"/>
          </a:xfrm>
        </p:grpSpPr>
        <p:sp>
          <p:nvSpPr>
            <p:cNvPr id="6" name="TextBox 5"/>
            <p:cNvSpPr txBox="1"/>
            <p:nvPr/>
          </p:nvSpPr>
          <p:spPr>
            <a:xfrm>
              <a:off x="7853464" y="4036979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>
              <a:off x="4487694" y="2211421"/>
              <a:ext cx="3365770" cy="2458412"/>
            </a:xfrm>
            <a:prstGeom prst="straightConnector1">
              <a:avLst/>
            </a:prstGeom>
            <a:ln w="9525">
              <a:solidFill>
                <a:srgbClr val="002060"/>
              </a:solidFill>
              <a:prstDash val="dash"/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/>
          <p:cNvGrpSpPr/>
          <p:nvPr/>
        </p:nvGrpSpPr>
        <p:grpSpPr>
          <a:xfrm>
            <a:off x="4562272" y="2548089"/>
            <a:ext cx="2525118" cy="584775"/>
            <a:chOff x="4562272" y="2548089"/>
            <a:chExt cx="2525118" cy="584775"/>
          </a:xfrm>
        </p:grpSpPr>
        <p:cxnSp>
          <p:nvCxnSpPr>
            <p:cNvPr id="10" name="Straight Arrow Connector 9"/>
            <p:cNvCxnSpPr/>
            <p:nvPr/>
          </p:nvCxnSpPr>
          <p:spPr>
            <a:xfrm>
              <a:off x="4562272" y="2840477"/>
              <a:ext cx="1883924" cy="0"/>
            </a:xfrm>
            <a:prstGeom prst="straightConnector1">
              <a:avLst/>
            </a:prstGeom>
            <a:ln w="12700">
              <a:solidFill>
                <a:srgbClr val="002060"/>
              </a:solidFill>
              <a:prstDash val="sysDash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6628610" y="2548089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1</a:t>
              </a:r>
            </a:p>
          </p:txBody>
        </p:sp>
      </p:grpSp>
      <p:sp>
        <p:nvSpPr>
          <p:cNvPr id="20" name="TextBox 19"/>
          <p:cNvSpPr txBox="1"/>
          <p:nvPr/>
        </p:nvSpPr>
        <p:spPr>
          <a:xfrm>
            <a:off x="5711799" y="4448421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5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429832" y="3617223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6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569765" y="2855852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7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219283" y="2931037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8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83028" y="4621754"/>
            <a:ext cx="59503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1500" dirty="0">
                <a:solidFill>
                  <a:schemeClr val="bg1"/>
                </a:solidFill>
              </a:rPr>
              <a:t>!</a:t>
            </a:r>
          </a:p>
        </p:txBody>
      </p:sp>
      <p:sp>
        <p:nvSpPr>
          <p:cNvPr id="25" name="Rectangle 24"/>
          <p:cNvSpPr/>
          <p:nvPr/>
        </p:nvSpPr>
        <p:spPr>
          <a:xfrm>
            <a:off x="497083" y="788731"/>
            <a:ext cx="25314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Oregon Coastal Dunes</a:t>
            </a:r>
          </a:p>
        </p:txBody>
      </p:sp>
    </p:spTree>
    <p:extLst>
      <p:ext uri="{BB962C8B-B14F-4D97-AF65-F5344CB8AC3E}">
        <p14:creationId xmlns:p14="http://schemas.microsoft.com/office/powerpoint/2010/main" val="2189471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2596126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42844" y="1105804"/>
            <a:ext cx="414454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term SBD generally describes a dune closely bordering the leeside of its sediment source (Page et al 2001)…</a:t>
            </a:r>
          </a:p>
          <a:p>
            <a:endParaRPr lang="en-US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42844" y="580834"/>
            <a:ext cx="44291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Source-bordering dune = </a:t>
            </a:r>
            <a:r>
              <a:rPr lang="en-US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SBD</a:t>
            </a:r>
            <a:endParaRPr lang="en-AU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142844" y="3556274"/>
            <a:ext cx="4288560" cy="3017961"/>
            <a:chOff x="571472" y="3857628"/>
            <a:chExt cx="4288560" cy="3017961"/>
          </a:xfrm>
        </p:grpSpPr>
        <p:sp>
          <p:nvSpPr>
            <p:cNvPr id="6" name="Rectangle 5"/>
            <p:cNvSpPr/>
            <p:nvPr/>
          </p:nvSpPr>
          <p:spPr>
            <a:xfrm>
              <a:off x="571472" y="3857628"/>
              <a:ext cx="4288560" cy="1477328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… but more specifically is has been applied to sand dunes downwind of sand bed </a:t>
              </a:r>
              <a:r>
                <a:rPr lang="en-US" b="1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rivers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(Page 1971, Bullard and </a:t>
              </a:r>
              <a:r>
                <a:rPr lang="en-US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McTainsh</a:t>
              </a:r>
              <a:r>
                <a:rPr lang="en-US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2003); no formation definition </a:t>
              </a:r>
              <a:endParaRPr lang="en-AU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811832" y="5490594"/>
              <a:ext cx="3807840" cy="1384995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lee-source dune (Melton 1940)</a:t>
              </a:r>
            </a:p>
            <a:p>
              <a:pPr marL="342900" indent="-342900">
                <a:buFont typeface="+mj-lt"/>
                <a:buAutoNum type="arabicPeriod"/>
              </a:pP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source-bordering lee dune (Stone 1967)</a:t>
              </a:r>
            </a:p>
            <a:p>
              <a:pPr marL="342900" indent="-342900">
                <a:buFont typeface="+mj-lt"/>
                <a:buAutoNum type="arabicPeriod"/>
              </a:pP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source-bordering ramparts  (</a:t>
              </a:r>
              <a:r>
                <a:rPr lang="en-US" sz="14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Wopfner</a:t>
              </a: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&amp; </a:t>
              </a:r>
              <a:r>
                <a:rPr lang="en-US" sz="14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Twidale</a:t>
              </a: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1988) </a:t>
              </a:r>
            </a:p>
            <a:p>
              <a:pPr marL="342900" indent="-342900">
                <a:buFont typeface="+mj-lt"/>
                <a:buAutoNum type="arabicPeriod"/>
              </a:pPr>
              <a:r>
                <a:rPr lang="en-US" sz="14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riverine</a:t>
              </a: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dune (</a:t>
              </a:r>
              <a:r>
                <a:rPr lang="en-US" sz="1400" dirty="0" err="1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Ivester</a:t>
              </a: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and Leigh 2003) </a:t>
              </a:r>
            </a:p>
            <a:p>
              <a:pPr marL="342900" indent="-342900">
                <a:buFont typeface="+mj-lt"/>
                <a:buAutoNum type="arabicPeriod"/>
              </a:pPr>
              <a:r>
                <a:rPr lang="en-US" sz="1400" dirty="0">
                  <a:solidFill>
                    <a:srgbClr val="002060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stream-side dune (Wasson 1983a)</a:t>
              </a:r>
              <a:endParaRPr lang="en-AU" sz="1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cxnSp>
        <p:nvCxnSpPr>
          <p:cNvPr id="16" name="Straight Connector 1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Source-bordering Dunes</a:t>
            </a: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66" r="19433" b="33242"/>
          <a:stretch/>
        </p:blipFill>
        <p:spPr>
          <a:xfrm>
            <a:off x="4436077" y="498318"/>
            <a:ext cx="4426556" cy="1674193"/>
          </a:xfrm>
          <a:prstGeom prst="rect">
            <a:avLst/>
          </a:prstGeom>
        </p:spPr>
      </p:pic>
      <p:grpSp>
        <p:nvGrpSpPr>
          <p:cNvPr id="9" name="Group 8"/>
          <p:cNvGrpSpPr/>
          <p:nvPr/>
        </p:nvGrpSpPr>
        <p:grpSpPr>
          <a:xfrm>
            <a:off x="847846" y="2270556"/>
            <a:ext cx="8014787" cy="4475518"/>
            <a:chOff x="847846" y="2270556"/>
            <a:chExt cx="8014787" cy="4475518"/>
          </a:xfrm>
        </p:grpSpPr>
        <p:sp>
          <p:nvSpPr>
            <p:cNvPr id="2" name="Rectangle 1"/>
            <p:cNvSpPr/>
            <p:nvPr/>
          </p:nvSpPr>
          <p:spPr>
            <a:xfrm>
              <a:off x="847846" y="2442894"/>
              <a:ext cx="2467342" cy="92333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marL="342900" indent="-342900">
                <a:buFont typeface="+mj-lt"/>
                <a:buAutoNum type="arabicPeriod"/>
              </a:pPr>
              <a:r>
                <a:rPr lang="en-US" dirty="0">
                  <a:solidFill>
                    <a:srgbClr val="002060"/>
                  </a:solidFill>
                </a:rPr>
                <a:t>Coastal </a:t>
              </a:r>
              <a:r>
                <a:rPr lang="en-US" dirty="0" err="1">
                  <a:solidFill>
                    <a:srgbClr val="002060"/>
                  </a:solidFill>
                </a:rPr>
                <a:t>foredunes</a:t>
              </a:r>
              <a:r>
                <a:rPr lang="en-US" dirty="0">
                  <a:solidFill>
                    <a:srgbClr val="002060"/>
                  </a:solidFill>
                </a:rPr>
                <a:t> </a:t>
              </a:r>
            </a:p>
            <a:p>
              <a:pPr marL="342900" indent="-342900">
                <a:buFont typeface="+mj-lt"/>
                <a:buAutoNum type="arabicPeriod"/>
              </a:pPr>
              <a:r>
                <a:rPr lang="en-US" dirty="0">
                  <a:solidFill>
                    <a:srgbClr val="002060"/>
                  </a:solidFill>
                </a:rPr>
                <a:t>Lunette</a:t>
              </a:r>
            </a:p>
            <a:p>
              <a:pPr marL="342900" indent="-342900">
                <a:buFont typeface="+mj-lt"/>
                <a:buAutoNum type="arabicPeriod"/>
              </a:pPr>
              <a:r>
                <a:rPr lang="en-US" dirty="0">
                  <a:solidFill>
                    <a:srgbClr val="002060"/>
                  </a:solidFill>
                </a:rPr>
                <a:t>Riverine 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5618" b="593"/>
            <a:stretch/>
          </p:blipFill>
          <p:spPr>
            <a:xfrm>
              <a:off x="4436077" y="4515955"/>
              <a:ext cx="4426556" cy="2230119"/>
            </a:xfrm>
            <a:prstGeom prst="rect">
              <a:avLst/>
            </a:prstGeom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8842"/>
            <a:stretch/>
          </p:blipFill>
          <p:spPr>
            <a:xfrm>
              <a:off x="4431404" y="2270556"/>
              <a:ext cx="4431229" cy="216235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17369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A6114B06-1F7C-4900-9722-F3EDFED3639E}"/>
              </a:ext>
            </a:extLst>
          </p:cNvPr>
          <p:cNvGrpSpPr/>
          <p:nvPr/>
        </p:nvGrpSpPr>
        <p:grpSpPr>
          <a:xfrm>
            <a:off x="580756" y="916509"/>
            <a:ext cx="7982487" cy="5633146"/>
            <a:chOff x="580756" y="916509"/>
            <a:chExt cx="7982487" cy="5633146"/>
          </a:xfrm>
        </p:grpSpPr>
        <p:pic>
          <p:nvPicPr>
            <p:cNvPr id="6" name="Picture 5" descr="A picture containing map, text&#10;&#10;Description generated with very high confidence">
              <a:extLst>
                <a:ext uri="{FF2B5EF4-FFF2-40B4-BE49-F238E27FC236}">
                  <a16:creationId xmlns:a16="http://schemas.microsoft.com/office/drawing/2014/main" id="{3276AECA-63F8-447D-9A6B-18107A806AF7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>
              <a:off x="580756" y="916509"/>
              <a:ext cx="7982487" cy="5633146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77B4C38D-5AC2-4D5C-81E1-4EA50F6CB901}"/>
                </a:ext>
              </a:extLst>
            </p:cNvPr>
            <p:cNvSpPr txBox="1"/>
            <p:nvPr/>
          </p:nvSpPr>
          <p:spPr>
            <a:xfrm>
              <a:off x="5407209" y="4650683"/>
              <a:ext cx="2221711" cy="38807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Lake Walla Walla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C0D208DA-0417-44A8-8D09-39D0FFBD950B}"/>
                </a:ext>
              </a:extLst>
            </p:cNvPr>
            <p:cNvSpPr txBox="1"/>
            <p:nvPr/>
          </p:nvSpPr>
          <p:spPr>
            <a:xfrm>
              <a:off x="7292492" y="2790750"/>
              <a:ext cx="1256618" cy="388073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de-DE" b="1" dirty="0">
                  <a:solidFill>
                    <a:schemeClr val="tx2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Lunettes</a:t>
              </a:r>
            </a:p>
          </p:txBody>
        </p:sp>
        <p:sp>
          <p:nvSpPr>
            <p:cNvPr id="13" name="Arc 12">
              <a:extLst>
                <a:ext uri="{FF2B5EF4-FFF2-40B4-BE49-F238E27FC236}">
                  <a16:creationId xmlns:a16="http://schemas.microsoft.com/office/drawing/2014/main" id="{B954E169-2F40-487A-B209-0FE5A64BD7E0}"/>
                </a:ext>
              </a:extLst>
            </p:cNvPr>
            <p:cNvSpPr/>
            <p:nvPr/>
          </p:nvSpPr>
          <p:spPr>
            <a:xfrm rot="9625819">
              <a:off x="5808822" y="1122421"/>
              <a:ext cx="1755720" cy="2630275"/>
            </a:xfrm>
            <a:prstGeom prst="arc">
              <a:avLst>
                <a:gd name="adj1" fmla="val 16998104"/>
                <a:gd name="adj2" fmla="val 0"/>
              </a:avLst>
            </a:prstGeom>
            <a:ln w="19050">
              <a:solidFill>
                <a:schemeClr val="tx1"/>
              </a:solidFill>
              <a:prstDash val="sysDash"/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cxnSp>
        <p:nvCxnSpPr>
          <p:cNvPr id="15" name="Straight Connector 14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Lunettes in the Murray-Darling Basin</a:t>
            </a:r>
          </a:p>
        </p:txBody>
      </p:sp>
    </p:spTree>
    <p:extLst>
      <p:ext uri="{BB962C8B-B14F-4D97-AF65-F5344CB8AC3E}">
        <p14:creationId xmlns:p14="http://schemas.microsoft.com/office/powerpoint/2010/main" val="23316188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screen"/>
          <a:srcRect t="4822" r="16361" b="2064"/>
          <a:stretch/>
        </p:blipFill>
        <p:spPr bwMode="auto">
          <a:xfrm>
            <a:off x="277440" y="608606"/>
            <a:ext cx="8411751" cy="56441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Rectangle 2"/>
          <p:cNvSpPr/>
          <p:nvPr/>
        </p:nvSpPr>
        <p:spPr>
          <a:xfrm>
            <a:off x="681361" y="6269470"/>
            <a:ext cx="77812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Idealised morphology and </a:t>
            </a:r>
            <a:r>
              <a:rPr lang="en-AU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groundwater–surface water </a:t>
            </a:r>
            <a:r>
              <a:rPr lang="en-AU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interaction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7672122" y="6611779"/>
            <a:ext cx="147187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r"/>
            <a:r>
              <a:rPr lang="en-AU" sz="10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Shaw and Bryant 2011</a:t>
            </a:r>
          </a:p>
        </p:txBody>
      </p:sp>
      <p:cxnSp>
        <p:nvCxnSpPr>
          <p:cNvPr id="6" name="Straight Connector 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Lunette Formation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47864" y="723249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Hydrology</a:t>
            </a:r>
          </a:p>
        </p:txBody>
      </p:sp>
      <p:sp>
        <p:nvSpPr>
          <p:cNvPr id="9" name="Rectangle 8"/>
          <p:cNvSpPr/>
          <p:nvPr/>
        </p:nvSpPr>
        <p:spPr>
          <a:xfrm>
            <a:off x="3748391" y="2795082"/>
            <a:ext cx="4940800" cy="1044102"/>
          </a:xfrm>
          <a:prstGeom prst="rect">
            <a:avLst/>
          </a:prstGeom>
          <a:noFill/>
          <a:ln w="254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1672327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57149" y="722691"/>
            <a:ext cx="5959114" cy="4563647"/>
            <a:chOff x="1115616" y="1412776"/>
            <a:chExt cx="6562725" cy="4867275"/>
          </a:xfrm>
        </p:grpSpPr>
        <p:pic>
          <p:nvPicPr>
            <p:cNvPr id="30722" name="Picture 2"/>
            <p:cNvPicPr>
              <a:picLocks noChangeAspect="1" noChangeArrowheads="1"/>
            </p:cNvPicPr>
            <p:nvPr/>
          </p:nvPicPr>
          <p:blipFill>
            <a:blip r:embed="rId2" cstate="screen"/>
            <a:srcRect/>
            <a:stretch>
              <a:fillRect/>
            </a:stretch>
          </p:blipFill>
          <p:spPr bwMode="auto">
            <a:xfrm>
              <a:off x="1115616" y="1412776"/>
              <a:ext cx="6562725" cy="48672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ectangle 4"/>
            <p:cNvSpPr/>
            <p:nvPr/>
          </p:nvSpPr>
          <p:spPr>
            <a:xfrm>
              <a:off x="1118700" y="5559971"/>
              <a:ext cx="720080" cy="72008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  <p:sp>
        <p:nvSpPr>
          <p:cNvPr id="11" name="TextBox 10"/>
          <p:cNvSpPr txBox="1"/>
          <p:nvPr/>
        </p:nvSpPr>
        <p:spPr>
          <a:xfrm>
            <a:off x="6607047" y="1481075"/>
            <a:ext cx="2416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</a:rPr>
              <a:t>Evaporative pumping</a:t>
            </a:r>
            <a:r>
              <a:rPr lang="en-GB" dirty="0">
                <a:solidFill>
                  <a:srgbClr val="002060"/>
                </a:solidFill>
              </a:rPr>
              <a:t> = “Suction”...</a:t>
            </a:r>
          </a:p>
        </p:txBody>
      </p:sp>
      <p:sp>
        <p:nvSpPr>
          <p:cNvPr id="10" name="Rectangle 9"/>
          <p:cNvSpPr/>
          <p:nvPr/>
        </p:nvSpPr>
        <p:spPr>
          <a:xfrm>
            <a:off x="204744" y="5413830"/>
            <a:ext cx="61441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Evaporative concentration controlled not only by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evaporation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rate but also groundwater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salinity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(density),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hydraulic conductivity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aquifer and the depth of the </a:t>
            </a: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porewater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zone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607047" y="2550749"/>
            <a:ext cx="18545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Displacive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salts</a:t>
            </a:r>
          </a:p>
        </p:txBody>
      </p:sp>
      <p:sp>
        <p:nvSpPr>
          <p:cNvPr id="3" name="Rectangle 2"/>
          <p:cNvSpPr/>
          <p:nvPr/>
        </p:nvSpPr>
        <p:spPr>
          <a:xfrm>
            <a:off x="913799" y="4548489"/>
            <a:ext cx="2983347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2060"/>
                </a:solidFill>
              </a:rPr>
              <a:t>Saline mudflat / playa lake  – ‘Capillary fringe’</a:t>
            </a:r>
          </a:p>
        </p:txBody>
      </p:sp>
      <p:cxnSp>
        <p:nvCxnSpPr>
          <p:cNvPr id="13" name="Straight Connector 12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Lunettes and Deflation</a:t>
            </a:r>
            <a:endParaRPr lang="de-DE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6" name="Picture 3" descr="D:\Dropbox\Photos\Australia\Central Australia\07-2012 Lower Cooper\JHM central oz photos_07.12\DSCN2087.JPG"/>
          <p:cNvPicPr>
            <a:picLocks noChangeAspect="1" noChangeArrowheads="1"/>
          </p:cNvPicPr>
          <p:nvPr/>
        </p:nvPicPr>
        <p:blipFill rotWithShape="1">
          <a:blip r:embed="rId3" cstate="screen"/>
          <a:srcRect l="30615" r="11007"/>
          <a:stretch/>
        </p:blipFill>
        <p:spPr bwMode="auto">
          <a:xfrm>
            <a:off x="6403153" y="3501769"/>
            <a:ext cx="2464341" cy="3112390"/>
          </a:xfrm>
          <a:prstGeom prst="rect">
            <a:avLst/>
          </a:prstGeom>
          <a:noFill/>
        </p:spPr>
      </p:pic>
      <p:cxnSp>
        <p:nvCxnSpPr>
          <p:cNvPr id="12" name="Straight Connector 11"/>
          <p:cNvCxnSpPr/>
          <p:nvPr/>
        </p:nvCxnSpPr>
        <p:spPr>
          <a:xfrm>
            <a:off x="1485089" y="3625174"/>
            <a:ext cx="1394298" cy="12971"/>
          </a:xfrm>
          <a:prstGeom prst="line">
            <a:avLst/>
          </a:prstGeom>
          <a:ln w="3175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flipV="1">
            <a:off x="1702340" y="1481075"/>
            <a:ext cx="0" cy="1909969"/>
          </a:xfrm>
          <a:prstGeom prst="line">
            <a:avLst/>
          </a:prstGeom>
          <a:ln w="2540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99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 descr="D:\Bilder\Flinders Callabonna Frome 2013\DSCN3749.JPG"/>
          <p:cNvPicPr>
            <a:picLocks noChangeAspect="1" noChangeArrowheads="1"/>
          </p:cNvPicPr>
          <p:nvPr/>
        </p:nvPicPr>
        <p:blipFill rotWithShape="1">
          <a:blip r:embed="rId3" cstate="screen"/>
          <a:srcRect b="11909"/>
          <a:stretch/>
        </p:blipFill>
        <p:spPr bwMode="auto">
          <a:xfrm>
            <a:off x="5310520" y="609833"/>
            <a:ext cx="3407809" cy="3072582"/>
          </a:xfrm>
          <a:prstGeom prst="rect">
            <a:avLst/>
          </a:prstGeom>
          <a:noFill/>
        </p:spPr>
      </p:pic>
      <p:cxnSp>
        <p:nvCxnSpPr>
          <p:cNvPr id="6" name="Straight Connector 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Lunettes and Deflation</a:t>
            </a:r>
          </a:p>
        </p:txBody>
      </p:sp>
      <p:pic>
        <p:nvPicPr>
          <p:cNvPr id="8" name="Picture 3" descr="C:\Users\henne\Desktop\calla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181557" y="715652"/>
            <a:ext cx="4318080" cy="5870567"/>
          </a:xfrm>
          <a:prstGeom prst="rect">
            <a:avLst/>
          </a:prstGeom>
          <a:noFill/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66269" y="6638670"/>
            <a:ext cx="1877731" cy="27434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6"/>
          <a:srcRect l="39825" t="35263" r="14304"/>
          <a:stretch/>
        </p:blipFill>
        <p:spPr>
          <a:xfrm>
            <a:off x="5320832" y="609833"/>
            <a:ext cx="3397498" cy="3087580"/>
          </a:xfrm>
          <a:prstGeom prst="rect">
            <a:avLst/>
          </a:prstGeom>
        </p:spPr>
      </p:pic>
      <p:sp>
        <p:nvSpPr>
          <p:cNvPr id="11" name="Oval 9"/>
          <p:cNvSpPr>
            <a:spLocks noChangeArrowheads="1"/>
          </p:cNvSpPr>
          <p:nvPr/>
        </p:nvSpPr>
        <p:spPr bwMode="auto">
          <a:xfrm>
            <a:off x="1314739" y="1109522"/>
            <a:ext cx="319874" cy="319807"/>
          </a:xfrm>
          <a:prstGeom prst="ellipse">
            <a:avLst/>
          </a:prstGeom>
          <a:solidFill>
            <a:schemeClr val="bg1"/>
          </a:solidFill>
          <a:ln w="28575" algn="ctr">
            <a:noFill/>
            <a:round/>
            <a:headEnd/>
            <a:tailEnd/>
          </a:ln>
        </p:spPr>
        <p:txBody>
          <a:bodyPr/>
          <a:lstStyle/>
          <a:p>
            <a:endParaRPr lang="en-AU"/>
          </a:p>
        </p:txBody>
      </p:sp>
      <p:grpSp>
        <p:nvGrpSpPr>
          <p:cNvPr id="19" name="Group 18"/>
          <p:cNvGrpSpPr/>
          <p:nvPr/>
        </p:nvGrpSpPr>
        <p:grpSpPr>
          <a:xfrm>
            <a:off x="576618" y="3154053"/>
            <a:ext cx="8141712" cy="3432166"/>
            <a:chOff x="576618" y="3154053"/>
            <a:chExt cx="8141712" cy="3432166"/>
          </a:xfrm>
        </p:grpSpPr>
        <p:pic>
          <p:nvPicPr>
            <p:cNvPr id="50179" name="Picture 3" descr="D:\Bilder\Flinders Callabonna Frome 2013\DSCN3757.JPG"/>
            <p:cNvPicPr>
              <a:picLocks noChangeAspect="1" noChangeArrowheads="1"/>
            </p:cNvPicPr>
            <p:nvPr/>
          </p:nvPicPr>
          <p:blipFill rotWithShape="1">
            <a:blip r:embed="rId7" cstate="screen"/>
            <a:srcRect t="28424"/>
            <a:stretch/>
          </p:blipFill>
          <p:spPr bwMode="auto">
            <a:xfrm>
              <a:off x="5310521" y="3806314"/>
              <a:ext cx="3407809" cy="2779905"/>
            </a:xfrm>
            <a:prstGeom prst="rect">
              <a:avLst/>
            </a:prstGeom>
            <a:noFill/>
          </p:spPr>
        </p:pic>
        <p:sp>
          <p:nvSpPr>
            <p:cNvPr id="12" name="Oval 9"/>
            <p:cNvSpPr>
              <a:spLocks noChangeArrowheads="1"/>
            </p:cNvSpPr>
            <p:nvPr/>
          </p:nvSpPr>
          <p:spPr bwMode="auto">
            <a:xfrm>
              <a:off x="1712524" y="3154053"/>
              <a:ext cx="319874" cy="319807"/>
            </a:xfrm>
            <a:prstGeom prst="ellipse">
              <a:avLst/>
            </a:prstGeom>
            <a:solidFill>
              <a:schemeClr val="bg1"/>
            </a:solidFill>
            <a:ln w="28575" algn="ctr">
              <a:noFill/>
              <a:round/>
              <a:headEnd/>
              <a:tailEnd/>
            </a:ln>
          </p:spPr>
          <p:txBody>
            <a:bodyPr/>
            <a:lstStyle/>
            <a:p>
              <a:endParaRPr lang="en-AU"/>
            </a:p>
          </p:txBody>
        </p:sp>
        <p:cxnSp>
          <p:nvCxnSpPr>
            <p:cNvPr id="3" name="Straight Connector 2"/>
            <p:cNvCxnSpPr/>
            <p:nvPr/>
          </p:nvCxnSpPr>
          <p:spPr>
            <a:xfrm>
              <a:off x="2067038" y="3446700"/>
              <a:ext cx="3146988" cy="1426701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Box 16"/>
            <p:cNvSpPr txBox="1"/>
            <p:nvPr/>
          </p:nvSpPr>
          <p:spPr>
            <a:xfrm>
              <a:off x="576618" y="5357370"/>
              <a:ext cx="3697067" cy="646331"/>
            </a:xfrm>
            <a:prstGeom prst="rect">
              <a:avLst/>
            </a:prstGeom>
            <a:solidFill>
              <a:schemeClr val="bg1">
                <a:alpha val="33000"/>
              </a:schemeClr>
            </a:solidFill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Lake Floor – fine grained, with gypsum and salt dynamics</a:t>
              </a:r>
            </a:p>
          </p:txBody>
        </p:sp>
      </p:grpSp>
      <p:sp>
        <p:nvSpPr>
          <p:cNvPr id="18" name="TextBox 4"/>
          <p:cNvSpPr txBox="1">
            <a:spLocks noChangeArrowheads="1"/>
          </p:cNvSpPr>
          <p:nvPr/>
        </p:nvSpPr>
        <p:spPr bwMode="auto">
          <a:xfrm>
            <a:off x="576618" y="3772523"/>
            <a:ext cx="3697067" cy="1477328"/>
          </a:xfrm>
          <a:prstGeom prst="rect">
            <a:avLst/>
          </a:prstGeom>
          <a:solidFill>
            <a:schemeClr val="bg1">
              <a:alpha val="33000"/>
            </a:schemeClr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Lake floor down to -5 m AHD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AU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dirty="0">
                <a:solidFill>
                  <a:srgbClr val="002060"/>
                </a:solidFill>
              </a:rPr>
              <a:t>1.6 km</a:t>
            </a:r>
            <a:r>
              <a:rPr lang="en-AU" baseline="30000" dirty="0">
                <a:solidFill>
                  <a:srgbClr val="002060"/>
                </a:solidFill>
              </a:rPr>
              <a:t>3</a:t>
            </a:r>
            <a:r>
              <a:rPr lang="en-AU" dirty="0">
                <a:solidFill>
                  <a:srgbClr val="002060"/>
                </a:solidFill>
              </a:rPr>
              <a:t> Lunette Volume and 830 km</a:t>
            </a:r>
            <a:r>
              <a:rPr lang="en-AU" baseline="30000" dirty="0">
                <a:solidFill>
                  <a:srgbClr val="002060"/>
                </a:solidFill>
              </a:rPr>
              <a:t>2</a:t>
            </a:r>
            <a:r>
              <a:rPr lang="en-AU" dirty="0">
                <a:solidFill>
                  <a:srgbClr val="002060"/>
                </a:solidFill>
              </a:rPr>
              <a:t> lake area... = 1.9 m of deflation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583728" y="710534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dirty="0">
                <a:solidFill>
                  <a:schemeClr val="bg1"/>
                </a:solidFill>
              </a:rPr>
              <a:t>Lake Callabonna</a:t>
            </a:r>
          </a:p>
        </p:txBody>
      </p:sp>
    </p:spTree>
    <p:extLst>
      <p:ext uri="{BB962C8B-B14F-4D97-AF65-F5344CB8AC3E}">
        <p14:creationId xmlns:p14="http://schemas.microsoft.com/office/powerpoint/2010/main" val="4024174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 descr="D:\Bilder\FROME and CALLABONNA 2012\Henne Fotos\DSCN1282.JPG"/>
          <p:cNvPicPr>
            <a:picLocks noChangeAspect="1" noChangeArrowheads="1"/>
          </p:cNvPicPr>
          <p:nvPr/>
        </p:nvPicPr>
        <p:blipFill rotWithShape="1">
          <a:blip r:embed="rId2" cstate="screen"/>
          <a:srcRect l="14367" r="9231"/>
          <a:stretch/>
        </p:blipFill>
        <p:spPr bwMode="auto">
          <a:xfrm>
            <a:off x="4729447" y="2797622"/>
            <a:ext cx="4190452" cy="32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7" descr="C:\Users\henne\Desktop\IMGP4867.JPG"/>
          <p:cNvPicPr>
            <a:picLocks noChangeAspect="1" noChangeArrowheads="1"/>
          </p:cNvPicPr>
          <p:nvPr/>
        </p:nvPicPr>
        <p:blipFill rotWithShape="1">
          <a:blip r:embed="rId3" cstate="screen"/>
          <a:srcRect l="23987"/>
          <a:stretch/>
        </p:blipFill>
        <p:spPr bwMode="auto">
          <a:xfrm>
            <a:off x="4756195" y="529089"/>
            <a:ext cx="4197339" cy="21441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Straight Connector 6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Lunettes and Deflation</a:t>
            </a:r>
          </a:p>
        </p:txBody>
      </p:sp>
      <p:pic>
        <p:nvPicPr>
          <p:cNvPr id="10" name="Picture 2" descr="D:\Bilder\FROME and CALLABONNA 2012\Matze Fotos\IMGP4688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 rot="10800000" flipV="1">
            <a:off x="286844" y="1050444"/>
            <a:ext cx="4078953" cy="2416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6" name="Group 15"/>
          <p:cNvGrpSpPr/>
          <p:nvPr/>
        </p:nvGrpSpPr>
        <p:grpSpPr>
          <a:xfrm>
            <a:off x="286845" y="3686939"/>
            <a:ext cx="8772849" cy="2981922"/>
            <a:chOff x="286845" y="3686939"/>
            <a:chExt cx="8772849" cy="2981922"/>
          </a:xfrm>
        </p:grpSpPr>
        <p:pic>
          <p:nvPicPr>
            <p:cNvPr id="12" name="Picture 3" descr="D:\Research\FLINDERS\Callabonna Lunette\Thin sections Lunette CL\CL6-3\image0009.jpg"/>
            <p:cNvPicPr>
              <a:picLocks noChangeAspect="1" noChangeArrowheads="1"/>
            </p:cNvPicPr>
            <p:nvPr/>
          </p:nvPicPr>
          <p:blipFill>
            <a:blip r:embed="rId5" cstate="screen"/>
            <a:srcRect/>
            <a:stretch>
              <a:fillRect/>
            </a:stretch>
          </p:blipFill>
          <p:spPr bwMode="auto">
            <a:xfrm>
              <a:off x="286845" y="3686939"/>
              <a:ext cx="4078953" cy="29212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4" name="Rectangle 13"/>
            <p:cNvSpPr/>
            <p:nvPr/>
          </p:nvSpPr>
          <p:spPr>
            <a:xfrm>
              <a:off x="4606199" y="6022530"/>
              <a:ext cx="4453495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sz="1800" dirty="0">
                  <a:solidFill>
                    <a:srgbClr val="002060"/>
                  </a:solidFill>
                </a:rPr>
                <a:t>Sandy loam – Mud pellets made of sand, and minor gypsum... </a:t>
              </a: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286844" y="3686939"/>
            <a:ext cx="4078952" cy="2934808"/>
            <a:chOff x="286845" y="3686939"/>
            <a:chExt cx="4078952" cy="2934808"/>
          </a:xfrm>
        </p:grpSpPr>
        <p:pic>
          <p:nvPicPr>
            <p:cNvPr id="13" name="Picture 16" descr="D:\Research\FLINDERS\Callabonna Lunette\Thin sections Lunette CL\CL6-3\image0010.jpg"/>
            <p:cNvPicPr>
              <a:picLocks noChangeAspect="1" noChangeArrowheads="1"/>
            </p:cNvPicPr>
            <p:nvPr/>
          </p:nvPicPr>
          <p:blipFill>
            <a:blip r:embed="rId6" cstate="screen"/>
            <a:srcRect/>
            <a:stretch>
              <a:fillRect/>
            </a:stretch>
          </p:blipFill>
          <p:spPr bwMode="auto">
            <a:xfrm>
              <a:off x="286845" y="3686939"/>
              <a:ext cx="4078952" cy="2934808"/>
            </a:xfrm>
            <a:prstGeom prst="rect">
              <a:avLst/>
            </a:prstGeom>
            <a:noFill/>
          </p:spPr>
        </p:pic>
        <p:sp>
          <p:nvSpPr>
            <p:cNvPr id="2" name="Freeform 1"/>
            <p:cNvSpPr/>
            <p:nvPr/>
          </p:nvSpPr>
          <p:spPr>
            <a:xfrm>
              <a:off x="791167" y="4118043"/>
              <a:ext cx="2885914" cy="2257179"/>
            </a:xfrm>
            <a:custGeom>
              <a:avLst/>
              <a:gdLst>
                <a:gd name="connsiteX0" fmla="*/ 2003914 w 2885914"/>
                <a:gd name="connsiteY0" fmla="*/ 0 h 2257179"/>
                <a:gd name="connsiteX1" fmla="*/ 1679659 w 2885914"/>
                <a:gd name="connsiteY1" fmla="*/ 97276 h 2257179"/>
                <a:gd name="connsiteX2" fmla="*/ 1290552 w 2885914"/>
                <a:gd name="connsiteY2" fmla="*/ 220493 h 2257179"/>
                <a:gd name="connsiteX3" fmla="*/ 849565 w 2885914"/>
                <a:gd name="connsiteY3" fmla="*/ 252919 h 2257179"/>
                <a:gd name="connsiteX4" fmla="*/ 583676 w 2885914"/>
                <a:gd name="connsiteY4" fmla="*/ 116731 h 2257179"/>
                <a:gd name="connsiteX5" fmla="*/ 304816 w 2885914"/>
                <a:gd name="connsiteY5" fmla="*/ 298314 h 2257179"/>
                <a:gd name="connsiteX6" fmla="*/ 16 w 2885914"/>
                <a:gd name="connsiteY6" fmla="*/ 603114 h 2257179"/>
                <a:gd name="connsiteX7" fmla="*/ 317786 w 2885914"/>
                <a:gd name="connsiteY7" fmla="*/ 817123 h 2257179"/>
                <a:gd name="connsiteX8" fmla="*/ 415063 w 2885914"/>
                <a:gd name="connsiteY8" fmla="*/ 1245140 h 2257179"/>
                <a:gd name="connsiteX9" fmla="*/ 642042 w 2885914"/>
                <a:gd name="connsiteY9" fmla="*/ 1498059 h 2257179"/>
                <a:gd name="connsiteX10" fmla="*/ 1212731 w 2885914"/>
                <a:gd name="connsiteY10" fmla="*/ 2107659 h 2257179"/>
                <a:gd name="connsiteX11" fmla="*/ 1504561 w 2885914"/>
                <a:gd name="connsiteY11" fmla="*/ 2010383 h 2257179"/>
                <a:gd name="connsiteX12" fmla="*/ 1524016 w 2885914"/>
                <a:gd name="connsiteY12" fmla="*/ 1828800 h 2257179"/>
                <a:gd name="connsiteX13" fmla="*/ 1815846 w 2885914"/>
                <a:gd name="connsiteY13" fmla="*/ 1932561 h 2257179"/>
                <a:gd name="connsiteX14" fmla="*/ 2088220 w 2885914"/>
                <a:gd name="connsiteY14" fmla="*/ 2016868 h 2257179"/>
                <a:gd name="connsiteX15" fmla="*/ 2503267 w 2885914"/>
                <a:gd name="connsiteY15" fmla="*/ 2256817 h 2257179"/>
                <a:gd name="connsiteX16" fmla="*/ 2645939 w 2885914"/>
                <a:gd name="connsiteY16" fmla="*/ 2062263 h 2257179"/>
                <a:gd name="connsiteX17" fmla="*/ 2684850 w 2885914"/>
                <a:gd name="connsiteY17" fmla="*/ 1718553 h 2257179"/>
                <a:gd name="connsiteX18" fmla="*/ 2846978 w 2885914"/>
                <a:gd name="connsiteY18" fmla="*/ 1549940 h 2257179"/>
                <a:gd name="connsiteX19" fmla="*/ 2749701 w 2885914"/>
                <a:gd name="connsiteY19" fmla="*/ 1387812 h 2257179"/>
                <a:gd name="connsiteX20" fmla="*/ 2885888 w 2885914"/>
                <a:gd name="connsiteY20" fmla="*/ 1095983 h 2257179"/>
                <a:gd name="connsiteX21" fmla="*/ 2736731 w 2885914"/>
                <a:gd name="connsiteY21" fmla="*/ 817123 h 2257179"/>
                <a:gd name="connsiteX22" fmla="*/ 2587573 w 2885914"/>
                <a:gd name="connsiteY22" fmla="*/ 654995 h 2257179"/>
                <a:gd name="connsiteX23" fmla="*/ 2477327 w 2885914"/>
                <a:gd name="connsiteY23" fmla="*/ 317770 h 2257179"/>
                <a:gd name="connsiteX24" fmla="*/ 2334654 w 2885914"/>
                <a:gd name="connsiteY24" fmla="*/ 136187 h 2257179"/>
                <a:gd name="connsiteX25" fmla="*/ 2101190 w 2885914"/>
                <a:gd name="connsiteY25" fmla="*/ 6485 h 22571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2885914" h="2257179">
                  <a:moveTo>
                    <a:pt x="2003914" y="0"/>
                  </a:moveTo>
                  <a:lnTo>
                    <a:pt x="1679659" y="97276"/>
                  </a:lnTo>
                  <a:cubicBezTo>
                    <a:pt x="1560765" y="134025"/>
                    <a:pt x="1428901" y="194553"/>
                    <a:pt x="1290552" y="220493"/>
                  </a:cubicBezTo>
                  <a:cubicBezTo>
                    <a:pt x="1152203" y="246433"/>
                    <a:pt x="967378" y="270213"/>
                    <a:pt x="849565" y="252919"/>
                  </a:cubicBezTo>
                  <a:cubicBezTo>
                    <a:pt x="731752" y="235625"/>
                    <a:pt x="674467" y="109165"/>
                    <a:pt x="583676" y="116731"/>
                  </a:cubicBezTo>
                  <a:cubicBezTo>
                    <a:pt x="492884" y="124297"/>
                    <a:pt x="402093" y="217250"/>
                    <a:pt x="304816" y="298314"/>
                  </a:cubicBezTo>
                  <a:cubicBezTo>
                    <a:pt x="207539" y="379378"/>
                    <a:pt x="-2146" y="516646"/>
                    <a:pt x="16" y="603114"/>
                  </a:cubicBezTo>
                  <a:cubicBezTo>
                    <a:pt x="2178" y="689582"/>
                    <a:pt x="248611" y="710119"/>
                    <a:pt x="317786" y="817123"/>
                  </a:cubicBezTo>
                  <a:cubicBezTo>
                    <a:pt x="386961" y="924127"/>
                    <a:pt x="361020" y="1131651"/>
                    <a:pt x="415063" y="1245140"/>
                  </a:cubicBezTo>
                  <a:cubicBezTo>
                    <a:pt x="469106" y="1358629"/>
                    <a:pt x="509097" y="1354306"/>
                    <a:pt x="642042" y="1498059"/>
                  </a:cubicBezTo>
                  <a:cubicBezTo>
                    <a:pt x="774987" y="1641812"/>
                    <a:pt x="1068978" y="2022272"/>
                    <a:pt x="1212731" y="2107659"/>
                  </a:cubicBezTo>
                  <a:cubicBezTo>
                    <a:pt x="1356484" y="2193046"/>
                    <a:pt x="1452680" y="2056859"/>
                    <a:pt x="1504561" y="2010383"/>
                  </a:cubicBezTo>
                  <a:cubicBezTo>
                    <a:pt x="1556442" y="1963907"/>
                    <a:pt x="1472135" y="1841770"/>
                    <a:pt x="1524016" y="1828800"/>
                  </a:cubicBezTo>
                  <a:cubicBezTo>
                    <a:pt x="1575897" y="1815830"/>
                    <a:pt x="1721812" y="1901216"/>
                    <a:pt x="1815846" y="1932561"/>
                  </a:cubicBezTo>
                  <a:cubicBezTo>
                    <a:pt x="1909880" y="1963906"/>
                    <a:pt x="1973650" y="1962825"/>
                    <a:pt x="2088220" y="2016868"/>
                  </a:cubicBezTo>
                  <a:cubicBezTo>
                    <a:pt x="2202790" y="2070911"/>
                    <a:pt x="2410314" y="2249251"/>
                    <a:pt x="2503267" y="2256817"/>
                  </a:cubicBezTo>
                  <a:cubicBezTo>
                    <a:pt x="2596220" y="2264383"/>
                    <a:pt x="2615675" y="2151974"/>
                    <a:pt x="2645939" y="2062263"/>
                  </a:cubicBezTo>
                  <a:cubicBezTo>
                    <a:pt x="2676203" y="1972552"/>
                    <a:pt x="2651343" y="1803940"/>
                    <a:pt x="2684850" y="1718553"/>
                  </a:cubicBezTo>
                  <a:cubicBezTo>
                    <a:pt x="2718357" y="1633166"/>
                    <a:pt x="2836170" y="1605064"/>
                    <a:pt x="2846978" y="1549940"/>
                  </a:cubicBezTo>
                  <a:cubicBezTo>
                    <a:pt x="2857787" y="1494817"/>
                    <a:pt x="2743216" y="1463471"/>
                    <a:pt x="2749701" y="1387812"/>
                  </a:cubicBezTo>
                  <a:cubicBezTo>
                    <a:pt x="2756186" y="1312153"/>
                    <a:pt x="2888050" y="1191098"/>
                    <a:pt x="2885888" y="1095983"/>
                  </a:cubicBezTo>
                  <a:cubicBezTo>
                    <a:pt x="2883726" y="1000868"/>
                    <a:pt x="2786450" y="890621"/>
                    <a:pt x="2736731" y="817123"/>
                  </a:cubicBezTo>
                  <a:cubicBezTo>
                    <a:pt x="2687012" y="743625"/>
                    <a:pt x="2630807" y="738220"/>
                    <a:pt x="2587573" y="654995"/>
                  </a:cubicBezTo>
                  <a:cubicBezTo>
                    <a:pt x="2544339" y="571770"/>
                    <a:pt x="2519480" y="404238"/>
                    <a:pt x="2477327" y="317770"/>
                  </a:cubicBezTo>
                  <a:cubicBezTo>
                    <a:pt x="2435174" y="231302"/>
                    <a:pt x="2397344" y="188068"/>
                    <a:pt x="2334654" y="136187"/>
                  </a:cubicBezTo>
                  <a:cubicBezTo>
                    <a:pt x="2271965" y="84306"/>
                    <a:pt x="2186577" y="45395"/>
                    <a:pt x="2101190" y="6485"/>
                  </a:cubicBezTo>
                </a:path>
              </a:pathLst>
            </a:custGeom>
            <a:noFill/>
            <a:ln w="9525">
              <a:solidFill>
                <a:srgbClr val="002060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453958" y="529089"/>
            <a:ext cx="31021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A 10 m core of the lunette</a:t>
            </a:r>
          </a:p>
        </p:txBody>
      </p:sp>
    </p:spTree>
    <p:extLst>
      <p:ext uri="{BB962C8B-B14F-4D97-AF65-F5344CB8AC3E}">
        <p14:creationId xmlns:p14="http://schemas.microsoft.com/office/powerpoint/2010/main" val="2463674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3" r="2944"/>
          <a:stretch/>
        </p:blipFill>
        <p:spPr>
          <a:xfrm>
            <a:off x="-13736" y="-4576"/>
            <a:ext cx="9157736" cy="686257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7504" y="476672"/>
            <a:ext cx="17748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2400" b="1" dirty="0">
                <a:solidFill>
                  <a:srgbClr val="080808"/>
                </a:solidFill>
              </a:rPr>
              <a:t>3 </a:t>
            </a:r>
            <a:r>
              <a:rPr lang="de-DE" sz="2400" dirty="0">
                <a:solidFill>
                  <a:srgbClr val="080808"/>
                </a:solidFill>
              </a:rPr>
              <a:t>minutes...</a:t>
            </a:r>
          </a:p>
        </p:txBody>
      </p:sp>
    </p:spTree>
    <p:extLst>
      <p:ext uri="{BB962C8B-B14F-4D97-AF65-F5344CB8AC3E}">
        <p14:creationId xmlns:p14="http://schemas.microsoft.com/office/powerpoint/2010/main" val="2178434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9" name="Straight Connector 8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Riverine SBD‘s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204799" y="994509"/>
            <a:ext cx="3815984" cy="1754326"/>
          </a:xfrm>
          <a:prstGeom prst="rect">
            <a:avLst/>
          </a:prstGeom>
          <a:solidFill>
            <a:schemeClr val="bg1">
              <a:alpha val="37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Persistent </a:t>
            </a:r>
            <a:r>
              <a:rPr lang="en-US" b="1" dirty="0">
                <a:solidFill>
                  <a:srgbClr val="002060"/>
                </a:solidFill>
              </a:rPr>
              <a:t>seasonality</a:t>
            </a:r>
            <a:r>
              <a:rPr lang="en-US" dirty="0">
                <a:solidFill>
                  <a:srgbClr val="002060"/>
                </a:solidFill>
              </a:rPr>
              <a:t>, with renewed </a:t>
            </a:r>
            <a:r>
              <a:rPr lang="en-US" b="1" dirty="0">
                <a:solidFill>
                  <a:srgbClr val="002060"/>
                </a:solidFill>
              </a:rPr>
              <a:t>sediment supply during flood events </a:t>
            </a:r>
            <a:r>
              <a:rPr lang="en-US" dirty="0">
                <a:solidFill>
                  <a:srgbClr val="002060"/>
                </a:solidFill>
              </a:rPr>
              <a:t>and subsequent </a:t>
            </a:r>
            <a:r>
              <a:rPr lang="en-US" b="1" dirty="0">
                <a:solidFill>
                  <a:srgbClr val="002060"/>
                </a:solidFill>
              </a:rPr>
              <a:t>drying of river bed required for deflation</a:t>
            </a:r>
            <a:r>
              <a:rPr lang="en-US" dirty="0">
                <a:solidFill>
                  <a:srgbClr val="002060"/>
                </a:solidFill>
              </a:rPr>
              <a:t> (Bullard and </a:t>
            </a:r>
            <a:r>
              <a:rPr lang="en-US" dirty="0" err="1">
                <a:solidFill>
                  <a:srgbClr val="002060"/>
                </a:solidFill>
              </a:rPr>
              <a:t>McTainsh</a:t>
            </a:r>
            <a:r>
              <a:rPr lang="en-US" dirty="0">
                <a:solidFill>
                  <a:srgbClr val="002060"/>
                </a:solidFill>
              </a:rPr>
              <a:t> 2003)… 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5204799" y="2942055"/>
            <a:ext cx="3815984" cy="2813697"/>
            <a:chOff x="5204799" y="2942055"/>
            <a:chExt cx="3815984" cy="2813697"/>
          </a:xfrm>
        </p:grpSpPr>
        <p:sp>
          <p:nvSpPr>
            <p:cNvPr id="12" name="Rectangle 11"/>
            <p:cNvSpPr/>
            <p:nvPr/>
          </p:nvSpPr>
          <p:spPr>
            <a:xfrm>
              <a:off x="5204799" y="2942055"/>
              <a:ext cx="3815984" cy="923330"/>
            </a:xfrm>
            <a:prstGeom prst="rect">
              <a:avLst/>
            </a:prstGeom>
            <a:solidFill>
              <a:schemeClr val="bg1">
                <a:alpha val="44000"/>
              </a:schemeClr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SBD activity may also be controlled by </a:t>
              </a:r>
              <a:r>
                <a:rPr lang="en-US" b="1" dirty="0">
                  <a:solidFill>
                    <a:srgbClr val="002060"/>
                  </a:solidFill>
                </a:rPr>
                <a:t>density of bank vegetation</a:t>
              </a:r>
              <a:r>
                <a:rPr lang="en-US" dirty="0">
                  <a:solidFill>
                    <a:srgbClr val="002060"/>
                  </a:solidFill>
                </a:rPr>
                <a:t> (Williams et al 1991)</a:t>
              </a:r>
              <a:endParaRPr lang="en-AU" dirty="0">
                <a:solidFill>
                  <a:srgbClr val="002060"/>
                </a:solidFill>
              </a:endParaRPr>
            </a:p>
          </p:txBody>
        </p:sp>
        <p:sp>
          <p:nvSpPr>
            <p:cNvPr id="13" name="Rectangle 12"/>
            <p:cNvSpPr/>
            <p:nvPr/>
          </p:nvSpPr>
          <p:spPr>
            <a:xfrm>
              <a:off x="5204799" y="4001426"/>
              <a:ext cx="3815984" cy="1754326"/>
            </a:xfrm>
            <a:prstGeom prst="rect">
              <a:avLst/>
            </a:prstGeom>
            <a:solidFill>
              <a:schemeClr val="bg1">
                <a:alpha val="39000"/>
              </a:schemeClr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b="1" dirty="0">
                  <a:solidFill>
                    <a:srgbClr val="002060"/>
                  </a:solidFill>
                </a:rPr>
                <a:t>Lack of modern analogue</a:t>
              </a:r>
              <a:r>
                <a:rPr lang="en-US" dirty="0">
                  <a:solidFill>
                    <a:srgbClr val="002060"/>
                  </a:solidFill>
                </a:rPr>
                <a:t> studies complicates the development of models on processes and controls of initial SBD formation (</a:t>
              </a:r>
              <a:r>
                <a:rPr lang="en-US" dirty="0" err="1">
                  <a:solidFill>
                    <a:srgbClr val="002060"/>
                  </a:solidFill>
                </a:rPr>
                <a:t>Maroulis</a:t>
              </a:r>
              <a:r>
                <a:rPr lang="en-US" dirty="0">
                  <a:solidFill>
                    <a:srgbClr val="002060"/>
                  </a:solidFill>
                </a:rPr>
                <a:t> et al 2007).</a:t>
              </a:r>
              <a:endParaRPr lang="en-AU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4" name="Group 3"/>
          <p:cNvGrpSpPr/>
          <p:nvPr/>
        </p:nvGrpSpPr>
        <p:grpSpPr>
          <a:xfrm>
            <a:off x="243691" y="1147122"/>
            <a:ext cx="4717415" cy="4563756"/>
            <a:chOff x="243691" y="1147122"/>
            <a:chExt cx="4717415" cy="4563756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BEB63C1-4FF9-4A06-B544-AFBF042BE1EA}"/>
                </a:ext>
              </a:extLst>
            </p:cNvPr>
            <p:cNvGrpSpPr/>
            <p:nvPr/>
          </p:nvGrpSpPr>
          <p:grpSpPr>
            <a:xfrm>
              <a:off x="243691" y="1147122"/>
              <a:ext cx="4717415" cy="4563756"/>
              <a:chOff x="3267100" y="3984771"/>
              <a:chExt cx="2152189" cy="2407640"/>
            </a:xfrm>
          </p:grpSpPr>
          <p:pic>
            <p:nvPicPr>
              <p:cNvPr id="6" name="Picture 5" descr="A picture containing map, text&#10;&#10;Description generated with very high confidence">
                <a:extLst>
                  <a:ext uri="{FF2B5EF4-FFF2-40B4-BE49-F238E27FC236}">
                    <a16:creationId xmlns:a16="http://schemas.microsoft.com/office/drawing/2014/main" id="{0269E615-1957-4A57-BE62-624093180D3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3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267101" y="3984771"/>
                <a:ext cx="2152188" cy="2407640"/>
              </a:xfrm>
              <a:prstGeom prst="rect">
                <a:avLst/>
              </a:prstGeom>
            </p:spPr>
          </p:pic>
          <p:pic>
            <p:nvPicPr>
              <p:cNvPr id="7" name="Picture 6" descr="A picture containing map, text&#10;&#10;Description generated with very high confidence">
                <a:extLst>
                  <a:ext uri="{FF2B5EF4-FFF2-40B4-BE49-F238E27FC236}">
                    <a16:creationId xmlns:a16="http://schemas.microsoft.com/office/drawing/2014/main" id="{8FF9E44E-5E23-4DD1-91B6-AAE1444BB13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4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3267100" y="5975390"/>
                <a:ext cx="716604" cy="417021"/>
              </a:xfrm>
              <a:prstGeom prst="rect">
                <a:avLst/>
              </a:prstGeom>
            </p:spPr>
          </p:pic>
          <p:pic>
            <p:nvPicPr>
              <p:cNvPr id="8" name="Picture 7" descr="A picture containing map, text&#10;&#10;Description generated with very high confidence">
                <a:extLst>
                  <a:ext uri="{FF2B5EF4-FFF2-40B4-BE49-F238E27FC236}">
                    <a16:creationId xmlns:a16="http://schemas.microsoft.com/office/drawing/2014/main" id="{43BD4126-C40B-4493-B033-12CD44D144D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5" cstate="screen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/>
            </p:blipFill>
            <p:spPr>
              <a:xfrm>
                <a:off x="4433995" y="3984771"/>
                <a:ext cx="985294" cy="518808"/>
              </a:xfrm>
              <a:prstGeom prst="rect">
                <a:avLst/>
              </a:prstGeom>
            </p:spPr>
          </p:pic>
        </p:grpSp>
        <p:sp>
          <p:nvSpPr>
            <p:cNvPr id="3" name="TextBox 2"/>
            <p:cNvSpPr txBox="1"/>
            <p:nvPr/>
          </p:nvSpPr>
          <p:spPr>
            <a:xfrm>
              <a:off x="1172668" y="1453361"/>
              <a:ext cx="15055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Murray River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4411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4291714" y="1229381"/>
            <a:ext cx="2135026" cy="738521"/>
          </a:xfrm>
          <a:prstGeom prst="rect">
            <a:avLst/>
          </a:prstGeom>
          <a:solidFill>
            <a:schemeClr val="bg1">
              <a:alpha val="3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ts val="1700"/>
              </a:lnSpc>
            </a:pPr>
            <a:r>
              <a:rPr lang="en-AU" sz="1600" dirty="0">
                <a:solidFill>
                  <a:srgbClr val="002060"/>
                </a:solidFill>
              </a:rPr>
              <a:t>Grande / </a:t>
            </a:r>
            <a:r>
              <a:rPr lang="en-AU" sz="1600" dirty="0" err="1">
                <a:solidFill>
                  <a:srgbClr val="002060"/>
                </a:solidFill>
              </a:rPr>
              <a:t>Guapay</a:t>
            </a:r>
            <a:r>
              <a:rPr lang="en-AU" sz="1600" dirty="0">
                <a:solidFill>
                  <a:srgbClr val="002060"/>
                </a:solidFill>
              </a:rPr>
              <a:t> River (Bolivia)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Riverine SBD‘s</a:t>
            </a:r>
          </a:p>
        </p:txBody>
      </p:sp>
      <p:graphicFrame>
        <p:nvGraphicFramePr>
          <p:cNvPr id="14" name="Chart 1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82080977"/>
              </p:ext>
            </p:extLst>
          </p:nvPr>
        </p:nvGraphicFramePr>
        <p:xfrm>
          <a:off x="4837889" y="3871609"/>
          <a:ext cx="3732404" cy="26199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16" name="Rectangle 15"/>
          <p:cNvSpPr/>
          <p:nvPr/>
        </p:nvSpPr>
        <p:spPr>
          <a:xfrm>
            <a:off x="385155" y="1088878"/>
            <a:ext cx="299215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Unidirectional Wind Regime + Seasonal Contrast in Discharge and Wind Speed !</a:t>
            </a:r>
            <a:endParaRPr lang="en-AU" dirty="0">
              <a:solidFill>
                <a:schemeClr val="bg1"/>
              </a:solidFill>
            </a:endParaRPr>
          </a:p>
        </p:txBody>
      </p:sp>
      <p:sp>
        <p:nvSpPr>
          <p:cNvPr id="5" name="Down Arrow 4"/>
          <p:cNvSpPr/>
          <p:nvPr/>
        </p:nvSpPr>
        <p:spPr>
          <a:xfrm rot="1304979">
            <a:off x="3463612" y="4046706"/>
            <a:ext cx="512324" cy="564205"/>
          </a:xfrm>
          <a:prstGeom prst="downArrow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</p:spTree>
    <p:extLst>
      <p:ext uri="{BB962C8B-B14F-4D97-AF65-F5344CB8AC3E}">
        <p14:creationId xmlns:p14="http://schemas.microsoft.com/office/powerpoint/2010/main" val="387713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henne\Desktop\Neuer Ordner\SALTA_10.jpg"/>
          <p:cNvPicPr>
            <a:picLocks noChangeAspect="1" noChangeArrowheads="1"/>
          </p:cNvPicPr>
          <p:nvPr/>
        </p:nvPicPr>
        <p:blipFill rotWithShape="1">
          <a:blip r:embed="rId2" cstate="screen">
            <a:lum bright="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12" b="13573"/>
          <a:stretch/>
        </p:blipFill>
        <p:spPr bwMode="auto">
          <a:xfrm>
            <a:off x="3924300" y="509150"/>
            <a:ext cx="5073470" cy="3116024"/>
          </a:xfrm>
          <a:prstGeom prst="rect">
            <a:avLst/>
          </a:prstGeom>
          <a:noFill/>
        </p:spPr>
      </p:pic>
      <p:sp>
        <p:nvSpPr>
          <p:cNvPr id="6" name="Rectangle 5"/>
          <p:cNvSpPr/>
          <p:nvPr/>
        </p:nvSpPr>
        <p:spPr>
          <a:xfrm>
            <a:off x="7449077" y="602129"/>
            <a:ext cx="139384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September 2004</a:t>
            </a:r>
            <a:endParaRPr lang="en-AU" sz="1400" dirty="0">
              <a:solidFill>
                <a:schemeClr val="bg1"/>
              </a:solidFill>
            </a:endParaRPr>
          </a:p>
        </p:txBody>
      </p:sp>
      <p:pic>
        <p:nvPicPr>
          <p:cNvPr id="8" name="Picture 2" descr="D:\Bilder\BOLIVIA_PROJECT\PELICANO\PELICANO_45.jpg"/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4057" r="10341"/>
          <a:stretch/>
        </p:blipFill>
        <p:spPr bwMode="auto">
          <a:xfrm>
            <a:off x="261824" y="3907472"/>
            <a:ext cx="3429024" cy="2707479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333262" y="6237288"/>
            <a:ext cx="109799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August 2004</a:t>
            </a:r>
            <a:endParaRPr lang="en-AU" sz="1400" dirty="0">
              <a:solidFill>
                <a:schemeClr val="bg1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020053" y="2812053"/>
            <a:ext cx="34290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Strong Deflation Events</a:t>
            </a:r>
          </a:p>
          <a:p>
            <a:r>
              <a:rPr lang="en-US" dirty="0">
                <a:solidFill>
                  <a:schemeClr val="bg1"/>
                </a:solidFill>
              </a:rPr>
              <a:t>(Dust!!! and Sand…)</a:t>
            </a:r>
            <a:endParaRPr lang="en-AU" dirty="0">
              <a:solidFill>
                <a:schemeClr val="bg1"/>
              </a:solidFill>
            </a:endParaRPr>
          </a:p>
        </p:txBody>
      </p:sp>
      <p:cxnSp>
        <p:nvCxnSpPr>
          <p:cNvPr id="12" name="Straight Connector 11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Riverine SBD‘s and Deflation</a:t>
            </a:r>
          </a:p>
        </p:txBody>
      </p:sp>
      <p:pic>
        <p:nvPicPr>
          <p:cNvPr id="14" name="Picture 8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" r="1075"/>
          <a:stretch/>
        </p:blipFill>
        <p:spPr bwMode="auto">
          <a:xfrm>
            <a:off x="3918481" y="3764991"/>
            <a:ext cx="5060628" cy="28499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Rectangle 9"/>
          <p:cNvSpPr>
            <a:spLocks noChangeArrowheads="1"/>
          </p:cNvSpPr>
          <p:nvPr/>
        </p:nvSpPr>
        <p:spPr bwMode="auto">
          <a:xfrm>
            <a:off x="4331338" y="5731854"/>
            <a:ext cx="913849" cy="40967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DE"/>
          </a:p>
        </p:txBody>
      </p:sp>
      <p:sp>
        <p:nvSpPr>
          <p:cNvPr id="16" name="Rectangle 10"/>
          <p:cNvSpPr>
            <a:spLocks noChangeArrowheads="1"/>
          </p:cNvSpPr>
          <p:nvPr/>
        </p:nvSpPr>
        <p:spPr bwMode="auto">
          <a:xfrm>
            <a:off x="6264613" y="6135390"/>
            <a:ext cx="1024647" cy="409675"/>
          </a:xfrm>
          <a:prstGeom prst="rect">
            <a:avLst/>
          </a:prstGeom>
          <a:noFill/>
          <a:ln w="38100">
            <a:solidFill>
              <a:srgbClr val="FF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de-DE"/>
          </a:p>
        </p:txBody>
      </p:sp>
      <p:pic>
        <p:nvPicPr>
          <p:cNvPr id="19" name="Picture 2" descr="C:\Users\henne\Desktop\Neuer Ordner\Fig3_wind.jpg"/>
          <p:cNvPicPr>
            <a:picLocks noChangeAspect="1" noChangeArrowheads="1"/>
          </p:cNvPicPr>
          <p:nvPr/>
        </p:nvPicPr>
        <p:blipFill>
          <a:blip r:embed="rId5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1824" y="151476"/>
            <a:ext cx="3429024" cy="3643338"/>
          </a:xfrm>
          <a:prstGeom prst="rect">
            <a:avLst/>
          </a:prstGeom>
          <a:noFill/>
        </p:spPr>
      </p:pic>
      <p:sp>
        <p:nvSpPr>
          <p:cNvPr id="20" name="Rectangle 19"/>
          <p:cNvSpPr/>
          <p:nvPr/>
        </p:nvSpPr>
        <p:spPr>
          <a:xfrm>
            <a:off x="333262" y="294352"/>
            <a:ext cx="147630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14</a:t>
            </a:r>
            <a:r>
              <a:rPr lang="en-US" sz="1400" baseline="30000" dirty="0">
                <a:solidFill>
                  <a:schemeClr val="bg1"/>
                </a:solidFill>
              </a:rPr>
              <a:t>th</a:t>
            </a:r>
            <a:r>
              <a:rPr lang="en-US" sz="1400" dirty="0">
                <a:solidFill>
                  <a:schemeClr val="bg1"/>
                </a:solidFill>
              </a:rPr>
              <a:t> August 2004</a:t>
            </a:r>
            <a:endParaRPr lang="en-AU" sz="1400" dirty="0">
              <a:solidFill>
                <a:schemeClr val="bg1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279661" y="6643992"/>
            <a:ext cx="86433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de-DE" sz="900" dirty="0">
                <a:solidFill>
                  <a:srgbClr val="002060"/>
                </a:solidFill>
              </a:rPr>
              <a:t>Sayago 2001</a:t>
            </a:r>
          </a:p>
        </p:txBody>
      </p:sp>
    </p:spTree>
    <p:extLst>
      <p:ext uri="{BB962C8B-B14F-4D97-AF65-F5344CB8AC3E}">
        <p14:creationId xmlns:p14="http://schemas.microsoft.com/office/powerpoint/2010/main" val="1594930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88021" y="1776223"/>
            <a:ext cx="5965834" cy="3587100"/>
          </a:xfrm>
          <a:prstGeom prst="rect">
            <a:avLst/>
          </a:prstGeom>
        </p:spPr>
      </p:pic>
      <p:grpSp>
        <p:nvGrpSpPr>
          <p:cNvPr id="13" name="Group 12"/>
          <p:cNvGrpSpPr/>
          <p:nvPr/>
        </p:nvGrpSpPr>
        <p:grpSpPr>
          <a:xfrm>
            <a:off x="4455268" y="586856"/>
            <a:ext cx="4509220" cy="5965834"/>
            <a:chOff x="4455268" y="586856"/>
            <a:chExt cx="4509220" cy="5965834"/>
          </a:xfrm>
        </p:grpSpPr>
        <p:grpSp>
          <p:nvGrpSpPr>
            <p:cNvPr id="20" name="Group 19"/>
            <p:cNvGrpSpPr/>
            <p:nvPr/>
          </p:nvGrpSpPr>
          <p:grpSpPr>
            <a:xfrm>
              <a:off x="5377389" y="586856"/>
              <a:ext cx="3587099" cy="5965834"/>
              <a:chOff x="5377390" y="586856"/>
              <a:chExt cx="3587099" cy="5965834"/>
            </a:xfrm>
          </p:grpSpPr>
          <p:pic>
            <p:nvPicPr>
              <p:cNvPr id="3" name="Picture 2"/>
              <p:cNvPicPr>
                <a:picLocks noChangeAspect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6200000">
                <a:off x="4188023" y="1776223"/>
                <a:ext cx="5965834" cy="3587099"/>
              </a:xfrm>
              <a:prstGeom prst="rect">
                <a:avLst/>
              </a:prstGeom>
            </p:spPr>
          </p:pic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0BDE4A6-5410-42CE-8B76-A2644C12E573}"/>
                  </a:ext>
                </a:extLst>
              </p:cNvPr>
              <p:cNvSpPr/>
              <p:nvPr/>
            </p:nvSpPr>
            <p:spPr>
              <a:xfrm>
                <a:off x="6241912" y="4032317"/>
                <a:ext cx="2519534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AU" dirty="0">
                    <a:solidFill>
                      <a:srgbClr val="002060"/>
                    </a:solidFill>
                  </a:rPr>
                  <a:t>Moisture controls resistance force</a:t>
                </a:r>
              </a:p>
            </p:txBody>
          </p:sp>
        </p:grpSp>
        <p:cxnSp>
          <p:nvCxnSpPr>
            <p:cNvPr id="8" name="Straight Arrow Connector 7"/>
            <p:cNvCxnSpPr/>
            <p:nvPr/>
          </p:nvCxnSpPr>
          <p:spPr>
            <a:xfrm flipH="1">
              <a:off x="4455268" y="4665992"/>
              <a:ext cx="1848256" cy="1079812"/>
            </a:xfrm>
            <a:prstGeom prst="straightConnector1">
              <a:avLst/>
            </a:prstGeom>
            <a:ln w="952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4" name="Straight Connector 3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Riverine SBD‘s and Deflation</a:t>
            </a:r>
          </a:p>
        </p:txBody>
      </p:sp>
      <p:pic>
        <p:nvPicPr>
          <p:cNvPr id="7" name="Picture 6" descr="Image result for reptation wind transport">
            <a:extLst>
              <a:ext uri="{FF2B5EF4-FFF2-40B4-BE49-F238E27FC236}">
                <a16:creationId xmlns:a16="http://schemas.microsoft.com/office/drawing/2014/main" id="{C6573D42-F361-40A7-9E4B-CF61E695D6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9" t="24800" r="1835" b="4615"/>
          <a:stretch/>
        </p:blipFill>
        <p:spPr bwMode="auto">
          <a:xfrm>
            <a:off x="232601" y="4237824"/>
            <a:ext cx="4122611" cy="2338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8" name="Group 17"/>
          <p:cNvGrpSpPr/>
          <p:nvPr/>
        </p:nvGrpSpPr>
        <p:grpSpPr>
          <a:xfrm>
            <a:off x="232602" y="586856"/>
            <a:ext cx="8241328" cy="3538448"/>
            <a:chOff x="232602" y="586856"/>
            <a:chExt cx="8241328" cy="3538448"/>
          </a:xfrm>
        </p:grpSpPr>
        <p:graphicFrame>
          <p:nvGraphicFramePr>
            <p:cNvPr id="11" name="Chart 1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2265265141"/>
                </p:ext>
              </p:extLst>
            </p:nvPr>
          </p:nvGraphicFramePr>
          <p:xfrm>
            <a:off x="232602" y="586856"/>
            <a:ext cx="4931456" cy="3538448"/>
          </p:xfrm>
          <a:graphic>
            <a:graphicData uri="http://schemas.openxmlformats.org/drawingml/2006/chart">
              <c:chart xmlns:c="http://schemas.openxmlformats.org/drawingml/2006/chart" xmlns:r="http://schemas.openxmlformats.org/officeDocument/2006/relationships" r:id="rId5"/>
            </a:graphicData>
          </a:graphic>
        </p:graphicFrame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B0BDE4A6-5410-42CE-8B76-A2644C12E573}"/>
                </a:ext>
              </a:extLst>
            </p:cNvPr>
            <p:cNvSpPr/>
            <p:nvPr/>
          </p:nvSpPr>
          <p:spPr>
            <a:xfrm>
              <a:off x="4573862" y="755543"/>
              <a:ext cx="3900068" cy="64633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Wind must be above a threshold velocity to lift of grains</a:t>
              </a:r>
            </a:p>
          </p:txBody>
        </p:sp>
      </p:grpSp>
      <p:cxnSp>
        <p:nvCxnSpPr>
          <p:cNvPr id="19" name="Straight Connector 18"/>
          <p:cNvCxnSpPr/>
          <p:nvPr/>
        </p:nvCxnSpPr>
        <p:spPr>
          <a:xfrm>
            <a:off x="511606" y="2380034"/>
            <a:ext cx="4534040" cy="0"/>
          </a:xfrm>
          <a:prstGeom prst="line">
            <a:avLst/>
          </a:prstGeom>
          <a:ln w="1905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052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henne\Desktop\Neuer Ordner\3a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6278" y="934241"/>
            <a:ext cx="2499322" cy="2020375"/>
          </a:xfrm>
          <a:prstGeom prst="rect">
            <a:avLst/>
          </a:prstGeom>
          <a:noFill/>
        </p:spPr>
      </p:pic>
      <p:pic>
        <p:nvPicPr>
          <p:cNvPr id="11267" name="Picture 3" descr="C:\Users\henne\Desktop\Neuer Ordner\3b.jpg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55707" y="934241"/>
            <a:ext cx="2499322" cy="2020375"/>
          </a:xfrm>
          <a:prstGeom prst="rect">
            <a:avLst/>
          </a:prstGeom>
          <a:noFill/>
        </p:spPr>
      </p:pic>
      <p:pic>
        <p:nvPicPr>
          <p:cNvPr id="11268" name="Picture 4" descr="C:\Users\henne\Desktop\Neuer Ordner\3c.jpg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35136" y="934241"/>
            <a:ext cx="2499322" cy="2020375"/>
          </a:xfrm>
          <a:prstGeom prst="rect">
            <a:avLst/>
          </a:prstGeom>
          <a:noFill/>
        </p:spPr>
      </p:pic>
      <p:pic>
        <p:nvPicPr>
          <p:cNvPr id="11269" name="Picture 5" descr="C:\Users\henne\Desktop\Neuer Ordner\3d.jpg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76278" y="3142472"/>
            <a:ext cx="2493841" cy="2020375"/>
          </a:xfrm>
          <a:prstGeom prst="rect">
            <a:avLst/>
          </a:prstGeom>
          <a:noFill/>
        </p:spPr>
      </p:pic>
      <p:pic>
        <p:nvPicPr>
          <p:cNvPr id="11270" name="Picture 6" descr="C:\Users\henne\Desktop\Neuer Ordner\3e.jpg"/>
          <p:cNvPicPr>
            <a:picLocks noChangeAspect="1" noChangeArrowheads="1"/>
          </p:cNvPicPr>
          <p:nvPr/>
        </p:nvPicPr>
        <p:blipFill>
          <a:blip r:embed="rId6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355707" y="3142472"/>
            <a:ext cx="2496581" cy="2020374"/>
          </a:xfrm>
          <a:prstGeom prst="rect">
            <a:avLst/>
          </a:prstGeom>
          <a:noFill/>
        </p:spPr>
      </p:pic>
      <p:pic>
        <p:nvPicPr>
          <p:cNvPr id="11271" name="Picture 7" descr="C:\Users\henne\Desktop\Neuer Ordner\3f.jpg"/>
          <p:cNvPicPr>
            <a:picLocks noChangeAspect="1" noChangeArrowheads="1"/>
          </p:cNvPicPr>
          <p:nvPr/>
        </p:nvPicPr>
        <p:blipFill>
          <a:blip r:embed="rId7" cstate="screen">
            <a:duotone>
              <a:prstClr val="black"/>
              <a:srgbClr val="D9C3A5">
                <a:tint val="50000"/>
                <a:satMod val="180000"/>
              </a:srgbClr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35136" y="3142472"/>
            <a:ext cx="2496581" cy="2020374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676278" y="5535368"/>
            <a:ext cx="823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AU" b="1" dirty="0">
                <a:solidFill>
                  <a:srgbClr val="002060"/>
                </a:solidFill>
              </a:rPr>
              <a:t>From Source to Border – </a:t>
            </a:r>
            <a:r>
              <a:rPr lang="en-AU" dirty="0">
                <a:solidFill>
                  <a:srgbClr val="002060"/>
                </a:solidFill>
              </a:rPr>
              <a:t>sequential development (Short-term dynamics)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2533666" y="4363265"/>
            <a:ext cx="3157394" cy="646331"/>
            <a:chOff x="2571736" y="4857760"/>
            <a:chExt cx="3157394" cy="646331"/>
          </a:xfrm>
        </p:grpSpPr>
        <p:sp>
          <p:nvSpPr>
            <p:cNvPr id="11" name="TextBox 10"/>
            <p:cNvSpPr txBox="1"/>
            <p:nvPr/>
          </p:nvSpPr>
          <p:spPr>
            <a:xfrm>
              <a:off x="2571736" y="4857760"/>
              <a:ext cx="465192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b="1" dirty="0">
                  <a:solidFill>
                    <a:schemeClr val="bg1"/>
                  </a:solidFill>
                </a:rPr>
                <a:t>A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5286380" y="4857760"/>
              <a:ext cx="442750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AU" sz="3600" b="1" dirty="0">
                  <a:solidFill>
                    <a:schemeClr val="bg1"/>
                  </a:solidFill>
                </a:rPr>
                <a:t>B</a:t>
              </a:r>
            </a:p>
          </p:txBody>
        </p:sp>
      </p:grpSp>
      <p:cxnSp>
        <p:nvCxnSpPr>
          <p:cNvPr id="14" name="Straight Connector 13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Riverine SBD‘s and Deflation</a:t>
            </a:r>
          </a:p>
        </p:txBody>
      </p:sp>
    </p:spTree>
    <p:extLst>
      <p:ext uri="{BB962C8B-B14F-4D97-AF65-F5344CB8AC3E}">
        <p14:creationId xmlns:p14="http://schemas.microsoft.com/office/powerpoint/2010/main" val="1692568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0"/>
          <p:cNvGrpSpPr>
            <a:grpSpLocks/>
          </p:cNvGrpSpPr>
          <p:nvPr/>
        </p:nvGrpSpPr>
        <p:grpSpPr bwMode="auto">
          <a:xfrm>
            <a:off x="1027957" y="982967"/>
            <a:ext cx="7010597" cy="2170269"/>
            <a:chOff x="706" y="482"/>
            <a:chExt cx="4555" cy="1270"/>
          </a:xfrm>
        </p:grpSpPr>
        <p:pic>
          <p:nvPicPr>
            <p:cNvPr id="14" name="Picture 5" descr="dunes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62" y="482"/>
              <a:ext cx="1494" cy="12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5" name="Picture 6" descr="dunes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6" y="482"/>
              <a:ext cx="1456" cy="12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" name="Picture 7" descr="dunes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51" y="482"/>
              <a:ext cx="1610" cy="12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1" name="Group 30"/>
          <p:cNvGrpSpPr/>
          <p:nvPr/>
        </p:nvGrpSpPr>
        <p:grpSpPr>
          <a:xfrm>
            <a:off x="73608" y="685344"/>
            <a:ext cx="8982689" cy="2856307"/>
            <a:chOff x="138459" y="3710264"/>
            <a:chExt cx="8982689" cy="2856307"/>
          </a:xfrm>
        </p:grpSpPr>
        <p:pic>
          <p:nvPicPr>
            <p:cNvPr id="17" name="Picture 9"/>
            <p:cNvPicPr>
              <a:picLocks noChangeAspect="1" noChangeArrowheads="1"/>
            </p:cNvPicPr>
            <p:nvPr/>
          </p:nvPicPr>
          <p:blipFill rotWithShape="1">
            <a:blip r:embed="rId5" cstate="print">
              <a:lum bright="-6000"/>
              <a:grayscl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49" t="1468" r="1176" b="1941"/>
            <a:stretch/>
          </p:blipFill>
          <p:spPr bwMode="auto">
            <a:xfrm>
              <a:off x="1060482" y="3710264"/>
              <a:ext cx="7049311" cy="28563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9" name="TextBox 28"/>
            <p:cNvSpPr txBox="1"/>
            <p:nvPr/>
          </p:nvSpPr>
          <p:spPr>
            <a:xfrm>
              <a:off x="138459" y="4964730"/>
              <a:ext cx="91563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Source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8243985" y="4951538"/>
              <a:ext cx="87716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Border</a:t>
              </a:r>
            </a:p>
          </p:txBody>
        </p:sp>
      </p:grpSp>
      <p:cxnSp>
        <p:nvCxnSpPr>
          <p:cNvPr id="11" name="Straight Connector 10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Riverine SBD Evolution</a:t>
            </a:r>
          </a:p>
        </p:txBody>
      </p:sp>
      <p:sp>
        <p:nvSpPr>
          <p:cNvPr id="18" name="Text Box 11"/>
          <p:cNvSpPr txBox="1">
            <a:spLocks noChangeArrowheads="1"/>
          </p:cNvSpPr>
          <p:nvPr/>
        </p:nvSpPr>
        <p:spPr bwMode="auto">
          <a:xfrm>
            <a:off x="6369538" y="6645859"/>
            <a:ext cx="2832828" cy="2154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r"/>
            <a:r>
              <a:rPr lang="de-CH" altLang="de-DE" sz="800" dirty="0">
                <a:solidFill>
                  <a:schemeClr val="bg1"/>
                </a:solidFill>
              </a:rPr>
              <a:t>David (1981), McKee (1979), Durán and Herrmann (2006)</a:t>
            </a:r>
            <a:endParaRPr lang="de-DE" altLang="de-DE" sz="800" dirty="0">
              <a:solidFill>
                <a:schemeClr val="bg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126890" y="3070327"/>
            <a:ext cx="112883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solidFill>
                  <a:srgbClr val="002060"/>
                </a:solidFill>
              </a:rPr>
              <a:t>elongation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6592966" y="3070011"/>
            <a:ext cx="12538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600" dirty="0">
                <a:solidFill>
                  <a:srgbClr val="002060"/>
                </a:solidFill>
              </a:rPr>
              <a:t>stabilization</a:t>
            </a:r>
          </a:p>
        </p:txBody>
      </p:sp>
      <p:grpSp>
        <p:nvGrpSpPr>
          <p:cNvPr id="32" name="Group 31"/>
          <p:cNvGrpSpPr/>
          <p:nvPr/>
        </p:nvGrpSpPr>
        <p:grpSpPr>
          <a:xfrm>
            <a:off x="1431319" y="474196"/>
            <a:ext cx="5861352" cy="3216613"/>
            <a:chOff x="1496170" y="3499116"/>
            <a:chExt cx="5861352" cy="3216613"/>
          </a:xfrm>
        </p:grpSpPr>
        <p:cxnSp>
          <p:nvCxnSpPr>
            <p:cNvPr id="19" name="Straight Arrow Connector 18"/>
            <p:cNvCxnSpPr/>
            <p:nvPr/>
          </p:nvCxnSpPr>
          <p:spPr>
            <a:xfrm>
              <a:off x="1496170" y="6059568"/>
              <a:ext cx="5861352" cy="0"/>
            </a:xfrm>
            <a:prstGeom prst="straightConnector1">
              <a:avLst/>
            </a:prstGeom>
            <a:ln w="15875">
              <a:solidFill>
                <a:srgbClr val="00206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TextBox 20"/>
            <p:cNvSpPr txBox="1"/>
            <p:nvPr/>
          </p:nvSpPr>
          <p:spPr>
            <a:xfrm>
              <a:off x="1699437" y="5655174"/>
              <a:ext cx="1130438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600" dirty="0">
                  <a:solidFill>
                    <a:srgbClr val="002060"/>
                  </a:solidFill>
                </a:rPr>
                <a:t>vegetation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1515893" y="6082200"/>
              <a:ext cx="1497526" cy="33855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1600" dirty="0">
                  <a:solidFill>
                    <a:srgbClr val="002060"/>
                  </a:solidFill>
                </a:rPr>
                <a:t>transformation</a:t>
              </a:r>
            </a:p>
          </p:txBody>
        </p:sp>
        <p:cxnSp>
          <p:nvCxnSpPr>
            <p:cNvPr id="27" name="Straight Connector 26"/>
            <p:cNvCxnSpPr/>
            <p:nvPr/>
          </p:nvCxnSpPr>
          <p:spPr>
            <a:xfrm flipH="1">
              <a:off x="3226509" y="3499116"/>
              <a:ext cx="6486" cy="3216613"/>
            </a:xfrm>
            <a:prstGeom prst="line">
              <a:avLst/>
            </a:prstGeom>
            <a:ln w="19050">
              <a:solidFill>
                <a:srgbClr val="00206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TextBox 38"/>
          <p:cNvSpPr txBox="1"/>
          <p:nvPr/>
        </p:nvSpPr>
        <p:spPr>
          <a:xfrm>
            <a:off x="5281655" y="5964828"/>
            <a:ext cx="38623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Sand Supply or wind (distance) vs vegetation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240747" y="3684721"/>
            <a:ext cx="8723741" cy="3021171"/>
            <a:chOff x="240747" y="3684721"/>
            <a:chExt cx="8723741" cy="3021171"/>
          </a:xfrm>
        </p:grpSpPr>
        <p:pic>
          <p:nvPicPr>
            <p:cNvPr id="40" name="Picture 4" descr="RIVERINE1_86"/>
            <p:cNvPicPr>
              <a:picLocks noChangeAspect="1" noChangeArrowheads="1"/>
            </p:cNvPicPr>
            <p:nvPr/>
          </p:nvPicPr>
          <p:blipFill>
            <a:blip r:embed="rId6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65024" y="4398505"/>
              <a:ext cx="2338313" cy="2307387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pic>
          <p:nvPicPr>
            <p:cNvPr id="41" name="Picture 5" descr="RIVERINE1_01"/>
            <p:cNvPicPr>
              <a:picLocks noChangeAspect="1" noChangeArrowheads="1"/>
            </p:cNvPicPr>
            <p:nvPr/>
          </p:nvPicPr>
          <p:blipFill>
            <a:blip r:embed="rId7" cstate="screen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4058" y="4405946"/>
              <a:ext cx="2323232" cy="229250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</p:pic>
        <p:grpSp>
          <p:nvGrpSpPr>
            <p:cNvPr id="42" name="Group 41"/>
            <p:cNvGrpSpPr/>
            <p:nvPr/>
          </p:nvGrpSpPr>
          <p:grpSpPr>
            <a:xfrm>
              <a:off x="5344833" y="3731831"/>
              <a:ext cx="3619655" cy="2180494"/>
              <a:chOff x="452737" y="1582947"/>
              <a:chExt cx="5143536" cy="3632004"/>
            </a:xfrm>
          </p:grpSpPr>
          <p:sp>
            <p:nvSpPr>
              <p:cNvPr id="43" name="Rectangle 42"/>
              <p:cNvSpPr/>
              <p:nvPr/>
            </p:nvSpPr>
            <p:spPr>
              <a:xfrm>
                <a:off x="452737" y="1582947"/>
                <a:ext cx="5143536" cy="3632004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AU"/>
              </a:p>
            </p:txBody>
          </p:sp>
          <p:graphicFrame>
            <p:nvGraphicFramePr>
              <p:cNvPr id="44" name="Chart 43"/>
              <p:cNvGraphicFramePr/>
              <p:nvPr>
                <p:extLst>
                  <p:ext uri="{D42A27DB-BD31-4B8C-83A1-F6EECF244321}">
                    <p14:modId xmlns:p14="http://schemas.microsoft.com/office/powerpoint/2010/main" val="95849250"/>
                  </p:ext>
                </p:extLst>
              </p:nvPr>
            </p:nvGraphicFramePr>
            <p:xfrm>
              <a:off x="524175" y="1725823"/>
              <a:ext cx="4914442" cy="3346251"/>
            </p:xfrm>
            <a:graphic>
              <a:graphicData uri="http://schemas.openxmlformats.org/drawingml/2006/chart">
                <c:chart xmlns:c="http://schemas.openxmlformats.org/drawingml/2006/chart" xmlns:r="http://schemas.openxmlformats.org/officeDocument/2006/relationships" r:id="rId8"/>
              </a:graphicData>
            </a:graphic>
          </p:graphicFrame>
        </p:grpSp>
        <p:sp>
          <p:nvSpPr>
            <p:cNvPr id="45" name="Rectangle 44"/>
            <p:cNvSpPr/>
            <p:nvPr/>
          </p:nvSpPr>
          <p:spPr>
            <a:xfrm>
              <a:off x="240747" y="3684721"/>
              <a:ext cx="507248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AU" dirty="0">
                  <a:solidFill>
                    <a:srgbClr val="002060"/>
                  </a:solidFill>
                </a:rPr>
                <a:t>Migration Rates are initially extremely high, then decline over time (dune gets stabilized)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07180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39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3558234" y="6098004"/>
            <a:ext cx="56191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Hysteresis – threshold and non-linear behaviour</a:t>
            </a:r>
          </a:p>
        </p:txBody>
      </p:sp>
      <p:pic>
        <p:nvPicPr>
          <p:cNvPr id="15" name="Picture 9" descr="lda3003"/>
          <p:cNvPicPr>
            <a:picLocks noChangeAspect="1" noChangeArrowheads="1"/>
          </p:cNvPicPr>
          <p:nvPr/>
        </p:nvPicPr>
        <p:blipFill rotWithShape="1">
          <a:blip r:embed="rId2">
            <a:lum bright="12000" contrast="1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70"/>
          <a:stretch/>
        </p:blipFill>
        <p:spPr bwMode="auto">
          <a:xfrm>
            <a:off x="309136" y="5168630"/>
            <a:ext cx="2972328" cy="1545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Box 18"/>
          <p:cNvSpPr txBox="1"/>
          <p:nvPr/>
        </p:nvSpPr>
        <p:spPr>
          <a:xfrm>
            <a:off x="320095" y="5161967"/>
            <a:ext cx="27622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Inactive, stabilized dunes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580028" y="1082309"/>
            <a:ext cx="573148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02060"/>
                </a:solidFill>
              </a:rPr>
              <a:t>Wind erosion the main limiting factor for vegetation</a:t>
            </a:r>
            <a:endParaRPr lang="de-DE" dirty="0">
              <a:solidFill>
                <a:srgbClr val="002060"/>
              </a:solidFill>
            </a:endParaRPr>
          </a:p>
        </p:txBody>
      </p:sp>
      <p:grpSp>
        <p:nvGrpSpPr>
          <p:cNvPr id="31" name="Group 30"/>
          <p:cNvGrpSpPr/>
          <p:nvPr/>
        </p:nvGrpSpPr>
        <p:grpSpPr>
          <a:xfrm>
            <a:off x="3558234" y="1629875"/>
            <a:ext cx="5478568" cy="4455422"/>
            <a:chOff x="3558234" y="1629875"/>
            <a:chExt cx="5478568" cy="4455422"/>
          </a:xfrm>
        </p:grpSpPr>
        <p:grpSp>
          <p:nvGrpSpPr>
            <p:cNvPr id="2" name="Group 1"/>
            <p:cNvGrpSpPr/>
            <p:nvPr/>
          </p:nvGrpSpPr>
          <p:grpSpPr>
            <a:xfrm>
              <a:off x="3594301" y="1629875"/>
              <a:ext cx="5299905" cy="3406780"/>
              <a:chOff x="5162145" y="626956"/>
              <a:chExt cx="3762934" cy="2516814"/>
            </a:xfrm>
          </p:grpSpPr>
          <p:grpSp>
            <p:nvGrpSpPr>
              <p:cNvPr id="16" name="Group 15"/>
              <p:cNvGrpSpPr/>
              <p:nvPr/>
            </p:nvGrpSpPr>
            <p:grpSpPr>
              <a:xfrm>
                <a:off x="5162145" y="626956"/>
                <a:ext cx="3762934" cy="2516814"/>
                <a:chOff x="3569268" y="626955"/>
                <a:chExt cx="5355811" cy="3528547"/>
              </a:xfrm>
            </p:grpSpPr>
            <p:pic>
              <p:nvPicPr>
                <p:cNvPr id="3" name="Picture 2"/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3569268" y="626955"/>
                  <a:ext cx="5355811" cy="3528547"/>
                </a:xfrm>
                <a:prstGeom prst="rect">
                  <a:avLst/>
                </a:prstGeom>
              </p:spPr>
            </p:pic>
            <p:sp>
              <p:nvSpPr>
                <p:cNvPr id="8" name="Freeform 7"/>
                <p:cNvSpPr/>
                <p:nvPr/>
              </p:nvSpPr>
              <p:spPr>
                <a:xfrm rot="10800000">
                  <a:off x="6331189" y="1429840"/>
                  <a:ext cx="1220253" cy="828216"/>
                </a:xfrm>
                <a:custGeom>
                  <a:avLst/>
                  <a:gdLst>
                    <a:gd name="connsiteX0" fmla="*/ 862519 w 862519"/>
                    <a:gd name="connsiteY0" fmla="*/ 622570 h 622570"/>
                    <a:gd name="connsiteX1" fmla="*/ 363166 w 862519"/>
                    <a:gd name="connsiteY1" fmla="*/ 408561 h 622570"/>
                    <a:gd name="connsiteX2" fmla="*/ 0 w 862519"/>
                    <a:gd name="connsiteY2" fmla="*/ 0 h 622570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862519" h="622570">
                      <a:moveTo>
                        <a:pt x="862519" y="622570"/>
                      </a:moveTo>
                      <a:cubicBezTo>
                        <a:pt x="684719" y="567446"/>
                        <a:pt x="506919" y="512323"/>
                        <a:pt x="363166" y="408561"/>
                      </a:cubicBezTo>
                      <a:cubicBezTo>
                        <a:pt x="219413" y="304799"/>
                        <a:pt x="109706" y="152399"/>
                        <a:pt x="0" y="0"/>
                      </a:cubicBezTo>
                    </a:path>
                  </a:pathLst>
                </a:custGeom>
                <a:noFill/>
                <a:ln w="28575">
                  <a:solidFill>
                    <a:srgbClr val="0070C0"/>
                  </a:solidFill>
                  <a:headEnd type="none"/>
                  <a:tailEnd type="arrow"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de-DE"/>
                </a:p>
              </p:txBody>
            </p:sp>
          </p:grpSp>
          <p:sp>
            <p:nvSpPr>
              <p:cNvPr id="9" name="TextBox 8"/>
              <p:cNvSpPr txBox="1"/>
              <p:nvPr/>
            </p:nvSpPr>
            <p:spPr>
              <a:xfrm>
                <a:off x="7100777" y="943204"/>
                <a:ext cx="169321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r"/>
                <a:r>
                  <a:rPr lang="de-DE" sz="1200" dirty="0">
                    <a:solidFill>
                      <a:srgbClr val="0070C0"/>
                    </a:solidFill>
                  </a:rPr>
                  <a:t>Destruction of vegetation cover (dune activitation)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>
                <a:off x="5624576" y="2434692"/>
                <a:ext cx="1269069" cy="287694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de-DE" sz="1100" dirty="0">
                    <a:solidFill>
                      <a:srgbClr val="00B050"/>
                    </a:solidFill>
                  </a:rPr>
                  <a:t>Colonization </a:t>
                </a:r>
              </a:p>
              <a:p>
                <a:pPr algn="ctr"/>
                <a:r>
                  <a:rPr lang="de-DE" sz="1100" dirty="0">
                    <a:solidFill>
                      <a:srgbClr val="00B050"/>
                    </a:solidFill>
                  </a:rPr>
                  <a:t>(dune stabilization)</a:t>
                </a:r>
              </a:p>
            </p:txBody>
          </p:sp>
          <p:sp>
            <p:nvSpPr>
              <p:cNvPr id="17" name="Freeform 16"/>
              <p:cNvSpPr/>
              <p:nvPr/>
            </p:nvSpPr>
            <p:spPr>
              <a:xfrm>
                <a:off x="6459606" y="2129394"/>
                <a:ext cx="868078" cy="610597"/>
              </a:xfrm>
              <a:custGeom>
                <a:avLst/>
                <a:gdLst>
                  <a:gd name="connsiteX0" fmla="*/ 862519 w 862519"/>
                  <a:gd name="connsiteY0" fmla="*/ 622570 h 622570"/>
                  <a:gd name="connsiteX1" fmla="*/ 363166 w 862519"/>
                  <a:gd name="connsiteY1" fmla="*/ 408561 h 622570"/>
                  <a:gd name="connsiteX2" fmla="*/ 0 w 862519"/>
                  <a:gd name="connsiteY2" fmla="*/ 0 h 62257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862519" h="622570">
                    <a:moveTo>
                      <a:pt x="862519" y="622570"/>
                    </a:moveTo>
                    <a:cubicBezTo>
                      <a:pt x="684719" y="567446"/>
                      <a:pt x="506919" y="512323"/>
                      <a:pt x="363166" y="408561"/>
                    </a:cubicBezTo>
                    <a:cubicBezTo>
                      <a:pt x="219413" y="304799"/>
                      <a:pt x="109706" y="152399"/>
                      <a:pt x="0" y="0"/>
                    </a:cubicBezTo>
                  </a:path>
                </a:pathLst>
              </a:custGeom>
              <a:noFill/>
              <a:ln w="28575">
                <a:solidFill>
                  <a:srgbClr val="00B050"/>
                </a:solidFill>
                <a:headEnd type="none"/>
                <a:tailEnd type="arrow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sp>
          <p:nvSpPr>
            <p:cNvPr id="22" name="Rectangle 21"/>
            <p:cNvSpPr/>
            <p:nvPr/>
          </p:nvSpPr>
          <p:spPr>
            <a:xfrm>
              <a:off x="3558234" y="5161967"/>
              <a:ext cx="5478568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Once vegetated, a much higher wind stress is needed to destroy the vegetation and re-activate the dunes</a:t>
              </a:r>
              <a:endParaRPr lang="de-DE" dirty="0">
                <a:solidFill>
                  <a:srgbClr val="002060"/>
                </a:solidFill>
              </a:endParaRPr>
            </a:p>
          </p:txBody>
        </p:sp>
      </p:grpSp>
      <p:sp>
        <p:nvSpPr>
          <p:cNvPr id="23" name="TextBox 22"/>
          <p:cNvSpPr txBox="1"/>
          <p:nvPr/>
        </p:nvSpPr>
        <p:spPr>
          <a:xfrm>
            <a:off x="8375841" y="6649960"/>
            <a:ext cx="768159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</a:rPr>
              <a:t>Tsoar 2005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309136" y="438020"/>
            <a:ext cx="9125595" cy="4632616"/>
            <a:chOff x="309136" y="438020"/>
            <a:chExt cx="9125595" cy="4632616"/>
          </a:xfrm>
        </p:grpSpPr>
        <p:sp>
          <p:nvSpPr>
            <p:cNvPr id="24" name="Rectangle 23"/>
            <p:cNvSpPr/>
            <p:nvPr/>
          </p:nvSpPr>
          <p:spPr>
            <a:xfrm>
              <a:off x="3580028" y="438020"/>
              <a:ext cx="5854703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solidFill>
                    <a:srgbClr val="002060"/>
                  </a:solidFill>
                </a:rPr>
                <a:t>Sandy ecosystems are not controlled by water (rainfall) but by wind power</a:t>
              </a:r>
              <a:endParaRPr lang="de-DE" dirty="0">
                <a:solidFill>
                  <a:srgbClr val="002060"/>
                </a:solidFill>
              </a:endParaRPr>
            </a:p>
          </p:txBody>
        </p:sp>
        <p:grpSp>
          <p:nvGrpSpPr>
            <p:cNvPr id="13" name="Group 12"/>
            <p:cNvGrpSpPr/>
            <p:nvPr/>
          </p:nvGrpSpPr>
          <p:grpSpPr>
            <a:xfrm>
              <a:off x="309136" y="3562515"/>
              <a:ext cx="2965109" cy="1508121"/>
              <a:chOff x="309136" y="3562515"/>
              <a:chExt cx="2965109" cy="1508121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8849" b="24205"/>
              <a:stretch/>
            </p:blipFill>
            <p:spPr>
              <a:xfrm>
                <a:off x="309136" y="3562515"/>
                <a:ext cx="2965109" cy="1488757"/>
              </a:xfrm>
              <a:prstGeom prst="rect">
                <a:avLst/>
              </a:prstGeom>
            </p:spPr>
          </p:pic>
          <p:sp>
            <p:nvSpPr>
              <p:cNvPr id="26" name="TextBox 25"/>
              <p:cNvSpPr txBox="1"/>
              <p:nvPr/>
            </p:nvSpPr>
            <p:spPr>
              <a:xfrm>
                <a:off x="320095" y="4701304"/>
                <a:ext cx="124906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de-DE" dirty="0">
                    <a:solidFill>
                      <a:srgbClr val="002060"/>
                    </a:solidFill>
                  </a:rPr>
                  <a:t>Downwind</a:t>
                </a:r>
              </a:p>
            </p:txBody>
          </p:sp>
        </p:grpSp>
      </p:grpSp>
      <p:cxnSp>
        <p:nvCxnSpPr>
          <p:cNvPr id="27" name="Straight Connector 26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Wind vs Vegetation</a:t>
            </a:r>
          </a:p>
        </p:txBody>
      </p:sp>
      <p:grpSp>
        <p:nvGrpSpPr>
          <p:cNvPr id="10" name="Group 9"/>
          <p:cNvGrpSpPr/>
          <p:nvPr/>
        </p:nvGrpSpPr>
        <p:grpSpPr>
          <a:xfrm>
            <a:off x="295710" y="101568"/>
            <a:ext cx="2985754" cy="3335538"/>
            <a:chOff x="295710" y="101568"/>
            <a:chExt cx="2985754" cy="3335538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272" t="16861" b="16480"/>
            <a:stretch/>
          </p:blipFill>
          <p:spPr>
            <a:xfrm>
              <a:off x="295710" y="1679642"/>
              <a:ext cx="2978535" cy="1757464"/>
            </a:xfrm>
            <a:prstGeom prst="rect">
              <a:avLst/>
            </a:prstGeom>
          </p:spPr>
        </p:pic>
        <p:sp>
          <p:nvSpPr>
            <p:cNvPr id="25" name="TextBox 24"/>
            <p:cNvSpPr txBox="1"/>
            <p:nvPr/>
          </p:nvSpPr>
          <p:spPr>
            <a:xfrm>
              <a:off x="320095" y="3067773"/>
              <a:ext cx="12490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Downwind</a:t>
              </a:r>
            </a:p>
          </p:txBody>
        </p:sp>
        <p:pic>
          <p:nvPicPr>
            <p:cNvPr id="29" name="Picture 3" descr="D:\Bilder\BOLIVIA_PROJECT\IZOZO\IZO JAIME\DSC00237.JPG">
              <a:extLst>
                <a:ext uri="{FF2B5EF4-FFF2-40B4-BE49-F238E27FC236}">
                  <a16:creationId xmlns:a16="http://schemas.microsoft.com/office/drawing/2014/main" id="{910D4AED-7572-4A0C-861B-D587F283FA1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 cstate="print"/>
            <a:srcRect t="15926" b="19141"/>
            <a:stretch/>
          </p:blipFill>
          <p:spPr bwMode="auto">
            <a:xfrm>
              <a:off x="298564" y="101568"/>
              <a:ext cx="2982900" cy="1452665"/>
            </a:xfrm>
            <a:prstGeom prst="rect">
              <a:avLst/>
            </a:prstGeom>
            <a:noFill/>
          </p:spPr>
        </p:pic>
        <p:sp>
          <p:nvSpPr>
            <p:cNvPr id="30" name="TextBox 29"/>
            <p:cNvSpPr txBox="1"/>
            <p:nvPr/>
          </p:nvSpPr>
          <p:spPr>
            <a:xfrm>
              <a:off x="320095" y="1124186"/>
              <a:ext cx="9541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Upwind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73288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cxnSp>
        <p:nvCxnSpPr>
          <p:cNvPr id="6" name="Straight Connector 5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Wind and Topography</a:t>
            </a:r>
            <a:endParaRPr lang="de-DE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Right Arrow 7"/>
          <p:cNvSpPr/>
          <p:nvPr/>
        </p:nvSpPr>
        <p:spPr>
          <a:xfrm>
            <a:off x="291830" y="726004"/>
            <a:ext cx="745787" cy="791183"/>
          </a:xfrm>
          <a:prstGeom prst="rightArrow">
            <a:avLst/>
          </a:prstGeom>
          <a:noFill/>
          <a:ln w="9525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9" name="TextBox 8"/>
          <p:cNvSpPr txBox="1"/>
          <p:nvPr/>
        </p:nvSpPr>
        <p:spPr>
          <a:xfrm>
            <a:off x="7124838" y="6567889"/>
            <a:ext cx="199772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1400" dirty="0">
                <a:solidFill>
                  <a:srgbClr val="002060"/>
                </a:solidFill>
              </a:rPr>
              <a:t>Yarlung Tsangbo, Tibet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20493" y="3618956"/>
            <a:ext cx="5188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de-DE" dirty="0">
                <a:solidFill>
                  <a:srgbClr val="002060"/>
                </a:solidFill>
              </a:rPr>
              <a:t>Arid environment – absence of vegetation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3639" y="5099979"/>
            <a:ext cx="4587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3200" dirty="0">
                <a:solidFill>
                  <a:srgbClr val="002060"/>
                </a:solidFill>
                <a:latin typeface="Arial Black" panose="020B0A04020102020204" pitchFamily="34" charset="0"/>
              </a:rPr>
              <a:t>1</a:t>
            </a:r>
          </a:p>
        </p:txBody>
      </p:sp>
      <p:grpSp>
        <p:nvGrpSpPr>
          <p:cNvPr id="25" name="Group 24"/>
          <p:cNvGrpSpPr/>
          <p:nvPr/>
        </p:nvGrpSpPr>
        <p:grpSpPr>
          <a:xfrm>
            <a:off x="229283" y="4040221"/>
            <a:ext cx="5304818" cy="2704289"/>
            <a:chOff x="220494" y="4040222"/>
            <a:chExt cx="5304818" cy="2704289"/>
          </a:xfrm>
        </p:grpSpPr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3"/>
            <a:srcRect l="6651" t="12688" r="17619" b="5329"/>
            <a:stretch/>
          </p:blipFill>
          <p:spPr>
            <a:xfrm>
              <a:off x="220494" y="4040222"/>
              <a:ext cx="5304818" cy="2704289"/>
            </a:xfrm>
            <a:prstGeom prst="rect">
              <a:avLst/>
            </a:prstGeom>
            <a:ln w="15875">
              <a:solidFill>
                <a:schemeClr val="bg1"/>
              </a:solidFill>
            </a:ln>
          </p:spPr>
        </p:pic>
        <p:sp>
          <p:nvSpPr>
            <p:cNvPr id="16" name="TextBox 15"/>
            <p:cNvSpPr txBox="1"/>
            <p:nvPr/>
          </p:nvSpPr>
          <p:spPr>
            <a:xfrm>
              <a:off x="1956090" y="5099979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2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2853448" y="5843836"/>
              <a:ext cx="226215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proximal dune fields</a:t>
              </a:r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1037617" y="2023613"/>
            <a:ext cx="1838965" cy="968408"/>
            <a:chOff x="1037617" y="2023613"/>
            <a:chExt cx="1838965" cy="968408"/>
          </a:xfrm>
        </p:grpSpPr>
        <p:sp>
          <p:nvSpPr>
            <p:cNvPr id="18" name="TextBox 17"/>
            <p:cNvSpPr txBox="1"/>
            <p:nvPr/>
          </p:nvSpPr>
          <p:spPr>
            <a:xfrm>
              <a:off x="1751809" y="2407246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3</a:t>
              </a:r>
            </a:p>
          </p:txBody>
        </p:sp>
        <p:sp>
          <p:nvSpPr>
            <p:cNvPr id="19" name="TextBox 18"/>
            <p:cNvSpPr txBox="1"/>
            <p:nvPr/>
          </p:nvSpPr>
          <p:spPr>
            <a:xfrm>
              <a:off x="1037617" y="2023613"/>
              <a:ext cx="183896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climbing dunes 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215319" y="1302899"/>
            <a:ext cx="3648210" cy="1311543"/>
            <a:chOff x="4215319" y="1302899"/>
            <a:chExt cx="3648210" cy="1311543"/>
          </a:xfrm>
        </p:grpSpPr>
        <p:sp>
          <p:nvSpPr>
            <p:cNvPr id="20" name="Freeform 19"/>
            <p:cNvSpPr/>
            <p:nvPr/>
          </p:nvSpPr>
          <p:spPr>
            <a:xfrm>
              <a:off x="4215319" y="1302899"/>
              <a:ext cx="1485089" cy="305107"/>
            </a:xfrm>
            <a:custGeom>
              <a:avLst/>
              <a:gdLst>
                <a:gd name="connsiteX0" fmla="*/ 0 w 1485089"/>
                <a:gd name="connsiteY0" fmla="*/ 259711 h 305107"/>
                <a:gd name="connsiteX1" fmla="*/ 875489 w 1485089"/>
                <a:gd name="connsiteY1" fmla="*/ 307 h 305107"/>
                <a:gd name="connsiteX2" fmla="*/ 1485089 w 1485089"/>
                <a:gd name="connsiteY2" fmla="*/ 305107 h 305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85089" h="305107">
                  <a:moveTo>
                    <a:pt x="0" y="259711"/>
                  </a:moveTo>
                  <a:cubicBezTo>
                    <a:pt x="313987" y="126226"/>
                    <a:pt x="627974" y="-7259"/>
                    <a:pt x="875489" y="307"/>
                  </a:cubicBezTo>
                  <a:cubicBezTo>
                    <a:pt x="1123004" y="7873"/>
                    <a:pt x="1304046" y="156490"/>
                    <a:pt x="1485089" y="305107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6319517" y="1654281"/>
              <a:ext cx="154401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002060"/>
                  </a:solidFill>
                </a:rPr>
                <a:t>falling dunes 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7091523" y="1948197"/>
              <a:ext cx="458780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sz="3200" dirty="0">
                  <a:solidFill>
                    <a:srgbClr val="002060"/>
                  </a:solidFill>
                  <a:latin typeface="Arial Black" panose="020B0A04020102020204" pitchFamily="34" charset="0"/>
                </a:rPr>
                <a:t>4</a:t>
              </a:r>
            </a:p>
          </p:txBody>
        </p:sp>
        <p:sp>
          <p:nvSpPr>
            <p:cNvPr id="23" name="Freeform 22"/>
            <p:cNvSpPr/>
            <p:nvPr/>
          </p:nvSpPr>
          <p:spPr>
            <a:xfrm rot="1673065">
              <a:off x="4591403" y="2371264"/>
              <a:ext cx="860497" cy="243178"/>
            </a:xfrm>
            <a:custGeom>
              <a:avLst/>
              <a:gdLst>
                <a:gd name="connsiteX0" fmla="*/ 0 w 1485089"/>
                <a:gd name="connsiteY0" fmla="*/ 259711 h 305107"/>
                <a:gd name="connsiteX1" fmla="*/ 875489 w 1485089"/>
                <a:gd name="connsiteY1" fmla="*/ 307 h 305107"/>
                <a:gd name="connsiteX2" fmla="*/ 1485089 w 1485089"/>
                <a:gd name="connsiteY2" fmla="*/ 305107 h 3051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485089" h="305107">
                  <a:moveTo>
                    <a:pt x="0" y="259711"/>
                  </a:moveTo>
                  <a:cubicBezTo>
                    <a:pt x="313987" y="126226"/>
                    <a:pt x="627974" y="-7259"/>
                    <a:pt x="875489" y="307"/>
                  </a:cubicBezTo>
                  <a:cubicBezTo>
                    <a:pt x="1123004" y="7873"/>
                    <a:pt x="1304046" y="156490"/>
                    <a:pt x="1485089" y="305107"/>
                  </a:cubicBezTo>
                </a:path>
              </a:pathLst>
            </a:custGeom>
            <a:noFill/>
            <a:ln>
              <a:solidFill>
                <a:srgbClr val="002060"/>
              </a:solidFill>
              <a:tailEnd type="arrow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</p:grpSp>
      <p:grpSp>
        <p:nvGrpSpPr>
          <p:cNvPr id="28" name="Group 27"/>
          <p:cNvGrpSpPr/>
          <p:nvPr/>
        </p:nvGrpSpPr>
        <p:grpSpPr>
          <a:xfrm>
            <a:off x="5128762" y="3505133"/>
            <a:ext cx="3859672" cy="2492073"/>
            <a:chOff x="5128762" y="3505133"/>
            <a:chExt cx="3859672" cy="249207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177" t="10686" r="9149" b="13286"/>
            <a:stretch/>
          </p:blipFill>
          <p:spPr>
            <a:xfrm flipH="1">
              <a:off x="5128762" y="3505133"/>
              <a:ext cx="3859672" cy="2492073"/>
            </a:xfrm>
            <a:prstGeom prst="rect">
              <a:avLst/>
            </a:prstGeom>
            <a:ln w="15875">
              <a:solidFill>
                <a:schemeClr val="bg1"/>
              </a:solidFill>
            </a:ln>
          </p:spPr>
        </p:pic>
        <p:sp>
          <p:nvSpPr>
            <p:cNvPr id="24" name="TextBox 23"/>
            <p:cNvSpPr txBox="1"/>
            <p:nvPr/>
          </p:nvSpPr>
          <p:spPr>
            <a:xfrm>
              <a:off x="5650860" y="4981092"/>
              <a:ext cx="3220815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b="1" dirty="0">
                  <a:solidFill>
                    <a:srgbClr val="002060"/>
                  </a:solidFill>
                </a:rPr>
                <a:t>sand ramps </a:t>
              </a:r>
              <a:r>
                <a:rPr lang="de-DE" dirty="0">
                  <a:solidFill>
                    <a:srgbClr val="002060"/>
                  </a:solidFill>
                </a:rPr>
                <a:t>– interaction between aeolian processes and fluvial reworking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514608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79976"/>
            <a:ext cx="9144000" cy="5498048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256163" y="1264596"/>
            <a:ext cx="7869677" cy="5498048"/>
            <a:chOff x="256163" y="1264596"/>
            <a:chExt cx="7869677" cy="5498048"/>
          </a:xfrm>
        </p:grpSpPr>
        <p:sp>
          <p:nvSpPr>
            <p:cNvPr id="5" name="Rectangle 4"/>
            <p:cNvSpPr/>
            <p:nvPr/>
          </p:nvSpPr>
          <p:spPr>
            <a:xfrm>
              <a:off x="6154366" y="1264596"/>
              <a:ext cx="538264" cy="408561"/>
            </a:xfrm>
            <a:prstGeom prst="rect">
              <a:avLst/>
            </a:prstGeom>
            <a:noFill/>
            <a:ln w="28575">
              <a:solidFill>
                <a:srgbClr val="00206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6163" y="2030813"/>
              <a:ext cx="7869677" cy="4731831"/>
            </a:xfrm>
            <a:prstGeom prst="rect">
              <a:avLst/>
            </a:prstGeom>
            <a:ln w="28575">
              <a:solidFill>
                <a:srgbClr val="002060"/>
              </a:solidFill>
            </a:ln>
          </p:spPr>
        </p:pic>
        <p:cxnSp>
          <p:nvCxnSpPr>
            <p:cNvPr id="8" name="Straight Connector 7"/>
            <p:cNvCxnSpPr>
              <a:stCxn id="5" idx="2"/>
            </p:cNvCxnSpPr>
            <p:nvPr/>
          </p:nvCxnSpPr>
          <p:spPr>
            <a:xfrm flipH="1">
              <a:off x="6310009" y="1673157"/>
              <a:ext cx="113489" cy="357656"/>
            </a:xfrm>
            <a:prstGeom prst="line">
              <a:avLst/>
            </a:prstGeom>
            <a:ln w="22225">
              <a:solidFill>
                <a:srgbClr val="00206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" name="TextBox 10"/>
          <p:cNvSpPr txBox="1"/>
          <p:nvPr/>
        </p:nvSpPr>
        <p:spPr>
          <a:xfrm>
            <a:off x="350196" y="801397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dirty="0">
                <a:solidFill>
                  <a:schemeClr val="bg1"/>
                </a:solidFill>
              </a:rPr>
              <a:t>Sand sea in Mongolia</a:t>
            </a:r>
          </a:p>
        </p:txBody>
      </p:sp>
      <p:cxnSp>
        <p:nvCxnSpPr>
          <p:cNvPr id="12" name="Straight Connector 11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</a:rPr>
              <a:t>From source to...</a:t>
            </a:r>
            <a:endParaRPr lang="de-DE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32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79BEA170-B8E0-47AB-9034-CFB13FDC880C}"/>
              </a:ext>
            </a:extLst>
          </p:cNvPr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20AEEC6-FFF6-42B8-8DEA-E20936069607}"/>
              </a:ext>
            </a:extLst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Sand – from source to sink?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F4A3F0-B12D-4E80-87FB-E6F76D28202A}"/>
              </a:ext>
            </a:extLst>
          </p:cNvPr>
          <p:cNvSpPr txBox="1"/>
          <p:nvPr/>
        </p:nvSpPr>
        <p:spPr>
          <a:xfrm>
            <a:off x="3337837" y="6297674"/>
            <a:ext cx="2600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AU" dirty="0">
                <a:solidFill>
                  <a:srgbClr val="002060"/>
                </a:solidFill>
              </a:rPr>
              <a:t>From source to “sink”…</a:t>
            </a:r>
          </a:p>
        </p:txBody>
      </p:sp>
      <p:pic>
        <p:nvPicPr>
          <p:cNvPr id="6" name="Picture 5" descr="A close up of a mountain&#10;&#10;Description generated with very high confidence">
            <a:extLst>
              <a:ext uri="{FF2B5EF4-FFF2-40B4-BE49-F238E27FC236}">
                <a16:creationId xmlns:a16="http://schemas.microsoft.com/office/drawing/2014/main" id="{2C4A18DB-FE50-4C46-8251-1F71629BD9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08" y="766263"/>
            <a:ext cx="8856984" cy="5325473"/>
          </a:xfrm>
          <a:prstGeom prst="rect">
            <a:avLst/>
          </a:prstGeom>
        </p:spPr>
      </p:pic>
      <p:grpSp>
        <p:nvGrpSpPr>
          <p:cNvPr id="10" name="Group 9">
            <a:extLst>
              <a:ext uri="{FF2B5EF4-FFF2-40B4-BE49-F238E27FC236}">
                <a16:creationId xmlns:a16="http://schemas.microsoft.com/office/drawing/2014/main" id="{B9210780-83A8-4352-A034-D602505F9FFF}"/>
              </a:ext>
            </a:extLst>
          </p:cNvPr>
          <p:cNvGrpSpPr/>
          <p:nvPr/>
        </p:nvGrpSpPr>
        <p:grpSpPr>
          <a:xfrm>
            <a:off x="143508" y="766264"/>
            <a:ext cx="8856984" cy="5325473"/>
            <a:chOff x="143508" y="766264"/>
            <a:chExt cx="8856984" cy="5325473"/>
          </a:xfrm>
        </p:grpSpPr>
        <p:pic>
          <p:nvPicPr>
            <p:cNvPr id="8" name="Picture 7" descr="A close up of a rock&#10;&#10;Description generated with very high confidence">
              <a:extLst>
                <a:ext uri="{FF2B5EF4-FFF2-40B4-BE49-F238E27FC236}">
                  <a16:creationId xmlns:a16="http://schemas.microsoft.com/office/drawing/2014/main" id="{39C5531C-D248-4A12-8501-259136CD9B7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43508" y="766264"/>
              <a:ext cx="8856984" cy="5325473"/>
            </a:xfrm>
            <a:prstGeom prst="rect">
              <a:avLst/>
            </a:prstGeom>
          </p:spPr>
        </p:pic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1D809894-E841-482E-915A-9F6BE3628650}"/>
                </a:ext>
              </a:extLst>
            </p:cNvPr>
            <p:cNvSpPr/>
            <p:nvPr/>
          </p:nvSpPr>
          <p:spPr>
            <a:xfrm>
              <a:off x="6350558" y="3878664"/>
              <a:ext cx="1075174" cy="1426866"/>
            </a:xfrm>
            <a:prstGeom prst="ellipse">
              <a:avLst/>
            </a:prstGeom>
            <a:noFill/>
            <a:ln w="222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AU"/>
            </a:p>
          </p:txBody>
        </p:sp>
      </p:grpSp>
    </p:spTree>
    <p:extLst>
      <p:ext uri="{BB962C8B-B14F-4D97-AF65-F5344CB8AC3E}">
        <p14:creationId xmlns:p14="http://schemas.microsoft.com/office/powerpoint/2010/main" val="2118476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1954" name="Picture 2" descr="bullar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765175"/>
            <a:ext cx="8353425" cy="579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1955" name="Text Box 3"/>
          <p:cNvSpPr txBox="1">
            <a:spLocks noChangeArrowheads="1"/>
          </p:cNvSpPr>
          <p:nvPr/>
        </p:nvSpPr>
        <p:spPr bwMode="auto">
          <a:xfrm>
            <a:off x="7742238" y="6643688"/>
            <a:ext cx="1401762" cy="214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eaLnBrk="1" hangingPunct="1"/>
            <a:r>
              <a:rPr lang="de-CH" altLang="de-DE" sz="800">
                <a:solidFill>
                  <a:schemeClr val="bg1"/>
                </a:solidFill>
              </a:rPr>
              <a:t>Bullard &amp; Livingstone 2002</a:t>
            </a:r>
            <a:endParaRPr lang="de-DE" altLang="de-DE" sz="800">
              <a:solidFill>
                <a:schemeClr val="bg1"/>
              </a:solidFill>
            </a:endParaRPr>
          </a:p>
        </p:txBody>
      </p:sp>
      <p:sp>
        <p:nvSpPr>
          <p:cNvPr id="381956" name="Rectangle 4"/>
          <p:cNvSpPr>
            <a:spLocks noChangeArrowheads="1"/>
          </p:cNvSpPr>
          <p:nvPr/>
        </p:nvSpPr>
        <p:spPr bwMode="auto">
          <a:xfrm>
            <a:off x="630238" y="2763838"/>
            <a:ext cx="1458912" cy="1636712"/>
          </a:xfrm>
          <a:prstGeom prst="rect">
            <a:avLst/>
          </a:prstGeom>
          <a:solidFill>
            <a:srgbClr val="FFFF99">
              <a:alpha val="28000"/>
            </a:srgbClr>
          </a:solidFill>
          <a:ln w="254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de-DE"/>
          </a:p>
        </p:txBody>
      </p:sp>
      <p:cxnSp>
        <p:nvCxnSpPr>
          <p:cNvPr id="11" name="Straight Connector 10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– Part 1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2665413" y="784515"/>
            <a:ext cx="6083300" cy="4596594"/>
            <a:chOff x="2665413" y="784515"/>
            <a:chExt cx="6083300" cy="4596594"/>
          </a:xfrm>
        </p:grpSpPr>
        <p:sp>
          <p:nvSpPr>
            <p:cNvPr id="381958" name="Rectangle 6"/>
            <p:cNvSpPr>
              <a:spLocks noChangeArrowheads="1"/>
            </p:cNvSpPr>
            <p:nvPr/>
          </p:nvSpPr>
          <p:spPr bwMode="auto">
            <a:xfrm>
              <a:off x="3538538" y="4130675"/>
              <a:ext cx="2051050" cy="439738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381960" name="Text Box 8"/>
            <p:cNvSpPr txBox="1">
              <a:spLocks noChangeArrowheads="1"/>
            </p:cNvSpPr>
            <p:nvPr/>
          </p:nvSpPr>
          <p:spPr bwMode="auto">
            <a:xfrm>
              <a:off x="6794332" y="784515"/>
              <a:ext cx="1954381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1" hangingPunct="1"/>
              <a:r>
                <a:rPr lang="de-CH" altLang="de-DE" dirty="0">
                  <a:solidFill>
                    <a:srgbClr val="FF0000"/>
                  </a:solidFill>
                </a:rPr>
                <a:t>Sediment Source</a:t>
              </a:r>
              <a:endParaRPr lang="de-DE" altLang="de-DE" dirty="0">
                <a:solidFill>
                  <a:srgbClr val="FF0000"/>
                </a:solidFill>
              </a:endParaRPr>
            </a:p>
          </p:txBody>
        </p:sp>
        <p:sp>
          <p:nvSpPr>
            <p:cNvPr id="13" name="Rectangle 6"/>
            <p:cNvSpPr>
              <a:spLocks noChangeArrowheads="1"/>
            </p:cNvSpPr>
            <p:nvPr/>
          </p:nvSpPr>
          <p:spPr bwMode="auto">
            <a:xfrm>
              <a:off x="2665413" y="1920081"/>
              <a:ext cx="1005157" cy="770732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2" name="TextBox 1"/>
            <p:cNvSpPr txBox="1"/>
            <p:nvPr/>
          </p:nvSpPr>
          <p:spPr>
            <a:xfrm>
              <a:off x="3670570" y="1935162"/>
              <a:ext cx="106952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Lunettes</a:t>
              </a:r>
            </a:p>
          </p:txBody>
        </p:sp>
        <p:sp>
          <p:nvSpPr>
            <p:cNvPr id="15" name="Rectangle 6"/>
            <p:cNvSpPr>
              <a:spLocks noChangeArrowheads="1"/>
            </p:cNvSpPr>
            <p:nvPr/>
          </p:nvSpPr>
          <p:spPr bwMode="auto">
            <a:xfrm>
              <a:off x="2718477" y="4621445"/>
              <a:ext cx="1587634" cy="657221"/>
            </a:xfrm>
            <a:prstGeom prst="rect">
              <a:avLst/>
            </a:prstGeom>
            <a:noFill/>
            <a:ln w="25400">
              <a:solidFill>
                <a:srgbClr val="FF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de-DE"/>
            </a:p>
          </p:txBody>
        </p:sp>
        <p:sp>
          <p:nvSpPr>
            <p:cNvPr id="16" name="TextBox 15"/>
            <p:cNvSpPr txBox="1"/>
            <p:nvPr/>
          </p:nvSpPr>
          <p:spPr>
            <a:xfrm>
              <a:off x="4357732" y="5011777"/>
              <a:ext cx="165942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Coastal dunes</a:t>
              </a: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5589588" y="3996055"/>
              <a:ext cx="1031051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de-DE" dirty="0">
                  <a:solidFill>
                    <a:srgbClr val="FF0000"/>
                  </a:solidFill>
                </a:rPr>
                <a:t>Riverine</a:t>
              </a:r>
            </a:p>
            <a:p>
              <a:r>
                <a:rPr lang="de-DE" dirty="0">
                  <a:solidFill>
                    <a:srgbClr val="FF0000"/>
                  </a:solidFill>
                </a:rPr>
                <a:t>SBDs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914400" y="1076528"/>
            <a:ext cx="7820417" cy="5484610"/>
            <a:chOff x="914400" y="1076528"/>
            <a:chExt cx="7820417" cy="5484610"/>
          </a:xfrm>
        </p:grpSpPr>
        <p:sp>
          <p:nvSpPr>
            <p:cNvPr id="381961" name="Text Box 9"/>
            <p:cNvSpPr txBox="1">
              <a:spLocks noChangeArrowheads="1"/>
            </p:cNvSpPr>
            <p:nvPr/>
          </p:nvSpPr>
          <p:spPr bwMode="auto">
            <a:xfrm>
              <a:off x="7742238" y="6191806"/>
              <a:ext cx="992579" cy="3693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r" eaLnBrk="1" hangingPunct="1"/>
              <a:r>
                <a:rPr lang="de-CH" altLang="de-DE" dirty="0">
                  <a:solidFill>
                    <a:schemeClr val="accent5">
                      <a:lumMod val="50000"/>
                    </a:schemeClr>
                  </a:solidFill>
                </a:rPr>
                <a:t>Barriers</a:t>
              </a:r>
              <a:endParaRPr lang="de-DE" altLang="de-DE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cxnSp>
          <p:nvCxnSpPr>
            <p:cNvPr id="4" name="Straight Arrow Connector 3"/>
            <p:cNvCxnSpPr/>
            <p:nvPr/>
          </p:nvCxnSpPr>
          <p:spPr>
            <a:xfrm flipV="1">
              <a:off x="914400" y="1076528"/>
              <a:ext cx="2632953" cy="1705583"/>
            </a:xfrm>
            <a:prstGeom prst="straightConnector1">
              <a:avLst/>
            </a:prstGeom>
            <a:ln w="66675"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/>
            <p:cNvCxnSpPr/>
            <p:nvPr/>
          </p:nvCxnSpPr>
          <p:spPr>
            <a:xfrm flipV="1">
              <a:off x="2089150" y="3437106"/>
              <a:ext cx="1393352" cy="4311"/>
            </a:xfrm>
            <a:prstGeom prst="straightConnector1">
              <a:avLst/>
            </a:prstGeom>
            <a:ln w="66675">
              <a:tailEnd type="stealth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8729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236729" y="665597"/>
            <a:ext cx="6097523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>
                <a:solidFill>
                  <a:srgbClr val="002060"/>
                </a:solidFill>
              </a:rPr>
              <a:t>Variety of aeolian sources and pathways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SBDs inform on conditions of dune initiation in source areas (e.g. lake, river)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Dune formation strongly depends on wind strength and sediment supply conditions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Dune activity (migration and evolution) depends strongly on vegetation (non-linear system)</a:t>
            </a:r>
          </a:p>
          <a:p>
            <a:endParaRPr lang="en-US" sz="2400" dirty="0">
              <a:solidFill>
                <a:srgbClr val="002060"/>
              </a:solidFill>
            </a:endParaRPr>
          </a:p>
          <a:p>
            <a:r>
              <a:rPr lang="en-US" sz="2400" dirty="0">
                <a:solidFill>
                  <a:srgbClr val="002060"/>
                </a:solidFill>
              </a:rPr>
              <a:t>Therefore climatic interpretation of dunes not straightforward (≠ existence only in drylands)</a:t>
            </a:r>
          </a:p>
        </p:txBody>
      </p:sp>
      <p:cxnSp>
        <p:nvCxnSpPr>
          <p:cNvPr id="9" name="Straight Connector 8"/>
          <p:cNvCxnSpPr/>
          <p:nvPr/>
        </p:nvCxnSpPr>
        <p:spPr>
          <a:xfrm>
            <a:off x="107504" y="404664"/>
            <a:ext cx="8856984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de-DE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 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6379274" y="665597"/>
            <a:ext cx="2529191" cy="5896136"/>
            <a:chOff x="6199762" y="647931"/>
            <a:chExt cx="2529191" cy="5896136"/>
          </a:xfrm>
        </p:grpSpPr>
        <p:pic>
          <p:nvPicPr>
            <p:cNvPr id="16" name="Picture 15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269" r="14740"/>
            <a:stretch/>
          </p:blipFill>
          <p:spPr>
            <a:xfrm>
              <a:off x="6199762" y="647931"/>
              <a:ext cx="2529191" cy="5896136"/>
            </a:xfrm>
            <a:prstGeom prst="rect">
              <a:avLst/>
            </a:prstGeom>
          </p:spPr>
        </p:pic>
        <p:sp>
          <p:nvSpPr>
            <p:cNvPr id="17" name="TextBox 16"/>
            <p:cNvSpPr txBox="1"/>
            <p:nvPr/>
          </p:nvSpPr>
          <p:spPr>
            <a:xfrm>
              <a:off x="6221701" y="649628"/>
              <a:ext cx="2507252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de-DE" sz="2400" dirty="0">
                  <a:solidFill>
                    <a:srgbClr val="002060"/>
                  </a:solidFill>
                </a:rPr>
                <a:t>Sediment routing system:</a:t>
              </a:r>
            </a:p>
          </p:txBody>
        </p:sp>
      </p:grpSp>
      <p:sp>
        <p:nvSpPr>
          <p:cNvPr id="18" name="TextBox 17"/>
          <p:cNvSpPr txBox="1"/>
          <p:nvPr/>
        </p:nvSpPr>
        <p:spPr>
          <a:xfrm>
            <a:off x="8414313" y="6625064"/>
            <a:ext cx="729687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de-DE" sz="900" dirty="0">
                <a:solidFill>
                  <a:srgbClr val="002060"/>
                </a:solidFill>
              </a:rPr>
              <a:t>Allen 2005</a:t>
            </a:r>
          </a:p>
        </p:txBody>
      </p:sp>
      <p:sp>
        <p:nvSpPr>
          <p:cNvPr id="3" name="Rectangle 2"/>
          <p:cNvSpPr/>
          <p:nvPr/>
        </p:nvSpPr>
        <p:spPr>
          <a:xfrm rot="5400000">
            <a:off x="5661385" y="3722803"/>
            <a:ext cx="55058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dirty="0">
                <a:solidFill>
                  <a:srgbClr val="002060"/>
                </a:solidFill>
              </a:rPr>
              <a:t>Interactions of fluvial- aeolian-lacustrine processes</a:t>
            </a:r>
          </a:p>
        </p:txBody>
      </p:sp>
    </p:spTree>
    <p:extLst>
      <p:ext uri="{BB962C8B-B14F-4D97-AF65-F5344CB8AC3E}">
        <p14:creationId xmlns:p14="http://schemas.microsoft.com/office/powerpoint/2010/main" val="25725815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7DB6EF"/>
      </a:accent1>
      <a:accent2>
        <a:srgbClr val="C0504D"/>
      </a:accent2>
      <a:accent3>
        <a:srgbClr val="FFFFFF"/>
      </a:accent3>
      <a:accent4>
        <a:srgbClr val="000000"/>
      </a:accent4>
      <a:accent5>
        <a:srgbClr val="C0D7F5"/>
      </a:accent5>
      <a:accent6>
        <a:srgbClr val="AC4744"/>
      </a:accent6>
      <a:hlink>
        <a:srgbClr val="0066CC"/>
      </a:hlink>
      <a:folHlink>
        <a:srgbClr val="800080"/>
      </a:folHlink>
    </a:clrScheme>
    <a:fontScheme name="">
      <a:majorFont>
        <a:latin typeface="Arial"/>
        <a:ea typeface="Arial"/>
        <a:cs typeface=""/>
      </a:majorFont>
      <a:minorFont>
        <a:latin typeface="Arial"/>
        <a:ea typeface="Arial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7DB6EF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FD7F6"/>
        </a:accent5>
        <a:accent6>
          <a:srgbClr val="AE4845"/>
        </a:accent6>
        <a:hlink>
          <a:srgbClr val="0066CC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</TotalTime>
  <Pages>0</Pages>
  <Words>967</Words>
  <Characters>0</Characters>
  <Application>Microsoft Office PowerPoint</Application>
  <PresentationFormat>On-screen Show (4:3)</PresentationFormat>
  <Lines>0</Lines>
  <Paragraphs>192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Arial Black</vt:lpstr>
      <vt:lpstr>Calibri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PowerPoint-Präsentation</dc:title>
  <dc:subject/>
  <dc:creator>Alissa Flatley</dc:creator>
  <cp:keywords/>
  <dc:description/>
  <cp:lastModifiedBy>Alissa Flatley</cp:lastModifiedBy>
  <cp:revision>416</cp:revision>
  <cp:lastPrinted>2018-04-23T07:08:05Z</cp:lastPrinted>
  <dcterms:created xsi:type="dcterms:W3CDTF">2013-11-15T06:11:31Z</dcterms:created>
  <dcterms:modified xsi:type="dcterms:W3CDTF">2023-08-11T15:20:16Z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1033-10.2.0.5978</vt:lpwstr>
  </property>
</Properties>
</file>