
<file path=[Content_Types].xml><?xml version="1.0" encoding="utf-8"?>
<Types xmlns="http://schemas.openxmlformats.org/package/2006/content-types">
  <Default Extension="jpeg" ContentType="image/jpeg"/>
  <Default Extension="png" ContentType="image/png"/>
  <Default Extension="m4a" ContentType="audio/mp4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7" r:id="rId3"/>
    <p:sldId id="258" r:id="rId4"/>
    <p:sldId id="259" r:id="rId5"/>
    <p:sldId id="260" r:id="rId6"/>
    <p:sldId id="269" r:id="rId7"/>
    <p:sldId id="262" r:id="rId8"/>
    <p:sldId id="271" r:id="rId9"/>
    <p:sldId id="263" r:id="rId10"/>
    <p:sldId id="270" r:id="rId11"/>
    <p:sldId id="272" r:id="rId12"/>
    <p:sldId id="265" r:id="rId13"/>
    <p:sldId id="267" r:id="rId14"/>
    <p:sldId id="277" r:id="rId15"/>
  </p:sldIdLst>
  <p:sldSz cx="12192000" cy="6858000"/>
  <p:notesSz cx="6858000" cy="9144000"/>
  <p:custDataLst>
    <p:tags r:id="rId19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6" autoAdjust="0"/>
    <p:restoredTop sz="94660"/>
  </p:normalViewPr>
  <p:slideViewPr>
    <p:cSldViewPr snapToGrid="0">
      <p:cViewPr varScale="1">
        <p:scale>
          <a:sx n="88" d="100"/>
          <a:sy n="88" d="100"/>
        </p:scale>
        <p:origin x="180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9" Type="http://schemas.openxmlformats.org/officeDocument/2006/relationships/tags" Target="tags/tag2.xml"/><Relationship Id="rId18" Type="http://schemas.openxmlformats.org/officeDocument/2006/relationships/tableStyles" Target="tableStyles.xml"/><Relationship Id="rId17" Type="http://schemas.openxmlformats.org/officeDocument/2006/relationships/viewProps" Target="viewProps.xml"/><Relationship Id="rId16" Type="http://schemas.openxmlformats.org/officeDocument/2006/relationships/presProps" Target="presProps.xml"/><Relationship Id="rId15" Type="http://schemas.openxmlformats.org/officeDocument/2006/relationships/slide" Target="slides/slide13.xml"/><Relationship Id="rId14" Type="http://schemas.openxmlformats.org/officeDocument/2006/relationships/slide" Target="slides/slide12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单击以编辑母版副标题样式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/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 hasCustomPrompt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 hasCustomPrompt="1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 hasCustomPrompt="1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 hasCustomPrompt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 hasCustomPrompt="1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 hasCustomPrompt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3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6917BD-FB84-4E54-8340-8798DF573062}" type="datetime1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  <p:sp>
        <p:nvSpPr>
          <p:cNvPr id="4" name="页脚占位符 4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5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A1FBF0-67B8-41C6-8278-46CC747884F4}" type="slidenum">
              <a:rPr lang="zh-CN" altLang="en-US"/>
            </a:fld>
            <a:endParaRPr lang="zh-CN" altLang="en-US" sz="1800">
              <a:solidFill>
                <a:schemeClr val="tx1"/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49E88C-175A-4A37-BFEC-A60C667DEBEB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AFD88B-9698-4E80-844D-79653C54F643}" type="slidenum">
              <a:rPr lang="zh-CN" altLang="en-US" smtClean="0"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2.xml"/><Relationship Id="rId4" Type="http://schemas.openxmlformats.org/officeDocument/2006/relationships/image" Target="../media/image2.png"/><Relationship Id="rId3" Type="http://schemas.microsoft.com/office/2007/relationships/media" Target="../media/media1.m4a"/><Relationship Id="rId2" Type="http://schemas.openxmlformats.org/officeDocument/2006/relationships/audio" Target="../media/media1.m4a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2.xml"/><Relationship Id="rId4" Type="http://schemas.openxmlformats.org/officeDocument/2006/relationships/tags" Target="../tags/tag1.xml"/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2.xml"/><Relationship Id="rId1" Type="http://schemas.openxmlformats.org/officeDocument/2006/relationships/image" Target="../media/image3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图片 1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21363" y="0"/>
            <a:ext cx="6370637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3" name="任意多边形 23"/>
          <p:cNvSpPr>
            <a:spLocks noChangeArrowheads="1"/>
          </p:cNvSpPr>
          <p:nvPr/>
        </p:nvSpPr>
        <p:spPr bwMode="auto">
          <a:xfrm rot="1800000" flipV="1">
            <a:off x="4762500" y="3508375"/>
            <a:ext cx="2027238" cy="4133850"/>
          </a:xfrm>
          <a:custGeom>
            <a:avLst/>
            <a:gdLst>
              <a:gd name="T0" fmla="*/ 0 w 2026880"/>
              <a:gd name="T1" fmla="*/ 4133330 h 4133980"/>
              <a:gd name="T2" fmla="*/ 2028666 w 2026880"/>
              <a:gd name="T3" fmla="*/ 2963295 h 4133980"/>
              <a:gd name="T4" fmla="*/ 2028666 w 2026880"/>
              <a:gd name="T5" fmla="*/ 1170035 h 4133980"/>
              <a:gd name="T6" fmla="*/ 0 w 2026880"/>
              <a:gd name="T7" fmla="*/ 0 h 4133980"/>
              <a:gd name="T8" fmla="*/ 0 60000 65536"/>
              <a:gd name="T9" fmla="*/ 0 60000 65536"/>
              <a:gd name="T10" fmla="*/ 0 60000 65536"/>
              <a:gd name="T11" fmla="*/ 0 60000 65536"/>
              <a:gd name="T12" fmla="*/ 0 w 2026880"/>
              <a:gd name="T13" fmla="*/ 0 h 4133980"/>
              <a:gd name="T14" fmla="*/ 2026880 w 2026880"/>
              <a:gd name="T15" fmla="*/ 4133980 h 413398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026880" h="4133980">
                <a:moveTo>
                  <a:pt x="0" y="4133980"/>
                </a:moveTo>
                <a:lnTo>
                  <a:pt x="2026880" y="2963760"/>
                </a:lnTo>
                <a:lnTo>
                  <a:pt x="2026880" y="1170220"/>
                </a:lnTo>
                <a:lnTo>
                  <a:pt x="0" y="0"/>
                </a:lnTo>
                <a:lnTo>
                  <a:pt x="0" y="4133980"/>
                </a:lnTo>
                <a:close/>
              </a:path>
            </a:pathLst>
          </a:cu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5364" name="任意多边形 21"/>
          <p:cNvSpPr>
            <a:spLocks noChangeArrowheads="1"/>
          </p:cNvSpPr>
          <p:nvPr/>
        </p:nvSpPr>
        <p:spPr bwMode="auto">
          <a:xfrm rot="-1800000">
            <a:off x="5232400" y="-935038"/>
            <a:ext cx="2027238" cy="6399213"/>
          </a:xfrm>
          <a:custGeom>
            <a:avLst/>
            <a:gdLst>
              <a:gd name="T0" fmla="*/ 0 w 2026880"/>
              <a:gd name="T1" fmla="*/ 0 h 6399694"/>
              <a:gd name="T2" fmla="*/ 2028666 w 2026880"/>
              <a:gd name="T3" fmla="*/ 1169781 h 6399694"/>
              <a:gd name="T4" fmla="*/ 2028666 w 2026880"/>
              <a:gd name="T5" fmla="*/ 5227511 h 6399694"/>
              <a:gd name="T6" fmla="*/ 0 w 2026880"/>
              <a:gd name="T7" fmla="*/ 6397291 h 6399694"/>
              <a:gd name="T8" fmla="*/ 0 60000 65536"/>
              <a:gd name="T9" fmla="*/ 0 60000 65536"/>
              <a:gd name="T10" fmla="*/ 0 60000 65536"/>
              <a:gd name="T11" fmla="*/ 0 60000 65536"/>
              <a:gd name="T12" fmla="*/ 0 w 2026880"/>
              <a:gd name="T13" fmla="*/ 0 h 6399694"/>
              <a:gd name="T14" fmla="*/ 2026880 w 2026880"/>
              <a:gd name="T15" fmla="*/ 6399694 h 639969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026880" h="6399694">
                <a:moveTo>
                  <a:pt x="0" y="0"/>
                </a:moveTo>
                <a:lnTo>
                  <a:pt x="2026880" y="1170220"/>
                </a:lnTo>
                <a:lnTo>
                  <a:pt x="2026880" y="5229474"/>
                </a:lnTo>
                <a:lnTo>
                  <a:pt x="0" y="6399694"/>
                </a:lnTo>
                <a:lnTo>
                  <a:pt x="0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5366" name="文本框 25"/>
          <p:cNvSpPr>
            <a:spLocks noChangeArrowheads="1"/>
          </p:cNvSpPr>
          <p:nvPr/>
        </p:nvSpPr>
        <p:spPr bwMode="auto">
          <a:xfrm>
            <a:off x="740410" y="1226503"/>
            <a:ext cx="4405630" cy="56311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12000" b="1" spc="600" dirty="0">
                <a:solidFill>
                  <a:srgbClr val="20273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Xiami</a:t>
            </a:r>
            <a:endParaRPr lang="en-US" altLang="zh-CN" sz="12000" b="1" spc="600" dirty="0">
              <a:solidFill>
                <a:srgbClr val="20273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12000" b="1" spc="600" dirty="0">
                <a:solidFill>
                  <a:srgbClr val="20273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Music</a:t>
            </a:r>
            <a:endParaRPr lang="en-US" altLang="zh-CN" sz="12000" b="1" spc="600" dirty="0">
              <a:solidFill>
                <a:srgbClr val="20273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  <a:p>
            <a:pPr eaLnBrk="1" hangingPunct="1">
              <a:buFont typeface="Arial" panose="020B0604020202020204" pitchFamily="34" charset="0"/>
              <a:buNone/>
              <a:defRPr/>
            </a:pPr>
            <a:endParaRPr lang="en-US" altLang="zh-CN" sz="12000" b="1" spc="600" dirty="0">
              <a:solidFill>
                <a:srgbClr val="20273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151890" y="5448300"/>
            <a:ext cx="2474595" cy="119888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YIMINGWU</a:t>
            </a:r>
            <a:endParaRPr lang="en-US" altLang="zh-CN"/>
          </a:p>
          <a:p>
            <a:r>
              <a:rPr lang="en-US" altLang="zh-CN"/>
              <a:t>1805141</a:t>
            </a:r>
            <a:endParaRPr lang="en-US" altLang="zh-CN"/>
          </a:p>
          <a:p>
            <a:r>
              <a:rPr lang="en-US" altLang="zh-CN"/>
              <a:t>MBA</a:t>
            </a:r>
            <a:endParaRPr lang="en-US" altLang="zh-CN"/>
          </a:p>
          <a:p>
            <a:r>
              <a:rPr lang="en-US" altLang="zh-CN"/>
              <a:t>UWTSD</a:t>
            </a:r>
            <a:endParaRPr lang="en-US" altLang="zh-CN"/>
          </a:p>
        </p:txBody>
      </p:sp>
      <p:pic>
        <p:nvPicPr>
          <p:cNvPr id="3" name="录音 (4)">
            <a:hlinkClick r:id="" action="ppaction://media"/>
          </p:cNvPr>
          <p:cNvPicPr/>
          <p:nvPr>
            <a:audioFile r:link="rId2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861185" y="602615"/>
            <a:ext cx="412750" cy="4127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554537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7" fill="hold" display="1">
                  <p:stCondLst>
                    <p:cond delay="indefinite"/>
                  </p:stCondLst>
                  <p:endCondLst>
                    <p:cond evt="onNext">
                      <p:tgtEl>
                        <p:sldTgt/>
                      </p:tgtEl>
                    </p:cond>
                    <p:cond evt="onPrev">
                      <p:tgtEl>
                        <p:sldTgt/>
                      </p:tgtEl>
                    </p:cond>
                    <p:cond evt="onStopAudio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386" name="组合 1"/>
          <p:cNvGrpSpPr/>
          <p:nvPr/>
        </p:nvGrpSpPr>
        <p:grpSpPr bwMode="auto">
          <a:xfrm flipH="1">
            <a:off x="1908175" y="-1112838"/>
            <a:ext cx="4833938" cy="9090026"/>
            <a:chOff x="0" y="0"/>
            <a:chExt cx="4833881" cy="9089156"/>
          </a:xfrm>
        </p:grpSpPr>
        <p:sp>
          <p:nvSpPr>
            <p:cNvPr id="16399" name="任意多边形 24"/>
            <p:cNvSpPr>
              <a:spLocks noChangeArrowheads="1"/>
            </p:cNvSpPr>
            <p:nvPr/>
          </p:nvSpPr>
          <p:spPr bwMode="auto">
            <a:xfrm rot="1800000" flipH="1">
              <a:off x="0" y="4439266"/>
              <a:ext cx="1170373" cy="4101661"/>
            </a:xfrm>
            <a:custGeom>
              <a:avLst/>
              <a:gdLst>
                <a:gd name="T0" fmla="*/ 1170373 w 1170373"/>
                <a:gd name="T1" fmla="*/ 675715 h 4101661"/>
                <a:gd name="T2" fmla="*/ 0 w 1170373"/>
                <a:gd name="T3" fmla="*/ 0 h 4101661"/>
                <a:gd name="T4" fmla="*/ 0 w 1170373"/>
                <a:gd name="T5" fmla="*/ 3425947 h 4101661"/>
                <a:gd name="T6" fmla="*/ 1170373 w 1170373"/>
                <a:gd name="T7" fmla="*/ 4101661 h 4101661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170373"/>
                <a:gd name="T13" fmla="*/ 0 h 4101661"/>
                <a:gd name="T14" fmla="*/ 1170373 w 1170373"/>
                <a:gd name="T15" fmla="*/ 4101661 h 4101661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170373" h="4101661">
                  <a:moveTo>
                    <a:pt x="1170373" y="675715"/>
                  </a:moveTo>
                  <a:lnTo>
                    <a:pt x="0" y="0"/>
                  </a:lnTo>
                  <a:lnTo>
                    <a:pt x="0" y="3425946"/>
                  </a:lnTo>
                  <a:lnTo>
                    <a:pt x="1170373" y="4101661"/>
                  </a:lnTo>
                  <a:lnTo>
                    <a:pt x="1170373" y="675715"/>
                  </a:lnTo>
                  <a:close/>
                </a:path>
              </a:pathLst>
            </a:custGeom>
            <a:solidFill>
              <a:srgbClr val="20273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6400" name="任意多边形 10"/>
            <p:cNvSpPr>
              <a:spLocks noChangeArrowheads="1"/>
            </p:cNvSpPr>
            <p:nvPr/>
          </p:nvSpPr>
          <p:spPr bwMode="auto">
            <a:xfrm rot="1800000" flipH="1">
              <a:off x="1407925" y="0"/>
              <a:ext cx="2026880" cy="9089156"/>
            </a:xfrm>
            <a:custGeom>
              <a:avLst/>
              <a:gdLst>
                <a:gd name="T0" fmla="*/ 0 w 2026880"/>
                <a:gd name="T1" fmla="*/ 0 h 9089156"/>
                <a:gd name="T2" fmla="*/ 2026880 w 2026880"/>
                <a:gd name="T3" fmla="*/ 1170221 h 9089156"/>
                <a:gd name="T4" fmla="*/ 2026880 w 2026880"/>
                <a:gd name="T5" fmla="*/ 9089156 h 9089156"/>
                <a:gd name="T6" fmla="*/ 0 w 2026880"/>
                <a:gd name="T7" fmla="*/ 7918938 h 9089156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2026880"/>
                <a:gd name="T13" fmla="*/ 0 h 9089156"/>
                <a:gd name="T14" fmla="*/ 2026880 w 2026880"/>
                <a:gd name="T15" fmla="*/ 9089156 h 9089156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026880" h="9089156">
                  <a:moveTo>
                    <a:pt x="0" y="0"/>
                  </a:moveTo>
                  <a:lnTo>
                    <a:pt x="2026880" y="1170220"/>
                  </a:lnTo>
                  <a:lnTo>
                    <a:pt x="2026880" y="9089156"/>
                  </a:lnTo>
                  <a:lnTo>
                    <a:pt x="0" y="791893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0A1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6401" name="任意多边形 26"/>
            <p:cNvSpPr>
              <a:spLocks noChangeArrowheads="1"/>
            </p:cNvSpPr>
            <p:nvPr/>
          </p:nvSpPr>
          <p:spPr bwMode="auto">
            <a:xfrm rot="1800000" flipH="1">
              <a:off x="2718803" y="3830808"/>
              <a:ext cx="1170373" cy="4753805"/>
            </a:xfrm>
            <a:custGeom>
              <a:avLst/>
              <a:gdLst>
                <a:gd name="T0" fmla="*/ 1170373 w 1170373"/>
                <a:gd name="T1" fmla="*/ 675715 h 4753805"/>
                <a:gd name="T2" fmla="*/ 0 w 1170373"/>
                <a:gd name="T3" fmla="*/ 0 h 4753805"/>
                <a:gd name="T4" fmla="*/ 0 w 1170373"/>
                <a:gd name="T5" fmla="*/ 4078090 h 4753805"/>
                <a:gd name="T6" fmla="*/ 1170373 w 1170373"/>
                <a:gd name="T7" fmla="*/ 4753805 h 4753805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170373"/>
                <a:gd name="T13" fmla="*/ 0 h 4753805"/>
                <a:gd name="T14" fmla="*/ 1170373 w 1170373"/>
                <a:gd name="T15" fmla="*/ 4753805 h 4753805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170373" h="4753805">
                  <a:moveTo>
                    <a:pt x="1170373" y="675715"/>
                  </a:moveTo>
                  <a:lnTo>
                    <a:pt x="0" y="0"/>
                  </a:lnTo>
                  <a:lnTo>
                    <a:pt x="0" y="4078090"/>
                  </a:lnTo>
                  <a:lnTo>
                    <a:pt x="1170373" y="4753805"/>
                  </a:lnTo>
                  <a:lnTo>
                    <a:pt x="1170373" y="675715"/>
                  </a:lnTo>
                  <a:close/>
                </a:path>
              </a:pathLst>
            </a:custGeom>
            <a:solidFill>
              <a:srgbClr val="D6DADD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6402" name="任意多边形 28"/>
            <p:cNvSpPr>
              <a:spLocks noChangeArrowheads="1"/>
            </p:cNvSpPr>
            <p:nvPr/>
          </p:nvSpPr>
          <p:spPr bwMode="auto">
            <a:xfrm rot="1800000" flipH="1">
              <a:off x="3663508" y="3401020"/>
              <a:ext cx="1170373" cy="5214450"/>
            </a:xfrm>
            <a:custGeom>
              <a:avLst/>
              <a:gdLst>
                <a:gd name="T0" fmla="*/ 1170373 w 1170373"/>
                <a:gd name="T1" fmla="*/ 675715 h 5214450"/>
                <a:gd name="T2" fmla="*/ 0 w 1170373"/>
                <a:gd name="T3" fmla="*/ 0 h 5214450"/>
                <a:gd name="T4" fmla="*/ 0 w 1170373"/>
                <a:gd name="T5" fmla="*/ 4538734 h 5214450"/>
                <a:gd name="T6" fmla="*/ 1170373 w 1170373"/>
                <a:gd name="T7" fmla="*/ 5214450 h 5214450"/>
                <a:gd name="T8" fmla="*/ 0 60000 65536"/>
                <a:gd name="T9" fmla="*/ 0 60000 65536"/>
                <a:gd name="T10" fmla="*/ 0 60000 65536"/>
                <a:gd name="T11" fmla="*/ 0 60000 65536"/>
                <a:gd name="T12" fmla="*/ 0 w 1170373"/>
                <a:gd name="T13" fmla="*/ 0 h 5214450"/>
                <a:gd name="T14" fmla="*/ 1170373 w 1170373"/>
                <a:gd name="T15" fmla="*/ 5214450 h 521445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1170373" h="5214450">
                  <a:moveTo>
                    <a:pt x="1170373" y="675715"/>
                  </a:moveTo>
                  <a:lnTo>
                    <a:pt x="0" y="0"/>
                  </a:lnTo>
                  <a:lnTo>
                    <a:pt x="0" y="4538735"/>
                  </a:lnTo>
                  <a:lnTo>
                    <a:pt x="1170373" y="5214450"/>
                  </a:lnTo>
                  <a:lnTo>
                    <a:pt x="1170373" y="675715"/>
                  </a:lnTo>
                  <a:close/>
                </a:path>
              </a:pathLst>
            </a:custGeom>
            <a:solidFill>
              <a:srgbClr val="3F3E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6403" name="文本框 14"/>
            <p:cNvSpPr>
              <a:spLocks noChangeArrowheads="1"/>
            </p:cNvSpPr>
            <p:nvPr/>
          </p:nvSpPr>
          <p:spPr bwMode="auto">
            <a:xfrm rot="-3550076">
              <a:off x="181032" y="3944412"/>
              <a:ext cx="4360489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sym typeface="Calibri" panose="020F0502020204030204" pitchFamily="34" charset="0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 typeface="Arial" panose="020B0604020202020204" pitchFamily="34" charset="0"/>
                <a:buNone/>
              </a:pPr>
              <a:r>
                <a:rPr lang="en-US" altLang="zh-CN" sz="7200" b="1">
                  <a:solidFill>
                    <a:schemeClr val="bg1"/>
                  </a:solidFill>
                  <a:latin typeface="方正姚体简体" pitchFamily="65" charset="-122"/>
                  <a:ea typeface="方正姚体简体" pitchFamily="65" charset="-122"/>
                  <a:sym typeface="方正姚体" panose="02010601030101010101" pitchFamily="2" charset="-122"/>
                </a:rPr>
                <a:t>CONCENTS</a:t>
              </a:r>
              <a:endParaRPr lang="zh-CN" altLang="en-US" sz="7200" b="1">
                <a:solidFill>
                  <a:schemeClr val="bg1"/>
                </a:solidFill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endParaRPr>
            </a:p>
          </p:txBody>
        </p:sp>
      </p:grpSp>
      <p:sp>
        <p:nvSpPr>
          <p:cNvPr id="16387" name="文本框 29"/>
          <p:cNvSpPr>
            <a:spLocks noChangeArrowheads="1"/>
          </p:cNvSpPr>
          <p:nvPr/>
        </p:nvSpPr>
        <p:spPr bwMode="auto">
          <a:xfrm>
            <a:off x="6702425" y="1301750"/>
            <a:ext cx="2512060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INTRODUCTION</a:t>
            </a:r>
            <a:endParaRPr lang="en-US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6388" name="文本框 30"/>
          <p:cNvSpPr>
            <a:spLocks noChangeArrowheads="1"/>
          </p:cNvSpPr>
          <p:nvPr/>
        </p:nvSpPr>
        <p:spPr bwMode="auto">
          <a:xfrm>
            <a:off x="7396163" y="2416175"/>
            <a:ext cx="251904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PEST ANALYSIS</a:t>
            </a:r>
            <a:endParaRPr lang="en-US" altLang="zh-CN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6389" name="文本框 31"/>
          <p:cNvSpPr>
            <a:spLocks noChangeArrowheads="1"/>
          </p:cNvSpPr>
          <p:nvPr/>
        </p:nvSpPr>
        <p:spPr bwMode="auto">
          <a:xfrm>
            <a:off x="8314055" y="4468495"/>
            <a:ext cx="3956685" cy="181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en-US" altLang="zh-CN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OPPORTUNITIES</a:t>
            </a:r>
            <a:endParaRPr lang="en-US" altLang="zh-CN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&amp;</a:t>
            </a:r>
            <a:endParaRPr lang="en-US" altLang="zh-CN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THREATS</a:t>
            </a:r>
            <a:endParaRPr lang="en-US" altLang="zh-CN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6390" name="文本框 32"/>
          <p:cNvSpPr>
            <a:spLocks noChangeArrowheads="1"/>
          </p:cNvSpPr>
          <p:nvPr/>
        </p:nvSpPr>
        <p:spPr bwMode="auto">
          <a:xfrm>
            <a:off x="8314055" y="3270568"/>
            <a:ext cx="2159635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COMPETITORS</a:t>
            </a:r>
            <a:endParaRPr lang="en-US" altLang="zh-CN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&amp;</a:t>
            </a:r>
            <a:endParaRPr lang="en-US" altLang="zh-CN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CUSTOMER</a:t>
            </a:r>
            <a:endParaRPr lang="en-US" altLang="zh-CN" b="1"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6391" name="椭圆 21"/>
          <p:cNvSpPr>
            <a:spLocks noChangeArrowheads="1"/>
          </p:cNvSpPr>
          <p:nvPr/>
        </p:nvSpPr>
        <p:spPr bwMode="auto">
          <a:xfrm>
            <a:off x="5775325" y="1238250"/>
            <a:ext cx="581025" cy="581025"/>
          </a:xfrm>
          <a:prstGeom prst="ellipse">
            <a:avLst/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5" name="文本框 23"/>
          <p:cNvSpPr>
            <a:spLocks noChangeArrowheads="1"/>
          </p:cNvSpPr>
          <p:nvPr/>
        </p:nvSpPr>
        <p:spPr bwMode="auto">
          <a:xfrm>
            <a:off x="5840413" y="1343025"/>
            <a:ext cx="5476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2000" b="1" spc="600" dirty="0">
                <a:solidFill>
                  <a:schemeClr val="bg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01</a:t>
            </a:r>
            <a:endParaRPr lang="zh-CN" altLang="en-US" sz="2000" b="1" spc="600" dirty="0">
              <a:solidFill>
                <a:schemeClr val="bg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  <p:sp>
        <p:nvSpPr>
          <p:cNvPr id="16393" name="椭圆 21"/>
          <p:cNvSpPr>
            <a:spLocks noChangeArrowheads="1"/>
          </p:cNvSpPr>
          <p:nvPr/>
        </p:nvSpPr>
        <p:spPr bwMode="auto">
          <a:xfrm>
            <a:off x="6496050" y="2357438"/>
            <a:ext cx="582613" cy="581025"/>
          </a:xfrm>
          <a:prstGeom prst="ellipse">
            <a:avLst/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" name="文本框 23"/>
          <p:cNvSpPr>
            <a:spLocks noChangeArrowheads="1"/>
          </p:cNvSpPr>
          <p:nvPr/>
        </p:nvSpPr>
        <p:spPr bwMode="auto">
          <a:xfrm>
            <a:off x="6561138" y="2462213"/>
            <a:ext cx="547687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2000" b="1" spc="600" dirty="0">
                <a:solidFill>
                  <a:schemeClr val="bg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02</a:t>
            </a:r>
            <a:endParaRPr lang="zh-CN" altLang="en-US" sz="2000" b="1" spc="600" dirty="0">
              <a:solidFill>
                <a:schemeClr val="bg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  <p:sp>
        <p:nvSpPr>
          <p:cNvPr id="16395" name="椭圆 21"/>
          <p:cNvSpPr>
            <a:spLocks noChangeArrowheads="1"/>
          </p:cNvSpPr>
          <p:nvPr/>
        </p:nvSpPr>
        <p:spPr bwMode="auto">
          <a:xfrm>
            <a:off x="7226300" y="3462338"/>
            <a:ext cx="581025" cy="581025"/>
          </a:xfrm>
          <a:prstGeom prst="ellipse">
            <a:avLst/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9" name="文本框 23"/>
          <p:cNvSpPr>
            <a:spLocks noChangeArrowheads="1"/>
          </p:cNvSpPr>
          <p:nvPr/>
        </p:nvSpPr>
        <p:spPr bwMode="auto">
          <a:xfrm>
            <a:off x="7291388" y="3567113"/>
            <a:ext cx="546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2000" b="1" spc="600" dirty="0">
                <a:solidFill>
                  <a:schemeClr val="bg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03</a:t>
            </a:r>
            <a:endParaRPr lang="zh-CN" altLang="en-US" sz="2000" b="1" spc="600" dirty="0">
              <a:solidFill>
                <a:schemeClr val="bg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  <p:sp>
        <p:nvSpPr>
          <p:cNvPr id="16397" name="椭圆 21"/>
          <p:cNvSpPr>
            <a:spLocks noChangeArrowheads="1"/>
          </p:cNvSpPr>
          <p:nvPr/>
        </p:nvSpPr>
        <p:spPr bwMode="auto">
          <a:xfrm>
            <a:off x="7733030" y="4654550"/>
            <a:ext cx="581025" cy="581025"/>
          </a:xfrm>
          <a:prstGeom prst="ellipse">
            <a:avLst/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1" name="文本框 23"/>
          <p:cNvSpPr>
            <a:spLocks noChangeArrowheads="1"/>
          </p:cNvSpPr>
          <p:nvPr/>
        </p:nvSpPr>
        <p:spPr bwMode="auto">
          <a:xfrm>
            <a:off x="7767638" y="4754245"/>
            <a:ext cx="546100" cy="400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2000" b="1" spc="600" dirty="0">
                <a:solidFill>
                  <a:schemeClr val="bg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04</a:t>
            </a:r>
            <a:endParaRPr lang="zh-CN" altLang="en-US" sz="2000" b="1" spc="600" dirty="0">
              <a:solidFill>
                <a:schemeClr val="bg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平行四边形 30"/>
          <p:cNvSpPr>
            <a:spLocks noChangeArrowheads="1"/>
          </p:cNvSpPr>
          <p:nvPr/>
        </p:nvSpPr>
        <p:spPr bwMode="auto">
          <a:xfrm rot="3819326" flipH="1">
            <a:off x="3645694" y="2647156"/>
            <a:ext cx="3462338" cy="2593975"/>
          </a:xfrm>
          <a:prstGeom prst="parallelogram">
            <a:avLst>
              <a:gd name="adj" fmla="val 56350"/>
            </a:avLst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1" name="平行四边形 29"/>
          <p:cNvSpPr>
            <a:spLocks noChangeArrowheads="1"/>
          </p:cNvSpPr>
          <p:nvPr/>
        </p:nvSpPr>
        <p:spPr bwMode="auto">
          <a:xfrm flipH="1">
            <a:off x="2898775" y="2954338"/>
            <a:ext cx="3460750" cy="2593975"/>
          </a:xfrm>
          <a:prstGeom prst="parallelogram">
            <a:avLst>
              <a:gd name="adj" fmla="val 56325"/>
            </a:avLst>
          </a:pr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2" name="矩形 28"/>
          <p:cNvSpPr>
            <a:spLocks noChangeArrowheads="1"/>
          </p:cNvSpPr>
          <p:nvPr/>
        </p:nvSpPr>
        <p:spPr bwMode="auto">
          <a:xfrm>
            <a:off x="-15875" y="-15875"/>
            <a:ext cx="5057775" cy="1200150"/>
          </a:xfrm>
          <a:prstGeom prst="rect">
            <a:avLst/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3" name="直角三角形 2"/>
          <p:cNvSpPr>
            <a:spLocks noChangeArrowheads="1"/>
          </p:cNvSpPr>
          <p:nvPr/>
        </p:nvSpPr>
        <p:spPr bwMode="auto">
          <a:xfrm>
            <a:off x="-15875" y="1587500"/>
            <a:ext cx="2857500" cy="5054600"/>
          </a:xfrm>
          <a:prstGeom prst="rtTriangle">
            <a:avLst/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4" name="平行四边形 18"/>
          <p:cNvSpPr>
            <a:spLocks noChangeArrowheads="1"/>
          </p:cNvSpPr>
          <p:nvPr/>
        </p:nvSpPr>
        <p:spPr bwMode="auto">
          <a:xfrm flipH="1">
            <a:off x="2898775" y="-7938"/>
            <a:ext cx="3460750" cy="2593976"/>
          </a:xfrm>
          <a:prstGeom prst="parallelogram">
            <a:avLst>
              <a:gd name="adj" fmla="val 56325"/>
            </a:avLst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5" name="任意多边形 27"/>
          <p:cNvSpPr>
            <a:spLocks noChangeArrowheads="1"/>
          </p:cNvSpPr>
          <p:nvPr/>
        </p:nvSpPr>
        <p:spPr bwMode="auto">
          <a:xfrm flipH="1">
            <a:off x="-15875" y="1082675"/>
            <a:ext cx="5753100" cy="3262313"/>
          </a:xfrm>
          <a:custGeom>
            <a:avLst/>
            <a:gdLst>
              <a:gd name="T0" fmla="*/ 5756364 w 5752284"/>
              <a:gd name="T1" fmla="*/ 0 h 3261887"/>
              <a:gd name="T2" fmla="*/ 1839868 w 5752284"/>
              <a:gd name="T3" fmla="*/ 0 h 3261887"/>
              <a:gd name="T4" fmla="*/ 0 w 5752284"/>
              <a:gd name="T5" fmla="*/ 3264017 h 3261887"/>
              <a:gd name="T6" fmla="*/ 4246015 w 5752284"/>
              <a:gd name="T7" fmla="*/ 3264017 h 3261887"/>
              <a:gd name="T8" fmla="*/ 5756364 w 5752284"/>
              <a:gd name="T9" fmla="*/ 584580 h 326188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752284"/>
              <a:gd name="T16" fmla="*/ 0 h 3261887"/>
              <a:gd name="T17" fmla="*/ 5752284 w 5752284"/>
              <a:gd name="T18" fmla="*/ 3261887 h 326188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752284" h="3261887">
                <a:moveTo>
                  <a:pt x="5752284" y="0"/>
                </a:moveTo>
                <a:lnTo>
                  <a:pt x="1838563" y="0"/>
                </a:lnTo>
                <a:lnTo>
                  <a:pt x="0" y="3261887"/>
                </a:lnTo>
                <a:lnTo>
                  <a:pt x="4243005" y="3261887"/>
                </a:lnTo>
                <a:lnTo>
                  <a:pt x="5752284" y="584199"/>
                </a:lnTo>
                <a:lnTo>
                  <a:pt x="5752284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7416" name="任意多边形 20"/>
          <p:cNvSpPr>
            <a:spLocks noChangeArrowheads="1"/>
          </p:cNvSpPr>
          <p:nvPr/>
        </p:nvSpPr>
        <p:spPr bwMode="auto">
          <a:xfrm>
            <a:off x="365125" y="-7938"/>
            <a:ext cx="8836025" cy="5561013"/>
          </a:xfrm>
          <a:custGeom>
            <a:avLst/>
            <a:gdLst>
              <a:gd name="T0" fmla="*/ 3929781 w 8834718"/>
              <a:gd name="T1" fmla="*/ 0 h 5561423"/>
              <a:gd name="T2" fmla="*/ 8841257 w 8834718"/>
              <a:gd name="T3" fmla="*/ 0 h 5561423"/>
              <a:gd name="T4" fmla="*/ 4972885 w 8834718"/>
              <a:gd name="T5" fmla="*/ 5559373 h 5561423"/>
              <a:gd name="T6" fmla="*/ 0 w 8834718"/>
              <a:gd name="T7" fmla="*/ 5559373 h 5561423"/>
              <a:gd name="T8" fmla="*/ 0 w 8834718"/>
              <a:gd name="T9" fmla="*/ 5559373 h 5561423"/>
              <a:gd name="T10" fmla="*/ 61408 w 8834718"/>
              <a:gd name="T11" fmla="*/ 5559373 h 5561423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8834718"/>
              <a:gd name="T19" fmla="*/ 0 h 5561423"/>
              <a:gd name="T20" fmla="*/ 8834718 w 8834718"/>
              <a:gd name="T21" fmla="*/ 5561423 h 5561423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8834718" h="5561423">
                <a:moveTo>
                  <a:pt x="3926874" y="0"/>
                </a:moveTo>
                <a:lnTo>
                  <a:pt x="8834718" y="0"/>
                </a:lnTo>
                <a:lnTo>
                  <a:pt x="4969206" y="5561423"/>
                </a:lnTo>
                <a:lnTo>
                  <a:pt x="0" y="5561423"/>
                </a:lnTo>
                <a:lnTo>
                  <a:pt x="0" y="5561422"/>
                </a:lnTo>
                <a:lnTo>
                  <a:pt x="61363" y="5561422"/>
                </a:lnTo>
                <a:lnTo>
                  <a:pt x="3926874" y="0"/>
                </a:lnTo>
                <a:close/>
              </a:path>
            </a:pathLst>
          </a:custGeom>
          <a:blipFill dpi="0" rotWithShape="1">
            <a:blip r:embed="rId1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7417" name="文本框 24"/>
          <p:cNvSpPr>
            <a:spLocks noChangeArrowheads="1"/>
          </p:cNvSpPr>
          <p:nvPr/>
        </p:nvSpPr>
        <p:spPr bwMode="auto">
          <a:xfrm>
            <a:off x="7912418" y="3261995"/>
            <a:ext cx="252349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3200" b="1">
                <a:solidFill>
                  <a:srgbClr val="000000"/>
                </a:solidFill>
              </a:rPr>
              <a:t>  </a:t>
            </a:r>
            <a:r>
              <a:rPr lang="en-US" altLang="zh-CN" b="1">
                <a:solidFill>
                  <a:srgbClr val="3F3F3F"/>
                </a:solidFill>
                <a:latin typeface="方正姚体简体" pitchFamily="65" charset="-122"/>
                <a:sym typeface="方正姚体" panose="02010601030101010101" pitchFamily="2" charset="-122"/>
              </a:rPr>
              <a:t>INTRODUCTION</a:t>
            </a:r>
            <a:endParaRPr lang="en-US" altLang="zh-CN" sz="2400" b="1">
              <a:solidFill>
                <a:srgbClr val="3F3F3F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7419" name="文本框 31"/>
          <p:cNvSpPr>
            <a:spLocks noChangeArrowheads="1"/>
          </p:cNvSpPr>
          <p:nvPr/>
        </p:nvSpPr>
        <p:spPr bwMode="auto">
          <a:xfrm>
            <a:off x="82550" y="1385888"/>
            <a:ext cx="27400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000" b="1">
                <a:solidFill>
                  <a:srgbClr val="000000"/>
                </a:solidFill>
              </a:rPr>
              <a:t>  </a:t>
            </a:r>
            <a:r>
              <a:rPr lang="en-US" altLang="zh-CN" sz="3600" b="1">
                <a:solidFill>
                  <a:schemeClr val="bg1"/>
                </a:solidFill>
                <a:latin typeface="方正姚体简体" pitchFamily="65" charset="-122"/>
                <a:sym typeface="方正姚体" panose="02010601030101010101" pitchFamily="2" charset="-122"/>
              </a:rPr>
              <a:t>ABOUT    US</a:t>
            </a:r>
            <a:endParaRPr lang="en-US" altLang="zh-CN" sz="3200" b="1">
              <a:solidFill>
                <a:schemeClr val="bg1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7420" name="平行四边形 18"/>
          <p:cNvSpPr>
            <a:spLocks noChangeArrowheads="1"/>
          </p:cNvSpPr>
          <p:nvPr/>
        </p:nvSpPr>
        <p:spPr bwMode="auto">
          <a:xfrm>
            <a:off x="644525" y="0"/>
            <a:ext cx="3462338" cy="2593975"/>
          </a:xfrm>
          <a:prstGeom prst="parallelogram">
            <a:avLst>
              <a:gd name="adj" fmla="val 56350"/>
            </a:avLst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21" name="平行四边形 19"/>
          <p:cNvSpPr>
            <a:spLocks noChangeArrowheads="1"/>
          </p:cNvSpPr>
          <p:nvPr/>
        </p:nvSpPr>
        <p:spPr bwMode="auto">
          <a:xfrm>
            <a:off x="0" y="354013"/>
            <a:ext cx="2379663" cy="2592387"/>
          </a:xfrm>
          <a:prstGeom prst="parallelogram">
            <a:avLst>
              <a:gd name="adj" fmla="val 56361"/>
            </a:avLst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22" name="任意多边形 21"/>
          <p:cNvSpPr>
            <a:spLocks noChangeArrowheads="1"/>
          </p:cNvSpPr>
          <p:nvPr/>
        </p:nvSpPr>
        <p:spPr bwMode="auto">
          <a:xfrm flipH="1">
            <a:off x="0" y="0"/>
            <a:ext cx="4424363" cy="2946400"/>
          </a:xfrm>
          <a:custGeom>
            <a:avLst/>
            <a:gdLst>
              <a:gd name="T0" fmla="*/ 4425491 w 4424081"/>
              <a:gd name="T1" fmla="*/ 0 h 2946082"/>
              <a:gd name="T2" fmla="*/ 1661089 w 4424081"/>
              <a:gd name="T3" fmla="*/ 0 h 2946082"/>
              <a:gd name="T4" fmla="*/ 0 w 4424081"/>
              <a:gd name="T5" fmla="*/ 2947672 h 2946082"/>
              <a:gd name="T6" fmla="*/ 3383166 w 4424081"/>
              <a:gd name="T7" fmla="*/ 2947672 h 2946082"/>
              <a:gd name="T8" fmla="*/ 4425491 w 4424081"/>
              <a:gd name="T9" fmla="*/ 1098020 h 29460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424081"/>
              <a:gd name="T16" fmla="*/ 0 h 2946082"/>
              <a:gd name="T17" fmla="*/ 4424081 w 4424081"/>
              <a:gd name="T18" fmla="*/ 2946082 h 294608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424081" h="2946082">
                <a:moveTo>
                  <a:pt x="4424081" y="0"/>
                </a:moveTo>
                <a:lnTo>
                  <a:pt x="1660559" y="0"/>
                </a:lnTo>
                <a:lnTo>
                  <a:pt x="0" y="2946082"/>
                </a:lnTo>
                <a:lnTo>
                  <a:pt x="3382087" y="2946082"/>
                </a:lnTo>
                <a:lnTo>
                  <a:pt x="4424081" y="1097428"/>
                </a:lnTo>
                <a:lnTo>
                  <a:pt x="4424081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5" name="文本框 23"/>
          <p:cNvSpPr>
            <a:spLocks noChangeArrowheads="1"/>
          </p:cNvSpPr>
          <p:nvPr/>
        </p:nvSpPr>
        <p:spPr bwMode="auto">
          <a:xfrm>
            <a:off x="1250950" y="574675"/>
            <a:ext cx="1589088" cy="193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12000" b="1" spc="600" dirty="0">
                <a:solidFill>
                  <a:srgbClr val="20273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01</a:t>
            </a:r>
            <a:endParaRPr lang="zh-CN" altLang="en-US" sz="12000" b="1" spc="600" dirty="0">
              <a:solidFill>
                <a:srgbClr val="20273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5" name="任意多边形 33"/>
          <p:cNvSpPr>
            <a:spLocks noChangeAspect="1" noChangeArrowheads="1"/>
          </p:cNvSpPr>
          <p:nvPr/>
        </p:nvSpPr>
        <p:spPr bwMode="auto">
          <a:xfrm rot="10800000">
            <a:off x="1762125" y="2460625"/>
            <a:ext cx="2447925" cy="2647950"/>
          </a:xfrm>
          <a:custGeom>
            <a:avLst/>
            <a:gdLst>
              <a:gd name="T0" fmla="*/ 1285061 w 2836097"/>
              <a:gd name="T1" fmla="*/ 1469920 h 3067706"/>
              <a:gd name="T2" fmla="*/ 419674 w 2836097"/>
              <a:gd name="T3" fmla="*/ 1469920 h 3067706"/>
              <a:gd name="T4" fmla="*/ 0 w 2836097"/>
              <a:gd name="T5" fmla="*/ 734960 h 3067706"/>
              <a:gd name="T6" fmla="*/ 419674 w 2836097"/>
              <a:gd name="T7" fmla="*/ 0 h 3067706"/>
              <a:gd name="T8" fmla="*/ 1285061 w 2836097"/>
              <a:gd name="T9" fmla="*/ 0 h 3067706"/>
              <a:gd name="T10" fmla="*/ 1358645 w 2836097"/>
              <a:gd name="T11" fmla="*/ 128866 h 3067706"/>
              <a:gd name="T12" fmla="*/ 705832 w 2836097"/>
              <a:gd name="T13" fmla="*/ 128866 h 3067706"/>
              <a:gd name="T14" fmla="*/ 358025 w 2836097"/>
              <a:gd name="T15" fmla="*/ 737969 h 3067706"/>
              <a:gd name="T16" fmla="*/ 705832 w 2836097"/>
              <a:gd name="T17" fmla="*/ 1347072 h 3067706"/>
              <a:gd name="T18" fmla="*/ 1355211 w 2836097"/>
              <a:gd name="T19" fmla="*/ 1347072 h 306770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836097"/>
              <a:gd name="T31" fmla="*/ 0 h 3067706"/>
              <a:gd name="T32" fmla="*/ 2836097 w 2836097"/>
              <a:gd name="T33" fmla="*/ 3067706 h 306770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836097" h="3067706">
                <a:moveTo>
                  <a:pt x="2682494" y="3067706"/>
                </a:moveTo>
                <a:lnTo>
                  <a:pt x="876045" y="3067706"/>
                </a:lnTo>
                <a:lnTo>
                  <a:pt x="0" y="1533853"/>
                </a:lnTo>
                <a:lnTo>
                  <a:pt x="876045" y="0"/>
                </a:lnTo>
                <a:lnTo>
                  <a:pt x="2682494" y="0"/>
                </a:lnTo>
                <a:lnTo>
                  <a:pt x="2836097" y="268941"/>
                </a:lnTo>
                <a:lnTo>
                  <a:pt x="1473384" y="268941"/>
                </a:lnTo>
                <a:lnTo>
                  <a:pt x="747356" y="1540132"/>
                </a:lnTo>
                <a:lnTo>
                  <a:pt x="1473384" y="2811322"/>
                </a:lnTo>
                <a:lnTo>
                  <a:pt x="2828925" y="2811322"/>
                </a:lnTo>
                <a:lnTo>
                  <a:pt x="2682494" y="3067706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8436" name="任意多边形 34"/>
          <p:cNvSpPr>
            <a:spLocks noChangeAspect="1" noChangeArrowheads="1"/>
          </p:cNvSpPr>
          <p:nvPr/>
        </p:nvSpPr>
        <p:spPr bwMode="auto">
          <a:xfrm rot="10800000">
            <a:off x="5283200" y="2460625"/>
            <a:ext cx="2449513" cy="2647950"/>
          </a:xfrm>
          <a:custGeom>
            <a:avLst/>
            <a:gdLst>
              <a:gd name="T0" fmla="*/ 1289235 w 2836097"/>
              <a:gd name="T1" fmla="*/ 1469920 h 3067706"/>
              <a:gd name="T2" fmla="*/ 421038 w 2836097"/>
              <a:gd name="T3" fmla="*/ 1469920 h 3067706"/>
              <a:gd name="T4" fmla="*/ 0 w 2836097"/>
              <a:gd name="T5" fmla="*/ 734960 h 3067706"/>
              <a:gd name="T6" fmla="*/ 421038 w 2836097"/>
              <a:gd name="T7" fmla="*/ 0 h 3067706"/>
              <a:gd name="T8" fmla="*/ 1289235 w 2836097"/>
              <a:gd name="T9" fmla="*/ 0 h 3067706"/>
              <a:gd name="T10" fmla="*/ 1363059 w 2836097"/>
              <a:gd name="T11" fmla="*/ 128866 h 3067706"/>
              <a:gd name="T12" fmla="*/ 708124 w 2836097"/>
              <a:gd name="T13" fmla="*/ 128866 h 3067706"/>
              <a:gd name="T14" fmla="*/ 359187 w 2836097"/>
              <a:gd name="T15" fmla="*/ 737969 h 3067706"/>
              <a:gd name="T16" fmla="*/ 708124 w 2836097"/>
              <a:gd name="T17" fmla="*/ 1347072 h 3067706"/>
              <a:gd name="T18" fmla="*/ 1359613 w 2836097"/>
              <a:gd name="T19" fmla="*/ 1347072 h 306770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836097"/>
              <a:gd name="T31" fmla="*/ 0 h 3067706"/>
              <a:gd name="T32" fmla="*/ 2836097 w 2836097"/>
              <a:gd name="T33" fmla="*/ 3067706 h 306770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836097" h="3067706">
                <a:moveTo>
                  <a:pt x="2682494" y="3067706"/>
                </a:moveTo>
                <a:lnTo>
                  <a:pt x="876045" y="3067706"/>
                </a:lnTo>
                <a:lnTo>
                  <a:pt x="0" y="1533853"/>
                </a:lnTo>
                <a:lnTo>
                  <a:pt x="876045" y="0"/>
                </a:lnTo>
                <a:lnTo>
                  <a:pt x="2682494" y="0"/>
                </a:lnTo>
                <a:lnTo>
                  <a:pt x="2836097" y="268941"/>
                </a:lnTo>
                <a:lnTo>
                  <a:pt x="1473384" y="268941"/>
                </a:lnTo>
                <a:lnTo>
                  <a:pt x="747356" y="1540132"/>
                </a:lnTo>
                <a:lnTo>
                  <a:pt x="1473384" y="2811322"/>
                </a:lnTo>
                <a:lnTo>
                  <a:pt x="2828925" y="2811322"/>
                </a:lnTo>
                <a:lnTo>
                  <a:pt x="2682494" y="3067706"/>
                </a:lnTo>
                <a:close/>
              </a:path>
            </a:pathLst>
          </a:custGeom>
          <a:solidFill>
            <a:srgbClr val="A6AFB6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8437" name="任意多边形 35"/>
          <p:cNvSpPr>
            <a:spLocks noChangeAspect="1" noChangeArrowheads="1"/>
          </p:cNvSpPr>
          <p:nvPr/>
        </p:nvSpPr>
        <p:spPr bwMode="auto">
          <a:xfrm rot="10800000">
            <a:off x="8805863" y="2460625"/>
            <a:ext cx="2449512" cy="2647950"/>
          </a:xfrm>
          <a:custGeom>
            <a:avLst/>
            <a:gdLst>
              <a:gd name="T0" fmla="*/ 1289232 w 2836097"/>
              <a:gd name="T1" fmla="*/ 1469920 h 3067706"/>
              <a:gd name="T2" fmla="*/ 421036 w 2836097"/>
              <a:gd name="T3" fmla="*/ 1469920 h 3067706"/>
              <a:gd name="T4" fmla="*/ 0 w 2836097"/>
              <a:gd name="T5" fmla="*/ 734960 h 3067706"/>
              <a:gd name="T6" fmla="*/ 421036 w 2836097"/>
              <a:gd name="T7" fmla="*/ 0 h 3067706"/>
              <a:gd name="T8" fmla="*/ 1289232 w 2836097"/>
              <a:gd name="T9" fmla="*/ 0 h 3067706"/>
              <a:gd name="T10" fmla="*/ 1363056 w 2836097"/>
              <a:gd name="T11" fmla="*/ 128866 h 3067706"/>
              <a:gd name="T12" fmla="*/ 708123 w 2836097"/>
              <a:gd name="T13" fmla="*/ 128866 h 3067706"/>
              <a:gd name="T14" fmla="*/ 359187 w 2836097"/>
              <a:gd name="T15" fmla="*/ 737969 h 3067706"/>
              <a:gd name="T16" fmla="*/ 708123 w 2836097"/>
              <a:gd name="T17" fmla="*/ 1347072 h 3067706"/>
              <a:gd name="T18" fmla="*/ 1359609 w 2836097"/>
              <a:gd name="T19" fmla="*/ 1347072 h 306770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2836097"/>
              <a:gd name="T31" fmla="*/ 0 h 3067706"/>
              <a:gd name="T32" fmla="*/ 2836097 w 2836097"/>
              <a:gd name="T33" fmla="*/ 3067706 h 3067706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2836097" h="3067706">
                <a:moveTo>
                  <a:pt x="2682494" y="3067706"/>
                </a:moveTo>
                <a:lnTo>
                  <a:pt x="876045" y="3067706"/>
                </a:lnTo>
                <a:lnTo>
                  <a:pt x="0" y="1533853"/>
                </a:lnTo>
                <a:lnTo>
                  <a:pt x="876045" y="0"/>
                </a:lnTo>
                <a:lnTo>
                  <a:pt x="2682494" y="0"/>
                </a:lnTo>
                <a:lnTo>
                  <a:pt x="2836097" y="268941"/>
                </a:lnTo>
                <a:lnTo>
                  <a:pt x="1473384" y="268941"/>
                </a:lnTo>
                <a:lnTo>
                  <a:pt x="747356" y="1540132"/>
                </a:lnTo>
                <a:lnTo>
                  <a:pt x="1473384" y="2811322"/>
                </a:lnTo>
                <a:lnTo>
                  <a:pt x="2828925" y="2811322"/>
                </a:lnTo>
                <a:lnTo>
                  <a:pt x="2682494" y="3067706"/>
                </a:lnTo>
                <a:close/>
              </a:path>
            </a:pathLst>
          </a:cu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8438" name="文本框 36"/>
          <p:cNvSpPr>
            <a:spLocks noChangeArrowheads="1"/>
          </p:cNvSpPr>
          <p:nvPr/>
        </p:nvSpPr>
        <p:spPr bwMode="auto">
          <a:xfrm>
            <a:off x="3554413" y="3486150"/>
            <a:ext cx="561975" cy="596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3200">
                <a:solidFill>
                  <a:schemeClr val="bg1"/>
                </a:solidFill>
                <a:latin typeface="Impact" panose="020B0806030902050204" pitchFamily="34" charset="0"/>
                <a:sym typeface="Impact" panose="020B0806030902050204" pitchFamily="34" charset="0"/>
              </a:rPr>
              <a:t>01</a:t>
            </a:r>
            <a:endParaRPr lang="zh-CN" altLang="en-US" sz="3200">
              <a:solidFill>
                <a:schemeClr val="bg1"/>
              </a:solidFill>
              <a:latin typeface="Impact" panose="020B0806030902050204" pitchFamily="34" charset="0"/>
              <a:sym typeface="Impact" panose="020B0806030902050204" pitchFamily="34" charset="0"/>
            </a:endParaRPr>
          </a:p>
        </p:txBody>
      </p:sp>
      <p:sp>
        <p:nvSpPr>
          <p:cNvPr id="18439" name="文本框 37"/>
          <p:cNvSpPr>
            <a:spLocks noChangeArrowheads="1"/>
          </p:cNvSpPr>
          <p:nvPr/>
        </p:nvSpPr>
        <p:spPr bwMode="auto">
          <a:xfrm>
            <a:off x="7054850" y="3486150"/>
            <a:ext cx="611188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3200">
                <a:solidFill>
                  <a:srgbClr val="3F3E40"/>
                </a:solidFill>
                <a:latin typeface="Impact" panose="020B0806030902050204" pitchFamily="34" charset="0"/>
                <a:sym typeface="Impact" panose="020B0806030902050204" pitchFamily="34" charset="0"/>
              </a:rPr>
              <a:t>02</a:t>
            </a:r>
            <a:endParaRPr lang="zh-CN" altLang="en-US" sz="3200">
              <a:solidFill>
                <a:srgbClr val="3F3E40"/>
              </a:solidFill>
              <a:latin typeface="Impact" panose="020B0806030902050204" pitchFamily="34" charset="0"/>
              <a:sym typeface="Impact" panose="020B0806030902050204" pitchFamily="34" charset="0"/>
            </a:endParaRPr>
          </a:p>
        </p:txBody>
      </p:sp>
      <p:sp>
        <p:nvSpPr>
          <p:cNvPr id="18440" name="文本框 38"/>
          <p:cNvSpPr>
            <a:spLocks noChangeArrowheads="1"/>
          </p:cNvSpPr>
          <p:nvPr/>
        </p:nvSpPr>
        <p:spPr bwMode="auto">
          <a:xfrm>
            <a:off x="10588625" y="3502025"/>
            <a:ext cx="622300" cy="5857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3200">
                <a:solidFill>
                  <a:schemeClr val="bg1"/>
                </a:solidFill>
                <a:latin typeface="Impact" panose="020B0806030902050204" pitchFamily="34" charset="0"/>
                <a:sym typeface="Impact" panose="020B0806030902050204" pitchFamily="34" charset="0"/>
              </a:rPr>
              <a:t>03</a:t>
            </a:r>
            <a:endParaRPr lang="zh-CN" altLang="en-US" sz="3200">
              <a:solidFill>
                <a:schemeClr val="bg1"/>
              </a:solidFill>
              <a:latin typeface="Impact" panose="020B0806030902050204" pitchFamily="34" charset="0"/>
              <a:sym typeface="Impact" panose="020B0806030902050204" pitchFamily="34" charset="0"/>
            </a:endParaRPr>
          </a:p>
        </p:txBody>
      </p:sp>
      <p:sp>
        <p:nvSpPr>
          <p:cNvPr id="18442" name="文本框 40"/>
          <p:cNvSpPr>
            <a:spLocks noChangeArrowheads="1"/>
          </p:cNvSpPr>
          <p:nvPr/>
        </p:nvSpPr>
        <p:spPr bwMode="auto">
          <a:xfrm>
            <a:off x="4775200" y="3302000"/>
            <a:ext cx="2026920" cy="1198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2400" b="1">
                <a:solidFill>
                  <a:srgbClr val="262626"/>
                </a:solidFill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 Independent </a:t>
            </a:r>
            <a:endParaRPr lang="en-US" altLang="zh-CN" sz="2400" b="1">
              <a:solidFill>
                <a:srgbClr val="262626"/>
              </a:solidFill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en-US" altLang="zh-CN" sz="2400" b="1">
              <a:solidFill>
                <a:srgbClr val="262626"/>
              </a:solidFill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2400" b="1">
                <a:solidFill>
                  <a:srgbClr val="262626"/>
                </a:solidFill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  Musician</a:t>
            </a:r>
            <a:endParaRPr lang="en-US" altLang="zh-CN" sz="2400" b="1">
              <a:solidFill>
                <a:srgbClr val="262626"/>
              </a:solidFill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8443" name="文本框 41"/>
          <p:cNvSpPr>
            <a:spLocks noChangeArrowheads="1"/>
          </p:cNvSpPr>
          <p:nvPr/>
        </p:nvSpPr>
        <p:spPr bwMode="auto">
          <a:xfrm>
            <a:off x="8985250" y="3380105"/>
            <a:ext cx="1464945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2400" b="1">
                <a:solidFill>
                  <a:srgbClr val="262626"/>
                </a:solidFill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P2P</a:t>
            </a:r>
            <a:endParaRPr lang="en-US" altLang="zh-CN" sz="2400" b="1">
              <a:solidFill>
                <a:srgbClr val="262626"/>
              </a:solidFill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</p:txBody>
      </p:sp>
      <p:grpSp>
        <p:nvGrpSpPr>
          <p:cNvPr id="18444" name="组合 1"/>
          <p:cNvGrpSpPr/>
          <p:nvPr/>
        </p:nvGrpSpPr>
        <p:grpSpPr bwMode="auto">
          <a:xfrm>
            <a:off x="2986088" y="0"/>
            <a:ext cx="1074737" cy="706438"/>
            <a:chOff x="2986087" y="0"/>
            <a:chExt cx="1074036" cy="707136"/>
          </a:xfrm>
        </p:grpSpPr>
        <p:sp>
          <p:nvSpPr>
            <p:cNvPr id="18445" name="任意多边形 21"/>
            <p:cNvSpPr>
              <a:spLocks noChangeArrowheads="1"/>
            </p:cNvSpPr>
            <p:nvPr/>
          </p:nvSpPr>
          <p:spPr bwMode="auto">
            <a:xfrm flipH="1">
              <a:off x="2998276" y="0"/>
              <a:ext cx="1061847" cy="707136"/>
            </a:xfrm>
            <a:custGeom>
              <a:avLst/>
              <a:gdLst>
                <a:gd name="T0" fmla="*/ 254908 w 4424081"/>
                <a:gd name="T1" fmla="*/ 0 h 2946082"/>
                <a:gd name="T2" fmla="*/ 95679 w 4424081"/>
                <a:gd name="T3" fmla="*/ 0 h 2946082"/>
                <a:gd name="T4" fmla="*/ 0 w 4424081"/>
                <a:gd name="T5" fmla="*/ 169786 h 2946082"/>
                <a:gd name="T6" fmla="*/ 194870 w 4424081"/>
                <a:gd name="T7" fmla="*/ 169786 h 2946082"/>
                <a:gd name="T8" fmla="*/ 254908 w 4424081"/>
                <a:gd name="T9" fmla="*/ 63246 h 29460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24081"/>
                <a:gd name="T16" fmla="*/ 0 h 2946082"/>
                <a:gd name="T17" fmla="*/ 4424081 w 4424081"/>
                <a:gd name="T18" fmla="*/ 2946082 h 29460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24081" h="2946082">
                  <a:moveTo>
                    <a:pt x="4424081" y="0"/>
                  </a:moveTo>
                  <a:lnTo>
                    <a:pt x="1660559" y="0"/>
                  </a:lnTo>
                  <a:lnTo>
                    <a:pt x="0" y="2946082"/>
                  </a:lnTo>
                  <a:lnTo>
                    <a:pt x="3382087" y="2946082"/>
                  </a:lnTo>
                  <a:lnTo>
                    <a:pt x="4424081" y="1097428"/>
                  </a:lnTo>
                  <a:lnTo>
                    <a:pt x="4424081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18446" name="任意多边形 21"/>
            <p:cNvSpPr>
              <a:spLocks noChangeArrowheads="1"/>
            </p:cNvSpPr>
            <p:nvPr/>
          </p:nvSpPr>
          <p:spPr bwMode="auto">
            <a:xfrm flipH="1">
              <a:off x="2986087" y="0"/>
              <a:ext cx="977333" cy="650854"/>
            </a:xfrm>
            <a:custGeom>
              <a:avLst/>
              <a:gdLst>
                <a:gd name="T0" fmla="*/ 215946 w 4424081"/>
                <a:gd name="T1" fmla="*/ 0 h 2946082"/>
                <a:gd name="T2" fmla="*/ 81054 w 4424081"/>
                <a:gd name="T3" fmla="*/ 0 h 2946082"/>
                <a:gd name="T4" fmla="*/ 0 w 4424081"/>
                <a:gd name="T5" fmla="*/ 143835 h 2946082"/>
                <a:gd name="T6" fmla="*/ 165085 w 4424081"/>
                <a:gd name="T7" fmla="*/ 143835 h 2946082"/>
                <a:gd name="T8" fmla="*/ 215946 w 4424081"/>
                <a:gd name="T9" fmla="*/ 53579 h 29460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24081"/>
                <a:gd name="T16" fmla="*/ 0 h 2946082"/>
                <a:gd name="T17" fmla="*/ 4424081 w 4424081"/>
                <a:gd name="T18" fmla="*/ 2946082 h 29460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24081" h="2946082">
                  <a:moveTo>
                    <a:pt x="4424081" y="0"/>
                  </a:moveTo>
                  <a:lnTo>
                    <a:pt x="1660559" y="0"/>
                  </a:lnTo>
                  <a:lnTo>
                    <a:pt x="0" y="2946082"/>
                  </a:lnTo>
                  <a:lnTo>
                    <a:pt x="3382087" y="2946082"/>
                  </a:lnTo>
                  <a:lnTo>
                    <a:pt x="4424081" y="1097428"/>
                  </a:lnTo>
                  <a:lnTo>
                    <a:pt x="4424081" y="0"/>
                  </a:lnTo>
                  <a:close/>
                </a:path>
              </a:pathLst>
            </a:custGeom>
            <a:solidFill>
              <a:srgbClr val="00A1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6160" y="2983865"/>
            <a:ext cx="2098675" cy="1622425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平行四边形 30"/>
          <p:cNvSpPr>
            <a:spLocks noChangeArrowheads="1"/>
          </p:cNvSpPr>
          <p:nvPr/>
        </p:nvSpPr>
        <p:spPr bwMode="auto">
          <a:xfrm rot="3819326" flipH="1">
            <a:off x="3645694" y="2647156"/>
            <a:ext cx="3462338" cy="2593975"/>
          </a:xfrm>
          <a:prstGeom prst="parallelogram">
            <a:avLst>
              <a:gd name="adj" fmla="val 56350"/>
            </a:avLst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1" name="平行四边形 29"/>
          <p:cNvSpPr>
            <a:spLocks noChangeArrowheads="1"/>
          </p:cNvSpPr>
          <p:nvPr/>
        </p:nvSpPr>
        <p:spPr bwMode="auto">
          <a:xfrm flipH="1">
            <a:off x="2898775" y="2954338"/>
            <a:ext cx="3460750" cy="2593975"/>
          </a:xfrm>
          <a:prstGeom prst="parallelogram">
            <a:avLst>
              <a:gd name="adj" fmla="val 56325"/>
            </a:avLst>
          </a:pr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2" name="矩形 28"/>
          <p:cNvSpPr>
            <a:spLocks noChangeArrowheads="1"/>
          </p:cNvSpPr>
          <p:nvPr/>
        </p:nvSpPr>
        <p:spPr bwMode="auto">
          <a:xfrm>
            <a:off x="-15875" y="-15875"/>
            <a:ext cx="5057775" cy="1200150"/>
          </a:xfrm>
          <a:prstGeom prst="rect">
            <a:avLst/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3" name="直角三角形 2"/>
          <p:cNvSpPr>
            <a:spLocks noChangeArrowheads="1"/>
          </p:cNvSpPr>
          <p:nvPr/>
        </p:nvSpPr>
        <p:spPr bwMode="auto">
          <a:xfrm>
            <a:off x="-15875" y="1587500"/>
            <a:ext cx="2857500" cy="5054600"/>
          </a:xfrm>
          <a:prstGeom prst="rtTriangle">
            <a:avLst/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4" name="平行四边形 18"/>
          <p:cNvSpPr>
            <a:spLocks noChangeArrowheads="1"/>
          </p:cNvSpPr>
          <p:nvPr/>
        </p:nvSpPr>
        <p:spPr bwMode="auto">
          <a:xfrm flipH="1">
            <a:off x="2898775" y="-7938"/>
            <a:ext cx="3460750" cy="2593976"/>
          </a:xfrm>
          <a:prstGeom prst="parallelogram">
            <a:avLst>
              <a:gd name="adj" fmla="val 56325"/>
            </a:avLst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5" name="任意多边形 27"/>
          <p:cNvSpPr>
            <a:spLocks noChangeArrowheads="1"/>
          </p:cNvSpPr>
          <p:nvPr/>
        </p:nvSpPr>
        <p:spPr bwMode="auto">
          <a:xfrm flipH="1">
            <a:off x="-15875" y="1082675"/>
            <a:ext cx="5753100" cy="3262313"/>
          </a:xfrm>
          <a:custGeom>
            <a:avLst/>
            <a:gdLst>
              <a:gd name="T0" fmla="*/ 5756364 w 5752284"/>
              <a:gd name="T1" fmla="*/ 0 h 3261887"/>
              <a:gd name="T2" fmla="*/ 1839868 w 5752284"/>
              <a:gd name="T3" fmla="*/ 0 h 3261887"/>
              <a:gd name="T4" fmla="*/ 0 w 5752284"/>
              <a:gd name="T5" fmla="*/ 3264017 h 3261887"/>
              <a:gd name="T6" fmla="*/ 4246015 w 5752284"/>
              <a:gd name="T7" fmla="*/ 3264017 h 3261887"/>
              <a:gd name="T8" fmla="*/ 5756364 w 5752284"/>
              <a:gd name="T9" fmla="*/ 584580 h 326188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752284"/>
              <a:gd name="T16" fmla="*/ 0 h 3261887"/>
              <a:gd name="T17" fmla="*/ 5752284 w 5752284"/>
              <a:gd name="T18" fmla="*/ 3261887 h 326188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752284" h="3261887">
                <a:moveTo>
                  <a:pt x="5752284" y="0"/>
                </a:moveTo>
                <a:lnTo>
                  <a:pt x="1838563" y="0"/>
                </a:lnTo>
                <a:lnTo>
                  <a:pt x="0" y="3261887"/>
                </a:lnTo>
                <a:lnTo>
                  <a:pt x="4243005" y="3261887"/>
                </a:lnTo>
                <a:lnTo>
                  <a:pt x="5752284" y="584199"/>
                </a:lnTo>
                <a:lnTo>
                  <a:pt x="5752284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7416" name="任意多边形 20"/>
          <p:cNvSpPr>
            <a:spLocks noChangeArrowheads="1"/>
          </p:cNvSpPr>
          <p:nvPr/>
        </p:nvSpPr>
        <p:spPr bwMode="auto">
          <a:xfrm>
            <a:off x="365125" y="-7938"/>
            <a:ext cx="8836025" cy="5561013"/>
          </a:xfrm>
          <a:custGeom>
            <a:avLst/>
            <a:gdLst>
              <a:gd name="T0" fmla="*/ 3929781 w 8834718"/>
              <a:gd name="T1" fmla="*/ 0 h 5561423"/>
              <a:gd name="T2" fmla="*/ 8841257 w 8834718"/>
              <a:gd name="T3" fmla="*/ 0 h 5561423"/>
              <a:gd name="T4" fmla="*/ 4972885 w 8834718"/>
              <a:gd name="T5" fmla="*/ 5559373 h 5561423"/>
              <a:gd name="T6" fmla="*/ 0 w 8834718"/>
              <a:gd name="T7" fmla="*/ 5559373 h 5561423"/>
              <a:gd name="T8" fmla="*/ 0 w 8834718"/>
              <a:gd name="T9" fmla="*/ 5559373 h 5561423"/>
              <a:gd name="T10" fmla="*/ 61408 w 8834718"/>
              <a:gd name="T11" fmla="*/ 5559373 h 5561423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8834718"/>
              <a:gd name="T19" fmla="*/ 0 h 5561423"/>
              <a:gd name="T20" fmla="*/ 8834718 w 8834718"/>
              <a:gd name="T21" fmla="*/ 5561423 h 5561423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8834718" h="5561423">
                <a:moveTo>
                  <a:pt x="3926874" y="0"/>
                </a:moveTo>
                <a:lnTo>
                  <a:pt x="8834718" y="0"/>
                </a:lnTo>
                <a:lnTo>
                  <a:pt x="4969206" y="5561423"/>
                </a:lnTo>
                <a:lnTo>
                  <a:pt x="0" y="5561423"/>
                </a:lnTo>
                <a:lnTo>
                  <a:pt x="0" y="5561422"/>
                </a:lnTo>
                <a:lnTo>
                  <a:pt x="61363" y="5561422"/>
                </a:lnTo>
                <a:lnTo>
                  <a:pt x="3926874" y="0"/>
                </a:lnTo>
                <a:close/>
              </a:path>
            </a:pathLst>
          </a:custGeom>
          <a:blipFill dpi="0" rotWithShape="1">
            <a:blip r:embed="rId1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7417" name="文本框 24"/>
          <p:cNvSpPr>
            <a:spLocks noChangeArrowheads="1"/>
          </p:cNvSpPr>
          <p:nvPr/>
        </p:nvSpPr>
        <p:spPr bwMode="auto">
          <a:xfrm>
            <a:off x="7912418" y="3261995"/>
            <a:ext cx="2941320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3200" b="1">
                <a:solidFill>
                  <a:srgbClr val="000000"/>
                </a:solidFill>
              </a:rPr>
              <a:t> </a:t>
            </a:r>
            <a:r>
              <a:rPr lang="en-US" altLang="zh-CN" sz="3200" b="1"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PEST ANALYSIS</a:t>
            </a:r>
            <a:endParaRPr lang="en-US" altLang="zh-CN" sz="2400" b="1">
              <a:solidFill>
                <a:srgbClr val="3F3F3F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7419" name="文本框 31"/>
          <p:cNvSpPr>
            <a:spLocks noChangeArrowheads="1"/>
          </p:cNvSpPr>
          <p:nvPr/>
        </p:nvSpPr>
        <p:spPr bwMode="auto">
          <a:xfrm>
            <a:off x="82550" y="1385888"/>
            <a:ext cx="27400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000" b="1">
                <a:solidFill>
                  <a:srgbClr val="000000"/>
                </a:solidFill>
              </a:rPr>
              <a:t>  </a:t>
            </a:r>
            <a:r>
              <a:rPr lang="en-US" altLang="zh-CN" sz="3600" b="1">
                <a:solidFill>
                  <a:schemeClr val="bg1"/>
                </a:solidFill>
                <a:latin typeface="方正姚体简体" pitchFamily="65" charset="-122"/>
                <a:sym typeface="方正姚体" panose="02010601030101010101" pitchFamily="2" charset="-122"/>
              </a:rPr>
              <a:t>ABOUT    US</a:t>
            </a:r>
            <a:endParaRPr lang="en-US" altLang="zh-CN" sz="3200" b="1">
              <a:solidFill>
                <a:schemeClr val="bg1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7420" name="平行四边形 18"/>
          <p:cNvSpPr>
            <a:spLocks noChangeArrowheads="1"/>
          </p:cNvSpPr>
          <p:nvPr/>
        </p:nvSpPr>
        <p:spPr bwMode="auto">
          <a:xfrm>
            <a:off x="644525" y="0"/>
            <a:ext cx="3462338" cy="2593975"/>
          </a:xfrm>
          <a:prstGeom prst="parallelogram">
            <a:avLst>
              <a:gd name="adj" fmla="val 56350"/>
            </a:avLst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21" name="平行四边形 19"/>
          <p:cNvSpPr>
            <a:spLocks noChangeArrowheads="1"/>
          </p:cNvSpPr>
          <p:nvPr/>
        </p:nvSpPr>
        <p:spPr bwMode="auto">
          <a:xfrm>
            <a:off x="0" y="354013"/>
            <a:ext cx="2379663" cy="2592387"/>
          </a:xfrm>
          <a:prstGeom prst="parallelogram">
            <a:avLst>
              <a:gd name="adj" fmla="val 56361"/>
            </a:avLst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22" name="任意多边形 21"/>
          <p:cNvSpPr>
            <a:spLocks noChangeArrowheads="1"/>
          </p:cNvSpPr>
          <p:nvPr/>
        </p:nvSpPr>
        <p:spPr bwMode="auto">
          <a:xfrm flipH="1">
            <a:off x="0" y="0"/>
            <a:ext cx="4424363" cy="2946400"/>
          </a:xfrm>
          <a:custGeom>
            <a:avLst/>
            <a:gdLst>
              <a:gd name="T0" fmla="*/ 4425491 w 4424081"/>
              <a:gd name="T1" fmla="*/ 0 h 2946082"/>
              <a:gd name="T2" fmla="*/ 1661089 w 4424081"/>
              <a:gd name="T3" fmla="*/ 0 h 2946082"/>
              <a:gd name="T4" fmla="*/ 0 w 4424081"/>
              <a:gd name="T5" fmla="*/ 2947672 h 2946082"/>
              <a:gd name="T6" fmla="*/ 3383166 w 4424081"/>
              <a:gd name="T7" fmla="*/ 2947672 h 2946082"/>
              <a:gd name="T8" fmla="*/ 4425491 w 4424081"/>
              <a:gd name="T9" fmla="*/ 1098020 h 29460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424081"/>
              <a:gd name="T16" fmla="*/ 0 h 2946082"/>
              <a:gd name="T17" fmla="*/ 4424081 w 4424081"/>
              <a:gd name="T18" fmla="*/ 2946082 h 294608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424081" h="2946082">
                <a:moveTo>
                  <a:pt x="4424081" y="0"/>
                </a:moveTo>
                <a:lnTo>
                  <a:pt x="1660559" y="0"/>
                </a:lnTo>
                <a:lnTo>
                  <a:pt x="0" y="2946082"/>
                </a:lnTo>
                <a:lnTo>
                  <a:pt x="3382087" y="2946082"/>
                </a:lnTo>
                <a:lnTo>
                  <a:pt x="4424081" y="1097428"/>
                </a:lnTo>
                <a:lnTo>
                  <a:pt x="4424081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5" name="文本框 23"/>
          <p:cNvSpPr>
            <a:spLocks noChangeArrowheads="1"/>
          </p:cNvSpPr>
          <p:nvPr/>
        </p:nvSpPr>
        <p:spPr bwMode="auto">
          <a:xfrm>
            <a:off x="1250950" y="574675"/>
            <a:ext cx="1871980" cy="1938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12000" b="1" spc="600" dirty="0">
                <a:solidFill>
                  <a:srgbClr val="20273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02</a:t>
            </a:r>
            <a:endParaRPr lang="zh-CN" altLang="en-US" sz="12000" b="1" spc="600" dirty="0">
              <a:solidFill>
                <a:srgbClr val="20273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椭圆 21"/>
          <p:cNvSpPr>
            <a:spLocks noChangeArrowheads="1"/>
          </p:cNvSpPr>
          <p:nvPr/>
        </p:nvSpPr>
        <p:spPr bwMode="auto">
          <a:xfrm>
            <a:off x="938213" y="2384425"/>
            <a:ext cx="2027237" cy="2027238"/>
          </a:xfrm>
          <a:prstGeom prst="ellipse">
            <a:avLst/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0483" name="椭圆 25"/>
          <p:cNvSpPr>
            <a:spLocks noChangeArrowheads="1"/>
          </p:cNvSpPr>
          <p:nvPr/>
        </p:nvSpPr>
        <p:spPr bwMode="auto">
          <a:xfrm>
            <a:off x="3846195" y="2384425"/>
            <a:ext cx="2028825" cy="2027238"/>
          </a:xfrm>
          <a:prstGeom prst="ellipse">
            <a:avLst/>
          </a:pr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400" b="1">
                <a:solidFill>
                  <a:srgbClr val="FFFFFF"/>
                </a:solidFill>
                <a:latin typeface="+mn-lt"/>
                <a:ea typeface="+mn-lt"/>
                <a:sym typeface="宋体" panose="02010600030101010101" pitchFamily="2" charset="-122"/>
              </a:rPr>
              <a:t>E</a:t>
            </a:r>
            <a:endParaRPr lang="en-US" altLang="zh-CN" sz="4400" b="1">
              <a:solidFill>
                <a:srgbClr val="FFFFFF"/>
              </a:solidFill>
              <a:latin typeface="+mn-lt"/>
              <a:ea typeface="+mn-lt"/>
              <a:sym typeface="宋体" panose="02010600030101010101" pitchFamily="2" charset="-122"/>
            </a:endParaRPr>
          </a:p>
        </p:txBody>
      </p:sp>
      <p:sp>
        <p:nvSpPr>
          <p:cNvPr id="20484" name="椭圆 27"/>
          <p:cNvSpPr>
            <a:spLocks noChangeArrowheads="1"/>
          </p:cNvSpPr>
          <p:nvPr/>
        </p:nvSpPr>
        <p:spPr bwMode="auto">
          <a:xfrm>
            <a:off x="6518275" y="2384425"/>
            <a:ext cx="2027238" cy="2027238"/>
          </a:xfrm>
          <a:prstGeom prst="ellipse">
            <a:avLst/>
          </a:prstGeom>
          <a:solidFill>
            <a:srgbClr val="A6AFB6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400" b="1">
                <a:solidFill>
                  <a:srgbClr val="FFFFFF"/>
                </a:solidFill>
                <a:latin typeface="+mn-lt"/>
                <a:ea typeface="+mn-lt"/>
                <a:sym typeface="宋体" panose="02010600030101010101" pitchFamily="2" charset="-122"/>
              </a:rPr>
              <a:t>S</a:t>
            </a:r>
            <a:endParaRPr lang="en-US" altLang="zh-CN" sz="4400" b="1">
              <a:solidFill>
                <a:srgbClr val="FFFFFF"/>
              </a:solidFill>
              <a:latin typeface="+mn-lt"/>
              <a:ea typeface="+mn-lt"/>
              <a:sym typeface="宋体" panose="02010600030101010101" pitchFamily="2" charset="-122"/>
            </a:endParaRPr>
          </a:p>
        </p:txBody>
      </p:sp>
      <p:sp>
        <p:nvSpPr>
          <p:cNvPr id="20485" name="椭圆 28"/>
          <p:cNvSpPr>
            <a:spLocks noChangeArrowheads="1"/>
          </p:cNvSpPr>
          <p:nvPr/>
        </p:nvSpPr>
        <p:spPr bwMode="auto">
          <a:xfrm>
            <a:off x="9280208" y="2385060"/>
            <a:ext cx="2027237" cy="2027238"/>
          </a:xfrm>
          <a:prstGeom prst="ellipse">
            <a:avLst/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400" b="1">
                <a:solidFill>
                  <a:srgbClr val="FFFFFF"/>
                </a:solidFill>
                <a:latin typeface="+mn-lt"/>
                <a:ea typeface="+mn-lt"/>
                <a:sym typeface="宋体" panose="02010600030101010101" pitchFamily="2" charset="-122"/>
              </a:rPr>
              <a:t>T</a:t>
            </a:r>
            <a:endParaRPr lang="en-US" altLang="zh-CN" sz="4400" b="1">
              <a:solidFill>
                <a:srgbClr val="FFFFFF"/>
              </a:solidFill>
              <a:latin typeface="+mn-lt"/>
              <a:ea typeface="+mn-lt"/>
              <a:sym typeface="宋体" panose="02010600030101010101" pitchFamily="2" charset="-122"/>
            </a:endParaRPr>
          </a:p>
        </p:txBody>
      </p:sp>
      <p:sp>
        <p:nvSpPr>
          <p:cNvPr id="20493" name="文本框 52"/>
          <p:cNvSpPr>
            <a:spLocks noChangeArrowheads="1"/>
          </p:cNvSpPr>
          <p:nvPr/>
        </p:nvSpPr>
        <p:spPr bwMode="auto">
          <a:xfrm>
            <a:off x="1050925" y="4819650"/>
            <a:ext cx="1774825" cy="1260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 </a:t>
            </a:r>
            <a:endParaRPr lang="en-US" altLang="zh-CN" b="1">
              <a:solidFill>
                <a:srgbClr val="0C0C0C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en-US" sz="1200" b="1">
              <a:solidFill>
                <a:srgbClr val="262626"/>
              </a:solidFill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sz="1800">
                <a:latin typeface="Arial" panose="020B0604020202020204" pitchFamily="34" charset="0"/>
              </a:rPr>
              <a:t>POLITICAL</a:t>
            </a:r>
            <a:endParaRPr lang="en-US" sz="180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sz="1800">
                <a:latin typeface="Arial" panose="020B0604020202020204" pitchFamily="34" charset="0"/>
              </a:rPr>
              <a:t>FACTORS</a:t>
            </a:r>
            <a:endParaRPr lang="en-US" sz="1800">
              <a:latin typeface="Arial" panose="020B0604020202020204" pitchFamily="34" charset="0"/>
            </a:endParaRPr>
          </a:p>
        </p:txBody>
      </p:sp>
      <p:sp>
        <p:nvSpPr>
          <p:cNvPr id="20494" name="文本框 53"/>
          <p:cNvSpPr>
            <a:spLocks noChangeArrowheads="1"/>
          </p:cNvSpPr>
          <p:nvPr/>
        </p:nvSpPr>
        <p:spPr bwMode="auto">
          <a:xfrm>
            <a:off x="4072255" y="4505325"/>
            <a:ext cx="1576705" cy="1630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 </a:t>
            </a:r>
            <a:endParaRPr lang="en-US" altLang="zh-CN" b="1">
              <a:solidFill>
                <a:srgbClr val="0C0C0C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en-US" sz="180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en-US" sz="180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sz="1800">
                <a:latin typeface="Arial" panose="020B0604020202020204" pitchFamily="34" charset="0"/>
              </a:rPr>
              <a:t>ECONOMIC</a:t>
            </a:r>
            <a:endParaRPr lang="en-US" sz="180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sz="1800">
                <a:latin typeface="Arial" panose="020B0604020202020204" pitchFamily="34" charset="0"/>
              </a:rPr>
              <a:t>FACTORS</a:t>
            </a:r>
            <a:endParaRPr lang="en-US" sz="1800">
              <a:latin typeface="Arial" panose="020B0604020202020204" pitchFamily="34" charset="0"/>
            </a:endParaRPr>
          </a:p>
        </p:txBody>
      </p:sp>
      <p:sp>
        <p:nvSpPr>
          <p:cNvPr id="20495" name="文本框 54"/>
          <p:cNvSpPr>
            <a:spLocks noChangeArrowheads="1"/>
          </p:cNvSpPr>
          <p:nvPr/>
        </p:nvSpPr>
        <p:spPr bwMode="auto">
          <a:xfrm>
            <a:off x="9364663" y="4634865"/>
            <a:ext cx="2138680" cy="16300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 </a:t>
            </a:r>
            <a:endParaRPr lang="en-US" altLang="zh-CN" b="1">
              <a:solidFill>
                <a:srgbClr val="0C0C0C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800">
              <a:latin typeface="Arial" panose="020B0604020202020204" pitchFamily="34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1800">
                <a:latin typeface="Arial" panose="020B0604020202020204" pitchFamily="34" charset="0"/>
              </a:rPr>
              <a:t>TECHNOLOGICAL</a:t>
            </a:r>
            <a:endParaRPr lang="en-US" altLang="zh-CN" sz="1800">
              <a:latin typeface="Arial" panose="020B0604020202020204" pitchFamily="34" charset="0"/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1800">
                <a:latin typeface="Arial" panose="020B0604020202020204" pitchFamily="34" charset="0"/>
              </a:rPr>
              <a:t>FACTORS</a:t>
            </a: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20496" name="文本框 55"/>
          <p:cNvSpPr>
            <a:spLocks noChangeArrowheads="1"/>
          </p:cNvSpPr>
          <p:nvPr/>
        </p:nvSpPr>
        <p:spPr bwMode="auto">
          <a:xfrm>
            <a:off x="6682105" y="5096510"/>
            <a:ext cx="210883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 </a:t>
            </a:r>
            <a:endParaRPr lang="en-US" altLang="zh-CN" b="1">
              <a:solidFill>
                <a:srgbClr val="0C0C0C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1800">
                <a:latin typeface="Arial" panose="020B0604020202020204" pitchFamily="34" charset="0"/>
              </a:rPr>
              <a:t>SOCIOCULTURAL</a:t>
            </a:r>
            <a:endParaRPr lang="en-US" altLang="zh-CN" sz="1800">
              <a:latin typeface="Arial" panose="020B0604020202020204" pitchFamily="34" charset="0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1800">
                <a:latin typeface="Arial" panose="020B0604020202020204" pitchFamily="34" charset="0"/>
              </a:rPr>
              <a:t>FACTORS</a:t>
            </a:r>
            <a:endParaRPr lang="en-US" altLang="zh-CN" sz="1800">
              <a:latin typeface="Arial" panose="020B0604020202020204" pitchFamily="34" charset="0"/>
            </a:endParaRPr>
          </a:p>
        </p:txBody>
      </p:sp>
      <p:grpSp>
        <p:nvGrpSpPr>
          <p:cNvPr id="20498" name="组合 41"/>
          <p:cNvGrpSpPr/>
          <p:nvPr/>
        </p:nvGrpSpPr>
        <p:grpSpPr bwMode="auto">
          <a:xfrm>
            <a:off x="2986088" y="0"/>
            <a:ext cx="1074737" cy="706438"/>
            <a:chOff x="2986087" y="0"/>
            <a:chExt cx="1074036" cy="707136"/>
          </a:xfrm>
        </p:grpSpPr>
        <p:sp>
          <p:nvSpPr>
            <p:cNvPr id="20499" name="任意多边形 21"/>
            <p:cNvSpPr>
              <a:spLocks noChangeArrowheads="1"/>
            </p:cNvSpPr>
            <p:nvPr/>
          </p:nvSpPr>
          <p:spPr bwMode="auto">
            <a:xfrm flipH="1">
              <a:off x="2998276" y="0"/>
              <a:ext cx="1061847" cy="707136"/>
            </a:xfrm>
            <a:custGeom>
              <a:avLst/>
              <a:gdLst>
                <a:gd name="T0" fmla="*/ 254908 w 4424081"/>
                <a:gd name="T1" fmla="*/ 0 h 2946082"/>
                <a:gd name="T2" fmla="*/ 95679 w 4424081"/>
                <a:gd name="T3" fmla="*/ 0 h 2946082"/>
                <a:gd name="T4" fmla="*/ 0 w 4424081"/>
                <a:gd name="T5" fmla="*/ 169786 h 2946082"/>
                <a:gd name="T6" fmla="*/ 194870 w 4424081"/>
                <a:gd name="T7" fmla="*/ 169786 h 2946082"/>
                <a:gd name="T8" fmla="*/ 254908 w 4424081"/>
                <a:gd name="T9" fmla="*/ 63246 h 29460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24081"/>
                <a:gd name="T16" fmla="*/ 0 h 2946082"/>
                <a:gd name="T17" fmla="*/ 4424081 w 4424081"/>
                <a:gd name="T18" fmla="*/ 2946082 h 29460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24081" h="2946082">
                  <a:moveTo>
                    <a:pt x="4424081" y="0"/>
                  </a:moveTo>
                  <a:lnTo>
                    <a:pt x="1660559" y="0"/>
                  </a:lnTo>
                  <a:lnTo>
                    <a:pt x="0" y="2946082"/>
                  </a:lnTo>
                  <a:lnTo>
                    <a:pt x="3382087" y="2946082"/>
                  </a:lnTo>
                  <a:lnTo>
                    <a:pt x="4424081" y="1097428"/>
                  </a:lnTo>
                  <a:lnTo>
                    <a:pt x="4424081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0500" name="任意多边形 21"/>
            <p:cNvSpPr>
              <a:spLocks noChangeArrowheads="1"/>
            </p:cNvSpPr>
            <p:nvPr/>
          </p:nvSpPr>
          <p:spPr bwMode="auto">
            <a:xfrm flipH="1">
              <a:off x="2986087" y="0"/>
              <a:ext cx="977333" cy="650854"/>
            </a:xfrm>
            <a:custGeom>
              <a:avLst/>
              <a:gdLst>
                <a:gd name="T0" fmla="*/ 215946 w 4424081"/>
                <a:gd name="T1" fmla="*/ 0 h 2946082"/>
                <a:gd name="T2" fmla="*/ 81054 w 4424081"/>
                <a:gd name="T3" fmla="*/ 0 h 2946082"/>
                <a:gd name="T4" fmla="*/ 0 w 4424081"/>
                <a:gd name="T5" fmla="*/ 143835 h 2946082"/>
                <a:gd name="T6" fmla="*/ 165085 w 4424081"/>
                <a:gd name="T7" fmla="*/ 143835 h 2946082"/>
                <a:gd name="T8" fmla="*/ 215946 w 4424081"/>
                <a:gd name="T9" fmla="*/ 53579 h 29460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24081"/>
                <a:gd name="T16" fmla="*/ 0 h 2946082"/>
                <a:gd name="T17" fmla="*/ 4424081 w 4424081"/>
                <a:gd name="T18" fmla="*/ 2946082 h 29460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24081" h="2946082">
                  <a:moveTo>
                    <a:pt x="4424081" y="0"/>
                  </a:moveTo>
                  <a:lnTo>
                    <a:pt x="1660559" y="0"/>
                  </a:lnTo>
                  <a:lnTo>
                    <a:pt x="0" y="2946082"/>
                  </a:lnTo>
                  <a:lnTo>
                    <a:pt x="3382087" y="2946082"/>
                  </a:lnTo>
                  <a:lnTo>
                    <a:pt x="4424081" y="1097428"/>
                  </a:lnTo>
                  <a:lnTo>
                    <a:pt x="4424081" y="0"/>
                  </a:lnTo>
                  <a:close/>
                </a:path>
              </a:pathLst>
            </a:custGeom>
            <a:solidFill>
              <a:srgbClr val="00A1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1711960" y="3014345"/>
            <a:ext cx="814070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 sz="4400" b="1">
                <a:solidFill>
                  <a:schemeClr val="bg1"/>
                </a:solidFill>
              </a:rPr>
              <a:t>P</a:t>
            </a:r>
            <a:endParaRPr lang="en-US" altLang="zh-CN" sz="4400" b="1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平行四边形 30"/>
          <p:cNvSpPr>
            <a:spLocks noChangeArrowheads="1"/>
          </p:cNvSpPr>
          <p:nvPr/>
        </p:nvSpPr>
        <p:spPr bwMode="auto">
          <a:xfrm rot="3819326" flipH="1">
            <a:off x="3645694" y="2647156"/>
            <a:ext cx="3462338" cy="2593975"/>
          </a:xfrm>
          <a:prstGeom prst="parallelogram">
            <a:avLst>
              <a:gd name="adj" fmla="val 56350"/>
            </a:avLst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1" name="平行四边形 29"/>
          <p:cNvSpPr>
            <a:spLocks noChangeArrowheads="1"/>
          </p:cNvSpPr>
          <p:nvPr/>
        </p:nvSpPr>
        <p:spPr bwMode="auto">
          <a:xfrm flipH="1">
            <a:off x="2898775" y="2954338"/>
            <a:ext cx="3460750" cy="2593975"/>
          </a:xfrm>
          <a:prstGeom prst="parallelogram">
            <a:avLst>
              <a:gd name="adj" fmla="val 56325"/>
            </a:avLst>
          </a:pr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2" name="矩形 28"/>
          <p:cNvSpPr>
            <a:spLocks noChangeArrowheads="1"/>
          </p:cNvSpPr>
          <p:nvPr/>
        </p:nvSpPr>
        <p:spPr bwMode="auto">
          <a:xfrm>
            <a:off x="-15875" y="-15875"/>
            <a:ext cx="5057775" cy="1200150"/>
          </a:xfrm>
          <a:prstGeom prst="rect">
            <a:avLst/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3" name="直角三角形 2"/>
          <p:cNvSpPr>
            <a:spLocks noChangeArrowheads="1"/>
          </p:cNvSpPr>
          <p:nvPr/>
        </p:nvSpPr>
        <p:spPr bwMode="auto">
          <a:xfrm>
            <a:off x="-15875" y="1587500"/>
            <a:ext cx="2857500" cy="5054600"/>
          </a:xfrm>
          <a:prstGeom prst="rtTriangle">
            <a:avLst/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4" name="平行四边形 18"/>
          <p:cNvSpPr>
            <a:spLocks noChangeArrowheads="1"/>
          </p:cNvSpPr>
          <p:nvPr/>
        </p:nvSpPr>
        <p:spPr bwMode="auto">
          <a:xfrm flipH="1">
            <a:off x="2898775" y="-7938"/>
            <a:ext cx="3460750" cy="2593976"/>
          </a:xfrm>
          <a:prstGeom prst="parallelogram">
            <a:avLst>
              <a:gd name="adj" fmla="val 56325"/>
            </a:avLst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5" name="任意多边形 27"/>
          <p:cNvSpPr>
            <a:spLocks noChangeArrowheads="1"/>
          </p:cNvSpPr>
          <p:nvPr/>
        </p:nvSpPr>
        <p:spPr bwMode="auto">
          <a:xfrm flipH="1">
            <a:off x="-15875" y="1082675"/>
            <a:ext cx="5753100" cy="3262313"/>
          </a:xfrm>
          <a:custGeom>
            <a:avLst/>
            <a:gdLst>
              <a:gd name="T0" fmla="*/ 5756364 w 5752284"/>
              <a:gd name="T1" fmla="*/ 0 h 3261887"/>
              <a:gd name="T2" fmla="*/ 1839868 w 5752284"/>
              <a:gd name="T3" fmla="*/ 0 h 3261887"/>
              <a:gd name="T4" fmla="*/ 0 w 5752284"/>
              <a:gd name="T5" fmla="*/ 3264017 h 3261887"/>
              <a:gd name="T6" fmla="*/ 4246015 w 5752284"/>
              <a:gd name="T7" fmla="*/ 3264017 h 3261887"/>
              <a:gd name="T8" fmla="*/ 5756364 w 5752284"/>
              <a:gd name="T9" fmla="*/ 584580 h 326188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752284"/>
              <a:gd name="T16" fmla="*/ 0 h 3261887"/>
              <a:gd name="T17" fmla="*/ 5752284 w 5752284"/>
              <a:gd name="T18" fmla="*/ 3261887 h 326188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752284" h="3261887">
                <a:moveTo>
                  <a:pt x="5752284" y="0"/>
                </a:moveTo>
                <a:lnTo>
                  <a:pt x="1838563" y="0"/>
                </a:lnTo>
                <a:lnTo>
                  <a:pt x="0" y="3261887"/>
                </a:lnTo>
                <a:lnTo>
                  <a:pt x="4243005" y="3261887"/>
                </a:lnTo>
                <a:lnTo>
                  <a:pt x="5752284" y="584199"/>
                </a:lnTo>
                <a:lnTo>
                  <a:pt x="5752284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7416" name="任意多边形 20"/>
          <p:cNvSpPr>
            <a:spLocks noChangeArrowheads="1"/>
          </p:cNvSpPr>
          <p:nvPr/>
        </p:nvSpPr>
        <p:spPr bwMode="auto">
          <a:xfrm>
            <a:off x="365125" y="-7938"/>
            <a:ext cx="8836025" cy="5561013"/>
          </a:xfrm>
          <a:custGeom>
            <a:avLst/>
            <a:gdLst>
              <a:gd name="T0" fmla="*/ 3929781 w 8834718"/>
              <a:gd name="T1" fmla="*/ 0 h 5561423"/>
              <a:gd name="T2" fmla="*/ 8841257 w 8834718"/>
              <a:gd name="T3" fmla="*/ 0 h 5561423"/>
              <a:gd name="T4" fmla="*/ 4972885 w 8834718"/>
              <a:gd name="T5" fmla="*/ 5559373 h 5561423"/>
              <a:gd name="T6" fmla="*/ 0 w 8834718"/>
              <a:gd name="T7" fmla="*/ 5559373 h 5561423"/>
              <a:gd name="T8" fmla="*/ 0 w 8834718"/>
              <a:gd name="T9" fmla="*/ 5559373 h 5561423"/>
              <a:gd name="T10" fmla="*/ 61408 w 8834718"/>
              <a:gd name="T11" fmla="*/ 5559373 h 5561423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8834718"/>
              <a:gd name="T19" fmla="*/ 0 h 5561423"/>
              <a:gd name="T20" fmla="*/ 8834718 w 8834718"/>
              <a:gd name="T21" fmla="*/ 5561423 h 5561423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8834718" h="5561423">
                <a:moveTo>
                  <a:pt x="3926874" y="0"/>
                </a:moveTo>
                <a:lnTo>
                  <a:pt x="8834718" y="0"/>
                </a:lnTo>
                <a:lnTo>
                  <a:pt x="4969206" y="5561423"/>
                </a:lnTo>
                <a:lnTo>
                  <a:pt x="0" y="5561423"/>
                </a:lnTo>
                <a:lnTo>
                  <a:pt x="0" y="5561422"/>
                </a:lnTo>
                <a:lnTo>
                  <a:pt x="61363" y="5561422"/>
                </a:lnTo>
                <a:lnTo>
                  <a:pt x="3926874" y="0"/>
                </a:lnTo>
                <a:close/>
              </a:path>
            </a:pathLst>
          </a:custGeom>
          <a:blipFill dpi="0" rotWithShape="1">
            <a:blip r:embed="rId1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7417" name="文本框 24"/>
          <p:cNvSpPr>
            <a:spLocks noChangeArrowheads="1"/>
          </p:cNvSpPr>
          <p:nvPr/>
        </p:nvSpPr>
        <p:spPr bwMode="auto">
          <a:xfrm>
            <a:off x="7595553" y="3261995"/>
            <a:ext cx="3356610" cy="1938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000" b="1">
                <a:solidFill>
                  <a:srgbClr val="000000"/>
                </a:solidFill>
              </a:rPr>
              <a:t> COMPETITORS</a:t>
            </a:r>
            <a:endParaRPr lang="en-US" altLang="zh-CN" sz="4000" b="1">
              <a:solidFill>
                <a:srgbClr val="00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000" b="1">
                <a:solidFill>
                  <a:srgbClr val="000000"/>
                </a:solidFill>
              </a:rPr>
              <a:t>&amp;</a:t>
            </a:r>
            <a:endParaRPr lang="en-US" altLang="zh-CN" sz="4000" b="1">
              <a:solidFill>
                <a:srgbClr val="000000"/>
              </a:solidFill>
            </a:endParaRPr>
          </a:p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000" b="1">
                <a:solidFill>
                  <a:srgbClr val="000000"/>
                </a:solidFill>
              </a:rPr>
              <a:t>CUSTOMER </a:t>
            </a:r>
            <a:endParaRPr lang="en-US" altLang="zh-CN" sz="4000" b="1">
              <a:solidFill>
                <a:srgbClr val="000000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7419" name="文本框 31"/>
          <p:cNvSpPr>
            <a:spLocks noChangeArrowheads="1"/>
          </p:cNvSpPr>
          <p:nvPr/>
        </p:nvSpPr>
        <p:spPr bwMode="auto">
          <a:xfrm>
            <a:off x="82550" y="1385888"/>
            <a:ext cx="27400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000" b="1">
                <a:solidFill>
                  <a:srgbClr val="000000"/>
                </a:solidFill>
              </a:rPr>
              <a:t>  </a:t>
            </a:r>
            <a:r>
              <a:rPr lang="en-US" altLang="zh-CN" sz="3600" b="1">
                <a:solidFill>
                  <a:schemeClr val="bg1"/>
                </a:solidFill>
                <a:latin typeface="方正姚体简体" pitchFamily="65" charset="-122"/>
                <a:sym typeface="方正姚体" panose="02010601030101010101" pitchFamily="2" charset="-122"/>
              </a:rPr>
              <a:t>ABOUT    US</a:t>
            </a:r>
            <a:endParaRPr lang="en-US" altLang="zh-CN" sz="3200" b="1">
              <a:solidFill>
                <a:schemeClr val="bg1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7420" name="平行四边形 18"/>
          <p:cNvSpPr>
            <a:spLocks noChangeArrowheads="1"/>
          </p:cNvSpPr>
          <p:nvPr/>
        </p:nvSpPr>
        <p:spPr bwMode="auto">
          <a:xfrm>
            <a:off x="644525" y="0"/>
            <a:ext cx="3462338" cy="2593975"/>
          </a:xfrm>
          <a:prstGeom prst="parallelogram">
            <a:avLst>
              <a:gd name="adj" fmla="val 56350"/>
            </a:avLst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21" name="平行四边形 19"/>
          <p:cNvSpPr>
            <a:spLocks noChangeArrowheads="1"/>
          </p:cNvSpPr>
          <p:nvPr/>
        </p:nvSpPr>
        <p:spPr bwMode="auto">
          <a:xfrm>
            <a:off x="0" y="354013"/>
            <a:ext cx="2379663" cy="2592387"/>
          </a:xfrm>
          <a:prstGeom prst="parallelogram">
            <a:avLst>
              <a:gd name="adj" fmla="val 56361"/>
            </a:avLst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22" name="任意多边形 21"/>
          <p:cNvSpPr>
            <a:spLocks noChangeArrowheads="1"/>
          </p:cNvSpPr>
          <p:nvPr/>
        </p:nvSpPr>
        <p:spPr bwMode="auto">
          <a:xfrm flipH="1">
            <a:off x="0" y="0"/>
            <a:ext cx="4424363" cy="2946400"/>
          </a:xfrm>
          <a:custGeom>
            <a:avLst/>
            <a:gdLst>
              <a:gd name="T0" fmla="*/ 4425491 w 4424081"/>
              <a:gd name="T1" fmla="*/ 0 h 2946082"/>
              <a:gd name="T2" fmla="*/ 1661089 w 4424081"/>
              <a:gd name="T3" fmla="*/ 0 h 2946082"/>
              <a:gd name="T4" fmla="*/ 0 w 4424081"/>
              <a:gd name="T5" fmla="*/ 2947672 h 2946082"/>
              <a:gd name="T6" fmla="*/ 3383166 w 4424081"/>
              <a:gd name="T7" fmla="*/ 2947672 h 2946082"/>
              <a:gd name="T8" fmla="*/ 4425491 w 4424081"/>
              <a:gd name="T9" fmla="*/ 1098020 h 29460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424081"/>
              <a:gd name="T16" fmla="*/ 0 h 2946082"/>
              <a:gd name="T17" fmla="*/ 4424081 w 4424081"/>
              <a:gd name="T18" fmla="*/ 2946082 h 294608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424081" h="2946082">
                <a:moveTo>
                  <a:pt x="4424081" y="0"/>
                </a:moveTo>
                <a:lnTo>
                  <a:pt x="1660559" y="0"/>
                </a:lnTo>
                <a:lnTo>
                  <a:pt x="0" y="2946082"/>
                </a:lnTo>
                <a:lnTo>
                  <a:pt x="3382087" y="2946082"/>
                </a:lnTo>
                <a:lnTo>
                  <a:pt x="4424081" y="1097428"/>
                </a:lnTo>
                <a:lnTo>
                  <a:pt x="4424081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5" name="文本框 23"/>
          <p:cNvSpPr>
            <a:spLocks noChangeArrowheads="1"/>
          </p:cNvSpPr>
          <p:nvPr/>
        </p:nvSpPr>
        <p:spPr bwMode="auto">
          <a:xfrm>
            <a:off x="1250950" y="574675"/>
            <a:ext cx="1871980" cy="1938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12000" b="1" spc="600" dirty="0">
                <a:solidFill>
                  <a:srgbClr val="20273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03</a:t>
            </a:r>
            <a:endParaRPr lang="zh-CN" altLang="en-US" sz="12000" b="1" spc="600" dirty="0">
              <a:solidFill>
                <a:srgbClr val="20273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任意多边形 21"/>
          <p:cNvSpPr>
            <a:spLocks noChangeArrowheads="1"/>
          </p:cNvSpPr>
          <p:nvPr/>
        </p:nvSpPr>
        <p:spPr bwMode="auto">
          <a:xfrm>
            <a:off x="1108075" y="2187575"/>
            <a:ext cx="3335338" cy="1681163"/>
          </a:xfrm>
          <a:custGeom>
            <a:avLst/>
            <a:gdLst>
              <a:gd name="T0" fmla="*/ 1666533 w 3335906"/>
              <a:gd name="T1" fmla="*/ 0 h 1680131"/>
              <a:gd name="T2" fmla="*/ 3333066 w 3335906"/>
              <a:gd name="T3" fmla="*/ 1673082 h 1680131"/>
              <a:gd name="T4" fmla="*/ 3331839 w 3335906"/>
              <a:gd name="T5" fmla="*/ 1685298 h 1680131"/>
              <a:gd name="T6" fmla="*/ 3213843 w 3335906"/>
              <a:gd name="T7" fmla="*/ 1685298 h 1680131"/>
              <a:gd name="T8" fmla="*/ 3214589 w 3335906"/>
              <a:gd name="T9" fmla="*/ 1677852 h 1680131"/>
              <a:gd name="T10" fmla="*/ 1666533 w 3335906"/>
              <a:gd name="T11" fmla="*/ 123713 h 1680131"/>
              <a:gd name="T12" fmla="*/ 118478 w 3335906"/>
              <a:gd name="T13" fmla="*/ 1677852 h 1680131"/>
              <a:gd name="T14" fmla="*/ 119226 w 3335906"/>
              <a:gd name="T15" fmla="*/ 1685298 h 1680131"/>
              <a:gd name="T16" fmla="*/ 1228 w 3335906"/>
              <a:gd name="T17" fmla="*/ 1685298 h 1680131"/>
              <a:gd name="T18" fmla="*/ 0 w 3335906"/>
              <a:gd name="T19" fmla="*/ 1673082 h 1680131"/>
              <a:gd name="T20" fmla="*/ 1666533 w 3335906"/>
              <a:gd name="T21" fmla="*/ 0 h 168013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3335906"/>
              <a:gd name="T34" fmla="*/ 0 h 1680131"/>
              <a:gd name="T35" fmla="*/ 3335906 w 3335906"/>
              <a:gd name="T36" fmla="*/ 1680131 h 1680131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3335906" h="1680131">
                <a:moveTo>
                  <a:pt x="1667953" y="0"/>
                </a:moveTo>
                <a:cubicBezTo>
                  <a:pt x="2589139" y="0"/>
                  <a:pt x="3335906" y="746768"/>
                  <a:pt x="3335906" y="1667953"/>
                </a:cubicBezTo>
                <a:lnTo>
                  <a:pt x="3334679" y="1680131"/>
                </a:lnTo>
                <a:lnTo>
                  <a:pt x="3216580" y="1680131"/>
                </a:lnTo>
                <a:lnTo>
                  <a:pt x="3217328" y="1672709"/>
                </a:lnTo>
                <a:cubicBezTo>
                  <a:pt x="3217328" y="817013"/>
                  <a:pt x="2523649" y="123333"/>
                  <a:pt x="1667953" y="123333"/>
                </a:cubicBezTo>
                <a:cubicBezTo>
                  <a:pt x="812258" y="123333"/>
                  <a:pt x="118578" y="817013"/>
                  <a:pt x="118578" y="1672709"/>
                </a:cubicBezTo>
                <a:lnTo>
                  <a:pt x="119326" y="1680131"/>
                </a:lnTo>
                <a:lnTo>
                  <a:pt x="1228" y="1680131"/>
                </a:lnTo>
                <a:lnTo>
                  <a:pt x="0" y="1667953"/>
                </a:lnTo>
                <a:cubicBezTo>
                  <a:pt x="0" y="746768"/>
                  <a:pt x="746768" y="0"/>
                  <a:pt x="1667953" y="0"/>
                </a:cubicBezTo>
                <a:close/>
              </a:path>
            </a:pathLst>
          </a:cu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1507" name="任意多边形 25"/>
          <p:cNvSpPr>
            <a:spLocks noChangeArrowheads="1"/>
          </p:cNvSpPr>
          <p:nvPr/>
        </p:nvSpPr>
        <p:spPr bwMode="auto">
          <a:xfrm>
            <a:off x="1336675" y="2422525"/>
            <a:ext cx="2897188" cy="1449388"/>
          </a:xfrm>
          <a:custGeom>
            <a:avLst/>
            <a:gdLst>
              <a:gd name="T0" fmla="*/ 1606969 w 2823004"/>
              <a:gd name="T1" fmla="*/ 0 h 1412983"/>
              <a:gd name="T2" fmla="*/ 3213935 w 2823004"/>
              <a:gd name="T3" fmla="*/ 1602951 h 1412983"/>
              <a:gd name="T4" fmla="*/ 3213851 w 2823004"/>
              <a:gd name="T5" fmla="*/ 1604632 h 1412983"/>
              <a:gd name="T6" fmla="*/ 85 w 2823004"/>
              <a:gd name="T7" fmla="*/ 1604632 h 1412983"/>
              <a:gd name="T8" fmla="*/ 0 w 2823004"/>
              <a:gd name="T9" fmla="*/ 1602951 h 1412983"/>
              <a:gd name="T10" fmla="*/ 1606969 w 2823004"/>
              <a:gd name="T11" fmla="*/ 0 h 1412983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823004"/>
              <a:gd name="T19" fmla="*/ 0 h 1412983"/>
              <a:gd name="T20" fmla="*/ 2823004 w 2823004"/>
              <a:gd name="T21" fmla="*/ 1412983 h 1412983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823004" h="1412983">
                <a:moveTo>
                  <a:pt x="1411502" y="0"/>
                </a:moveTo>
                <a:cubicBezTo>
                  <a:pt x="2191053" y="0"/>
                  <a:pt x="2823004" y="631951"/>
                  <a:pt x="2823004" y="1411502"/>
                </a:cubicBezTo>
                <a:lnTo>
                  <a:pt x="2822929" y="1412983"/>
                </a:lnTo>
                <a:lnTo>
                  <a:pt x="75" y="1412983"/>
                </a:lnTo>
                <a:lnTo>
                  <a:pt x="0" y="1411502"/>
                </a:lnTo>
                <a:cubicBezTo>
                  <a:pt x="0" y="631951"/>
                  <a:pt x="631951" y="0"/>
                  <a:pt x="1411502" y="0"/>
                </a:cubicBezTo>
                <a:close/>
              </a:path>
            </a:pathLst>
          </a:cu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1508" name="任意多边形 27"/>
          <p:cNvSpPr>
            <a:spLocks noChangeArrowheads="1"/>
          </p:cNvSpPr>
          <p:nvPr/>
        </p:nvSpPr>
        <p:spPr bwMode="auto">
          <a:xfrm flipV="1">
            <a:off x="4330700" y="3868738"/>
            <a:ext cx="3335338" cy="1679575"/>
          </a:xfrm>
          <a:custGeom>
            <a:avLst/>
            <a:gdLst>
              <a:gd name="T0" fmla="*/ 1666533 w 3335906"/>
              <a:gd name="T1" fmla="*/ 0 h 1680131"/>
              <a:gd name="T2" fmla="*/ 3333066 w 3335906"/>
              <a:gd name="T3" fmla="*/ 1665195 h 1680131"/>
              <a:gd name="T4" fmla="*/ 3331839 w 3335906"/>
              <a:gd name="T5" fmla="*/ 1677353 h 1680131"/>
              <a:gd name="T6" fmla="*/ 3213843 w 3335906"/>
              <a:gd name="T7" fmla="*/ 1677353 h 1680131"/>
              <a:gd name="T8" fmla="*/ 3214589 w 3335906"/>
              <a:gd name="T9" fmla="*/ 1669943 h 1680131"/>
              <a:gd name="T10" fmla="*/ 1666533 w 3335906"/>
              <a:gd name="T11" fmla="*/ 123128 h 1680131"/>
              <a:gd name="T12" fmla="*/ 118478 w 3335906"/>
              <a:gd name="T13" fmla="*/ 1669943 h 1680131"/>
              <a:gd name="T14" fmla="*/ 119226 w 3335906"/>
              <a:gd name="T15" fmla="*/ 1677353 h 1680131"/>
              <a:gd name="T16" fmla="*/ 1228 w 3335906"/>
              <a:gd name="T17" fmla="*/ 1677353 h 1680131"/>
              <a:gd name="T18" fmla="*/ 0 w 3335906"/>
              <a:gd name="T19" fmla="*/ 1665195 h 1680131"/>
              <a:gd name="T20" fmla="*/ 1666533 w 3335906"/>
              <a:gd name="T21" fmla="*/ 0 h 168013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3335906"/>
              <a:gd name="T34" fmla="*/ 0 h 1680131"/>
              <a:gd name="T35" fmla="*/ 3335906 w 3335906"/>
              <a:gd name="T36" fmla="*/ 1680131 h 1680131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3335906" h="1680131">
                <a:moveTo>
                  <a:pt x="1667953" y="0"/>
                </a:moveTo>
                <a:cubicBezTo>
                  <a:pt x="2589139" y="0"/>
                  <a:pt x="3335906" y="746768"/>
                  <a:pt x="3335906" y="1667953"/>
                </a:cubicBezTo>
                <a:lnTo>
                  <a:pt x="3334679" y="1680131"/>
                </a:lnTo>
                <a:lnTo>
                  <a:pt x="3216580" y="1680131"/>
                </a:lnTo>
                <a:lnTo>
                  <a:pt x="3217328" y="1672709"/>
                </a:lnTo>
                <a:cubicBezTo>
                  <a:pt x="3217328" y="817013"/>
                  <a:pt x="2523649" y="123333"/>
                  <a:pt x="1667953" y="123333"/>
                </a:cubicBezTo>
                <a:cubicBezTo>
                  <a:pt x="812258" y="123333"/>
                  <a:pt x="118578" y="817013"/>
                  <a:pt x="118578" y="1672709"/>
                </a:cubicBezTo>
                <a:lnTo>
                  <a:pt x="119326" y="1680131"/>
                </a:lnTo>
                <a:lnTo>
                  <a:pt x="1228" y="1680131"/>
                </a:lnTo>
                <a:lnTo>
                  <a:pt x="0" y="1667953"/>
                </a:lnTo>
                <a:cubicBezTo>
                  <a:pt x="0" y="746768"/>
                  <a:pt x="746768" y="0"/>
                  <a:pt x="1667953" y="0"/>
                </a:cubicBez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1509" name="任意多边形 28"/>
          <p:cNvSpPr>
            <a:spLocks noChangeArrowheads="1"/>
          </p:cNvSpPr>
          <p:nvPr/>
        </p:nvSpPr>
        <p:spPr bwMode="auto">
          <a:xfrm>
            <a:off x="7553325" y="2187575"/>
            <a:ext cx="3335338" cy="1681163"/>
          </a:xfrm>
          <a:custGeom>
            <a:avLst/>
            <a:gdLst>
              <a:gd name="T0" fmla="*/ 1666533 w 3335906"/>
              <a:gd name="T1" fmla="*/ 0 h 1680131"/>
              <a:gd name="T2" fmla="*/ 3333066 w 3335906"/>
              <a:gd name="T3" fmla="*/ 1673082 h 1680131"/>
              <a:gd name="T4" fmla="*/ 3331839 w 3335906"/>
              <a:gd name="T5" fmla="*/ 1685298 h 1680131"/>
              <a:gd name="T6" fmla="*/ 3213843 w 3335906"/>
              <a:gd name="T7" fmla="*/ 1685298 h 1680131"/>
              <a:gd name="T8" fmla="*/ 3214589 w 3335906"/>
              <a:gd name="T9" fmla="*/ 1677852 h 1680131"/>
              <a:gd name="T10" fmla="*/ 1666533 w 3335906"/>
              <a:gd name="T11" fmla="*/ 123713 h 1680131"/>
              <a:gd name="T12" fmla="*/ 118478 w 3335906"/>
              <a:gd name="T13" fmla="*/ 1677852 h 1680131"/>
              <a:gd name="T14" fmla="*/ 119226 w 3335906"/>
              <a:gd name="T15" fmla="*/ 1685298 h 1680131"/>
              <a:gd name="T16" fmla="*/ 1228 w 3335906"/>
              <a:gd name="T17" fmla="*/ 1685298 h 1680131"/>
              <a:gd name="T18" fmla="*/ 0 w 3335906"/>
              <a:gd name="T19" fmla="*/ 1673082 h 1680131"/>
              <a:gd name="T20" fmla="*/ 1666533 w 3335906"/>
              <a:gd name="T21" fmla="*/ 0 h 1680131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w 3335906"/>
              <a:gd name="T34" fmla="*/ 0 h 1680131"/>
              <a:gd name="T35" fmla="*/ 3335906 w 3335906"/>
              <a:gd name="T36" fmla="*/ 1680131 h 1680131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T33" t="T34" r="T35" b="T36"/>
            <a:pathLst>
              <a:path w="3335906" h="1680131">
                <a:moveTo>
                  <a:pt x="1667953" y="0"/>
                </a:moveTo>
                <a:cubicBezTo>
                  <a:pt x="2589139" y="0"/>
                  <a:pt x="3335906" y="746768"/>
                  <a:pt x="3335906" y="1667953"/>
                </a:cubicBezTo>
                <a:lnTo>
                  <a:pt x="3334679" y="1680131"/>
                </a:lnTo>
                <a:lnTo>
                  <a:pt x="3216580" y="1680131"/>
                </a:lnTo>
                <a:lnTo>
                  <a:pt x="3217328" y="1672709"/>
                </a:lnTo>
                <a:cubicBezTo>
                  <a:pt x="3217328" y="817013"/>
                  <a:pt x="2523649" y="123333"/>
                  <a:pt x="1667953" y="123333"/>
                </a:cubicBezTo>
                <a:cubicBezTo>
                  <a:pt x="812258" y="123333"/>
                  <a:pt x="118578" y="817013"/>
                  <a:pt x="118578" y="1672709"/>
                </a:cubicBezTo>
                <a:lnTo>
                  <a:pt x="119326" y="1680131"/>
                </a:lnTo>
                <a:lnTo>
                  <a:pt x="1228" y="1680131"/>
                </a:lnTo>
                <a:lnTo>
                  <a:pt x="0" y="1667953"/>
                </a:lnTo>
                <a:cubicBezTo>
                  <a:pt x="0" y="746768"/>
                  <a:pt x="746768" y="0"/>
                  <a:pt x="1667953" y="0"/>
                </a:cubicBezTo>
                <a:close/>
              </a:path>
            </a:pathLst>
          </a:custGeom>
          <a:solidFill>
            <a:srgbClr val="A6AFB6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1510" name="任意多边形 29"/>
          <p:cNvSpPr>
            <a:spLocks noChangeArrowheads="1"/>
          </p:cNvSpPr>
          <p:nvPr/>
        </p:nvSpPr>
        <p:spPr bwMode="auto">
          <a:xfrm>
            <a:off x="7778750" y="2406650"/>
            <a:ext cx="2897188" cy="1449388"/>
          </a:xfrm>
          <a:custGeom>
            <a:avLst/>
            <a:gdLst>
              <a:gd name="T0" fmla="*/ 1606969 w 2823004"/>
              <a:gd name="T1" fmla="*/ 0 h 1412983"/>
              <a:gd name="T2" fmla="*/ 3213935 w 2823004"/>
              <a:gd name="T3" fmla="*/ 1602951 h 1412983"/>
              <a:gd name="T4" fmla="*/ 3213851 w 2823004"/>
              <a:gd name="T5" fmla="*/ 1604632 h 1412983"/>
              <a:gd name="T6" fmla="*/ 85 w 2823004"/>
              <a:gd name="T7" fmla="*/ 1604632 h 1412983"/>
              <a:gd name="T8" fmla="*/ 0 w 2823004"/>
              <a:gd name="T9" fmla="*/ 1602951 h 1412983"/>
              <a:gd name="T10" fmla="*/ 1606969 w 2823004"/>
              <a:gd name="T11" fmla="*/ 0 h 1412983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823004"/>
              <a:gd name="T19" fmla="*/ 0 h 1412983"/>
              <a:gd name="T20" fmla="*/ 2823004 w 2823004"/>
              <a:gd name="T21" fmla="*/ 1412983 h 1412983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823004" h="1412983">
                <a:moveTo>
                  <a:pt x="1411502" y="0"/>
                </a:moveTo>
                <a:cubicBezTo>
                  <a:pt x="2191053" y="0"/>
                  <a:pt x="2823004" y="631951"/>
                  <a:pt x="2823004" y="1411502"/>
                </a:cubicBezTo>
                <a:lnTo>
                  <a:pt x="2822929" y="1412983"/>
                </a:lnTo>
                <a:lnTo>
                  <a:pt x="75" y="1412983"/>
                </a:lnTo>
                <a:lnTo>
                  <a:pt x="0" y="1411502"/>
                </a:lnTo>
                <a:cubicBezTo>
                  <a:pt x="0" y="631951"/>
                  <a:pt x="631951" y="0"/>
                  <a:pt x="1411502" y="0"/>
                </a:cubicBezTo>
                <a:close/>
              </a:path>
            </a:pathLst>
          </a:custGeom>
          <a:solidFill>
            <a:srgbClr val="A6AFB6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1511" name="任意多边形 30"/>
          <p:cNvSpPr>
            <a:spLocks noChangeArrowheads="1"/>
          </p:cNvSpPr>
          <p:nvPr/>
        </p:nvSpPr>
        <p:spPr bwMode="auto">
          <a:xfrm flipV="1">
            <a:off x="4549775" y="3875088"/>
            <a:ext cx="2897188" cy="1449387"/>
          </a:xfrm>
          <a:custGeom>
            <a:avLst/>
            <a:gdLst>
              <a:gd name="T0" fmla="*/ 1606969 w 2823004"/>
              <a:gd name="T1" fmla="*/ 0 h 1412983"/>
              <a:gd name="T2" fmla="*/ 3213935 w 2823004"/>
              <a:gd name="T3" fmla="*/ 1602946 h 1412983"/>
              <a:gd name="T4" fmla="*/ 3213851 w 2823004"/>
              <a:gd name="T5" fmla="*/ 1604627 h 1412983"/>
              <a:gd name="T6" fmla="*/ 85 w 2823004"/>
              <a:gd name="T7" fmla="*/ 1604627 h 1412983"/>
              <a:gd name="T8" fmla="*/ 0 w 2823004"/>
              <a:gd name="T9" fmla="*/ 1602946 h 1412983"/>
              <a:gd name="T10" fmla="*/ 1606969 w 2823004"/>
              <a:gd name="T11" fmla="*/ 0 h 1412983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2823004"/>
              <a:gd name="T19" fmla="*/ 0 h 1412983"/>
              <a:gd name="T20" fmla="*/ 2823004 w 2823004"/>
              <a:gd name="T21" fmla="*/ 1412983 h 1412983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2823004" h="1412983">
                <a:moveTo>
                  <a:pt x="1411502" y="0"/>
                </a:moveTo>
                <a:cubicBezTo>
                  <a:pt x="2191053" y="0"/>
                  <a:pt x="2823004" y="631951"/>
                  <a:pt x="2823004" y="1411502"/>
                </a:cubicBezTo>
                <a:lnTo>
                  <a:pt x="2822929" y="1412983"/>
                </a:lnTo>
                <a:lnTo>
                  <a:pt x="75" y="1412983"/>
                </a:lnTo>
                <a:lnTo>
                  <a:pt x="0" y="1411502"/>
                </a:lnTo>
                <a:cubicBezTo>
                  <a:pt x="0" y="631951"/>
                  <a:pt x="631951" y="0"/>
                  <a:pt x="1411502" y="0"/>
                </a:cubicBez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1515" name="文本框 35"/>
          <p:cNvSpPr>
            <a:spLocks noChangeArrowheads="1"/>
          </p:cNvSpPr>
          <p:nvPr/>
        </p:nvSpPr>
        <p:spPr bwMode="auto">
          <a:xfrm>
            <a:off x="5367338" y="2366963"/>
            <a:ext cx="1261110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 CLOUD</a:t>
            </a:r>
            <a:endParaRPr lang="en-US" altLang="zh-CN" b="1">
              <a:solidFill>
                <a:srgbClr val="0C0C0C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 MUSIC</a:t>
            </a:r>
            <a:endParaRPr lang="zh-CN" altLang="en-US" sz="1800">
              <a:latin typeface="Arial" panose="020B0604020202020204" pitchFamily="34" charset="0"/>
            </a:endParaRPr>
          </a:p>
        </p:txBody>
      </p:sp>
      <p:sp>
        <p:nvSpPr>
          <p:cNvPr id="21516" name="文本框 36"/>
          <p:cNvSpPr>
            <a:spLocks noChangeArrowheads="1"/>
          </p:cNvSpPr>
          <p:nvPr/>
        </p:nvSpPr>
        <p:spPr bwMode="auto">
          <a:xfrm>
            <a:off x="1276350" y="4064000"/>
            <a:ext cx="1440815" cy="9531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 TECENT </a:t>
            </a:r>
            <a:endParaRPr lang="en-US" altLang="zh-CN" b="1">
              <a:solidFill>
                <a:srgbClr val="0C0C0C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  MUSIC</a:t>
            </a:r>
            <a:endParaRPr lang="en-US" altLang="zh-CN" sz="1800">
              <a:latin typeface="Arial" panose="020B0604020202020204" pitchFamily="34" charset="0"/>
            </a:endParaRPr>
          </a:p>
        </p:txBody>
      </p:sp>
      <p:sp>
        <p:nvSpPr>
          <p:cNvPr id="21517" name="文本框 37"/>
          <p:cNvSpPr>
            <a:spLocks noChangeArrowheads="1"/>
          </p:cNvSpPr>
          <p:nvPr/>
        </p:nvSpPr>
        <p:spPr bwMode="auto">
          <a:xfrm>
            <a:off x="8419465" y="4064000"/>
            <a:ext cx="1440815" cy="521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b="1">
                <a:solidFill>
                  <a:srgbClr val="0C0C0C"/>
                </a:solidFill>
                <a:latin typeface="方正姚体简体" pitchFamily="65" charset="-122"/>
                <a:sym typeface="方正姚体" panose="02010601030101010101" pitchFamily="2" charset="-122"/>
              </a:rPr>
              <a:t>ALIBABA</a:t>
            </a:r>
            <a:endParaRPr lang="en-US" sz="1800">
              <a:latin typeface="Arial" panose="020B0604020202020204" pitchFamily="34" charset="0"/>
            </a:endParaRPr>
          </a:p>
        </p:txBody>
      </p:sp>
      <p:sp>
        <p:nvSpPr>
          <p:cNvPr id="21521" name="文本框 24"/>
          <p:cNvSpPr>
            <a:spLocks noChangeArrowheads="1"/>
          </p:cNvSpPr>
          <p:nvPr/>
        </p:nvSpPr>
        <p:spPr bwMode="auto">
          <a:xfrm>
            <a:off x="4081463" y="249238"/>
            <a:ext cx="2343785" cy="13220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3200" b="1">
                <a:solidFill>
                  <a:srgbClr val="000000"/>
                </a:solidFill>
              </a:rPr>
              <a:t>  </a:t>
            </a:r>
            <a:r>
              <a:rPr lang="en-US" altLang="zh-CN" b="1">
                <a:solidFill>
                  <a:srgbClr val="3F3F3F"/>
                </a:solidFill>
                <a:latin typeface="方正姚体简体" pitchFamily="65" charset="-122"/>
                <a:sym typeface="方正姚体" panose="02010601030101010101" pitchFamily="2" charset="-122"/>
              </a:rPr>
              <a:t>COMPETITORS</a:t>
            </a:r>
            <a:endParaRPr lang="en-US" altLang="zh-CN" b="1">
              <a:solidFill>
                <a:srgbClr val="3F3F3F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2400" b="1">
                <a:solidFill>
                  <a:srgbClr val="3F3F3F"/>
                </a:solidFill>
                <a:latin typeface="方正姚体简体" pitchFamily="65" charset="-122"/>
                <a:sym typeface="方正姚体" panose="02010601030101010101" pitchFamily="2" charset="-122"/>
              </a:rPr>
              <a:t>  &amp;</a:t>
            </a:r>
            <a:endParaRPr lang="en-US" altLang="zh-CN" sz="2400" b="1">
              <a:solidFill>
                <a:srgbClr val="3F3F3F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2400" b="1">
                <a:solidFill>
                  <a:srgbClr val="3F3F3F"/>
                </a:solidFill>
                <a:latin typeface="方正姚体简体" pitchFamily="65" charset="-122"/>
                <a:sym typeface="方正姚体" panose="02010601030101010101" pitchFamily="2" charset="-122"/>
              </a:rPr>
              <a:t>  CUSTOMERS</a:t>
            </a:r>
            <a:endParaRPr lang="en-US" altLang="zh-CN" sz="2400" b="1">
              <a:solidFill>
                <a:srgbClr val="3F3F3F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grpSp>
        <p:nvGrpSpPr>
          <p:cNvPr id="21522" name="组合 36"/>
          <p:cNvGrpSpPr/>
          <p:nvPr/>
        </p:nvGrpSpPr>
        <p:grpSpPr bwMode="auto">
          <a:xfrm>
            <a:off x="2986088" y="0"/>
            <a:ext cx="1074737" cy="706438"/>
            <a:chOff x="2986087" y="0"/>
            <a:chExt cx="1074036" cy="707136"/>
          </a:xfrm>
        </p:grpSpPr>
        <p:sp>
          <p:nvSpPr>
            <p:cNvPr id="21523" name="任意多边形 21"/>
            <p:cNvSpPr>
              <a:spLocks noChangeArrowheads="1"/>
            </p:cNvSpPr>
            <p:nvPr/>
          </p:nvSpPr>
          <p:spPr bwMode="auto">
            <a:xfrm flipH="1">
              <a:off x="2998276" y="0"/>
              <a:ext cx="1061847" cy="707136"/>
            </a:xfrm>
            <a:custGeom>
              <a:avLst/>
              <a:gdLst>
                <a:gd name="T0" fmla="*/ 254908 w 4424081"/>
                <a:gd name="T1" fmla="*/ 0 h 2946082"/>
                <a:gd name="T2" fmla="*/ 95679 w 4424081"/>
                <a:gd name="T3" fmla="*/ 0 h 2946082"/>
                <a:gd name="T4" fmla="*/ 0 w 4424081"/>
                <a:gd name="T5" fmla="*/ 169786 h 2946082"/>
                <a:gd name="T6" fmla="*/ 194870 w 4424081"/>
                <a:gd name="T7" fmla="*/ 169786 h 2946082"/>
                <a:gd name="T8" fmla="*/ 254908 w 4424081"/>
                <a:gd name="T9" fmla="*/ 63246 h 29460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24081"/>
                <a:gd name="T16" fmla="*/ 0 h 2946082"/>
                <a:gd name="T17" fmla="*/ 4424081 w 4424081"/>
                <a:gd name="T18" fmla="*/ 2946082 h 29460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24081" h="2946082">
                  <a:moveTo>
                    <a:pt x="4424081" y="0"/>
                  </a:moveTo>
                  <a:lnTo>
                    <a:pt x="1660559" y="0"/>
                  </a:lnTo>
                  <a:lnTo>
                    <a:pt x="0" y="2946082"/>
                  </a:lnTo>
                  <a:lnTo>
                    <a:pt x="3382087" y="2946082"/>
                  </a:lnTo>
                  <a:lnTo>
                    <a:pt x="4424081" y="1097428"/>
                  </a:lnTo>
                  <a:lnTo>
                    <a:pt x="4424081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1524" name="任意多边形 21"/>
            <p:cNvSpPr>
              <a:spLocks noChangeArrowheads="1"/>
            </p:cNvSpPr>
            <p:nvPr/>
          </p:nvSpPr>
          <p:spPr bwMode="auto">
            <a:xfrm flipH="1">
              <a:off x="2986087" y="0"/>
              <a:ext cx="977333" cy="650854"/>
            </a:xfrm>
            <a:custGeom>
              <a:avLst/>
              <a:gdLst>
                <a:gd name="T0" fmla="*/ 215946 w 4424081"/>
                <a:gd name="T1" fmla="*/ 0 h 2946082"/>
                <a:gd name="T2" fmla="*/ 81054 w 4424081"/>
                <a:gd name="T3" fmla="*/ 0 h 2946082"/>
                <a:gd name="T4" fmla="*/ 0 w 4424081"/>
                <a:gd name="T5" fmla="*/ 143835 h 2946082"/>
                <a:gd name="T6" fmla="*/ 165085 w 4424081"/>
                <a:gd name="T7" fmla="*/ 143835 h 2946082"/>
                <a:gd name="T8" fmla="*/ 215946 w 4424081"/>
                <a:gd name="T9" fmla="*/ 53579 h 29460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24081"/>
                <a:gd name="T16" fmla="*/ 0 h 2946082"/>
                <a:gd name="T17" fmla="*/ 4424081 w 4424081"/>
                <a:gd name="T18" fmla="*/ 2946082 h 29460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24081" h="2946082">
                  <a:moveTo>
                    <a:pt x="4424081" y="0"/>
                  </a:moveTo>
                  <a:lnTo>
                    <a:pt x="1660559" y="0"/>
                  </a:lnTo>
                  <a:lnTo>
                    <a:pt x="0" y="2946082"/>
                  </a:lnTo>
                  <a:lnTo>
                    <a:pt x="3382087" y="2946082"/>
                  </a:lnTo>
                  <a:lnTo>
                    <a:pt x="4424081" y="1097428"/>
                  </a:lnTo>
                  <a:lnTo>
                    <a:pt x="4424081" y="0"/>
                  </a:lnTo>
                  <a:close/>
                </a:path>
              </a:pathLst>
            </a:custGeom>
            <a:solidFill>
              <a:srgbClr val="00A1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pic>
        <p:nvPicPr>
          <p:cNvPr id="2" name="图片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85670" y="2854325"/>
            <a:ext cx="1200150" cy="685800"/>
          </a:xfrm>
          <a:prstGeom prst="rect">
            <a:avLst/>
          </a:prstGeom>
        </p:spPr>
      </p:pic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57470" y="4168140"/>
            <a:ext cx="1682750" cy="488950"/>
          </a:xfrm>
          <a:prstGeom prst="rect">
            <a:avLst/>
          </a:prstGeom>
        </p:spPr>
      </p:pic>
      <p:pic>
        <p:nvPicPr>
          <p:cNvPr id="4" name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6830" y="2739390"/>
            <a:ext cx="933450" cy="91567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graphicFrame>
        <p:nvGraphicFramePr>
          <p:cNvPr id="5" name="表格 4"/>
          <p:cNvGraphicFramePr/>
          <p:nvPr/>
        </p:nvGraphicFramePr>
        <p:xfrm>
          <a:off x="507365" y="117475"/>
          <a:ext cx="7782560" cy="667956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5640"/>
                <a:gridCol w="1945640"/>
                <a:gridCol w="1945640"/>
                <a:gridCol w="1945640"/>
              </a:tblGrid>
              <a:tr h="38735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Name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QQ MUSIC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CLOUD MUSIC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XIAMI MUSIC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96774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TARGET CUSTOMER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Cover all the customers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/>
                        <a:t>M</a:t>
                      </a:r>
                      <a:r>
                        <a:rPr lang="en-US" altLang="zh-CN"/>
                        <a:t>usic</a:t>
                      </a:r>
                      <a:r>
                        <a:rPr lang="zh-CN" altLang="en-US"/>
                        <a:t> enthusiast</a:t>
                      </a:r>
                      <a:endParaRPr lang="zh-CN" alt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Y</a:t>
                      </a:r>
                      <a:r>
                        <a:rPr lang="zh-CN" altLang="en-US"/>
                        <a:t>oung people who love culture and arts </a:t>
                      </a:r>
                      <a:endParaRPr lang="zh-CN" alt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54876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PRODUCT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POSITIONING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/>
                        <a:t>Constructing a self-music ecosystem with copyright and users as the core</a:t>
                      </a:r>
                      <a:endParaRPr lang="zh-CN" alt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zh-CN" altLang="en-US"/>
                        <a:t>Music social platform</a:t>
                      </a:r>
                      <a:endParaRPr lang="zh-CN" alt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Professional music discovery and consumption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258570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TOTAL USER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12.2017-303.43m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11.2018-305.36m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12.2017-131.89m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11.2018-160.03m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12.2017-46.6m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11.2018-51.1m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67754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MALE TO FEMALE RATIO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M:56.55%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F:43.45%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M:47.32%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F:52.68%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M:46.16%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F:53.84%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39595"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AGE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/>
                        <a:t>Under24:28.5%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25~30:29.39%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31~35:24.87%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36~40:12.84%</a:t>
                      </a:r>
                      <a:endParaRPr lang="en-US" altLang="zh-CN"/>
                    </a:p>
                    <a:p>
                      <a:pPr>
                        <a:buNone/>
                      </a:pPr>
                      <a:r>
                        <a:rPr lang="en-US" altLang="zh-CN"/>
                        <a:t>40 or older:4.38%</a:t>
                      </a:r>
                      <a:endParaRPr lang="en-US" altLang="zh-CN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Under24:31.97%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25~30:34.69%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31~35:22.22%%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36~40:8.93%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40 or older:2.19%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Under24:28.68%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25~30:32.25%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31~35:27.79%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36~40:12.11%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r>
                        <a:rPr lang="en-US" altLang="zh-CN" sz="1800">
                          <a:sym typeface="+mn-ea"/>
                        </a:rPr>
                        <a:t>40 or older:2.98%</a:t>
                      </a:r>
                      <a:endParaRPr lang="en-US" altLang="zh-CN" sz="1800"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/>
                    </a:p>
                  </a:txBody>
                  <a:tcPr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文本框 5"/>
          <p:cNvSpPr txBox="1"/>
          <p:nvPr/>
        </p:nvSpPr>
        <p:spPr>
          <a:xfrm>
            <a:off x="8945880" y="5199380"/>
            <a:ext cx="226187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data from:zhihu.com</a:t>
            </a:r>
            <a:endParaRPr lang="en-US" altLang="zh-CN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平行四边形 30"/>
          <p:cNvSpPr>
            <a:spLocks noChangeArrowheads="1"/>
          </p:cNvSpPr>
          <p:nvPr/>
        </p:nvSpPr>
        <p:spPr bwMode="auto">
          <a:xfrm rot="3819326" flipH="1">
            <a:off x="3645694" y="2647156"/>
            <a:ext cx="3462338" cy="2593975"/>
          </a:xfrm>
          <a:prstGeom prst="parallelogram">
            <a:avLst>
              <a:gd name="adj" fmla="val 56350"/>
            </a:avLst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1" name="平行四边形 29"/>
          <p:cNvSpPr>
            <a:spLocks noChangeArrowheads="1"/>
          </p:cNvSpPr>
          <p:nvPr/>
        </p:nvSpPr>
        <p:spPr bwMode="auto">
          <a:xfrm flipH="1">
            <a:off x="2898775" y="2954338"/>
            <a:ext cx="3460750" cy="2593975"/>
          </a:xfrm>
          <a:prstGeom prst="parallelogram">
            <a:avLst>
              <a:gd name="adj" fmla="val 56325"/>
            </a:avLst>
          </a:pr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2" name="矩形 28"/>
          <p:cNvSpPr>
            <a:spLocks noChangeArrowheads="1"/>
          </p:cNvSpPr>
          <p:nvPr/>
        </p:nvSpPr>
        <p:spPr bwMode="auto">
          <a:xfrm>
            <a:off x="-15875" y="-15875"/>
            <a:ext cx="5057775" cy="1200150"/>
          </a:xfrm>
          <a:prstGeom prst="rect">
            <a:avLst/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3" name="直角三角形 2"/>
          <p:cNvSpPr>
            <a:spLocks noChangeArrowheads="1"/>
          </p:cNvSpPr>
          <p:nvPr/>
        </p:nvSpPr>
        <p:spPr bwMode="auto">
          <a:xfrm>
            <a:off x="-15875" y="1587500"/>
            <a:ext cx="2857500" cy="5054600"/>
          </a:xfrm>
          <a:prstGeom prst="rtTriangle">
            <a:avLst/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4" name="平行四边形 18"/>
          <p:cNvSpPr>
            <a:spLocks noChangeArrowheads="1"/>
          </p:cNvSpPr>
          <p:nvPr/>
        </p:nvSpPr>
        <p:spPr bwMode="auto">
          <a:xfrm flipH="1">
            <a:off x="2898775" y="-7938"/>
            <a:ext cx="3460750" cy="2593976"/>
          </a:xfrm>
          <a:prstGeom prst="parallelogram">
            <a:avLst>
              <a:gd name="adj" fmla="val 56325"/>
            </a:avLst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15" name="任意多边形 27"/>
          <p:cNvSpPr>
            <a:spLocks noChangeArrowheads="1"/>
          </p:cNvSpPr>
          <p:nvPr/>
        </p:nvSpPr>
        <p:spPr bwMode="auto">
          <a:xfrm flipH="1">
            <a:off x="-15875" y="1082675"/>
            <a:ext cx="5753100" cy="3262313"/>
          </a:xfrm>
          <a:custGeom>
            <a:avLst/>
            <a:gdLst>
              <a:gd name="T0" fmla="*/ 5756364 w 5752284"/>
              <a:gd name="T1" fmla="*/ 0 h 3261887"/>
              <a:gd name="T2" fmla="*/ 1839868 w 5752284"/>
              <a:gd name="T3" fmla="*/ 0 h 3261887"/>
              <a:gd name="T4" fmla="*/ 0 w 5752284"/>
              <a:gd name="T5" fmla="*/ 3264017 h 3261887"/>
              <a:gd name="T6" fmla="*/ 4246015 w 5752284"/>
              <a:gd name="T7" fmla="*/ 3264017 h 3261887"/>
              <a:gd name="T8" fmla="*/ 5756364 w 5752284"/>
              <a:gd name="T9" fmla="*/ 584580 h 3261887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5752284"/>
              <a:gd name="T16" fmla="*/ 0 h 3261887"/>
              <a:gd name="T17" fmla="*/ 5752284 w 5752284"/>
              <a:gd name="T18" fmla="*/ 3261887 h 3261887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5752284" h="3261887">
                <a:moveTo>
                  <a:pt x="5752284" y="0"/>
                </a:moveTo>
                <a:lnTo>
                  <a:pt x="1838563" y="0"/>
                </a:lnTo>
                <a:lnTo>
                  <a:pt x="0" y="3261887"/>
                </a:lnTo>
                <a:lnTo>
                  <a:pt x="4243005" y="3261887"/>
                </a:lnTo>
                <a:lnTo>
                  <a:pt x="5752284" y="584199"/>
                </a:lnTo>
                <a:lnTo>
                  <a:pt x="5752284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7416" name="任意多边形 20"/>
          <p:cNvSpPr>
            <a:spLocks noChangeArrowheads="1"/>
          </p:cNvSpPr>
          <p:nvPr/>
        </p:nvSpPr>
        <p:spPr bwMode="auto">
          <a:xfrm>
            <a:off x="365125" y="-7938"/>
            <a:ext cx="8836025" cy="5561013"/>
          </a:xfrm>
          <a:custGeom>
            <a:avLst/>
            <a:gdLst>
              <a:gd name="T0" fmla="*/ 3929781 w 8834718"/>
              <a:gd name="T1" fmla="*/ 0 h 5561423"/>
              <a:gd name="T2" fmla="*/ 8841257 w 8834718"/>
              <a:gd name="T3" fmla="*/ 0 h 5561423"/>
              <a:gd name="T4" fmla="*/ 4972885 w 8834718"/>
              <a:gd name="T5" fmla="*/ 5559373 h 5561423"/>
              <a:gd name="T6" fmla="*/ 0 w 8834718"/>
              <a:gd name="T7" fmla="*/ 5559373 h 5561423"/>
              <a:gd name="T8" fmla="*/ 0 w 8834718"/>
              <a:gd name="T9" fmla="*/ 5559373 h 5561423"/>
              <a:gd name="T10" fmla="*/ 61408 w 8834718"/>
              <a:gd name="T11" fmla="*/ 5559373 h 5561423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  <a:gd name="T18" fmla="*/ 0 w 8834718"/>
              <a:gd name="T19" fmla="*/ 0 h 5561423"/>
              <a:gd name="T20" fmla="*/ 8834718 w 8834718"/>
              <a:gd name="T21" fmla="*/ 5561423 h 5561423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T18" t="T19" r="T20" b="T21"/>
            <a:pathLst>
              <a:path w="8834718" h="5561423">
                <a:moveTo>
                  <a:pt x="3926874" y="0"/>
                </a:moveTo>
                <a:lnTo>
                  <a:pt x="8834718" y="0"/>
                </a:lnTo>
                <a:lnTo>
                  <a:pt x="4969206" y="5561423"/>
                </a:lnTo>
                <a:lnTo>
                  <a:pt x="0" y="5561423"/>
                </a:lnTo>
                <a:lnTo>
                  <a:pt x="0" y="5561422"/>
                </a:lnTo>
                <a:lnTo>
                  <a:pt x="61363" y="5561422"/>
                </a:lnTo>
                <a:lnTo>
                  <a:pt x="3926874" y="0"/>
                </a:lnTo>
                <a:close/>
              </a:path>
            </a:pathLst>
          </a:custGeom>
          <a:blipFill dpi="0" rotWithShape="1">
            <a:blip r:embed="rId1"/>
            <a:srcRect/>
            <a:stretch>
              <a:fillRect/>
            </a:stretch>
          </a:blip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7417" name="文本框 24"/>
          <p:cNvSpPr>
            <a:spLocks noChangeArrowheads="1"/>
          </p:cNvSpPr>
          <p:nvPr/>
        </p:nvSpPr>
        <p:spPr bwMode="auto">
          <a:xfrm>
            <a:off x="7912418" y="3261995"/>
            <a:ext cx="2519045" cy="1383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l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3F3F3F"/>
                </a:solidFill>
                <a:latin typeface="方正姚体简体" pitchFamily="65" charset="-122"/>
                <a:sym typeface="方正姚体" panose="02010601030101010101" pitchFamily="2" charset="-122"/>
              </a:rPr>
              <a:t>OPPORTUNITIES</a:t>
            </a:r>
            <a:endParaRPr lang="en-US" altLang="zh-CN" b="1">
              <a:solidFill>
                <a:srgbClr val="3F3F3F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3F3F3F"/>
                </a:solidFill>
                <a:latin typeface="方正姚体简体" pitchFamily="65" charset="-122"/>
                <a:sym typeface="方正姚体" panose="02010601030101010101" pitchFamily="2" charset="-122"/>
              </a:rPr>
              <a:t>&amp;</a:t>
            </a:r>
            <a:endParaRPr lang="en-US" altLang="zh-CN" b="1">
              <a:solidFill>
                <a:srgbClr val="3F3F3F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  <a:p>
            <a:pPr algn="l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b="1">
                <a:solidFill>
                  <a:srgbClr val="3F3F3F"/>
                </a:solidFill>
                <a:latin typeface="方正姚体简体" pitchFamily="65" charset="-122"/>
                <a:sym typeface="方正姚体" panose="02010601030101010101" pitchFamily="2" charset="-122"/>
              </a:rPr>
              <a:t>THREATS</a:t>
            </a:r>
            <a:endParaRPr lang="en-US" altLang="zh-CN" b="1">
              <a:solidFill>
                <a:srgbClr val="3F3F3F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7419" name="文本框 31"/>
          <p:cNvSpPr>
            <a:spLocks noChangeArrowheads="1"/>
          </p:cNvSpPr>
          <p:nvPr/>
        </p:nvSpPr>
        <p:spPr bwMode="auto">
          <a:xfrm>
            <a:off x="82550" y="1385888"/>
            <a:ext cx="2740025" cy="708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4000" b="1">
                <a:solidFill>
                  <a:srgbClr val="000000"/>
                </a:solidFill>
              </a:rPr>
              <a:t>  </a:t>
            </a:r>
            <a:r>
              <a:rPr lang="en-US" altLang="zh-CN" sz="3600" b="1">
                <a:solidFill>
                  <a:schemeClr val="bg1"/>
                </a:solidFill>
                <a:latin typeface="方正姚体简体" pitchFamily="65" charset="-122"/>
                <a:sym typeface="方正姚体" panose="02010601030101010101" pitchFamily="2" charset="-122"/>
              </a:rPr>
              <a:t>ABOUT    US</a:t>
            </a:r>
            <a:endParaRPr lang="en-US" altLang="zh-CN" sz="3200" b="1">
              <a:solidFill>
                <a:schemeClr val="bg1"/>
              </a:solidFill>
              <a:latin typeface="方正姚体简体" pitchFamily="65" charset="-122"/>
              <a:sym typeface="方正姚体" panose="02010601030101010101" pitchFamily="2" charset="-122"/>
            </a:endParaRPr>
          </a:p>
        </p:txBody>
      </p:sp>
      <p:sp>
        <p:nvSpPr>
          <p:cNvPr id="17420" name="平行四边形 18"/>
          <p:cNvSpPr>
            <a:spLocks noChangeArrowheads="1"/>
          </p:cNvSpPr>
          <p:nvPr/>
        </p:nvSpPr>
        <p:spPr bwMode="auto">
          <a:xfrm>
            <a:off x="644525" y="0"/>
            <a:ext cx="3462338" cy="2593975"/>
          </a:xfrm>
          <a:prstGeom prst="parallelogram">
            <a:avLst>
              <a:gd name="adj" fmla="val 56350"/>
            </a:avLst>
          </a:pr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21" name="平行四边形 19"/>
          <p:cNvSpPr>
            <a:spLocks noChangeArrowheads="1"/>
          </p:cNvSpPr>
          <p:nvPr/>
        </p:nvSpPr>
        <p:spPr bwMode="auto">
          <a:xfrm>
            <a:off x="0" y="354013"/>
            <a:ext cx="2379663" cy="2592387"/>
          </a:xfrm>
          <a:prstGeom prst="parallelogram">
            <a:avLst>
              <a:gd name="adj" fmla="val 56361"/>
            </a:avLst>
          </a:prstGeom>
          <a:solidFill>
            <a:srgbClr val="D6DADD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7422" name="任意多边形 21"/>
          <p:cNvSpPr>
            <a:spLocks noChangeArrowheads="1"/>
          </p:cNvSpPr>
          <p:nvPr/>
        </p:nvSpPr>
        <p:spPr bwMode="auto">
          <a:xfrm flipH="1">
            <a:off x="0" y="0"/>
            <a:ext cx="4424363" cy="2946400"/>
          </a:xfrm>
          <a:custGeom>
            <a:avLst/>
            <a:gdLst>
              <a:gd name="T0" fmla="*/ 4425491 w 4424081"/>
              <a:gd name="T1" fmla="*/ 0 h 2946082"/>
              <a:gd name="T2" fmla="*/ 1661089 w 4424081"/>
              <a:gd name="T3" fmla="*/ 0 h 2946082"/>
              <a:gd name="T4" fmla="*/ 0 w 4424081"/>
              <a:gd name="T5" fmla="*/ 2947672 h 2946082"/>
              <a:gd name="T6" fmla="*/ 3383166 w 4424081"/>
              <a:gd name="T7" fmla="*/ 2947672 h 2946082"/>
              <a:gd name="T8" fmla="*/ 4425491 w 4424081"/>
              <a:gd name="T9" fmla="*/ 1098020 h 2946082"/>
              <a:gd name="T10" fmla="*/ 0 60000 65536"/>
              <a:gd name="T11" fmla="*/ 0 60000 65536"/>
              <a:gd name="T12" fmla="*/ 0 60000 65536"/>
              <a:gd name="T13" fmla="*/ 0 60000 65536"/>
              <a:gd name="T14" fmla="*/ 0 60000 65536"/>
              <a:gd name="T15" fmla="*/ 0 w 4424081"/>
              <a:gd name="T16" fmla="*/ 0 h 2946082"/>
              <a:gd name="T17" fmla="*/ 4424081 w 4424081"/>
              <a:gd name="T18" fmla="*/ 2946082 h 2946082"/>
            </a:gdLst>
            <a:ahLst/>
            <a:cxnLst>
              <a:cxn ang="T10">
                <a:pos x="T0" y="T1"/>
              </a:cxn>
              <a:cxn ang="T11">
                <a:pos x="T2" y="T3"/>
              </a:cxn>
              <a:cxn ang="T12">
                <a:pos x="T4" y="T5"/>
              </a:cxn>
              <a:cxn ang="T13">
                <a:pos x="T6" y="T7"/>
              </a:cxn>
              <a:cxn ang="T14">
                <a:pos x="T8" y="T9"/>
              </a:cxn>
            </a:cxnLst>
            <a:rect l="T15" t="T16" r="T17" b="T18"/>
            <a:pathLst>
              <a:path w="4424081" h="2946082">
                <a:moveTo>
                  <a:pt x="4424081" y="0"/>
                </a:moveTo>
                <a:lnTo>
                  <a:pt x="1660559" y="0"/>
                </a:lnTo>
                <a:lnTo>
                  <a:pt x="0" y="2946082"/>
                </a:lnTo>
                <a:lnTo>
                  <a:pt x="3382087" y="2946082"/>
                </a:lnTo>
                <a:lnTo>
                  <a:pt x="4424081" y="1097428"/>
                </a:lnTo>
                <a:lnTo>
                  <a:pt x="4424081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15" name="文本框 23"/>
          <p:cNvSpPr>
            <a:spLocks noChangeArrowheads="1"/>
          </p:cNvSpPr>
          <p:nvPr/>
        </p:nvSpPr>
        <p:spPr bwMode="auto">
          <a:xfrm>
            <a:off x="1250950" y="574675"/>
            <a:ext cx="1871980" cy="19380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pPr eaLnBrk="1" hangingPunct="1">
              <a:buFont typeface="Arial" panose="020B0604020202020204" pitchFamily="34" charset="0"/>
              <a:buNone/>
              <a:defRPr/>
            </a:pPr>
            <a:r>
              <a:rPr lang="en-US" altLang="zh-CN" sz="12000" b="1" spc="600" dirty="0">
                <a:solidFill>
                  <a:srgbClr val="202731"/>
                </a:solidFill>
                <a:latin typeface="方正姚体简体" pitchFamily="65" charset="-122"/>
                <a:ea typeface="方正姚体简体" pitchFamily="65" charset="-122"/>
                <a:sym typeface="Impact" panose="020B0806030902050204" pitchFamily="34" charset="0"/>
              </a:rPr>
              <a:t>04</a:t>
            </a:r>
            <a:endParaRPr lang="zh-CN" altLang="en-US" sz="12000" b="1" spc="600" dirty="0">
              <a:solidFill>
                <a:srgbClr val="202731"/>
              </a:solidFill>
              <a:latin typeface="方正姚体简体" pitchFamily="65" charset="-122"/>
              <a:ea typeface="方正姚体简体" pitchFamily="65" charset="-122"/>
              <a:sym typeface="Impact" panose="020B0806030902050204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等腰三角形 21"/>
          <p:cNvSpPr>
            <a:spLocks noChangeArrowheads="1"/>
          </p:cNvSpPr>
          <p:nvPr/>
        </p:nvSpPr>
        <p:spPr bwMode="auto">
          <a:xfrm>
            <a:off x="1825943" y="3110230"/>
            <a:ext cx="2520950" cy="2173288"/>
          </a:xfrm>
          <a:prstGeom prst="triangle">
            <a:avLst>
              <a:gd name="adj" fmla="val 50000"/>
            </a:avLst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3555" name="等腰三角形 25"/>
          <p:cNvSpPr>
            <a:spLocks noChangeArrowheads="1"/>
          </p:cNvSpPr>
          <p:nvPr/>
        </p:nvSpPr>
        <p:spPr bwMode="auto">
          <a:xfrm>
            <a:off x="4846638" y="3094038"/>
            <a:ext cx="2520950" cy="2173287"/>
          </a:xfrm>
          <a:prstGeom prst="triangle">
            <a:avLst>
              <a:gd name="adj" fmla="val 50000"/>
            </a:avLst>
          </a:prstGeom>
          <a:solidFill>
            <a:srgbClr val="A6AFB6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3556" name="等腰三角形 27"/>
          <p:cNvSpPr>
            <a:spLocks noChangeArrowheads="1"/>
          </p:cNvSpPr>
          <p:nvPr/>
        </p:nvSpPr>
        <p:spPr bwMode="auto">
          <a:xfrm>
            <a:off x="7907338" y="3094038"/>
            <a:ext cx="2520950" cy="2173287"/>
          </a:xfrm>
          <a:prstGeom prst="triangle">
            <a:avLst>
              <a:gd name="adj" fmla="val 50000"/>
            </a:avLst>
          </a:pr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3557" name="等腰三角形 28"/>
          <p:cNvSpPr>
            <a:spLocks noChangeArrowheads="1"/>
          </p:cNvSpPr>
          <p:nvPr/>
        </p:nvSpPr>
        <p:spPr bwMode="auto">
          <a:xfrm flipV="1">
            <a:off x="6378575" y="3109913"/>
            <a:ext cx="2520950" cy="2173287"/>
          </a:xfrm>
          <a:prstGeom prst="triangle">
            <a:avLst>
              <a:gd name="adj" fmla="val 50000"/>
            </a:avLst>
          </a:pr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3558" name="等腰三角形 29"/>
          <p:cNvSpPr>
            <a:spLocks noChangeArrowheads="1"/>
          </p:cNvSpPr>
          <p:nvPr/>
        </p:nvSpPr>
        <p:spPr bwMode="auto">
          <a:xfrm flipV="1">
            <a:off x="3370580" y="3110230"/>
            <a:ext cx="2520950" cy="2173288"/>
          </a:xfrm>
          <a:prstGeom prst="triangle">
            <a:avLst>
              <a:gd name="adj" fmla="val 50000"/>
            </a:avLst>
          </a:pr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algn="ctr"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zh-CN" sz="1800">
              <a:solidFill>
                <a:srgbClr val="FFFFFF"/>
              </a:solidFill>
              <a:latin typeface="宋体" panose="0201060003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3565" name="文本框 55"/>
          <p:cNvSpPr>
            <a:spLocks noChangeArrowheads="1"/>
          </p:cNvSpPr>
          <p:nvPr/>
        </p:nvSpPr>
        <p:spPr bwMode="auto">
          <a:xfrm>
            <a:off x="5295900" y="2219325"/>
            <a:ext cx="1623060" cy="7219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1600" b="1">
                <a:solidFill>
                  <a:srgbClr val="0DEFFA"/>
                </a:solidFill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 </a:t>
            </a:r>
            <a:r>
              <a:rPr lang="en-US" altLang="zh-CN" sz="16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OPPORTUNITIES</a:t>
            </a:r>
            <a:endParaRPr lang="en-US" altLang="zh-CN" sz="11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1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endParaRPr lang="zh-CN" altLang="en-US" sz="1100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微软雅黑" panose="020B0503020204020204" pitchFamily="34" charset="-122"/>
              <a:ea typeface="微软雅黑" panose="020B0503020204020204" pitchFamily="34" charset="-122"/>
              <a:sym typeface="微软雅黑" panose="020B0503020204020204" pitchFamily="34" charset="-122"/>
            </a:endParaRPr>
          </a:p>
        </p:txBody>
      </p:sp>
      <p:sp>
        <p:nvSpPr>
          <p:cNvPr id="23568" name="文本框 58"/>
          <p:cNvSpPr>
            <a:spLocks noChangeArrowheads="1"/>
          </p:cNvSpPr>
          <p:nvPr/>
        </p:nvSpPr>
        <p:spPr bwMode="auto">
          <a:xfrm>
            <a:off x="5445443" y="5666105"/>
            <a:ext cx="1108710" cy="337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1600" b="1">
                <a:solidFill>
                  <a:srgbClr val="0DEFFA"/>
                </a:solidFill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  </a:t>
            </a:r>
            <a:r>
              <a:rPr lang="en-US" sz="1600" b="1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THREATS</a:t>
            </a:r>
            <a:endParaRPr lang="en-US" sz="1600" b="1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</p:txBody>
      </p:sp>
      <p:grpSp>
        <p:nvGrpSpPr>
          <p:cNvPr id="23570" name="组合 44"/>
          <p:cNvGrpSpPr/>
          <p:nvPr/>
        </p:nvGrpSpPr>
        <p:grpSpPr bwMode="auto">
          <a:xfrm>
            <a:off x="2986088" y="0"/>
            <a:ext cx="1074737" cy="706438"/>
            <a:chOff x="2986087" y="0"/>
            <a:chExt cx="1074036" cy="707136"/>
          </a:xfrm>
        </p:grpSpPr>
        <p:sp>
          <p:nvSpPr>
            <p:cNvPr id="23571" name="任意多边形 21"/>
            <p:cNvSpPr>
              <a:spLocks noChangeArrowheads="1"/>
            </p:cNvSpPr>
            <p:nvPr/>
          </p:nvSpPr>
          <p:spPr bwMode="auto">
            <a:xfrm flipH="1">
              <a:off x="2998276" y="0"/>
              <a:ext cx="1061847" cy="707136"/>
            </a:xfrm>
            <a:custGeom>
              <a:avLst/>
              <a:gdLst>
                <a:gd name="T0" fmla="*/ 254908 w 4424081"/>
                <a:gd name="T1" fmla="*/ 0 h 2946082"/>
                <a:gd name="T2" fmla="*/ 95679 w 4424081"/>
                <a:gd name="T3" fmla="*/ 0 h 2946082"/>
                <a:gd name="T4" fmla="*/ 0 w 4424081"/>
                <a:gd name="T5" fmla="*/ 169786 h 2946082"/>
                <a:gd name="T6" fmla="*/ 194870 w 4424081"/>
                <a:gd name="T7" fmla="*/ 169786 h 2946082"/>
                <a:gd name="T8" fmla="*/ 254908 w 4424081"/>
                <a:gd name="T9" fmla="*/ 63246 h 29460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24081"/>
                <a:gd name="T16" fmla="*/ 0 h 2946082"/>
                <a:gd name="T17" fmla="*/ 4424081 w 4424081"/>
                <a:gd name="T18" fmla="*/ 2946082 h 29460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24081" h="2946082">
                  <a:moveTo>
                    <a:pt x="4424081" y="0"/>
                  </a:moveTo>
                  <a:lnTo>
                    <a:pt x="1660559" y="0"/>
                  </a:lnTo>
                  <a:lnTo>
                    <a:pt x="0" y="2946082"/>
                  </a:lnTo>
                  <a:lnTo>
                    <a:pt x="3382087" y="2946082"/>
                  </a:lnTo>
                  <a:lnTo>
                    <a:pt x="4424081" y="1097428"/>
                  </a:lnTo>
                  <a:lnTo>
                    <a:pt x="4424081" y="0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  <p:sp>
          <p:nvSpPr>
            <p:cNvPr id="23572" name="任意多边形 21"/>
            <p:cNvSpPr>
              <a:spLocks noChangeArrowheads="1"/>
            </p:cNvSpPr>
            <p:nvPr/>
          </p:nvSpPr>
          <p:spPr bwMode="auto">
            <a:xfrm flipH="1">
              <a:off x="2986087" y="0"/>
              <a:ext cx="977333" cy="650854"/>
            </a:xfrm>
            <a:custGeom>
              <a:avLst/>
              <a:gdLst>
                <a:gd name="T0" fmla="*/ 215946 w 4424081"/>
                <a:gd name="T1" fmla="*/ 0 h 2946082"/>
                <a:gd name="T2" fmla="*/ 81054 w 4424081"/>
                <a:gd name="T3" fmla="*/ 0 h 2946082"/>
                <a:gd name="T4" fmla="*/ 0 w 4424081"/>
                <a:gd name="T5" fmla="*/ 143835 h 2946082"/>
                <a:gd name="T6" fmla="*/ 165085 w 4424081"/>
                <a:gd name="T7" fmla="*/ 143835 h 2946082"/>
                <a:gd name="T8" fmla="*/ 215946 w 4424081"/>
                <a:gd name="T9" fmla="*/ 53579 h 2946082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424081"/>
                <a:gd name="T16" fmla="*/ 0 h 2946082"/>
                <a:gd name="T17" fmla="*/ 4424081 w 4424081"/>
                <a:gd name="T18" fmla="*/ 2946082 h 2946082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424081" h="2946082">
                  <a:moveTo>
                    <a:pt x="4424081" y="0"/>
                  </a:moveTo>
                  <a:lnTo>
                    <a:pt x="1660559" y="0"/>
                  </a:lnTo>
                  <a:lnTo>
                    <a:pt x="0" y="2946082"/>
                  </a:lnTo>
                  <a:lnTo>
                    <a:pt x="3382087" y="2946082"/>
                  </a:lnTo>
                  <a:lnTo>
                    <a:pt x="4424081" y="1097428"/>
                  </a:lnTo>
                  <a:lnTo>
                    <a:pt x="4424081" y="0"/>
                  </a:lnTo>
                  <a:close/>
                </a:path>
              </a:pathLst>
            </a:custGeom>
            <a:solidFill>
              <a:srgbClr val="00A1D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bevel/>
                </a14:hiddenLine>
              </a:ext>
            </a:extLst>
          </p:spPr>
          <p:txBody>
            <a:bodyPr anchor="ctr"/>
            <a:lstStyle/>
            <a:p>
              <a:endParaRPr lang="zh-CN" altLang="en-US"/>
            </a:p>
          </p:txBody>
        </p:sp>
      </p:grpSp>
      <p:sp>
        <p:nvSpPr>
          <p:cNvPr id="2" name="文本框 1"/>
          <p:cNvSpPr txBox="1"/>
          <p:nvPr/>
        </p:nvSpPr>
        <p:spPr>
          <a:xfrm>
            <a:off x="4060825" y="3409950"/>
            <a:ext cx="169418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ORINGINAL</a:t>
            </a:r>
            <a:endParaRPr lang="en-US" altLang="zh-CN"/>
          </a:p>
          <a:p>
            <a:r>
              <a:rPr lang="en-US" altLang="zh-CN"/>
              <a:t>WORK</a:t>
            </a:r>
            <a:endParaRPr lang="en-US" altLang="zh-CN"/>
          </a:p>
        </p:txBody>
      </p:sp>
      <p:sp>
        <p:nvSpPr>
          <p:cNvPr id="3" name="文本框 2"/>
          <p:cNvSpPr txBox="1"/>
          <p:nvPr/>
        </p:nvSpPr>
        <p:spPr>
          <a:xfrm>
            <a:off x="7063105" y="3422650"/>
            <a:ext cx="1659890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en-US" altLang="zh-CN"/>
              <a:t>OFFLINE </a:t>
            </a:r>
            <a:endParaRPr lang="en-US" altLang="zh-CN"/>
          </a:p>
          <a:p>
            <a:r>
              <a:rPr lang="en-US" altLang="zh-CN"/>
              <a:t>ACTIVITIES</a:t>
            </a:r>
            <a:endParaRPr lang="en-US" altLang="zh-CN"/>
          </a:p>
        </p:txBody>
      </p:sp>
      <p:sp>
        <p:nvSpPr>
          <p:cNvPr id="4" name="文本框 3"/>
          <p:cNvSpPr txBox="1"/>
          <p:nvPr/>
        </p:nvSpPr>
        <p:spPr>
          <a:xfrm>
            <a:off x="2233930" y="4750435"/>
            <a:ext cx="218757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r>
              <a:rPr lang="zh-CN" altLang="en-US">
                <a:solidFill>
                  <a:schemeClr val="bg1"/>
                </a:solidFill>
              </a:rPr>
              <a:t>Homogenization</a:t>
            </a:r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377180" y="4218305"/>
            <a:ext cx="1437640" cy="92202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en-US" altLang="zh-CN"/>
              <a:t>Amount </a:t>
            </a:r>
            <a:endParaRPr lang="en-US" altLang="zh-CN"/>
          </a:p>
          <a:p>
            <a:pPr algn="ctr"/>
            <a:r>
              <a:rPr lang="en-US" altLang="zh-CN"/>
              <a:t>of</a:t>
            </a:r>
            <a:endParaRPr lang="en-US" altLang="zh-CN"/>
          </a:p>
          <a:p>
            <a:pPr algn="ctr"/>
            <a:r>
              <a:rPr lang="en-US" altLang="zh-CN"/>
              <a:t>Users</a:t>
            </a:r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8373745" y="4750435"/>
            <a:ext cx="17697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p>
            <a:pPr algn="ctr"/>
            <a:r>
              <a:rPr lang="zh-CN" altLang="en-US">
                <a:solidFill>
                  <a:schemeClr val="bg1"/>
                </a:solidFill>
              </a:rPr>
              <a:t>Breakthrough</a:t>
            </a:r>
            <a:endParaRPr lang="zh-CN" altLang="en-US">
              <a:solidFill>
                <a:schemeClr val="bg1"/>
              </a:solidFill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任意多边形 33"/>
          <p:cNvSpPr>
            <a:spLocks noChangeArrowheads="1"/>
          </p:cNvSpPr>
          <p:nvPr/>
        </p:nvSpPr>
        <p:spPr bwMode="auto">
          <a:xfrm rot="1800000" flipH="1">
            <a:off x="6378575" y="1073150"/>
            <a:ext cx="1635125" cy="6645275"/>
          </a:xfrm>
          <a:custGeom>
            <a:avLst/>
            <a:gdLst>
              <a:gd name="T0" fmla="*/ 6229561 w 1170373"/>
              <a:gd name="T1" fmla="*/ 3606793 h 4753805"/>
              <a:gd name="T2" fmla="*/ 0 w 1170373"/>
              <a:gd name="T3" fmla="*/ 0 h 4753805"/>
              <a:gd name="T4" fmla="*/ 0 w 1170373"/>
              <a:gd name="T5" fmla="*/ 21767808 h 4753805"/>
              <a:gd name="T6" fmla="*/ 6229561 w 1170373"/>
              <a:gd name="T7" fmla="*/ 25374599 h 4753805"/>
              <a:gd name="T8" fmla="*/ 0 60000 65536"/>
              <a:gd name="T9" fmla="*/ 0 60000 65536"/>
              <a:gd name="T10" fmla="*/ 0 60000 65536"/>
              <a:gd name="T11" fmla="*/ 0 60000 65536"/>
              <a:gd name="T12" fmla="*/ 0 w 1170373"/>
              <a:gd name="T13" fmla="*/ 0 h 4753805"/>
              <a:gd name="T14" fmla="*/ 1170373 w 1170373"/>
              <a:gd name="T15" fmla="*/ 4753805 h 4753805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170373" h="4753805">
                <a:moveTo>
                  <a:pt x="1170373" y="675715"/>
                </a:moveTo>
                <a:lnTo>
                  <a:pt x="0" y="0"/>
                </a:lnTo>
                <a:lnTo>
                  <a:pt x="0" y="4078090"/>
                </a:lnTo>
                <a:lnTo>
                  <a:pt x="1170373" y="4753805"/>
                </a:lnTo>
                <a:lnTo>
                  <a:pt x="1170373" y="675715"/>
                </a:lnTo>
                <a:close/>
              </a:path>
            </a:pathLst>
          </a:custGeom>
          <a:solidFill>
            <a:srgbClr val="A6AFB6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5603" name="任意多边形 27"/>
          <p:cNvSpPr>
            <a:spLocks noChangeArrowheads="1"/>
          </p:cNvSpPr>
          <p:nvPr/>
        </p:nvSpPr>
        <p:spPr bwMode="auto">
          <a:xfrm rot="1800000" flipH="1">
            <a:off x="3376613" y="-1112838"/>
            <a:ext cx="2027237" cy="9090026"/>
          </a:xfrm>
          <a:custGeom>
            <a:avLst/>
            <a:gdLst>
              <a:gd name="T0" fmla="*/ 0 w 2026880"/>
              <a:gd name="T1" fmla="*/ 0 h 9089156"/>
              <a:gd name="T2" fmla="*/ 2028665 w 2026880"/>
              <a:gd name="T3" fmla="*/ 1170781 h 9089156"/>
              <a:gd name="T4" fmla="*/ 2028665 w 2026880"/>
              <a:gd name="T5" fmla="*/ 9093510 h 9089156"/>
              <a:gd name="T6" fmla="*/ 0 w 2026880"/>
              <a:gd name="T7" fmla="*/ 7922728 h 9089156"/>
              <a:gd name="T8" fmla="*/ 0 60000 65536"/>
              <a:gd name="T9" fmla="*/ 0 60000 65536"/>
              <a:gd name="T10" fmla="*/ 0 60000 65536"/>
              <a:gd name="T11" fmla="*/ 0 60000 65536"/>
              <a:gd name="T12" fmla="*/ 0 w 2026880"/>
              <a:gd name="T13" fmla="*/ 0 h 9089156"/>
              <a:gd name="T14" fmla="*/ 2026880 w 2026880"/>
              <a:gd name="T15" fmla="*/ 9089156 h 908915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026880" h="9089156">
                <a:moveTo>
                  <a:pt x="0" y="0"/>
                </a:moveTo>
                <a:lnTo>
                  <a:pt x="2026880" y="1170220"/>
                </a:lnTo>
                <a:lnTo>
                  <a:pt x="2026880" y="9089156"/>
                </a:lnTo>
                <a:lnTo>
                  <a:pt x="0" y="7918936"/>
                </a:lnTo>
                <a:lnTo>
                  <a:pt x="0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5604" name="任意多边形 29"/>
          <p:cNvSpPr>
            <a:spLocks noChangeArrowheads="1"/>
          </p:cNvSpPr>
          <p:nvPr/>
        </p:nvSpPr>
        <p:spPr bwMode="auto">
          <a:xfrm rot="1800000" flipH="1">
            <a:off x="7461250" y="2287588"/>
            <a:ext cx="1169988" cy="5214937"/>
          </a:xfrm>
          <a:custGeom>
            <a:avLst/>
            <a:gdLst>
              <a:gd name="T0" fmla="*/ 1168449 w 1170373"/>
              <a:gd name="T1" fmla="*/ 676030 h 5214450"/>
              <a:gd name="T2" fmla="*/ 0 w 1170373"/>
              <a:gd name="T3" fmla="*/ 0 h 5214450"/>
              <a:gd name="T4" fmla="*/ 0 w 1170373"/>
              <a:gd name="T5" fmla="*/ 4540854 h 5214450"/>
              <a:gd name="T6" fmla="*/ 1168449 w 1170373"/>
              <a:gd name="T7" fmla="*/ 5216887 h 5214450"/>
              <a:gd name="T8" fmla="*/ 0 60000 65536"/>
              <a:gd name="T9" fmla="*/ 0 60000 65536"/>
              <a:gd name="T10" fmla="*/ 0 60000 65536"/>
              <a:gd name="T11" fmla="*/ 0 60000 65536"/>
              <a:gd name="T12" fmla="*/ 0 w 1170373"/>
              <a:gd name="T13" fmla="*/ 0 h 5214450"/>
              <a:gd name="T14" fmla="*/ 1170373 w 1170373"/>
              <a:gd name="T15" fmla="*/ 5214450 h 5214450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170373" h="5214450">
                <a:moveTo>
                  <a:pt x="1170373" y="675715"/>
                </a:moveTo>
                <a:lnTo>
                  <a:pt x="0" y="0"/>
                </a:lnTo>
                <a:lnTo>
                  <a:pt x="0" y="4538735"/>
                </a:lnTo>
                <a:lnTo>
                  <a:pt x="1170373" y="5214450"/>
                </a:lnTo>
                <a:lnTo>
                  <a:pt x="1170373" y="675715"/>
                </a:lnTo>
                <a:close/>
              </a:path>
            </a:pathLst>
          </a:custGeom>
          <a:solidFill>
            <a:srgbClr val="3F3E40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5605" name="任意多边形 31"/>
          <p:cNvSpPr>
            <a:spLocks noChangeArrowheads="1"/>
          </p:cNvSpPr>
          <p:nvPr/>
        </p:nvSpPr>
        <p:spPr bwMode="auto">
          <a:xfrm rot="1800000" flipH="1">
            <a:off x="5165725" y="-1112838"/>
            <a:ext cx="2027238" cy="9090026"/>
          </a:xfrm>
          <a:custGeom>
            <a:avLst/>
            <a:gdLst>
              <a:gd name="T0" fmla="*/ 0 w 2026880"/>
              <a:gd name="T1" fmla="*/ 0 h 9089156"/>
              <a:gd name="T2" fmla="*/ 2028670 w 2026880"/>
              <a:gd name="T3" fmla="*/ 1170781 h 9089156"/>
              <a:gd name="T4" fmla="*/ 2028670 w 2026880"/>
              <a:gd name="T5" fmla="*/ 9093510 h 9089156"/>
              <a:gd name="T6" fmla="*/ 0 w 2026880"/>
              <a:gd name="T7" fmla="*/ 7922728 h 9089156"/>
              <a:gd name="T8" fmla="*/ 0 60000 65536"/>
              <a:gd name="T9" fmla="*/ 0 60000 65536"/>
              <a:gd name="T10" fmla="*/ 0 60000 65536"/>
              <a:gd name="T11" fmla="*/ 0 60000 65536"/>
              <a:gd name="T12" fmla="*/ 0 w 2026880"/>
              <a:gd name="T13" fmla="*/ 0 h 9089156"/>
              <a:gd name="T14" fmla="*/ 2026880 w 2026880"/>
              <a:gd name="T15" fmla="*/ 9089156 h 9089156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2026880" h="9089156">
                <a:moveTo>
                  <a:pt x="0" y="0"/>
                </a:moveTo>
                <a:lnTo>
                  <a:pt x="2026880" y="1170220"/>
                </a:lnTo>
                <a:lnTo>
                  <a:pt x="2026880" y="9089156"/>
                </a:lnTo>
                <a:lnTo>
                  <a:pt x="0" y="7918936"/>
                </a:lnTo>
                <a:lnTo>
                  <a:pt x="0" y="0"/>
                </a:lnTo>
                <a:close/>
              </a:path>
            </a:pathLst>
          </a:custGeom>
          <a:solidFill>
            <a:srgbClr val="00A1D8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5606" name="任意多边形 25"/>
          <p:cNvSpPr>
            <a:spLocks noChangeArrowheads="1"/>
          </p:cNvSpPr>
          <p:nvPr/>
        </p:nvSpPr>
        <p:spPr bwMode="auto">
          <a:xfrm rot="1800000" flipH="1">
            <a:off x="1646238" y="3313113"/>
            <a:ext cx="1169987" cy="4100512"/>
          </a:xfrm>
          <a:custGeom>
            <a:avLst/>
            <a:gdLst>
              <a:gd name="T0" fmla="*/ 1168444 w 1170373"/>
              <a:gd name="T1" fmla="*/ 674770 h 4101661"/>
              <a:gd name="T2" fmla="*/ 0 w 1170373"/>
              <a:gd name="T3" fmla="*/ 0 h 4101661"/>
              <a:gd name="T4" fmla="*/ 0 w 1170373"/>
              <a:gd name="T5" fmla="*/ 3421150 h 4101661"/>
              <a:gd name="T6" fmla="*/ 1168444 w 1170373"/>
              <a:gd name="T7" fmla="*/ 4095919 h 4101661"/>
              <a:gd name="T8" fmla="*/ 0 60000 65536"/>
              <a:gd name="T9" fmla="*/ 0 60000 65536"/>
              <a:gd name="T10" fmla="*/ 0 60000 65536"/>
              <a:gd name="T11" fmla="*/ 0 60000 65536"/>
              <a:gd name="T12" fmla="*/ 0 w 1170373"/>
              <a:gd name="T13" fmla="*/ 0 h 4101661"/>
              <a:gd name="T14" fmla="*/ 1170373 w 1170373"/>
              <a:gd name="T15" fmla="*/ 4101661 h 4101661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170373" h="4101661">
                <a:moveTo>
                  <a:pt x="1170373" y="675715"/>
                </a:moveTo>
                <a:lnTo>
                  <a:pt x="0" y="0"/>
                </a:lnTo>
                <a:lnTo>
                  <a:pt x="0" y="3425946"/>
                </a:lnTo>
                <a:lnTo>
                  <a:pt x="1170373" y="4101661"/>
                </a:lnTo>
                <a:lnTo>
                  <a:pt x="1170373" y="675715"/>
                </a:lnTo>
                <a:close/>
              </a:path>
            </a:pathLst>
          </a:custGeom>
          <a:solidFill>
            <a:srgbClr val="202731"/>
          </a:solidFill>
          <a:ln>
            <a:noFill/>
          </a:ln>
          <a:extLs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bevel/>
              </a14:hiddenLine>
            </a:ext>
          </a:extLst>
        </p:spPr>
        <p:txBody>
          <a:bodyPr anchor="ctr"/>
          <a:lstStyle/>
          <a:p>
            <a:endParaRPr lang="zh-CN" altLang="en-US"/>
          </a:p>
        </p:txBody>
      </p:sp>
      <p:sp>
        <p:nvSpPr>
          <p:cNvPr id="25607" name="文本框 34"/>
          <p:cNvSpPr>
            <a:spLocks noChangeArrowheads="1"/>
          </p:cNvSpPr>
          <p:nvPr/>
        </p:nvSpPr>
        <p:spPr bwMode="auto">
          <a:xfrm>
            <a:off x="3644900" y="2955925"/>
            <a:ext cx="5181600" cy="1108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sym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en-US" altLang="zh-CN" sz="6600" b="1">
                <a:solidFill>
                  <a:schemeClr val="bg1"/>
                </a:solidFill>
                <a:latin typeface="方正姚体简体" pitchFamily="65" charset="-122"/>
                <a:ea typeface="方正姚体简体" pitchFamily="65" charset="-122"/>
                <a:sym typeface="方正姚体" panose="02010601030101010101" pitchFamily="2" charset="-122"/>
              </a:rPr>
              <a:t>THANK     YOU</a:t>
            </a:r>
            <a:endParaRPr lang="zh-CN" altLang="en-US" sz="6600" b="1">
              <a:solidFill>
                <a:schemeClr val="bg1"/>
              </a:solidFill>
              <a:latin typeface="方正姚体简体" pitchFamily="65" charset="-122"/>
              <a:ea typeface="方正姚体简体" pitchFamily="65" charset="-122"/>
              <a:sym typeface="方正姚体" panose="02010601030101010101" pitchFamily="2" charset="-122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49300" y="2155825"/>
            <a:ext cx="10515600" cy="1325563"/>
          </a:xfrm>
        </p:spPr>
        <p:txBody>
          <a:bodyPr>
            <a:noAutofit/>
          </a:bodyPr>
          <a:p>
            <a:r>
              <a:rPr lang="zh-CN" altLang="en-US" sz="1800"/>
              <a:t>Reference</a:t>
            </a:r>
            <a:br>
              <a:rPr lang="zh-CN" altLang="en-US" sz="1800"/>
            </a:br>
            <a:r>
              <a:rPr lang="zh-CN" altLang="en-US" sz="1800"/>
              <a:t>[1] UX Collective. (2019). A look at China’s #5 Music App — Xiami Music. [online] Available at: https://uxdesign.cc/a-look-at-chinas-5-music-app-xiami-music-7a99624cf6b4 [Accessed 29 Apr. 2019].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[2]Musically.com. (2019). Alibaba's Taobao site to add Xiami streaming music. [online] Available at: https://musically.com/2013/04/22/alibabas-taobao-site-to-add-xiami-streaming-music/ [Accessed 29 Apr. 2019].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[3] Xuena, T. Digital music market profit strategy [J]. Music Research, 2009 (3):</a:t>
            </a:r>
            <a:br>
              <a:rPr lang="zh-CN" altLang="en-US" sz="1800"/>
            </a:br>
            <a:r>
              <a:rPr lang="zh-CN" altLang="en-US" sz="1800"/>
              <a:t>113 - 119.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[4] Rui, W. Analysis of the current situation of the music industry in the digital music era [J]. Modern shopping mall, 2007 (10): 253 - 254.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[5] Ministry of Culture. (2013). 2013 China Online Music Market Annual Report. [online] Available at: http://www.mcprc.gov.cn/whzx/bnsjdt/whscs/201404/t20140411_432148.html[Accessed 29 Apr. 2019].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[6] Zhao, M. (2019). The Strategy of Building a Small High-Quality Music Community——Taking Xiami Music as an Example. Media, 9.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[7] Ying, X. The division, integration and development of the popular music industry from the perspective of value chain exhibition [J]. Journal of Nanjing University of the Arts, 2006( 4) : 82 - 85.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[8] Siqu, L. China's digital entertainment industry development strategy research [M]. Beijing: Social Sciences Academic Press, 2007.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[9]Yan, X. (2012). Research on the Industrial Value Chain of Digital Music. 3rd ed. Beijing: Tsinghua University Press, pp.24-25.</a:t>
            </a:r>
            <a:br>
              <a:rPr lang="zh-CN" altLang="en-US" sz="1800"/>
            </a:br>
            <a:br>
              <a:rPr lang="zh-CN" altLang="en-US" sz="1800"/>
            </a:br>
            <a:r>
              <a:rPr lang="zh-CN" altLang="en-US" sz="1800"/>
              <a:t>[10] Cherry, S. (2001). Making music pay [digital music distribution]. IEEE Spectrum, 38(10), pp.41-46.</a:t>
            </a:r>
            <a:endParaRPr lang="zh-CN" altLang="en-US" sz="1800"/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SLIDE_MODEL_TYPE" val="numdgm"/>
</p:tagLst>
</file>

<file path=ppt/tags/tag2.xml><?xml version="1.0" encoding="utf-8"?>
<p:tagLst xmlns:p="http://schemas.openxmlformats.org/presentationml/2006/main">
  <p:tag name="KSO_WM_DOC_GUID" val="{7338f12d-1377-4a8e-a2cc-c065236c4daf}"/>
</p:tagLst>
</file>

<file path=ppt/theme/theme1.xml><?xml version="1.0" encoding="utf-8"?>
<a:theme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2745</Words>
  <Application>WPS 演示</Application>
  <PresentationFormat>宽屏</PresentationFormat>
  <Paragraphs>207</Paragraphs>
  <Slides>13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13</vt:i4>
      </vt:variant>
    </vt:vector>
  </HeadingPairs>
  <TitlesOfParts>
    <vt:vector size="25" baseType="lpstr">
      <vt:lpstr>Arial</vt:lpstr>
      <vt:lpstr>宋体</vt:lpstr>
      <vt:lpstr>Wingdings</vt:lpstr>
      <vt:lpstr>方正姚体简体</vt:lpstr>
      <vt:lpstr>Impact</vt:lpstr>
      <vt:lpstr>Calibri</vt:lpstr>
      <vt:lpstr>方正姚体</vt:lpstr>
      <vt:lpstr>微软雅黑</vt:lpstr>
      <vt:lpstr>等线</vt:lpstr>
      <vt:lpstr>Arial Unicode MS</vt:lpstr>
      <vt:lpstr>等线 Light</vt:lpstr>
      <vt:lpstr>Office 主题​​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Administrator</dc:creator>
  <cp:lastModifiedBy>GimmeIcingCream</cp:lastModifiedBy>
  <cp:revision>10</cp:revision>
  <dcterms:created xsi:type="dcterms:W3CDTF">2017-03-27T04:18:00Z</dcterms:created>
  <dcterms:modified xsi:type="dcterms:W3CDTF">2019-04-29T22:42:23Z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2052-11.1.0.8527</vt:lpwstr>
  </property>
</Properties>
</file>