
<file path=[Content_Types].xml><?xml version="1.0" encoding="utf-8"?>
<Types xmlns="http://schemas.openxmlformats.org/package/2006/content-types">
  <Default Extension="png" ContentType="image/png"/>
  <Default Extension="emf" ContentType="image/x-emf"/>
  <Default Extension="jpeg" ContentType="image/jpeg"/>
  <Default Extension="rels" ContentType="application/vnd.openxmlformats-package.relationships+xml"/>
  <Default Extension="xml" ContentType="application/xml"/>
  <Default Extension="tiff" ContentType="image/tiff"/>
  <Default Extension="jpg" ContentType="image/jpeg"/>
  <Default Extension="mp4" ContentType="video/mp4"/>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22"/>
  </p:notesMasterIdLst>
  <p:sldIdLst>
    <p:sldId id="256" r:id="rId2"/>
    <p:sldId id="259" r:id="rId3"/>
    <p:sldId id="260" r:id="rId4"/>
    <p:sldId id="261" r:id="rId5"/>
    <p:sldId id="262" r:id="rId6"/>
    <p:sldId id="273" r:id="rId7"/>
    <p:sldId id="263" r:id="rId8"/>
    <p:sldId id="274" r:id="rId9"/>
    <p:sldId id="264" r:id="rId10"/>
    <p:sldId id="275" r:id="rId11"/>
    <p:sldId id="266" r:id="rId12"/>
    <p:sldId id="267" r:id="rId13"/>
    <p:sldId id="276" r:id="rId14"/>
    <p:sldId id="268" r:id="rId15"/>
    <p:sldId id="277" r:id="rId16"/>
    <p:sldId id="269" r:id="rId17"/>
    <p:sldId id="270" r:id="rId18"/>
    <p:sldId id="278" r:id="rId19"/>
    <p:sldId id="279" r:id="rId20"/>
    <p:sldId id="272" r:id="rId2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709"/>
    <p:restoredTop sz="81671"/>
  </p:normalViewPr>
  <p:slideViewPr>
    <p:cSldViewPr snapToGrid="0" snapToObjects="1">
      <p:cViewPr varScale="1">
        <p:scale>
          <a:sx n="91" d="100"/>
          <a:sy n="91" d="100"/>
        </p:scale>
        <p:origin x="792" y="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56E285A-1626-4BB0-A458-3E5589E2C09B}" type="datetimeFigureOut">
              <a:rPr lang="en-US" smtClean="0"/>
              <a:t>10/15/2019</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68C8073-CAD2-48BF-B8DB-FCAF7D6ED014}" type="slidenum">
              <a:rPr lang="en-US" smtClean="0"/>
              <a:t>‹#›</a:t>
            </a:fld>
            <a:endParaRPr lang="en-US"/>
          </a:p>
        </p:txBody>
      </p:sp>
    </p:spTree>
    <p:extLst>
      <p:ext uri="{BB962C8B-B14F-4D97-AF65-F5344CB8AC3E}">
        <p14:creationId xmlns:p14="http://schemas.microsoft.com/office/powerpoint/2010/main" val="33008176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1</a:t>
            </a:fld>
            <a:endParaRPr lang="en-US"/>
          </a:p>
        </p:txBody>
      </p:sp>
    </p:spTree>
    <p:extLst>
      <p:ext uri="{BB962C8B-B14F-4D97-AF65-F5344CB8AC3E}">
        <p14:creationId xmlns:p14="http://schemas.microsoft.com/office/powerpoint/2010/main" val="244112613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9398195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6" name="Date Placeholder 5">
            <a:extLst>
              <a:ext uri="{FF2B5EF4-FFF2-40B4-BE49-F238E27FC236}">
                <a16:creationId xmlns:a16="http://schemas.microsoft.com/office/drawing/2014/main" id="{11E10363-227B-5C46-BC1B-916C9DDF8762}"/>
              </a:ext>
            </a:extLst>
          </p:cNvPr>
          <p:cNvSpPr>
            <a:spLocks noGrp="1"/>
          </p:cNvSpPr>
          <p:nvPr>
            <p:ph type="dt" sz="half" idx="10"/>
          </p:nvPr>
        </p:nvSpPr>
        <p:spPr/>
        <p:txBody>
          <a:bodyPr/>
          <a:lstStyle/>
          <a:p>
            <a:fld id="{5C958B5D-2B71-F94E-8A2A-2F1F5E391DA3}" type="datetimeFigureOut">
              <a:rPr lang="en-US" smtClean="0"/>
              <a:t>10/15/2019</a:t>
            </a:fld>
            <a:endParaRPr lang="en-US"/>
          </a:p>
        </p:txBody>
      </p:sp>
      <p:sp>
        <p:nvSpPr>
          <p:cNvPr id="8" name="Footer Placeholder 7">
            <a:extLst>
              <a:ext uri="{FF2B5EF4-FFF2-40B4-BE49-F238E27FC236}">
                <a16:creationId xmlns:a16="http://schemas.microsoft.com/office/drawing/2014/main" id="{E0D81000-8647-4A48-921C-4541CD9CF7A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8197E8E9-13FE-A340-9846-19E603C1B558}"/>
              </a:ext>
            </a:extLst>
          </p:cNvPr>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20011005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t>10/15/2019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9988988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C958B5D-2B71-F94E-8A2A-2F1F5E391DA3}" type="datetimeFigureOut">
              <a:rPr lang="en-US" smtClean="0"/>
              <a:t>10/15/2019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5482333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C958B5D-2B71-F94E-8A2A-2F1F5E391DA3}" type="datetimeFigureOut">
              <a:rPr lang="en-US" smtClean="0"/>
              <a:t>10/15/2019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6105154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5C958B5D-2B71-F94E-8A2A-2F1F5E391DA3}" type="datetimeFigureOut">
              <a:rPr lang="en-US" smtClean="0"/>
              <a:t>10/15/2019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5859903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C958B5D-2B71-F94E-8A2A-2F1F5E391DA3}" type="datetimeFigureOut">
              <a:rPr lang="en-US" smtClean="0"/>
              <a:t>10/15/2019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3743440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10/15/2019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7603137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10/15/2019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4771710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10/15/2019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564268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10/15/2019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94511727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B61BEF0D-F0BB-DE4B-95CE-6DB70DBA9567}" type="datetimeFigureOut">
              <a:rPr lang="en-US" smtClean="0"/>
              <a:pPr/>
              <a:t>10/15/2019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44220690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61BEF0D-F0BB-DE4B-95CE-6DB70DBA9567}" type="datetimeFigureOut">
              <a:rPr lang="en-US" smtClean="0"/>
              <a:pPr/>
              <a:t>10/15/2019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3719982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28650" y="1847851"/>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958B5D-2B71-F94E-8A2A-2F1F5E391DA3}" type="datetimeFigureOut">
              <a:rPr lang="en-US" smtClean="0"/>
              <a:t>10/15/2019</a:t>
            </a:fld>
            <a:endParaRPr 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A8CBF47-CD5C-4D4C-8BC8-D49EA6405D47}" type="slidenum">
              <a:rPr lang="en-US" smtClean="0"/>
              <a:t>‹#›</a:t>
            </a:fld>
            <a:endParaRPr lang="en-US"/>
          </a:p>
        </p:txBody>
      </p:sp>
    </p:spTree>
    <p:extLst>
      <p:ext uri="{BB962C8B-B14F-4D97-AF65-F5344CB8AC3E}">
        <p14:creationId xmlns:p14="http://schemas.microsoft.com/office/powerpoint/2010/main" val="8435389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12.xml"/><Relationship Id="rId5" Type="http://schemas.openxmlformats.org/officeDocument/2006/relationships/image" Target="../media/image7.png"/><Relationship Id="rId4" Type="http://schemas.openxmlformats.org/officeDocument/2006/relationships/image" Target="../media/image6.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image" Target="../media/image8.emf"/><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3" Type="http://schemas.openxmlformats.org/officeDocument/2006/relationships/hyperlink" Target="http://www.topmarks.co.uk/Flash.aspx?f=AddHorizontalPVcardsv3" TargetMode="External"/><Relationship Id="rId2" Type="http://schemas.openxmlformats.org/officeDocument/2006/relationships/hyperlink" Target="http://www.topmarks.co.uk/Flash.aspx?f=AddExpandv2" TargetMode="External"/><Relationship Id="rId1" Type="http://schemas.openxmlformats.org/officeDocument/2006/relationships/slideLayout" Target="../slideLayouts/slideLayout2.xml"/><Relationship Id="rId4" Type="http://schemas.openxmlformats.org/officeDocument/2006/relationships/hyperlink" Target="http://nlvm.usu.edu/en/nav/frames_asid_155_g_2_t_1.html" TargetMode="External"/></Relationships>
</file>

<file path=ppt/slides/_rels/slide9.xml.rels><?xml version="1.0" encoding="UTF-8" standalone="yes"?>
<Relationships xmlns="http://schemas.openxmlformats.org/package/2006/relationships"><Relationship Id="rId3" Type="http://schemas.openxmlformats.org/officeDocument/2006/relationships/hyperlink" Target="http://www.topmarks.co.uk/Flash.aspx?f=AddHorizontalPVcardsv3" TargetMode="External"/><Relationship Id="rId2" Type="http://schemas.openxmlformats.org/officeDocument/2006/relationships/hyperlink" Target="http://www.topmarks.co.uk/Flash.aspx?f=AddExpandv2" TargetMode="External"/><Relationship Id="rId1" Type="http://schemas.openxmlformats.org/officeDocument/2006/relationships/slideLayout" Target="../slideLayouts/slideLayout13.xml"/><Relationship Id="rId4" Type="http://schemas.openxmlformats.org/officeDocument/2006/relationships/hyperlink" Target="http://nlvm.usu.edu/en/nav/frames_asid_155_g_2_t_1.html" TargetMode="Externa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1.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8" Type="http://schemas.openxmlformats.org/officeDocument/2006/relationships/hyperlink" Target="http://www.topmarks.co.uk/Flash.aspx?f=mentaldivisionv2" TargetMode="External"/><Relationship Id="rId3" Type="http://schemas.openxmlformats.org/officeDocument/2006/relationships/hyperlink" Target="http://resources.hwb.wales.gov.uk/VTC/2008-09/daydream/tablau-1-6/c_index.html" TargetMode="External"/><Relationship Id="rId7" Type="http://schemas.openxmlformats.org/officeDocument/2006/relationships/hyperlink" Target="http://www.taw.org.uk/lic/itp/grouping.html" TargetMode="External"/><Relationship Id="rId2" Type="http://schemas.openxmlformats.org/officeDocument/2006/relationships/hyperlink" Target="http://www.topmarks.co.uk/Flash.aspx?f=NumberFactsGridv2" TargetMode="External"/><Relationship Id="rId1" Type="http://schemas.openxmlformats.org/officeDocument/2006/relationships/slideLayout" Target="../slideLayouts/slideLayout13.xml"/><Relationship Id="rId6" Type="http://schemas.openxmlformats.org/officeDocument/2006/relationships/hyperlink" Target="http://nlvm.usu.edu/en/nav/frames_asid_155_g_2_t_1.html" TargetMode="External"/><Relationship Id="rId5" Type="http://schemas.openxmlformats.org/officeDocument/2006/relationships/hyperlink" Target="http://resources.hwb.wales.gov.uk/VTC/3_num_multiply/cym/Cyflwyniad/default.htm" TargetMode="External"/><Relationship Id="rId4" Type="http://schemas.openxmlformats.org/officeDocument/2006/relationships/hyperlink" Target="http://resources.hwb.wales.gov.uk/VTC/2008-09/daydream/tablau-7-12/c_index.html" TargetMode="External"/><Relationship Id="rId9" Type="http://schemas.openxmlformats.org/officeDocument/2006/relationships/hyperlink" Target="http://www.mathszone.co.uk/calculating-xd/"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www.topmarks.co.uk/Flash.aspx?f=mentaldivisionv2" TargetMode="External"/><Relationship Id="rId2" Type="http://schemas.openxmlformats.org/officeDocument/2006/relationships/hyperlink" Target="http://www.topmarks.co.uk/Flash.aspx?f=NumberFactsGridv2" TargetMode="External"/><Relationship Id="rId1" Type="http://schemas.openxmlformats.org/officeDocument/2006/relationships/slideLayout" Target="../slideLayouts/slideLayout13.xml"/><Relationship Id="rId4" Type="http://schemas.openxmlformats.org/officeDocument/2006/relationships/hyperlink" Target="http://www.mathszone.co.uk/calculating-xd/"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www.ncetm.org/" TargetMode="External"/><Relationship Id="rId2" Type="http://schemas.openxmlformats.org/officeDocument/2006/relationships/hyperlink" Target="https://www.ncetm.org.uk/resources/40529" TargetMode="External"/><Relationship Id="rId1" Type="http://schemas.openxmlformats.org/officeDocument/2006/relationships/slideLayout" Target="../slideLayouts/slideLayout13.xml"/><Relationship Id="rId4" Type="http://schemas.openxmlformats.org/officeDocument/2006/relationships/image" Target="../media/image12.png"/></Relationships>
</file>

<file path=ppt/slides/_rels/slide1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hyperlink" Target="http://www.iseemaths.com/visual-supports/"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2.xml"/><Relationship Id="rId4" Type="http://schemas.openxmlformats.org/officeDocument/2006/relationships/image" Target="../media/image16.tiff"/></Relationships>
</file>

<file path=ppt/slides/_rels/slide2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5.png"/><Relationship Id="rId1" Type="http://schemas.openxmlformats.org/officeDocument/2006/relationships/slideLayout" Target="../slideLayouts/slideLayout13.xml"/><Relationship Id="rId4" Type="http://schemas.openxmlformats.org/officeDocument/2006/relationships/image" Target="../media/image17.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9117599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80657" y="1749793"/>
            <a:ext cx="6430967" cy="1962149"/>
          </a:xfrm>
        </p:spPr>
        <p:txBody>
          <a:bodyPr/>
          <a:lstStyle/>
          <a:p>
            <a:r>
              <a:rPr lang="en-GB" dirty="0"/>
              <a:t>Teaching calculations</a:t>
            </a:r>
          </a:p>
        </p:txBody>
      </p:sp>
      <p:pic>
        <p:nvPicPr>
          <p:cNvPr id="4" name="Picture 3"/>
          <p:cNvPicPr>
            <a:picLocks noChangeAspect="1"/>
          </p:cNvPicPr>
          <p:nvPr/>
        </p:nvPicPr>
        <p:blipFill>
          <a:blip r:embed="rId2"/>
          <a:stretch>
            <a:fillRect/>
          </a:stretch>
        </p:blipFill>
        <p:spPr>
          <a:xfrm>
            <a:off x="727377" y="4012574"/>
            <a:ext cx="1367147" cy="1243692"/>
          </a:xfrm>
          <a:prstGeom prst="rect">
            <a:avLst/>
          </a:prstGeom>
        </p:spPr>
      </p:pic>
      <p:pic>
        <p:nvPicPr>
          <p:cNvPr id="5" name="Picture 4"/>
          <p:cNvPicPr>
            <a:picLocks noChangeAspect="1"/>
          </p:cNvPicPr>
          <p:nvPr/>
        </p:nvPicPr>
        <p:blipFill>
          <a:blip r:embed="rId3"/>
          <a:stretch>
            <a:fillRect/>
          </a:stretch>
        </p:blipFill>
        <p:spPr>
          <a:xfrm>
            <a:off x="3450783" y="4267243"/>
            <a:ext cx="1735428" cy="1156952"/>
          </a:xfrm>
          <a:prstGeom prst="rect">
            <a:avLst/>
          </a:prstGeom>
        </p:spPr>
      </p:pic>
      <p:pic>
        <p:nvPicPr>
          <p:cNvPr id="6" name="Picture 5"/>
          <p:cNvPicPr>
            <a:picLocks noChangeAspect="1"/>
          </p:cNvPicPr>
          <p:nvPr/>
        </p:nvPicPr>
        <p:blipFill>
          <a:blip r:embed="rId4"/>
          <a:stretch>
            <a:fillRect/>
          </a:stretch>
        </p:blipFill>
        <p:spPr>
          <a:xfrm>
            <a:off x="6381106" y="4112673"/>
            <a:ext cx="1475931" cy="1466092"/>
          </a:xfrm>
          <a:prstGeom prst="rect">
            <a:avLst/>
          </a:prstGeom>
        </p:spPr>
      </p:pic>
      <p:pic>
        <p:nvPicPr>
          <p:cNvPr id="8" name="Picture 7"/>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196067" y="1449161"/>
            <a:ext cx="6414797" cy="1122590"/>
          </a:xfrm>
          <a:prstGeom prst="rect">
            <a:avLst/>
          </a:prstGeom>
        </p:spPr>
      </p:pic>
    </p:spTree>
    <p:extLst>
      <p:ext uri="{BB962C8B-B14F-4D97-AF65-F5344CB8AC3E}">
        <p14:creationId xmlns:p14="http://schemas.microsoft.com/office/powerpoint/2010/main" val="17158029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78389" y="514579"/>
            <a:ext cx="3255859" cy="1207165"/>
          </a:xfrm>
        </p:spPr>
        <p:txBody>
          <a:bodyPr>
            <a:noAutofit/>
          </a:bodyPr>
          <a:lstStyle/>
          <a:p>
            <a:r>
              <a:rPr lang="en-GB" b="1" dirty="0"/>
              <a:t>Session Objectives</a:t>
            </a:r>
          </a:p>
        </p:txBody>
      </p:sp>
      <p:sp>
        <p:nvSpPr>
          <p:cNvPr id="3" name="Content Placeholder 2"/>
          <p:cNvSpPr>
            <a:spLocks noGrp="1"/>
          </p:cNvSpPr>
          <p:nvPr>
            <p:ph idx="1"/>
          </p:nvPr>
        </p:nvSpPr>
        <p:spPr>
          <a:xfrm>
            <a:off x="5255111" y="2077591"/>
            <a:ext cx="3425925" cy="3172141"/>
          </a:xfrm>
        </p:spPr>
        <p:txBody>
          <a:bodyPr>
            <a:normAutofit fontScale="92500" lnSpcReduction="10000"/>
          </a:bodyPr>
          <a:lstStyle/>
          <a:p>
            <a:r>
              <a:rPr lang="en-GB" dirty="0"/>
              <a:t>to explain progression in learning calculation across the primary </a:t>
            </a:r>
            <a:r>
              <a:rPr lang="en-GB" dirty="0" smtClean="0"/>
              <a:t>school</a:t>
            </a:r>
          </a:p>
          <a:p>
            <a:endParaRPr lang="en-GB" dirty="0"/>
          </a:p>
          <a:p>
            <a:r>
              <a:rPr lang="en-GB" dirty="0"/>
              <a:t>to evaluate resources to scaffold learning calculation</a:t>
            </a:r>
          </a:p>
        </p:txBody>
      </p:sp>
      <p:sp>
        <p:nvSpPr>
          <p:cNvPr id="4" name="Title 1"/>
          <p:cNvSpPr txBox="1">
            <a:spLocks/>
          </p:cNvSpPr>
          <p:nvPr/>
        </p:nvSpPr>
        <p:spPr>
          <a:xfrm>
            <a:off x="908481" y="455381"/>
            <a:ext cx="4056977" cy="1325563"/>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cy-GB" b="1" dirty="0" smtClean="0"/>
              <a:t>Amcanion y Sesiwn</a:t>
            </a:r>
            <a:endParaRPr lang="cy-GB" b="1" dirty="0"/>
          </a:p>
        </p:txBody>
      </p:sp>
      <p:sp>
        <p:nvSpPr>
          <p:cNvPr id="5" name="Content Placeholder 2"/>
          <p:cNvSpPr txBox="1">
            <a:spLocks/>
          </p:cNvSpPr>
          <p:nvPr/>
        </p:nvSpPr>
        <p:spPr>
          <a:xfrm>
            <a:off x="740934" y="2070040"/>
            <a:ext cx="3357730" cy="3124201"/>
          </a:xfrm>
          <a:prstGeom prst="rect">
            <a:avLst/>
          </a:prstGeom>
        </p:spPr>
        <p:txBody>
          <a:bodyPr>
            <a:normAutofit fontScale="77500" lnSpcReduction="20000"/>
          </a:bodyPr>
          <a:lst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r>
              <a:rPr lang="cy-GB" sz="3200" dirty="0" smtClean="0"/>
              <a:t>esbonio dilyniant dysgu cyfrifo ar draws yr ysgol gynradd, ac esbonio dulliau cyfrifo a argymhellir ar gyfer Cymru.</a:t>
            </a:r>
          </a:p>
          <a:p>
            <a:pPr marL="0" indent="0">
              <a:buNone/>
            </a:pPr>
            <a:r>
              <a:rPr lang="cy-GB" sz="3200" dirty="0" smtClean="0"/>
              <a:t> </a:t>
            </a:r>
          </a:p>
          <a:p>
            <a:r>
              <a:rPr lang="cy-GB" sz="3200" dirty="0" smtClean="0"/>
              <a:t>gwerthuso adnoddau er mwyn sgaffaldio dysgu cyfrifo</a:t>
            </a:r>
            <a:endParaRPr lang="cy-GB" sz="3200" dirty="0"/>
          </a:p>
        </p:txBody>
      </p:sp>
    </p:spTree>
    <p:extLst>
      <p:ext uri="{BB962C8B-B14F-4D97-AF65-F5344CB8AC3E}">
        <p14:creationId xmlns:p14="http://schemas.microsoft.com/office/powerpoint/2010/main" val="35582447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4783069" y="278010"/>
            <a:ext cx="4360930" cy="941785"/>
          </a:xfrm>
        </p:spPr>
        <p:txBody>
          <a:bodyPr>
            <a:noAutofit/>
          </a:bodyPr>
          <a:lstStyle/>
          <a:p>
            <a:r>
              <a:rPr lang="en-GB" sz="3600" dirty="0"/>
              <a:t>National Curriculum Requirements</a:t>
            </a:r>
          </a:p>
        </p:txBody>
      </p:sp>
      <p:sp>
        <p:nvSpPr>
          <p:cNvPr id="3" name="Content Placeholder 2"/>
          <p:cNvSpPr>
            <a:spLocks noGrp="1"/>
          </p:cNvSpPr>
          <p:nvPr>
            <p:ph idx="4294967295"/>
          </p:nvPr>
        </p:nvSpPr>
        <p:spPr>
          <a:xfrm>
            <a:off x="4783070" y="1567649"/>
            <a:ext cx="4360930" cy="3063882"/>
          </a:xfrm>
        </p:spPr>
        <p:txBody>
          <a:bodyPr>
            <a:normAutofit fontScale="92500" lnSpcReduction="10000"/>
          </a:bodyPr>
          <a:lstStyle/>
          <a:p>
            <a:pPr marL="0" indent="0">
              <a:buNone/>
            </a:pPr>
            <a:r>
              <a:rPr lang="en-GB" dirty="0"/>
              <a:t>Look at: Using number skills, calculate using written and mental methods</a:t>
            </a:r>
          </a:p>
          <a:p>
            <a:pPr marL="0" indent="0">
              <a:buNone/>
            </a:pPr>
            <a:r>
              <a:rPr lang="en-GB" dirty="0"/>
              <a:t>for Key Stage 2 (p.5)</a:t>
            </a:r>
          </a:p>
          <a:p>
            <a:pPr marL="0" indent="0">
              <a:buNone/>
            </a:pPr>
            <a:r>
              <a:rPr lang="en-GB" dirty="0"/>
              <a:t>Summarise progression in calculations. </a:t>
            </a:r>
          </a:p>
          <a:p>
            <a:pPr marL="0" indent="0">
              <a:buNone/>
            </a:pPr>
            <a:r>
              <a:rPr lang="en-GB" dirty="0"/>
              <a:t>Is there anything that surprises you? </a:t>
            </a:r>
          </a:p>
          <a:p>
            <a:pPr marL="0" indent="0">
              <a:buNone/>
            </a:pPr>
            <a:endParaRPr lang="en-GB" dirty="0"/>
          </a:p>
        </p:txBody>
      </p:sp>
      <p:sp>
        <p:nvSpPr>
          <p:cNvPr id="4" name="AutoShape 2" descr="data:image/jpeg;base64,/9j/4AAQSkZJRgABAQAAAQABAAD/2wCEAAkGBhAQEBAODREQEBMPEBEPEBAPEBAOEBAQFBEhFBMQEhMjHSYeFxwjGxIWHy8gIycpLCwtGR4xNTAvOCYrLjUBCQoKDgwOGg8PGjUcHyU1NS8pKSwtNSwpKSkpKyksKSkpLDUsLSkpKSwpLSksKSksKikpKSwpKSksKSkpKSkpKf/AABEIAQQAwgMBIgACEQEDEQH/xAAbAAEAAwEBAQEAAAAAAAAAAAAABAUHBgMBAv/EAE0QAAECAgMIChAEBgIDAQAAAAEAAgMRBBIhBQYxM1FTc7ITFBYiQXKSk9HSBxUXMjQ1UmFjcZGio7Gz4mKBweEjJHSCocJCw0Pw8SX/xAAaAQEBAAMBAQAAAAAAAAAAAAAABQEDBAIG/8QALBEAAQIEBgEEAgMBAQAAAAAAAAEEAgMRURITM0Gh8DQUcZHBIWExMrEjIv/aAAwDAQACEQMRAD8Axy5FzNsRDDrVJNLpyrYCBKUxlVxuM9MOb+5Rb0ce7RO1mrt6NRXRCQyUwJ2mViqtW8uOXijQlunEyCZhgU5LcZ6b4f3JuM9N8P7l2vaWLkbygnaWLkbygun0re3KnP6lxfhDitxnpvh/cm4z0w5v7l2vaWLkbygnaWLkbygnpW9uVHqXF+EOK3Gem+H9ybjPTfD+5dr2li5G8oJ2li5G8oJ6VvblR6lxfhDitxnpvh/cm4z0w5v7loFCvRpMYOMMQ96QDOIBh/JSdwNMyQud/Za1ktUWi/6e0mul/Kf4hm24z0w5v7k3Gem+H9y0ncDTMkLnf2TcDTMkLnf2WMtpdPkzmO7L8IZtuM9N8P7k3GemHN/ctJ3A0zJC539k3A0zJC539ky2l0+RmO7L8IZtuM9MOb+5Nxnpvh/ctJ3A0zJC539lJo/Yyp7xWaIEpyti/amW0unyMx3ZfhDLdxnpvh/cm4z03w/uWrdyu6GSBzx6qdyu6GSBzx6qZbS6fKjMd9RDKdxnphzf3JuM9MOb+5at3K7oZIHPHqp3K7oZIHPHqpltLp8qMbu3CGU7jPTfD+5Nxnpvh/ctW7ld0MkDnj1V40vsaXRhtL9jhxJWlsKIHP8AyaQJ/kmW0/XyFmO0v8IZfuM9MOb+5c7SIVR7mTnVc5s8E5GU1pJEjI2EGRBsIORZ1dDHRdI/WK53kiCWiLAlDoZzo5iqkakdERTigXl6OPdonazVolwe/dxP9gs7vRx7tE7WatEuD37uJ/sFbZ6BHdeQhdoiLYZCIiAIiIDob1e9i8ZnyKvVRXq97F4zPkVeqQ41FKMn+iBERaDaEREAV3cfF/3FUiu7j4v+4oCciIsGQiIgC+FfV8KAwa/hgbdGlgCQ2Wf5loJPtJKx+6GOi6R+sVsV/fjKl6QfTasduhjoukfrFU3elB3YmtNSZ7/akdERTCkXl6OPdonazVolwe/dxP8AYLO70ce7RO1mrRLg9+7if7BW2egR3XkIX9HDK42QkNtrEYZS4P8ACkRaPCqFzXzcBOqLWzJkGgm3z+oFQ0XtUqeqk4QYBlN9SwE2l0rMGDfGYnZLDJfqLQ4Is2QzyTBAssmZcPm9Sr0WMK3M1/RI2OHJk3AEglxaC/hsBE7DKeCy0ZCvxSgyu7Y7W2VcOS3DbhmvJFlEMVOhvV72LxmfIq9VFer3sXjM+RV6pLjUUoSf6IERFoNoREQBXdx8X/cVSK7uPi/7igJyIiwZCIiAL4V9XwoDCb/B/wDpUvSN+k1Y5dDHRdI/WK2S/wC8ZUvSN+k1Y3dDHRdI/WKpO9KX3YmtNWZ7/akdERTSkXl6OPdonazVolwe/dxP9gs7vQx7tE7Wau9uXSKjnGU5tlhlwq2z0SM7VEn1U6JFA7afg979k7afg979lvwKec2C5PRQO2n4Pe/ZO2n4Pe/ZMCmM2C5PRQO2n4Pe/ZO2n4Pe/ZMCmc2C52F6vexeMz5FXqobw2Pjtj1A1tVzAazjbNp8y6rtNGyw+U7qqM4T/opUkLWBFQhopnaaNlh8p3VTtNGyw+U7qrnNxDRTO00bLD5TuqnaaNlh8p3VQENXdx8X/cVA7TRssPlO6qnUOBFhtqyhm0mddw/1QVJ6KPWi+TD5buqlaL5MPlu6qwKkhFHrRfJh8t3VStF8mHy3dVBUkL4V4Vovkw+W7qpWi+TD5buqgqYjf94ypekb9Jqxu6GOi6R+sVsV/c+2NKrSnsjZyMxim8MgsduhjoukfrFU3elL7sTmmrM9/tSOiIphSL29DHu0TtZq7ai4T6v1XE3oY92idrNXbUXCfV+qusdIhvtUlIiLsOEIiIAiIgNG7E/eUrjwtUrv1wHYn7ylceFqld+vn3etF3Y+haaMPdwiIuY6QiIgCIoF2LrsorGRIgcWvishEtANWthe63vWgEk5AUBPRVIvkgh8djy5go7mMfEc2bCXtLpgicgKrgSZAEFeTb66OYuxFxbbFYXPa5gESFFbDc2RGCcQb7AgLtFWPvlojZh0ZgquLThwgOJIstA2N9os3jrbCvRt3aOQ0iIJOeIYMnSrmUgTLezrtlPDWEsIQE9fCqmjX0Ud4rh8mmQaHNeIjnF72yEKVb/wvPqByFT6HT4cZpdBdXaCRWAIaZcLTLfDzixAYjf94ypekb9Jqxu6GOi6R+sVsl/3jKl6Rv0mrG7oY6LpH6xVJ3pS+7E5pqzPf7UjoiKaUS9vQx7tE7Wau2ouE+r9VxN6GPdonazV21Fwn1fqrrHSIb7VJSIi7DhCIiAIiIDRuxP3lK48LVK79cB2J+8pXHhapXfr593rRd2PoWmjD3cIiLmOkLxiU2G0VnPY0TlMuAE8k17Ks3N0aRbsYk54iOFZxrOBJBNtvfuHqMkBOfSmNlWewTnKbgJywy9o9qi06BApADIjmuDHVi0ObI7wtLXeaTzMKPuTolQQtjk1ri9snxA4OdKbg6c57wDDgmMBX4ZefQxIbFgAEi95BkZidttpJ/NAQaTerQnM2N8V0g1sJxdFYXOJa5s3lwM3uMR5rd9OciLVOiXEo84lZ7v42yAiu0VdkcHvDbJ98yds8JXvAvco7BVY1w3+yT2SIXVpFpMyZ2h7h+a823qUQEHYySHB4cXvLqwwEmduHAUBFhXsURuyBplbEa4AwmlmyMcCwuDQ42RiRWJlML7Sb3qLEiBzojq0N7IpaHsIDgIYYSCDVso7LRI2utk6SkC9KiWfwyZcDokRwPnIJtlM+1err3KMXMcYdrKlXfOlvAAyYnbKoEBBbceitdXbHc18MlzXiLCLobQ573NkQRVlSHzrA2VcgKsbmXNZBMQsc5xiv2R0yyUyJWNaA0TyymeElRo96NDe5z3QjN7i58okRtYkkmcjlef8ZAplzrkQaOC2A2qHSJEybQJT9fn4UBi1/wB4ypekb9Jqxu6GOi6R+sVsl/3jKl6Rv0mrG7oY6LpH6xVJ3pS+7E1pqzPf7UjoiKaUi9vQx7tE7Wau2ouE+r9VxN6GPdonazVqt4l70Omx4kKK57AyFsgMOrOdcCVoOVWmkaQSFiUjO4Fjn4UKpFp3cpo2epHthdVO5TRs9SPbC6q9eulGv0M0zFFp3cpo2epHthdVO5TRs9SPbC6qeulD0M0zFFp3cpo2epHthdVO5TRs9SPbC6qeulD0M0j9ifvKVx4WqV364uFcvtXNlFiOcI2+dszWuILbBKUvKK9N0tJyw+bPWUqfEkyYsSFWRCsuWkKnYIuP3S0nLD5s9ZekC+GkOe1pczfOa0yh5TLKtNDfU6xFH2KJnPcamxRM57jUFSQij7FEznuNTYomc9xqCpIRR9iiZz3GpsUTOe41BUkIo+xRM57jU2KJnPcagqSF8K8NiiZz3Gr4YUTOe41BUxK/7xlS9I36TVjd0MdF0j9YrYr+wRdGlTMzsjbZSn/CbwLHboY6LpH6xVF3pS+7E5pqzPf7UjoiKaUi9vQx7tE7Watp7EPhcf8Apj9Vqxa9DHu0TtZq2nsQ+Fx/6Y/VaqkvxIu7oTJnlw9ua5JJIillMSSSIgEkkiIDmr7e/hcV3zCoFf329/C4rvmFQLJgL2oeMh6RmsF4r2oeMh6RmsFkHer6vk0mvJk+oiIAiIgCIiAL4V9XwoDCr/vGVL0jfpNWN3Qx0XSP1itkv+8ZUvSN+k1Y3dDHRdI/WKpO9KX3YmtNWZ7/AGpHREU0pF7ehj3aJ2s1bT2IfC4/9MfqtWLXoY92idrNW09iHwuP/TH6rVUl+JF3dCZM8uHuymuIiKWUwiIgCIiAh065UOMQYgJqggScW4f/AIo25qj+S7luVqiAqtzVH8l3Lcq++C5UOj0WPHg1mxIUMxGOLi6Tm2gyNhXSqsvloj41EpEGEKz4kJzWiYEycAmbF7gpiSp4jrhWhl2766Of+FB6q63se3w0mlPpApMSuIbYZbvGMkSXTwAZAuS3AXRzHxYPWXW9j692k0V9INJh7GIjYYbv2PmQXTwEywhVHGRlrhpX9Epvn5iYq0O3RfAvqkFgIiIAi86RSGw2l7zVaMJM7LZfqoW6GjZ1vsd0LKIq/wAGKohYr4VHod0IcaexODqspyBEp4FIKwqUBhV/3jKl6Rv0mrG7oY6LpH6xWyX/AHjKl6Rv0mrG7oY6LpH6xVJ3pS+7E5pqzPf7UjoiKaUi9vQx7tE7Watp7EPhcf8Apj9Vqxa9DHu0TtZq1rsdxXNpEUscWHYMLaps2RtloKqykq1VCXNWjqE2tFyu34+eieyF1E2/Hz0T2QuouDJiKGYdUi5Xb8fPRPZC6ibfj56J7IXUTJiGYdUi5Xb8fPRPZC6ibfj56J7IXUTJiGYdUiprkuiRA+vGiGRErIXCOKrDars7E+H1VrWGi0PaLUkoo+1XZ2J8PqrypEN7BWER5k5lhEORBeAQd751gVJiSQL6sGQiKqunS3seAx0hVBlIZSgLVFz/AGyi+WfY3oTtlF8s+xvQgJ18Xg0X1N1wuHXVtiujEQopLmvIDhYJ8OEecBStzNG8g8t/SuiVNSBKKaY4FiWqEC87BG9bPkV0ZUag3Mhwa2xAitKc3F2DBh9aklapkWKJVQ9wpSGimFX/AHjKl6Rv0mrG7oY6LpH6xWyX/eMqXpG/SasbuhjoukfrFd7vSl92OBpqzPf7UjoiKaUi9vQx7tE7WatY7H/hEXQ/9jVk96GPdonazVrHY/8ACIuh/wCxqrt/GUlT/JQ71ERaDtCIiGAiIgLi9/BE9bfkVcKnvfwRPW35FW64pn9lN8P8H1Rrod4eND+oFJUa6HeHjQ/qBeEMr/BJREQyFSXYxg4o+ZV2qS7GMHFHzKAgoiLJg96BjGcb9F0S52gYxnG/RdEsGQvhX1fCgMKv+8ZUvSN+k1Y3dDHRdI/WK2S/7xlS9I36TVjd0MdF0j9Yqk70pfdic01Znv8AakdERTSiXt6GPdonazVq14LJx4s54ngc5v8AzGQrKb0Me7RO1mrWOx/4RF0P/Y1V2/jKSp/kodxtcZX85E6U2uMr+cidK9UWmp10Q8trjK/nInSm1xlfzkTpXqiwKIeW1xlfzkTpTa4yv5yJ0r1RZqKIWVwaKCH2vwtwRYg4OMrbaTcsTnYvWVfe/gietvyKuFxTF/8ASm+FEoR9pNyxOdi9ZfDQW8JeZEGRiRCJgzExO3ApKLxU9UQBERYMheMWiMeZuaCcHCvZEBG7WwvIH+elO1sLyB/npUlEBWXSorYcJz4YqubIhwJmN8BZ7VRds42cf7V0V2sRE9Q1guUXVJRFT8mmYv5JPbONnH+1O2cbOP8AaoyLdhSxrqpnN9cQupsdziSS9sycJ/htWSXQx0XSP1itZvo8Mj8ZuoFk10MdF0j9Yra904O7HMy1IyOiIpRTL29DHu0TtZq1jsf4+Lof+xqya9DHu0TtZq1jsf8AhETQnXaq0haNlUlTkq6Q75ERcWchQwBERM5LDAEREzksMBcXAwRPW35FXC5FkVze9c5s8MiQv1tqJ5b+W5aIlqtTYn4Sh1iLk9tRPLfy3JtqJ5b+W5eTJ1iLk9tRPLfy3JtqJ5b+W5AdYi5PbUTy38tybaieW/luQHWIuT21E8t/Lcm2onlv5bkBfXaxET1DWC5RTHx3uEnOcQcILiQvKoMgW6XMSFKGuKHEp4IveoMgSoMgW3OSx4y1Mwvo8Mj8ZuoFk10MdF0j9YrWb6fDKRxxqBZNdDHRdI/WK6Xq1lwd2ORn+JkfdyOiIpZSLy9HHu0TtZq1i8DwiJoTrtWT3o492idrNWsXgeERNCddqqyvFiJc3y4e3O+REUsphERAEREAREQBERAEREAREQBERAVN1LoRi2Iy5+xRY0MgPa5wNQkGQIrNtOWcrHepUsG7dIhw3GLGhxIsR9HbEc2H/L0ScOIYgY0GcQhkAu4AS5psCs75LjhzX0qG90KNCgvAe17mh0MNdOGZZS6wyNsvUqmjGHSWVNhpEImHCaGso73wop2EQ31ZGq2HVa1lYRGlzZgmRJIySLl3SpL3teA6cRsPY4NKfEEWo4kmO9jWCG0ESkGzlKQtJV/cx5cwumXNc97oZcaxMMne25MJH4S1cnS4jKsOHR3UuG573wo7ASzZYcMERYjSyx1UNIDGGW+lVwLpbjx5mKxjzFhMLBBiutJm3fw60hXDZN334iCSQhhTgb6fDKRxxqBZNdDHRdI/WK1m+nwykccagWTXQx0XSP1iqTvSg7sT2mrM7upHREUwol5ejj3aJ2s1axeB4RE0J12rJ70ce7RO1mrWOx/4RE0J12qrK8WIlzfKh7c6yLTaS0PlRw8hwDKsRorM2SrWtlI1AXSnwtHCSPDttSrf5J537gJR4Yk0YHO/b919NwolabKXSGCu57miq5pBM6ttowerzL6LhRLP5ylTlIms22U5GWDhyWyE1LKh9jXRpbXkCibIybwwsita6Q71z54J+af6L9uujSJMIoryS6IIjQ9gqtaDsbmuMq1be4MG+yW+bLguqubEpVJiVocSGazgLHiVYSkAQJSPSv1EuG5zCx9IjumSZl3AWFsgBLypzygZEB4Qrs0uX8ShPnKcmRG4AADbgJmXSGGTTwi32iXWpFWE9lFe4PZWiMJqRIbiZVbfWODBbZIrz3OvrFwpdKBJcZhzZ1iAJ4PMP/Zr2Fx31Ax1Jjuk9sQPNXZJtBBE8FW0GUrCEB+aPdaO5zmuocVlUG10RlUuqFwE5WgkATE5TtlgXmLr0re/yT8O/wD4jGjvJ70Hz1cvDwoy4EUNqCm0kCQFhZMb6sZHDM2iZnZ+c/ai3IiQ3NdtqO4NM6j6rmOBwgjCcJ4bMNqA+G6FKFT+VLg5ra1WIxpY4ukcJkZDgE1+ot0Y4aS2ivJDYLpGIw1q9sRjfOzKbD8/CLe6XGttqkCbSwhpaAWGe9IM8otw70L1h3Iitex2247mh03sfVIeKpEhKUrSDw4PUQB4MuzSyQdpPLXNaQNkYx7ZtmawMsspSH6K5hPJa0uFUkAlptLSRa0nhlgVU24UWYnTaTICVUVGixgaLZTwithwzylfqFcaK17XClx3ARA97Hyc17Q2VQYJTInw4TZgIAtpoqmBcOI0sL6XSYtVxcQ8tk41SBOUsFb/ABltUfcs6QlS6SC0hzTNsw6qGz9ydvCShgvlXR74KMxxbEjNaQS0gh2EGUsHmPsKsAq+Lc2KXucykvYHE70QoRkJ2AOlMymcOWaAp6bTaLS3VNuxgIgbDbAgtqtnXse+cM4XDDMCQ9al0q71B2HY6RFa5tRgeyo9tYGUt4BYDYaowDCJKfEoUcuJFJc0FxNXYYRkD/xBPB0L8Q7nRwCNskkurB2wwwe9kZidvBhngQyUkSHQ60OLBpToEOE8ugsgw27EIpsc61hLqxFoEgZYJ2npaHdCHGaXwniIAZEieGU+HzEH2KKbnR+GlOmCSDteBZMSyKXRYL2NIiRDFM51i1rLJASkLOAn80Bmt9PhlI441AsmuhjoukfrFazfQ6dMpEs5L8w0A/5Cya6GOi6R+sVSd6UHdic01Jnd1I6IimFEvb0Me7RO1mrv7j3ZfRXuiQ2scXNqGvWIlMGdhGRZlci6W13mJVrTaWynVwkGeDzK33ZnMjnD0Ko3nyoZWCMmOZE2KbjgNN7oFJzcDkxOsndApObgcmJ1lmW7M5kc4ehN2ZzI5w9C942luDxgeX5NN7oFJzcDkxOsndApObgcmJ1lmW7M5kc4ehN2ZzI5w9CY2luBgd35NN7oFJzcDkxOsndApObgcmJ1lmW7M5kc4ehN2ZzI5w9CY2luBgd35NN7oFJzcDkxOsndApObgcmJ1lmW7M5kc4ehN2ZzI5w9CY2luBgd35NN7oFJzcDkxOsndApObgcmJ1lmW7M5kc4ehN2ZzI5w9CY2luBgd35NN7oFJzcDkxOsndApObgcmJ1lmW7M5kc4ehN2ZzI5w9CY2luBgd35NN7oFJzcDkxOsndApObgcmJ1lmW7M5kc4ehN2ZzI5w9CY2luBgd35NN7oFJzcDkxOsndApObgcmJ1lmW7M5kc4ehN2ZzI5w9CY2luBgd35NN7oFJzcDkxOsndApObgcmJ1lmW7M5kc4ehN2ZzI5w9CY2luBgd35NN7oFJzcDkxOsvzFv9pRBDWwWE/8AJrXEjzibiP8ACzTdmcyOcPQm7M5kc4ehEmNLcDLd35Ooc4kkkkkmZJtJJwkrOboY6LpH6xV7uzOZHOHqrnqRFrvc+UqznOlkmZyWl5PgmIiQm5nIjlKuM80RFOKAREQBERAEREAREQBERAEREAREQBERAEREAREQBERAEREAREQH/9k="/>
          <p:cNvSpPr>
            <a:spLocks noChangeAspect="1" noChangeArrowheads="1"/>
          </p:cNvSpPr>
          <p:nvPr/>
        </p:nvSpPr>
        <p:spPr bwMode="auto">
          <a:xfrm>
            <a:off x="47625" y="748903"/>
            <a:ext cx="228600" cy="2286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68580" tIns="34290" rIns="68580" bIns="34290" numCol="1" anchor="t" anchorCtr="0" compatLnSpc="1">
            <a:prstTxWarp prst="textNoShape">
              <a:avLst/>
            </a:prstTxWarp>
          </a:bodyPr>
          <a:lstStyle/>
          <a:p>
            <a:endParaRPr lang="en-GB" sz="1350"/>
          </a:p>
        </p:txBody>
      </p:sp>
      <p:sp>
        <p:nvSpPr>
          <p:cNvPr id="7" name="AutoShape 4" descr="data:image/jpeg;base64,/9j/4AAQSkZJRgABAQAAAQABAAD/2wCEAAkGBxQPEBURExQTFhIUGBgZFhcYGBgZGBYXFhocFxYhGRgaKCgsGiYnHBwUITEtJSktLy4uFx8zRDM4Nyg5MCwBCgoKDg0OGxAQGSwmICQtNCwyLSwsLS0sLSw0NC0sNCwsLCwsNC8sLSwvKy8sLCwsNCwsLC80LDAsLCwsLCwsLP/AABEIAKAAcAMBEQACEQEDEQH/xAAcAAEAAwEBAQEBAAAAAAAAAAAAAwQFAgYHAQj/xABDEAABAwIBBggOAQIFBQAAAAABAAIDBBEhBQYSFjFREyJBU5GSk9EVFzIzNVJUYXFzsbLS03IjgQdCYoLxJUOhwfD/xAAaAQEBAQEBAQEAAAAAAAAAAAAAAQIDBAUG/8QALhEAAgECAwcEAgEFAAAAAAAAAAECAxETFFEEITEyQXHwEhWR0WHxgQVCUsHh/9oADAMBAAIRAxEAPwD6DmlmvRvoKVzqWnc50MZJMbCSS0XJNkBrapUPslN2TO5ANUqH2Sm7JncgGqVD7JTdkzuQDVKh9kpuyZ3IBqlQ+yU3ZM7kA1SofZKbsmdyAapUPslN2TO5ANUqH2Sm7JncgK0eQMnukMYo6e4vjwLLXG0A22i604NK5L77FnVKh9kpuyZ3LJRqlQ+yU3ZM7kA1SofZKbsmdyAyc7c16NlBVObS07XNhkIIjYCCGmxBsgNfMz0dSfIi+wIDZQBAEAQBAEAQHEsgaC5xsALk7giV9wbPE0NTK8BhMgkYZQGMaQ4vc83dI9ws1tsfhbE3svZJRW/p5wPMm3uPQxTyxvbCSHERsLnaJNy5xa65uLDBeSTTe490Kaw7viBnAy/ku0Q1znHAFmi5rCHNOItpXN9liodMtK3Hze/9E8WV2ukEei/jGwdYWN2uc3l5Q0noQw6LUb388ZXzz9HVfyJfsKHEZmejqT5EX2BAbKAIAgCAIAgCAxs4qeol4JsGhbTvIX7G2HEOj/ms6xtvaF1pOCu5HOopO1ixTwmmYI2NMnK5xcA5zyeMTfftWJScnc604RSs2cys0nF7oRpWAxeMQDcD6nFZsdVJJWUiOWjBYNGINJBaSHN0gw2uLm9wQAPdZCqpv3y/ZIyPEO4BocLWOk3Cw0Rb4NJH90I5breorZ3OJybVkix4CXC9/wDKUOTt0O8zPR1J8iL7AhDZQBAEAQBAEAQBAZuU4muPGve3IGn/AMldINoxJJleKFgwAd8NBnw3fHpWm2ZSRy2GO9wHYcnBs2/8JdiyL0dNFYAhl9uIaD0LDlI3ZFHO6MNyZVBoAAglsBs8grLdypWO8zPR1J8iL7AoU2UAQBAEAQBAEAQEb4Wu2tB+IBwVuyWRyKSP1GdUJ6nqPSgaVh2sbu8kbE9T1FkDSsOBYw2/0hPU9RZGXnmP+nVfyJfsKhT8zMcPB1JiPMRfYEBs6Y3hANMbwgGmN4QDTG8IBpjeEA0xvCAaY3hANMbwgGmN4QDTG8IBpjeEA0xvCAxs83DwdV4jzEv2FAfzxk9g4GPAeS3k9y+/S5F2Pz9Xnl3LHBjcOhdDmODG4dCAcGNw6EA4Mbh0IBwY3DoQDgxuHQgHBjcOhAODG4dCAcGNw6EA4Mbh0IBwY3DoQDgxuHQgK+UGDgZMB5LuT3LFXkfY6UuePc6yd5mP+DfopS5F2FXnl3N3IzIHNcJiA7Tbokk7A15cD7jgPjoqVHP+01SUHzEpoKZouZS7ikgNe0bASL8U7SAP9ynrqaGsOn/kJKCmAuJXE2JHGaBe9gCbcgsb2xx2Ipz0I6dO3E7OSoHPDGSaWkbXDm/0+IHAkW4zdLSucLBqmJO12i4UL2TIKWmp3su55aeEc0YgEMNtFzsMbYm2CspTT4dDMY02uPU7hpKd8cbnSaL+D47QQDph3v2nRJP+0D3o5TTaSKoQcU79COWhhbJoFzh/T0+MQ2znWcxrsMDonGw2kciqnJq/5I4RTtfpcuNyTTvfZj9r3BrGvDiW46PG0cNl9h2gbVjEmlvRvCpt7mV6nJ9O3SAlJcGvIuWgaTSLA8vrDZibHALSnN9DLpwXU4jpYncAHOY3SBL3NdsHIDe9nbeQDGyrlLfYijFqN/P+liCgpdNt5bgEaQL2gOFxfG3FAGkeW+zBZc6luBtU6d1vKbYojC8ktDg86FiAS3je8/6doHxuVq8vUuxhKLi+5i5R8zJ/B30Vq8j7GaXPHuMneZj/AIN+iUuRdhV55dywuhzCAIDRpaKMxNkc8XMrWllxiwus4kbRv+BXNyalZLodIwTjdvqXX5IhJceGsNJthpMJAc/RI3HikOBv7iMFzVSVuB1dKN3v883iLJkDRjK1xIGNxYHSF7EW2YjHba+GxV1JvoRU4LiyCoybC1j3tmJLQ6zTo3JaXAHDaHWbsxGlfHlqqSbSaJKlBJtM6bk2IsFpOOQCDpsFrscbEcl3ADacCN6Ykr8NwVONuO8sNyNAW6IludInTBaQGMDy7ijYLNGJwuW8iziy4283G1Rha1/N554+7ZyL0HlCAICvlHzMn8HfRc6vI+x0pc8e4yd5mP8Ag36JS5F2FXnl3LC6HMIAgCAIAgCAIACgCAIAgK+UPMyfwd9Fzq8j7HSlzx7n1LNn/DammoqeV0k4L4o3EAstctBw4q+XHbakUkrH1JbFTk222afispedqOsz8VrPVNETIU9WPFZS87UdZn4pnqmiGQp6seKyl52o6zPxTPVNEMhT1Y8VlLztR1mfimeqaIZCnqx4rKXnajrM/FM9U0QyFPVjxWUvO1HWZ+KZ6pohkKerHispedqOsz8Uz1TRDIU9WPFZS87UdZn4pnqmiGQp6seKyl52o6zPxTPVNEMhT1Y8VlLztR1mfimeqaIZCnqx4rKXnajrM/FM9U0QyFPVjxWUvO1HWZ+KZ6pohkKerMzOb/DamhoqiVsk5LIpHAEstcNJF+Ksy22pJNWRY7FTi07s9rmZ6OpPkRfYF5D2GygCAIDmQmxsLm2A3oDGjp6kAM0rAWxuCbWbcYjfp9K7Nw4nFKfAmijn0JOEs9xHFaDoi/8AK9xyXwGxRuF1Y0lKzuQNoJuNxneS2xLzckCO2w4WLZL79JX1x8/kz6ZefwaFHE5r5Cb6LiC0E3+Ntw2LnJqyOiTuy4smggCAIDGzz9HVfyJfsKA85mrntSR0NMxzpdJsMYNopDiGgHEDFS6PbH+n15JNJb/yjV18o/Wl7GXuS6Ne27RovlfY18o/Wl7GXuS6Htu0aL5X2NfKP1pexl7kuh7btGi+V9jXyj9aXsZe5Loe27RovlfY18o/Wl7GXuS6Htu0aL5X2NfKP1pexl7kuh7btGi+V9jXyj9aXsZe5Loe27RovlfY18o/Wl7GXuS6Htu0aL5X2NfKP1pexl7kuh7btGi+V9jXyj9aXsZe5Loe27RovlfY18o/Wl7GXuS6Htu0aL5X2NfKP1pexl7kuh7btGi+V9mVnVntSSUNSxrpdJ0MgF4pBiWkDEjBLozL+n14ptpbvyjvNXN+R9DTOE4AMMZtabC7RulH0C6qrJfpHznSizV1bk58dE/7kxZeJDCiNW5OfHRP+5MWXiQwojVuTnx0T/uTFl4kMKI1bk58dE/7kxZeJDCiNW5OfHRP+5MWXiQwojVuTnx0T/uTFl4kMKI1bk58dE/7kxZeJDCiNW5OfHRP+5MWXiQwojVuTnx0T/uTFl4kMKI1bk58dE/7kxZeJDCiNW5OfHRP+5MWXiQwojVuTnx0T/uTFl4kMKJlZ1ZvyMoalxnBAhkNrT42ad8p+hR1ZP8ASCpRRr5nZPiOT6UmNhJgi5B6gXM6Gx4Ni5tnVCAeDYubZ1QgHg2Lm2dUIB4Ni5tnVCAeDYubZ1QgHg2Lm2dUIB4Ni5tnVCAeDYubZ1QgHg2Lm2dUIB4Ni5tnVCAeDYubZ1QgHg2Lm2dUIDHzxyfEMn1REbARBLyD1CgLOZno6k+RF9gQGygCAIAgCAIAgCAIAgCAIDGzz9HVfyJfsKAZmejqT5EX2BAbKAIAgCAIAgCAIAgCAICOaZsbS57g1oxJJAAHvJQqTbsjHzulD8mVTmkFrqeQgjYQWEhA1Z2Z3mZ6OpPkRfYEIbKAIAgCAIAgCAIAgIZqlrMHGxUuVI7jkDhcG6pD4xn0+qfUzcMCWRuLom3cYwLC1haxIG07yQvZSjBxRHtFWk3hNpPzifQcqeg5DhjRk4YbYrnYvLLmYTbV2aGZno6k+RF9gWSmygCAIAgCAiqpxGxzzsaCTb3IgU35TLMHxuvZpAbZ1wcDu2H6q2Jcidl1o/7U3VHer6Rcvtq2G2NieQ7VhtLcUxJLnhHDzwPFFr4Xs4i//wALLBKt+hNm+XAlp5AQfi02H/tIXELuG8+eZ45wT01bVBjrMYW2uWgYsaSLEX3nbyr6NOlGUVc4yqzTduh7TKNU6bIcsj2lrn0jyQbcsZxw2X2/3XkkrNo9DIs0s6KNlBStdVU7XNhjBBkYCCGi4IuskNbW2h9rpu1Z3oBrbQ+103as70A1tofa6btWd6Aa20PtdN2rO9ANbaH2um7VnegOZM6qBwLTV0pBFiDKyxB28qAqDLGTLWNTSu8nypmu8jydp5FbsWByrkrbw1H2jOXby+4J6mLFxudVAMBV0vas71AVarLmTpDc1dNfl/qs71Gky3JqfOTJ8Ys2rpu1Z3oLmfHWZKFQ6pNTTPlJuC+Zrgzk4gJs3+y1c65ip6MNOy/HXvqfmdmc9E/J9SxlVTlxgkDWiRlySwgAC6hxP//Z"/>
          <p:cNvSpPr>
            <a:spLocks noChangeAspect="1" noChangeArrowheads="1"/>
          </p:cNvSpPr>
          <p:nvPr/>
        </p:nvSpPr>
        <p:spPr bwMode="auto">
          <a:xfrm>
            <a:off x="161925" y="863203"/>
            <a:ext cx="228600" cy="2286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68580" tIns="34290" rIns="68580" bIns="34290" numCol="1" anchor="t" anchorCtr="0" compatLnSpc="1">
            <a:prstTxWarp prst="textNoShape">
              <a:avLst/>
            </a:prstTxWarp>
          </a:bodyPr>
          <a:lstStyle/>
          <a:p>
            <a:endParaRPr lang="en-GB" sz="1350"/>
          </a:p>
        </p:txBody>
      </p:sp>
      <p:pic>
        <p:nvPicPr>
          <p:cNvPr id="5"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b="22441"/>
          <a:stretch/>
        </p:blipFill>
        <p:spPr bwMode="auto">
          <a:xfrm>
            <a:off x="5771844" y="4438530"/>
            <a:ext cx="2067266" cy="111298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43656" y="4360278"/>
            <a:ext cx="1854583" cy="126949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Title 1"/>
          <p:cNvSpPr txBox="1">
            <a:spLocks/>
          </p:cNvSpPr>
          <p:nvPr/>
        </p:nvSpPr>
        <p:spPr>
          <a:xfrm>
            <a:off x="161925" y="204645"/>
            <a:ext cx="3843270" cy="1255713"/>
          </a:xfrm>
          <a:prstGeom prst="rect">
            <a:avLst/>
          </a:prstGeom>
        </p:spPr>
        <p:txBody>
          <a:bodyPr vert="horz" lIns="91440" tIns="45720" rIns="91440" bIns="45720" rtlCol="0" anchor="ctr">
            <a:normAutofit fontScale="825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cy-GB" dirty="0" smtClean="0"/>
              <a:t>Gofynion y Cwricwlwm  Cenedlaethol</a:t>
            </a:r>
            <a:endParaRPr lang="cy-GB" dirty="0"/>
          </a:p>
        </p:txBody>
      </p:sp>
      <p:sp>
        <p:nvSpPr>
          <p:cNvPr id="9" name="Content Placeholder 2"/>
          <p:cNvSpPr txBox="1">
            <a:spLocks/>
          </p:cNvSpPr>
          <p:nvPr/>
        </p:nvSpPr>
        <p:spPr>
          <a:xfrm>
            <a:off x="161925" y="1567649"/>
            <a:ext cx="4967182" cy="3124200"/>
          </a:xfrm>
          <a:prstGeom prst="rect">
            <a:avLst/>
          </a:prstGeom>
        </p:spPr>
        <p:txBody>
          <a:bodyPr vert="horz" lIns="91440" tIns="45720" rIns="91440" bIns="45720" rtlCol="0">
            <a:normAutofit fontScale="92500" lnSpcReduction="20000"/>
          </a:bodyPr>
          <a:lst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marL="0" indent="0">
              <a:buFont typeface="Arial"/>
              <a:buNone/>
            </a:pPr>
            <a:r>
              <a:rPr lang="cy-GB" dirty="0" smtClean="0"/>
              <a:t>Edrychwch ar:</a:t>
            </a:r>
          </a:p>
          <a:p>
            <a:pPr marL="0" indent="0">
              <a:buFont typeface="Arial"/>
              <a:buNone/>
            </a:pPr>
            <a:r>
              <a:rPr lang="cy-GB" dirty="0" smtClean="0"/>
              <a:t>Llinyn: </a:t>
            </a:r>
            <a:r>
              <a:rPr lang="cy-GB" b="1" dirty="0" smtClean="0"/>
              <a:t>Defnyddio sgiliau rhif </a:t>
            </a:r>
          </a:p>
          <a:p>
            <a:pPr marL="0" indent="0">
              <a:buFont typeface="Arial"/>
              <a:buNone/>
            </a:pPr>
            <a:r>
              <a:rPr lang="cy-GB" dirty="0" smtClean="0"/>
              <a:t>Elfen: </a:t>
            </a:r>
            <a:r>
              <a:rPr lang="cy-GB" b="1" dirty="0" smtClean="0"/>
              <a:t>Cyfrifo gan ddefnyddio dulliau meddwl ac ysgrifenedig </a:t>
            </a:r>
            <a:r>
              <a:rPr lang="cy-GB" dirty="0" smtClean="0"/>
              <a:t>Cyfnod Allweddol 2 (tud.4)</a:t>
            </a:r>
          </a:p>
          <a:p>
            <a:pPr marL="0" indent="0">
              <a:buFont typeface="Arial"/>
              <a:buNone/>
            </a:pPr>
            <a:r>
              <a:rPr lang="cy-GB" dirty="0" smtClean="0"/>
              <a:t>Esboniwch y dilyniant mewn cyfrifon?</a:t>
            </a:r>
          </a:p>
          <a:p>
            <a:pPr marL="0" indent="0">
              <a:buFont typeface="Arial"/>
              <a:buNone/>
            </a:pPr>
            <a:r>
              <a:rPr lang="cy-GB" dirty="0" smtClean="0"/>
              <a:t>Oes yna unrhyw beth sy’n eich synnu? </a:t>
            </a:r>
          </a:p>
          <a:p>
            <a:pPr marL="0" indent="0">
              <a:buFont typeface="Arial"/>
              <a:buNone/>
            </a:pPr>
            <a:endParaRPr lang="en-GB" dirty="0"/>
          </a:p>
        </p:txBody>
      </p:sp>
    </p:spTree>
    <p:extLst>
      <p:ext uri="{BB962C8B-B14F-4D97-AF65-F5344CB8AC3E}">
        <p14:creationId xmlns:p14="http://schemas.microsoft.com/office/powerpoint/2010/main" val="41582124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17350" y="365126"/>
            <a:ext cx="3197999" cy="1325563"/>
          </a:xfrm>
        </p:spPr>
        <p:txBody>
          <a:bodyPr>
            <a:normAutofit fontScale="90000"/>
          </a:bodyPr>
          <a:lstStyle/>
          <a:p>
            <a:r>
              <a:rPr lang="en-GB" dirty="0"/>
              <a:t>Estimate, then calculate:</a:t>
            </a:r>
          </a:p>
        </p:txBody>
      </p:sp>
      <p:sp>
        <p:nvSpPr>
          <p:cNvPr id="3" name="Content Placeholder 2"/>
          <p:cNvSpPr>
            <a:spLocks noGrp="1"/>
          </p:cNvSpPr>
          <p:nvPr>
            <p:ph idx="1"/>
          </p:nvPr>
        </p:nvSpPr>
        <p:spPr>
          <a:xfrm>
            <a:off x="2365730" y="2122456"/>
            <a:ext cx="3430725" cy="3232565"/>
          </a:xfrm>
        </p:spPr>
        <p:txBody>
          <a:bodyPr>
            <a:normAutofit fontScale="92500" lnSpcReduction="10000"/>
          </a:bodyPr>
          <a:lstStyle/>
          <a:p>
            <a:r>
              <a:rPr lang="en-GB" sz="4500" dirty="0"/>
              <a:t>7648 + 1486</a:t>
            </a:r>
          </a:p>
          <a:p>
            <a:r>
              <a:rPr lang="en-GB" sz="4500" dirty="0"/>
              <a:t>6467 – </a:t>
            </a:r>
            <a:r>
              <a:rPr lang="en-GB" sz="4500" dirty="0" smtClean="0"/>
              <a:t>2684</a:t>
            </a:r>
          </a:p>
          <a:p>
            <a:endParaRPr lang="en-GB" sz="4500" dirty="0"/>
          </a:p>
          <a:p>
            <a:pPr marL="0" indent="0">
              <a:buNone/>
            </a:pPr>
            <a:r>
              <a:rPr lang="en-GB" sz="4500" dirty="0" smtClean="0"/>
              <a:t>t.281, 296</a:t>
            </a:r>
            <a:endParaRPr lang="en-GB" sz="4500" dirty="0"/>
          </a:p>
          <a:p>
            <a:pPr marL="0" indent="0">
              <a:buNone/>
            </a:pPr>
            <a:r>
              <a:rPr lang="en-GB" sz="4500" dirty="0" smtClean="0"/>
              <a:t>p.274 </a:t>
            </a:r>
            <a:r>
              <a:rPr lang="en-GB" sz="4500" dirty="0"/>
              <a:t>,</a:t>
            </a:r>
            <a:r>
              <a:rPr lang="en-GB" sz="4500" dirty="0" smtClean="0"/>
              <a:t>289</a:t>
            </a:r>
          </a:p>
          <a:p>
            <a:pPr marL="0" indent="0">
              <a:buNone/>
            </a:pPr>
            <a:endParaRPr lang="en-GB" sz="4500" dirty="0"/>
          </a:p>
          <a:p>
            <a:pPr marL="0" indent="0">
              <a:buNone/>
            </a:pPr>
            <a:endParaRPr lang="en-GB" sz="4500" dirty="0"/>
          </a:p>
          <a:p>
            <a:endParaRPr lang="en-GB" dirty="0"/>
          </a:p>
        </p:txBody>
      </p:sp>
      <p:sp>
        <p:nvSpPr>
          <p:cNvPr id="4" name="Title 1"/>
          <p:cNvSpPr txBox="1">
            <a:spLocks/>
          </p:cNvSpPr>
          <p:nvPr/>
        </p:nvSpPr>
        <p:spPr>
          <a:xfrm>
            <a:off x="92848" y="348534"/>
            <a:ext cx="4233263" cy="1325563"/>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wo-SN" sz="4000" dirty="0" smtClean="0"/>
              <a:t>Amcangyfrifwch, ac yna cyfrifwch</a:t>
            </a:r>
            <a:r>
              <a:rPr lang="en-GB" sz="4000" dirty="0" smtClean="0"/>
              <a:t>:</a:t>
            </a:r>
            <a:endParaRPr lang="en-GB" sz="4000" dirty="0"/>
          </a:p>
        </p:txBody>
      </p:sp>
    </p:spTree>
    <p:extLst>
      <p:ext uri="{BB962C8B-B14F-4D97-AF65-F5344CB8AC3E}">
        <p14:creationId xmlns:p14="http://schemas.microsoft.com/office/powerpoint/2010/main" val="38069834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6519" y="307362"/>
            <a:ext cx="8250750" cy="1525464"/>
          </a:xfrm>
        </p:spPr>
        <p:txBody>
          <a:bodyPr>
            <a:normAutofit fontScale="90000"/>
          </a:bodyPr>
          <a:lstStyle/>
          <a:p>
            <a:r>
              <a:rPr lang="cy-GB" dirty="0"/>
              <a:t>Ymgyfarwyddo â’r dulliau gwahanol a ddefnyddir i addysgu adio a thynnu</a:t>
            </a:r>
          </a:p>
        </p:txBody>
      </p:sp>
      <p:sp>
        <p:nvSpPr>
          <p:cNvPr id="4" name="Content Placeholder 3"/>
          <p:cNvSpPr>
            <a:spLocks noGrp="1"/>
          </p:cNvSpPr>
          <p:nvPr>
            <p:ph idx="1"/>
          </p:nvPr>
        </p:nvSpPr>
        <p:spPr>
          <a:xfrm>
            <a:off x="376519" y="1982481"/>
            <a:ext cx="8250749" cy="3218169"/>
          </a:xfrm>
        </p:spPr>
        <p:txBody>
          <a:bodyPr>
            <a:normAutofit fontScale="85000" lnSpcReduction="20000"/>
          </a:bodyPr>
          <a:lstStyle/>
          <a:p>
            <a:pPr marL="0" indent="0">
              <a:buNone/>
            </a:pPr>
            <a:r>
              <a:rPr lang="cy-GB" sz="2700" b="1" dirty="0"/>
              <a:t>Eich cyfrifoldeb chi, fel athro, yw bod yn gyfarwydd ac yn hyderus wrth addysgu’r amrywiaeth o wahanol ddulliau a ddefnyddir ar gyfer adio a thynnu.</a:t>
            </a:r>
            <a:endParaRPr lang="cy-GB" sz="2700" dirty="0"/>
          </a:p>
          <a:p>
            <a:pPr marL="0" indent="0">
              <a:buNone/>
            </a:pPr>
            <a:endParaRPr lang="cy-GB" dirty="0"/>
          </a:p>
          <a:p>
            <a:pPr marL="0" indent="0" algn="ctr">
              <a:buNone/>
            </a:pPr>
            <a:r>
              <a:rPr lang="cy-GB" sz="2400" b="1" dirty="0"/>
              <a:t>Tasg: Adio a Thynnu</a:t>
            </a:r>
          </a:p>
          <a:p>
            <a:pPr marL="0" indent="0">
              <a:buNone/>
            </a:pPr>
            <a:r>
              <a:rPr lang="cy-GB" dirty="0"/>
              <a:t>Defnyddiwch yr adnodd rhif ‘Y Rhaglen Gymorth Genedlaethol’.  </a:t>
            </a:r>
          </a:p>
          <a:p>
            <a:pPr marL="0" indent="0">
              <a:buNone/>
            </a:pPr>
            <a:r>
              <a:rPr lang="cy-GB" dirty="0"/>
              <a:t>Byddwch yn edrych ar naill ai’r adran Adio neu Dynnu</a:t>
            </a:r>
          </a:p>
          <a:p>
            <a:pPr marL="0" indent="0">
              <a:buNone/>
            </a:pPr>
            <a:r>
              <a:rPr lang="cy-GB" b="1" dirty="0"/>
              <a:t>Byddwch yn barod i esbonio camau dilyniant eich gweithrediad chi</a:t>
            </a:r>
            <a:r>
              <a:rPr lang="en-GB" dirty="0"/>
              <a:t>.</a:t>
            </a:r>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68589" y="4729022"/>
            <a:ext cx="1872841" cy="78486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882663478"/>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Familiarisation with different taught methods for addition and subtraction</a:t>
            </a:r>
          </a:p>
        </p:txBody>
      </p:sp>
      <p:sp>
        <p:nvSpPr>
          <p:cNvPr id="4" name="Content Placeholder 3"/>
          <p:cNvSpPr>
            <a:spLocks noGrp="1"/>
          </p:cNvSpPr>
          <p:nvPr>
            <p:ph idx="1"/>
          </p:nvPr>
        </p:nvSpPr>
        <p:spPr>
          <a:xfrm>
            <a:off x="122945" y="1847851"/>
            <a:ext cx="9021055" cy="4351338"/>
          </a:xfrm>
        </p:spPr>
        <p:txBody>
          <a:bodyPr>
            <a:normAutofit/>
          </a:bodyPr>
          <a:lstStyle/>
          <a:p>
            <a:pPr marL="0" indent="0">
              <a:buNone/>
            </a:pPr>
            <a:r>
              <a:rPr lang="en-GB" b="1" dirty="0"/>
              <a:t>It is </a:t>
            </a:r>
            <a:r>
              <a:rPr lang="en-GB" b="1" i="1" dirty="0"/>
              <a:t>your</a:t>
            </a:r>
            <a:r>
              <a:rPr lang="en-GB" b="1" dirty="0"/>
              <a:t> responsibility, as a teacher, to be familiar and confident in teaching the range of different methods for addition and subtraction</a:t>
            </a:r>
            <a:r>
              <a:rPr lang="en-GB" dirty="0"/>
              <a:t>.  </a:t>
            </a:r>
          </a:p>
          <a:p>
            <a:pPr marL="0" indent="0">
              <a:buNone/>
            </a:pPr>
            <a:r>
              <a:rPr lang="en-GB" dirty="0"/>
              <a:t>Task: Addition and Subtraction</a:t>
            </a:r>
          </a:p>
          <a:p>
            <a:pPr marL="0" indent="0">
              <a:buNone/>
            </a:pPr>
            <a:r>
              <a:rPr lang="en-GB" dirty="0"/>
              <a:t>Use the ‘National Support Programme: numeracy resource’.</a:t>
            </a:r>
          </a:p>
          <a:p>
            <a:pPr marL="0" indent="0">
              <a:buNone/>
            </a:pPr>
            <a:r>
              <a:rPr lang="en-GB" dirty="0"/>
              <a:t>Either Addition </a:t>
            </a:r>
            <a:r>
              <a:rPr lang="en-GB" i="1" dirty="0"/>
              <a:t>or</a:t>
            </a:r>
            <a:r>
              <a:rPr lang="en-GB" dirty="0"/>
              <a:t> Subtraction</a:t>
            </a:r>
          </a:p>
          <a:p>
            <a:pPr marL="0" indent="0">
              <a:buNone/>
            </a:pPr>
            <a:r>
              <a:rPr lang="en-GB" b="1" dirty="0"/>
              <a:t>Be able to explain the steps of progression for your operation</a:t>
            </a:r>
            <a:r>
              <a:rPr lang="en-GB" dirty="0"/>
              <a:t>.</a:t>
            </a:r>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436362" y="5111794"/>
            <a:ext cx="1872841" cy="78486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006414738"/>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628650" y="1131094"/>
            <a:ext cx="7886700" cy="994172"/>
          </a:xfrm>
          <a:prstGeom prst="rect">
            <a:avLst/>
          </a:prstGeom>
        </p:spPr>
        <p:txBody>
          <a:bodyPr>
            <a:normAutofit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cy-GB" sz="3300"/>
              <a:t>Adnoddau ar-lein defnyddiol ar gyfer addysgu dulliau adio a thynnu</a:t>
            </a:r>
          </a:p>
        </p:txBody>
      </p:sp>
      <p:sp>
        <p:nvSpPr>
          <p:cNvPr id="3" name="Content Placeholder 2"/>
          <p:cNvSpPr txBox="1">
            <a:spLocks/>
          </p:cNvSpPr>
          <p:nvPr/>
        </p:nvSpPr>
        <p:spPr>
          <a:xfrm>
            <a:off x="628650" y="2226469"/>
            <a:ext cx="7886700" cy="3263504"/>
          </a:xfrm>
          <a:prstGeom prst="rect">
            <a:avLst/>
          </a:prstGeom>
        </p:spPr>
        <p:txBody>
          <a:bodyPr>
            <a:normAutofit fontScale="92500" lnSpcReduction="20000"/>
          </a:bodyPr>
          <a:lst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marL="0" indent="0">
              <a:buNone/>
            </a:pPr>
            <a:r>
              <a:rPr lang="en-GB" sz="2100" dirty="0">
                <a:hlinkClick r:id="rId2"/>
              </a:rPr>
              <a:t>http://www.topmarks.co.uk/Flash.aspx?f=AddExpandv2</a:t>
            </a:r>
            <a:r>
              <a:rPr lang="en-GB" sz="2100" dirty="0"/>
              <a:t> </a:t>
            </a:r>
            <a:r>
              <a:rPr lang="cy-GB" sz="2100" dirty="0"/>
              <a:t>ar gyfer adio ehangedig </a:t>
            </a:r>
          </a:p>
          <a:p>
            <a:pPr marL="0" indent="0">
              <a:buNone/>
            </a:pPr>
            <a:r>
              <a:rPr lang="en-GB" sz="2100" dirty="0">
                <a:hlinkClick r:id="rId3"/>
              </a:rPr>
              <a:t>http://www.topmarks.co.uk/Flash.aspx?f=AddHorizontalPVcardsv3</a:t>
            </a:r>
            <a:endParaRPr lang="en-GB" sz="2100" dirty="0"/>
          </a:p>
          <a:p>
            <a:pPr marL="0" indent="0">
              <a:buNone/>
            </a:pPr>
            <a:r>
              <a:rPr lang="cy-GB" sz="2100" dirty="0"/>
              <a:t>ar gyfer adio gan ddefnyddio cardiau gwerth lle </a:t>
            </a:r>
          </a:p>
          <a:p>
            <a:pPr marL="0" indent="0">
              <a:buNone/>
            </a:pPr>
            <a:r>
              <a:rPr lang="cy-GB" sz="2100" dirty="0">
                <a:hlinkClick r:id="rId4"/>
              </a:rPr>
              <a:t>http://resources.hwb.wales.gov.uk/VTC/2010-11/maths/awen-robot-factory/index.html </a:t>
            </a:r>
            <a:r>
              <a:rPr lang="cy-GB" sz="2100" dirty="0"/>
              <a:t>Ffatri Robotiaid III - Ymarferion gwerth lle a bondiau rhif (Cymraeg) </a:t>
            </a:r>
          </a:p>
          <a:p>
            <a:pPr marL="0" indent="0">
              <a:buNone/>
            </a:pPr>
            <a:endParaRPr lang="cy-GB" sz="2100" dirty="0">
              <a:hlinkClick r:id="rId4"/>
            </a:endParaRPr>
          </a:p>
          <a:p>
            <a:pPr marL="0" indent="0">
              <a:buNone/>
            </a:pPr>
            <a:r>
              <a:rPr lang="en-GB" sz="2100" dirty="0">
                <a:hlinkClick r:id="rId4"/>
              </a:rPr>
              <a:t>http://nlvm.usu.edu/en/nav/frames_asid_155_g_2_t_1.html</a:t>
            </a:r>
            <a:endParaRPr lang="en-GB" sz="2100" dirty="0"/>
          </a:p>
          <a:p>
            <a:pPr marL="0" indent="0">
              <a:buNone/>
            </a:pPr>
            <a:r>
              <a:rPr lang="cy-GB" sz="2100" dirty="0"/>
              <a:t>ar gyfer tynnu blociau bôn (base block subtraction)</a:t>
            </a:r>
          </a:p>
          <a:p>
            <a:pPr marL="0" indent="0">
              <a:buNone/>
            </a:pPr>
            <a:r>
              <a:rPr lang="en-GB" sz="2100" dirty="0"/>
              <a:t> </a:t>
            </a:r>
          </a:p>
        </p:txBody>
      </p:sp>
    </p:spTree>
    <p:extLst>
      <p:ext uri="{BB962C8B-B14F-4D97-AF65-F5344CB8AC3E}">
        <p14:creationId xmlns:p14="http://schemas.microsoft.com/office/powerpoint/2010/main" val="88021138"/>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Useful online resources for teaching addition and subtraction methods</a:t>
            </a:r>
          </a:p>
        </p:txBody>
      </p:sp>
      <p:sp>
        <p:nvSpPr>
          <p:cNvPr id="3" name="Content Placeholder 2"/>
          <p:cNvSpPr>
            <a:spLocks noGrp="1"/>
          </p:cNvSpPr>
          <p:nvPr>
            <p:ph idx="1"/>
          </p:nvPr>
        </p:nvSpPr>
        <p:spPr/>
        <p:txBody>
          <a:bodyPr>
            <a:normAutofit/>
          </a:bodyPr>
          <a:lstStyle/>
          <a:p>
            <a:pPr marL="0" indent="0">
              <a:buNone/>
            </a:pPr>
            <a:r>
              <a:rPr lang="en-GB" dirty="0">
                <a:hlinkClick r:id="rId2"/>
              </a:rPr>
              <a:t>http://www.topmarks.co.uk/Flash.aspx?f=AddExpandv2</a:t>
            </a:r>
            <a:r>
              <a:rPr lang="en-GB" dirty="0"/>
              <a:t> For expanded addition</a:t>
            </a:r>
          </a:p>
          <a:p>
            <a:pPr marL="0" indent="0">
              <a:buNone/>
            </a:pPr>
            <a:r>
              <a:rPr lang="en-GB" dirty="0">
                <a:hlinkClick r:id="rId3"/>
              </a:rPr>
              <a:t>http://www.topmarks.co.uk/Flash.aspx?f=AddHorizontalPVcardsv3</a:t>
            </a:r>
            <a:endParaRPr lang="en-GB" dirty="0"/>
          </a:p>
          <a:p>
            <a:pPr marL="0" indent="0">
              <a:buNone/>
            </a:pPr>
            <a:r>
              <a:rPr lang="en-GB" dirty="0"/>
              <a:t>For addition using place value cards</a:t>
            </a:r>
          </a:p>
          <a:p>
            <a:pPr marL="0" indent="0">
              <a:buNone/>
            </a:pPr>
            <a:r>
              <a:rPr lang="en-GB" dirty="0">
                <a:hlinkClick r:id="rId4"/>
              </a:rPr>
              <a:t>http://nlvm.usu.edu/en/nav/frames_asid_155_g_2_t_1.html</a:t>
            </a:r>
            <a:endParaRPr lang="en-GB" dirty="0"/>
          </a:p>
          <a:p>
            <a:pPr marL="0" indent="0">
              <a:buNone/>
            </a:pPr>
            <a:r>
              <a:rPr lang="en-GB" dirty="0"/>
              <a:t>For base block subtraction</a:t>
            </a:r>
          </a:p>
          <a:p>
            <a:pPr marL="0" indent="0">
              <a:buNone/>
            </a:pPr>
            <a:r>
              <a:rPr lang="en-GB" dirty="0"/>
              <a:t> </a:t>
            </a:r>
          </a:p>
        </p:txBody>
      </p:sp>
    </p:spTree>
    <p:extLst>
      <p:ext uri="{BB962C8B-B14F-4D97-AF65-F5344CB8AC3E}">
        <p14:creationId xmlns:p14="http://schemas.microsoft.com/office/powerpoint/2010/main" val="2743646616"/>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txBox="1">
            <a:spLocks/>
          </p:cNvSpPr>
          <p:nvPr/>
        </p:nvSpPr>
        <p:spPr>
          <a:xfrm>
            <a:off x="825867" y="176104"/>
            <a:ext cx="7514035" cy="3278301"/>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cy-GB" sz="5400" dirty="0"/>
              <a:t>23 x 45</a:t>
            </a:r>
            <a:r>
              <a:rPr lang="cy-GB" sz="3600" dirty="0"/>
              <a:t/>
            </a:r>
            <a:br>
              <a:rPr lang="cy-GB" sz="3600" dirty="0"/>
            </a:br>
            <a:r>
              <a:rPr lang="cy-GB" sz="3600" dirty="0"/>
              <a:t/>
            </a:r>
            <a:br>
              <a:rPr lang="cy-GB" sz="3600" dirty="0"/>
            </a:br>
            <a:r>
              <a:rPr lang="cy-GB" sz="3600" dirty="0"/>
              <a:t>Sut gallech chi wneud amcangyfrif?</a:t>
            </a:r>
            <a:br>
              <a:rPr lang="cy-GB" sz="3600" dirty="0"/>
            </a:br>
            <a:r>
              <a:rPr lang="cy-GB" sz="3600" dirty="0"/>
              <a:t>Pa ddull y gallech ei ddefnyddio?</a:t>
            </a:r>
            <a:br>
              <a:rPr lang="cy-GB" sz="3600" dirty="0"/>
            </a:br>
            <a:r>
              <a:rPr lang="cy-GB" sz="3600" dirty="0"/>
              <a:t>Sut gallech chi wirio eich ateb?</a:t>
            </a:r>
          </a:p>
        </p:txBody>
      </p:sp>
      <p:sp>
        <p:nvSpPr>
          <p:cNvPr id="3" name="Title 1"/>
          <p:cNvSpPr txBox="1">
            <a:spLocks/>
          </p:cNvSpPr>
          <p:nvPr/>
        </p:nvSpPr>
        <p:spPr>
          <a:xfrm>
            <a:off x="1283234" y="3646506"/>
            <a:ext cx="8178537" cy="2333125"/>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600" b="1" dirty="0" smtClean="0"/>
              <a:t>How could you make an estimate?</a:t>
            </a:r>
            <a:br>
              <a:rPr lang="en-GB" sz="3600" b="1" dirty="0" smtClean="0"/>
            </a:br>
            <a:r>
              <a:rPr lang="en-GB" sz="3600" b="1" dirty="0" smtClean="0"/>
              <a:t>What would be a method you could use?</a:t>
            </a:r>
            <a:br>
              <a:rPr lang="en-GB" sz="3600" b="1" dirty="0" smtClean="0"/>
            </a:br>
            <a:r>
              <a:rPr lang="en-GB" sz="3600" b="1" dirty="0" smtClean="0"/>
              <a:t>How could you check your answer?</a:t>
            </a:r>
            <a:endParaRPr lang="en-GB" sz="3600" b="1" dirty="0"/>
          </a:p>
        </p:txBody>
      </p:sp>
    </p:spTree>
    <p:extLst>
      <p:ext uri="{BB962C8B-B14F-4D97-AF65-F5344CB8AC3E}">
        <p14:creationId xmlns:p14="http://schemas.microsoft.com/office/powerpoint/2010/main" val="2769547107"/>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Moving from grid to a column method">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1841679" y="1156684"/>
            <a:ext cx="5896377" cy="3316712"/>
          </a:xfrm>
          <a:prstGeom prst="rect">
            <a:avLst/>
          </a:prstGeom>
        </p:spPr>
      </p:pic>
      <p:sp>
        <p:nvSpPr>
          <p:cNvPr id="5" name="TextBox 4"/>
          <p:cNvSpPr txBox="1"/>
          <p:nvPr/>
        </p:nvSpPr>
        <p:spPr>
          <a:xfrm>
            <a:off x="1999445" y="4943073"/>
            <a:ext cx="5824470" cy="507831"/>
          </a:xfrm>
          <a:prstGeom prst="rect">
            <a:avLst/>
          </a:prstGeom>
          <a:noFill/>
        </p:spPr>
        <p:txBody>
          <a:bodyPr wrap="square" rtlCol="0">
            <a:spAutoFit/>
          </a:bodyPr>
          <a:lstStyle/>
          <a:p>
            <a:r>
              <a:rPr lang="en-GB" sz="1350" b="1" i="1" dirty="0"/>
              <a:t>How does the teacher make connections with prior learning?  What do you notice about the teaching strategies used?</a:t>
            </a:r>
          </a:p>
        </p:txBody>
      </p:sp>
    </p:spTree>
    <p:extLst>
      <p:ext uri="{BB962C8B-B14F-4D97-AF65-F5344CB8AC3E}">
        <p14:creationId xmlns:p14="http://schemas.microsoft.com/office/powerpoint/2010/main" val="2295620640"/>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702629" y="1503700"/>
            <a:ext cx="4294799" cy="3803596"/>
          </a:xfrm>
        </p:spPr>
        <p:txBody>
          <a:bodyPr>
            <a:normAutofit/>
          </a:bodyPr>
          <a:lstStyle/>
          <a:p>
            <a:r>
              <a:rPr lang="en-GB" sz="3300" dirty="0" smtClean="0"/>
              <a:t>How </a:t>
            </a:r>
            <a:r>
              <a:rPr lang="en-GB" sz="3300" dirty="0"/>
              <a:t>could you make an estimate?</a:t>
            </a:r>
            <a:br>
              <a:rPr lang="en-GB" sz="3300" dirty="0"/>
            </a:br>
            <a:r>
              <a:rPr lang="en-GB" sz="3300" dirty="0"/>
              <a:t>What would be a method you could use?</a:t>
            </a:r>
            <a:br>
              <a:rPr lang="en-GB" sz="3300" dirty="0"/>
            </a:br>
            <a:r>
              <a:rPr lang="en-GB" sz="3300" dirty="0"/>
              <a:t>How could you check your answer?</a:t>
            </a:r>
          </a:p>
        </p:txBody>
      </p:sp>
      <p:sp>
        <p:nvSpPr>
          <p:cNvPr id="3" name="Title 1"/>
          <p:cNvSpPr txBox="1">
            <a:spLocks/>
          </p:cNvSpPr>
          <p:nvPr/>
        </p:nvSpPr>
        <p:spPr>
          <a:xfrm>
            <a:off x="107577" y="1029659"/>
            <a:ext cx="4595052" cy="3826649"/>
          </a:xfrm>
          <a:prstGeom prst="rect">
            <a:avLst/>
          </a:prstGeom>
        </p:spPr>
        <p:txBody>
          <a:bodyPr>
            <a:normAutofit fontScale="925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4800" dirty="0" smtClean="0"/>
              <a:t/>
            </a:r>
            <a:br>
              <a:rPr lang="en-GB" sz="4800" dirty="0" smtClean="0"/>
            </a:br>
            <a:r>
              <a:rPr lang="en-GB" sz="4800" dirty="0" smtClean="0"/>
              <a:t/>
            </a:r>
            <a:br>
              <a:rPr lang="en-GB" sz="4800" dirty="0" smtClean="0"/>
            </a:br>
            <a:r>
              <a:rPr lang="cy-GB" sz="3900" dirty="0" smtClean="0"/>
              <a:t>Sut gallech wneud amcangyfrif?</a:t>
            </a:r>
            <a:br>
              <a:rPr lang="cy-GB" sz="3900" dirty="0" smtClean="0"/>
            </a:br>
            <a:r>
              <a:rPr lang="cy-GB" sz="3900" dirty="0" smtClean="0"/>
              <a:t>Pa ddull y gallech ei ddefnyddio?</a:t>
            </a:r>
            <a:br>
              <a:rPr lang="cy-GB" sz="3900" dirty="0" smtClean="0"/>
            </a:br>
            <a:r>
              <a:rPr lang="cy-GB" sz="3900" dirty="0" smtClean="0"/>
              <a:t>Sut gallech chi wirio eich ateb?</a:t>
            </a:r>
            <a:endParaRPr lang="en-GB" sz="3900" dirty="0"/>
          </a:p>
        </p:txBody>
      </p:sp>
      <p:sp>
        <p:nvSpPr>
          <p:cNvPr id="4" name="Rectangle 3"/>
          <p:cNvSpPr/>
          <p:nvPr/>
        </p:nvSpPr>
        <p:spPr>
          <a:xfrm>
            <a:off x="2720148" y="303371"/>
            <a:ext cx="5155986" cy="1200329"/>
          </a:xfrm>
          <a:prstGeom prst="rect">
            <a:avLst/>
          </a:prstGeom>
        </p:spPr>
        <p:txBody>
          <a:bodyPr wrap="square">
            <a:spAutoFit/>
          </a:bodyPr>
          <a:lstStyle/>
          <a:p>
            <a:r>
              <a:rPr lang="en-GB" sz="7200" dirty="0"/>
              <a:t>972 ÷ 36</a:t>
            </a:r>
          </a:p>
        </p:txBody>
      </p:sp>
    </p:spTree>
    <p:extLst>
      <p:ext uri="{BB962C8B-B14F-4D97-AF65-F5344CB8AC3E}">
        <p14:creationId xmlns:p14="http://schemas.microsoft.com/office/powerpoint/2010/main" val="2227244220"/>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433303"/>
            <a:ext cx="8392228" cy="4959976"/>
          </a:xfrm>
        </p:spPr>
        <p:txBody>
          <a:bodyPr>
            <a:normAutofit/>
          </a:bodyPr>
          <a:lstStyle/>
          <a:p>
            <a:r>
              <a:rPr lang="cy-GB" sz="2700" dirty="0"/>
              <a:t>Mae angen amrywiaeth o ddulliau cyfrifo ar ddysgwyr, rhai pen a rhai ysgrifenedig. Bydd y dewis yn dibynnu ar y rhifau. Ni ddylai dysgwyr cael eu gorfodi i gymryd y cam nesaf os: </a:t>
            </a:r>
            <a:br>
              <a:rPr lang="cy-GB" sz="2700" dirty="0"/>
            </a:br>
            <a:r>
              <a:rPr lang="cy-GB" sz="2700" dirty="0"/>
              <a:t>1) nad ydynt yn barod;</a:t>
            </a:r>
            <a:br>
              <a:rPr lang="cy-GB" sz="2700" dirty="0"/>
            </a:br>
            <a:r>
              <a:rPr lang="cy-GB" sz="2700" dirty="0"/>
              <a:t>2) nad ydynt yn hyderus</a:t>
            </a:r>
          </a:p>
          <a:p>
            <a:r>
              <a:rPr lang="cy-GB" sz="2700" dirty="0"/>
              <a:t>Dylid annog dysgwyr i frasamcanu eu hatebion cyn cyfrifo.</a:t>
            </a:r>
            <a:br>
              <a:rPr lang="cy-GB" sz="2700" dirty="0"/>
            </a:br>
            <a:r>
              <a:rPr lang="cy-GB" sz="2700" dirty="0"/>
              <a:t>Dylid annog dysgwyr i wirio eu hatebion gan ddefnyddio strategaeth briodol.</a:t>
            </a:r>
          </a:p>
          <a:p>
            <a:r>
              <a:rPr lang="cy-GB" sz="2700" dirty="0"/>
              <a:t>Dylid annog dysgwyr i ystyried a fyddai cyfrifiad pen yn briodol cyn defnyddio dulliau ysgrifenedig.  (tud.346)</a:t>
            </a:r>
          </a:p>
        </p:txBody>
      </p:sp>
    </p:spTree>
    <p:extLst>
      <p:ext uri="{BB962C8B-B14F-4D97-AF65-F5344CB8AC3E}">
        <p14:creationId xmlns:p14="http://schemas.microsoft.com/office/powerpoint/2010/main" val="2072106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230521" y="245889"/>
            <a:ext cx="8590750" cy="5255879"/>
          </a:xfrm>
        </p:spPr>
        <p:txBody>
          <a:bodyPr>
            <a:normAutofit fontScale="90000"/>
          </a:bodyPr>
          <a:lstStyle/>
          <a:p>
            <a:r>
              <a:rPr lang="en-GB" sz="3000" dirty="0" smtClean="0"/>
              <a:t>Learners need </a:t>
            </a:r>
            <a:r>
              <a:rPr lang="en-GB" sz="3000" dirty="0"/>
              <a:t>to have a range of calculation methods, mental and written.  Selection will depend upon the numbers involved.</a:t>
            </a:r>
            <a:br>
              <a:rPr lang="en-GB" sz="3000" dirty="0"/>
            </a:br>
            <a:r>
              <a:rPr lang="en-GB" sz="3000" dirty="0"/>
              <a:t>Learners should not be made to go on to the next stage if:</a:t>
            </a:r>
            <a:br>
              <a:rPr lang="en-GB" sz="3000" dirty="0"/>
            </a:br>
            <a:r>
              <a:rPr lang="en-GB" sz="3000" dirty="0"/>
              <a:t>1) they are not ready;</a:t>
            </a:r>
            <a:br>
              <a:rPr lang="en-GB" sz="3000" dirty="0"/>
            </a:br>
            <a:r>
              <a:rPr lang="en-GB" sz="3000" dirty="0"/>
              <a:t>2) they are not confident</a:t>
            </a:r>
            <a:br>
              <a:rPr lang="en-GB" sz="3000" dirty="0"/>
            </a:br>
            <a:r>
              <a:rPr lang="en-GB" sz="3000" dirty="0"/>
              <a:t>Learners should be encouraged to approximate their answers before calculating.</a:t>
            </a:r>
            <a:br>
              <a:rPr lang="en-GB" sz="3000" dirty="0"/>
            </a:br>
            <a:r>
              <a:rPr lang="en-GB" sz="3000" dirty="0"/>
              <a:t>Learners should be encouraged to check their answers using an appropriate strategy.</a:t>
            </a:r>
            <a:br>
              <a:rPr lang="en-GB" sz="3000" dirty="0"/>
            </a:br>
            <a:r>
              <a:rPr lang="en-GB" sz="3000" dirty="0"/>
              <a:t>Learners should be encouraged to consider if a mental calculation would be appropriate before using written methods. (p.346)</a:t>
            </a:r>
            <a:r>
              <a:rPr lang="en-GB" sz="2325" dirty="0"/>
              <a:t/>
            </a:r>
            <a:br>
              <a:rPr lang="en-GB" sz="2325" dirty="0"/>
            </a:br>
            <a:endParaRPr lang="en-GB" sz="2325" dirty="0"/>
          </a:p>
        </p:txBody>
      </p:sp>
    </p:spTree>
    <p:extLst>
      <p:ext uri="{BB962C8B-B14F-4D97-AF65-F5344CB8AC3E}">
        <p14:creationId xmlns:p14="http://schemas.microsoft.com/office/powerpoint/2010/main" val="85129839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5300" y="308903"/>
            <a:ext cx="7886700" cy="994172"/>
          </a:xfrm>
        </p:spPr>
        <p:txBody>
          <a:bodyPr>
            <a:normAutofit fontScale="90000"/>
          </a:bodyPr>
          <a:lstStyle/>
          <a:p>
            <a:r>
              <a:rPr lang="cy-GB" dirty="0"/>
              <a:t>Adnoddau ar-lein defnyddiol ar gyfer  addysgu dulliau lluosi a rhannu</a:t>
            </a:r>
          </a:p>
        </p:txBody>
      </p:sp>
      <p:sp>
        <p:nvSpPr>
          <p:cNvPr id="3" name="Content Placeholder 2"/>
          <p:cNvSpPr>
            <a:spLocks noGrp="1"/>
          </p:cNvSpPr>
          <p:nvPr>
            <p:ph idx="1"/>
          </p:nvPr>
        </p:nvSpPr>
        <p:spPr>
          <a:xfrm>
            <a:off x="495300" y="1536807"/>
            <a:ext cx="8641472" cy="4463944"/>
          </a:xfrm>
        </p:spPr>
        <p:txBody>
          <a:bodyPr>
            <a:normAutofit fontScale="70000" lnSpcReduction="20000"/>
          </a:bodyPr>
          <a:lstStyle/>
          <a:p>
            <a:pPr marL="0" indent="0">
              <a:buNone/>
            </a:pPr>
            <a:r>
              <a:rPr lang="en-GB" sz="2175" dirty="0">
                <a:hlinkClick r:id="rId2"/>
              </a:rPr>
              <a:t>http://www.topmarks.co.uk/Flash.aspx?f=NumberFactsGridv2</a:t>
            </a:r>
            <a:r>
              <a:rPr lang="en-GB" sz="2175" dirty="0"/>
              <a:t> </a:t>
            </a:r>
            <a:r>
              <a:rPr lang="cy-GB" sz="2175" dirty="0"/>
              <a:t>ar gyfer y dull grid</a:t>
            </a:r>
          </a:p>
          <a:p>
            <a:pPr marL="0" indent="0">
              <a:buNone/>
            </a:pPr>
            <a:r>
              <a:rPr lang="cy-GB" sz="2175" dirty="0">
                <a:hlinkClick r:id="rId3"/>
              </a:rPr>
              <a:t>http://resources.hwb.wales.gov.uk/VTC/2008-09/daydream/tablau-1-6/c_index.html</a:t>
            </a:r>
            <a:r>
              <a:rPr lang="cy-GB" sz="2175" dirty="0"/>
              <a:t> Ymarfer tablau 1 i 6 (Cymraeg)</a:t>
            </a:r>
          </a:p>
          <a:p>
            <a:pPr marL="0" indent="0">
              <a:buNone/>
            </a:pPr>
            <a:r>
              <a:rPr lang="cy-GB" sz="2175" dirty="0">
                <a:hlinkClick r:id="rId4"/>
              </a:rPr>
              <a:t>http://resources.hwb.wales.gov.uk/VTC/2008-09/daydream/tablau-7-12/c_index.html</a:t>
            </a:r>
            <a:r>
              <a:rPr lang="cy-GB" sz="2175" dirty="0"/>
              <a:t> Ymarfer tablau 7 i 12 (Cymraeg)_</a:t>
            </a:r>
          </a:p>
          <a:p>
            <a:pPr marL="0" indent="0">
              <a:buNone/>
            </a:pPr>
            <a:r>
              <a:rPr lang="cy-GB" sz="2175" dirty="0">
                <a:hlinkClick r:id="rId5"/>
              </a:rPr>
              <a:t>http://resources.hwb.wales.gov.uk/VTC/3_num_multiply/cym/Cyflwyniad/default.htm</a:t>
            </a:r>
            <a:r>
              <a:rPr lang="cy-GB" sz="2175" dirty="0"/>
              <a:t> Adnodd Cymraeg ar gyfer lluosi 3 digid a dysgu ffeithiau rhif</a:t>
            </a:r>
          </a:p>
          <a:p>
            <a:pPr marL="0" indent="0">
              <a:buNone/>
            </a:pPr>
            <a:endParaRPr lang="cy-GB" sz="2175" dirty="0"/>
          </a:p>
          <a:p>
            <a:pPr marL="0" indent="0">
              <a:buNone/>
            </a:pPr>
            <a:r>
              <a:rPr lang="cy-GB" sz="2475" dirty="0">
                <a:hlinkClick r:id="rId6"/>
              </a:rPr>
              <a:t>http://resources.hwb.wales.gov.uk/VTC/2010-11/maths/awen-robot-factory/index.html </a:t>
            </a:r>
            <a:r>
              <a:rPr lang="cy-GB" sz="2475" dirty="0"/>
              <a:t>Ffatri Robotiaid III - Ymarfer ffeithiau lluosi yn Gymraeg</a:t>
            </a:r>
          </a:p>
          <a:p>
            <a:pPr marL="0" indent="0">
              <a:buNone/>
            </a:pPr>
            <a:endParaRPr lang="en-GB" sz="2175" dirty="0">
              <a:hlinkClick r:id="rId7"/>
            </a:endParaRPr>
          </a:p>
          <a:p>
            <a:pPr marL="0" indent="0">
              <a:buNone/>
            </a:pPr>
            <a:r>
              <a:rPr lang="en-GB" sz="2175" dirty="0">
                <a:hlinkClick r:id="rId7"/>
              </a:rPr>
              <a:t>http://www.taw.org.uk/lic/itp/grouping.html</a:t>
            </a:r>
            <a:r>
              <a:rPr lang="en-GB" sz="2175" dirty="0"/>
              <a:t> </a:t>
            </a:r>
            <a:r>
              <a:rPr lang="cy-GB" sz="2175" dirty="0"/>
              <a:t>ar gyfer dangos rhannu fel dosbarthiad</a:t>
            </a:r>
          </a:p>
          <a:p>
            <a:pPr marL="0" indent="0">
              <a:buNone/>
            </a:pPr>
            <a:endParaRPr lang="en-GB" sz="2175" dirty="0"/>
          </a:p>
          <a:p>
            <a:pPr marL="0" indent="0">
              <a:buNone/>
            </a:pPr>
            <a:r>
              <a:rPr lang="en-GB" sz="2175" dirty="0">
                <a:hlinkClick r:id="rId8"/>
              </a:rPr>
              <a:t>http://www.topmarks.co.uk/Flash.aspx?f=mentaldivisionv2</a:t>
            </a:r>
            <a:r>
              <a:rPr lang="en-GB" sz="2175" dirty="0"/>
              <a:t> </a:t>
            </a:r>
            <a:r>
              <a:rPr lang="cy-GB" sz="2175" dirty="0"/>
              <a:t>ar gyfer rhannu yn y pen</a:t>
            </a:r>
          </a:p>
          <a:p>
            <a:pPr marL="0" indent="0">
              <a:buNone/>
            </a:pPr>
            <a:endParaRPr lang="en-GB" sz="2175" dirty="0"/>
          </a:p>
          <a:p>
            <a:pPr marL="0" indent="0">
              <a:buNone/>
            </a:pPr>
            <a:r>
              <a:rPr lang="en-GB" sz="2175" dirty="0">
                <a:hlinkClick r:id="rId9"/>
              </a:rPr>
              <a:t>http://www.mathszone.co.uk/calculating-xd/</a:t>
            </a:r>
            <a:r>
              <a:rPr lang="en-GB" sz="2175" dirty="0"/>
              <a:t> </a:t>
            </a:r>
            <a:r>
              <a:rPr lang="cy-GB" sz="2175" dirty="0"/>
              <a:t>ar gyfer dull grid defnyddiol a rhannu yn y pen drwy dalpio</a:t>
            </a:r>
          </a:p>
          <a:p>
            <a:pPr marL="0" indent="0">
              <a:buNone/>
            </a:pPr>
            <a:endParaRPr lang="en-GB" sz="2175" dirty="0"/>
          </a:p>
          <a:p>
            <a:pPr marL="0" indent="0">
              <a:buNone/>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2751593534"/>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Useful online resources for teaching multiplication and division methods</a:t>
            </a:r>
          </a:p>
        </p:txBody>
      </p:sp>
      <p:sp>
        <p:nvSpPr>
          <p:cNvPr id="3" name="Content Placeholder 2"/>
          <p:cNvSpPr>
            <a:spLocks noGrp="1"/>
          </p:cNvSpPr>
          <p:nvPr>
            <p:ph idx="1"/>
          </p:nvPr>
        </p:nvSpPr>
        <p:spPr>
          <a:xfrm>
            <a:off x="564469" y="1621332"/>
            <a:ext cx="7902831" cy="3941908"/>
          </a:xfrm>
        </p:spPr>
        <p:txBody>
          <a:bodyPr>
            <a:normAutofit fontScale="92500" lnSpcReduction="20000"/>
          </a:bodyPr>
          <a:lstStyle/>
          <a:p>
            <a:pPr marL="0" indent="0">
              <a:buNone/>
            </a:pPr>
            <a:endParaRPr lang="en-GB" dirty="0">
              <a:hlinkClick r:id=""/>
            </a:endParaRPr>
          </a:p>
          <a:p>
            <a:pPr marL="0" indent="0">
              <a:buNone/>
            </a:pPr>
            <a:r>
              <a:rPr lang="en-GB" sz="2175" dirty="0">
                <a:hlinkClick r:id="rId2"/>
              </a:rPr>
              <a:t>http://www.topmarks.co.uk/Flash.aspx?f=NumberFactsGridv2</a:t>
            </a:r>
            <a:r>
              <a:rPr lang="en-GB" sz="2175" dirty="0"/>
              <a:t> for grid method</a:t>
            </a:r>
          </a:p>
          <a:p>
            <a:pPr marL="0" indent="0">
              <a:buNone/>
            </a:pPr>
            <a:endParaRPr lang="en-GB" sz="2175" dirty="0">
              <a:hlinkClick r:id=""/>
            </a:endParaRPr>
          </a:p>
          <a:p>
            <a:pPr marL="0" indent="0">
              <a:buNone/>
            </a:pPr>
            <a:r>
              <a:rPr lang="en-GB" sz="2175" dirty="0">
                <a:hlinkClick r:id=""/>
              </a:rPr>
              <a:t>http://www.taw.org.uk/lic/itp/grouping.html</a:t>
            </a:r>
            <a:r>
              <a:rPr lang="en-GB" sz="2175" dirty="0"/>
              <a:t> for illustrating division as grouping</a:t>
            </a:r>
          </a:p>
          <a:p>
            <a:pPr marL="0" indent="0">
              <a:buNone/>
            </a:pPr>
            <a:endParaRPr lang="en-GB" sz="2175" dirty="0"/>
          </a:p>
          <a:p>
            <a:pPr marL="0" indent="0">
              <a:buNone/>
            </a:pPr>
            <a:r>
              <a:rPr lang="en-GB" sz="2175" dirty="0">
                <a:hlinkClick r:id="rId3"/>
              </a:rPr>
              <a:t>http://www.topmarks.co.uk/Flash.aspx?f=mentaldivisionv2</a:t>
            </a:r>
            <a:r>
              <a:rPr lang="en-GB" sz="2175" dirty="0"/>
              <a:t> for mental division</a:t>
            </a:r>
          </a:p>
          <a:p>
            <a:pPr marL="0" indent="0">
              <a:buNone/>
            </a:pPr>
            <a:endParaRPr lang="en-GB" sz="2175" dirty="0"/>
          </a:p>
          <a:p>
            <a:pPr marL="0" indent="0">
              <a:buNone/>
            </a:pPr>
            <a:r>
              <a:rPr lang="en-GB" sz="2175" dirty="0">
                <a:hlinkClick r:id="rId4"/>
              </a:rPr>
              <a:t>http://www.mathszone.co.uk/calculating-xd/</a:t>
            </a:r>
            <a:r>
              <a:rPr lang="en-GB" sz="2175" dirty="0"/>
              <a:t> for useful grid method and division as chunking</a:t>
            </a:r>
          </a:p>
          <a:p>
            <a:pPr marL="0" indent="0">
              <a:buNone/>
            </a:pPr>
            <a:endParaRPr lang="en-GB" sz="2175" dirty="0"/>
          </a:p>
          <a:p>
            <a:pPr marL="0" indent="0">
              <a:buNone/>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353858360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77181-DFB4-42A8-84DB-2FA019A049F9}"/>
              </a:ext>
            </a:extLst>
          </p:cNvPr>
          <p:cNvSpPr>
            <a:spLocks noGrp="1"/>
          </p:cNvSpPr>
          <p:nvPr>
            <p:ph type="title"/>
          </p:nvPr>
        </p:nvSpPr>
        <p:spPr>
          <a:xfrm>
            <a:off x="4825573" y="71676"/>
            <a:ext cx="4189238" cy="1325563"/>
          </a:xfrm>
        </p:spPr>
        <p:txBody>
          <a:bodyPr>
            <a:normAutofit/>
          </a:bodyPr>
          <a:lstStyle/>
          <a:p>
            <a:r>
              <a:rPr lang="en-GB" sz="3600" dirty="0"/>
              <a:t>Videos for teaching calculation</a:t>
            </a:r>
          </a:p>
        </p:txBody>
      </p:sp>
      <p:sp>
        <p:nvSpPr>
          <p:cNvPr id="3" name="Content Placeholder 2">
            <a:extLst>
              <a:ext uri="{FF2B5EF4-FFF2-40B4-BE49-F238E27FC236}">
                <a16:creationId xmlns:a16="http://schemas.microsoft.com/office/drawing/2014/main" id="{D12D4049-4BD4-4815-BE2A-4F1BFC196F8F}"/>
              </a:ext>
            </a:extLst>
          </p:cNvPr>
          <p:cNvSpPr>
            <a:spLocks noGrp="1"/>
          </p:cNvSpPr>
          <p:nvPr>
            <p:ph idx="1"/>
          </p:nvPr>
        </p:nvSpPr>
        <p:spPr>
          <a:xfrm>
            <a:off x="459601" y="1740274"/>
            <a:ext cx="7886700" cy="4351338"/>
          </a:xfrm>
        </p:spPr>
        <p:txBody>
          <a:bodyPr/>
          <a:lstStyle/>
          <a:p>
            <a:pPr marL="0" indent="0">
              <a:buNone/>
            </a:pPr>
            <a:r>
              <a:rPr lang="en-GB" dirty="0">
                <a:hlinkClick r:id="rId2"/>
              </a:rPr>
              <a:t>https://www.ncetm.org.uk/resources/40529</a:t>
            </a:r>
            <a:endParaRPr lang="en-GB" dirty="0"/>
          </a:p>
          <a:p>
            <a:pPr marL="0" indent="0">
              <a:buNone/>
            </a:pPr>
            <a:endParaRPr lang="en-GB" dirty="0"/>
          </a:p>
          <a:p>
            <a:pPr marL="0" indent="0">
              <a:buNone/>
            </a:pPr>
            <a:r>
              <a:rPr lang="en-GB" dirty="0"/>
              <a:t>Register with the </a:t>
            </a:r>
            <a:r>
              <a:rPr lang="en-GB" dirty="0" err="1"/>
              <a:t>ncetm</a:t>
            </a:r>
            <a:r>
              <a:rPr lang="en-GB" dirty="0"/>
              <a:t> (</a:t>
            </a:r>
            <a:r>
              <a:rPr lang="en-GB" dirty="0">
                <a:hlinkClick r:id="rId3"/>
              </a:rPr>
              <a:t>www.ncetm.org</a:t>
            </a:r>
            <a:r>
              <a:rPr lang="en-GB" dirty="0"/>
              <a:t>) </a:t>
            </a:r>
            <a:r>
              <a:rPr lang="en-GB" b="1" dirty="0">
                <a:solidFill>
                  <a:srgbClr val="FF0000"/>
                </a:solidFill>
              </a:rPr>
              <a:t>for free </a:t>
            </a:r>
            <a:r>
              <a:rPr lang="en-GB" dirty="0"/>
              <a:t>and then follow this link to some excellent videos on teaching calculations</a:t>
            </a:r>
          </a:p>
        </p:txBody>
      </p:sp>
      <p:pic>
        <p:nvPicPr>
          <p:cNvPr id="4" name="Picture 3">
            <a:extLst>
              <a:ext uri="{FF2B5EF4-FFF2-40B4-BE49-F238E27FC236}">
                <a16:creationId xmlns:a16="http://schemas.microsoft.com/office/drawing/2014/main" id="{DE140101-2997-4C09-B41D-7AF0D6A74FFD}"/>
              </a:ext>
            </a:extLst>
          </p:cNvPr>
          <p:cNvPicPr>
            <a:picLocks noChangeAspect="1"/>
          </p:cNvPicPr>
          <p:nvPr/>
        </p:nvPicPr>
        <p:blipFill>
          <a:blip r:embed="rId4"/>
          <a:stretch>
            <a:fillRect/>
          </a:stretch>
        </p:blipFill>
        <p:spPr>
          <a:xfrm>
            <a:off x="4556631" y="3830323"/>
            <a:ext cx="2832286" cy="1474876"/>
          </a:xfrm>
          <a:prstGeom prst="rect">
            <a:avLst/>
          </a:prstGeom>
        </p:spPr>
      </p:pic>
      <p:sp>
        <p:nvSpPr>
          <p:cNvPr id="6" name="Rectangle 5"/>
          <p:cNvSpPr/>
          <p:nvPr/>
        </p:nvSpPr>
        <p:spPr>
          <a:xfrm>
            <a:off x="143868" y="180460"/>
            <a:ext cx="4412763" cy="1107996"/>
          </a:xfrm>
          <a:prstGeom prst="rect">
            <a:avLst/>
          </a:prstGeom>
        </p:spPr>
        <p:txBody>
          <a:bodyPr wrap="square">
            <a:spAutoFit/>
          </a:bodyPr>
          <a:lstStyle/>
          <a:p>
            <a:r>
              <a:rPr lang="en-US" sz="3300" dirty="0" err="1"/>
              <a:t>Clipiau</a:t>
            </a:r>
            <a:r>
              <a:rPr lang="en-US" sz="3300" dirty="0"/>
              <a:t> </a:t>
            </a:r>
            <a:r>
              <a:rPr lang="en-US" sz="3300" dirty="0" err="1"/>
              <a:t>fideo</a:t>
            </a:r>
            <a:r>
              <a:rPr lang="en-US" sz="3300" dirty="0"/>
              <a:t> (</a:t>
            </a:r>
            <a:r>
              <a:rPr lang="en-US" sz="3300" dirty="0" err="1"/>
              <a:t>Saesneg</a:t>
            </a:r>
            <a:r>
              <a:rPr lang="en-US" sz="3300" dirty="0"/>
              <a:t>) </a:t>
            </a:r>
            <a:r>
              <a:rPr lang="en-US" sz="3300" dirty="0" err="1"/>
              <a:t>ar</a:t>
            </a:r>
            <a:r>
              <a:rPr lang="en-US" sz="3300" dirty="0"/>
              <a:t> </a:t>
            </a:r>
            <a:r>
              <a:rPr lang="en-US" sz="3300" dirty="0" err="1"/>
              <a:t>gyfer</a:t>
            </a:r>
            <a:r>
              <a:rPr lang="en-US" sz="3300" dirty="0"/>
              <a:t> </a:t>
            </a:r>
            <a:r>
              <a:rPr lang="en-US" sz="3300" dirty="0" err="1"/>
              <a:t>addysgu</a:t>
            </a:r>
            <a:r>
              <a:rPr lang="en-US" sz="3300" dirty="0"/>
              <a:t> </a:t>
            </a:r>
            <a:r>
              <a:rPr lang="en-US" sz="3300" dirty="0" err="1"/>
              <a:t>cyfrifo</a:t>
            </a:r>
            <a:endParaRPr lang="en-US" sz="3300" dirty="0"/>
          </a:p>
        </p:txBody>
      </p:sp>
    </p:spTree>
    <p:extLst>
      <p:ext uri="{BB962C8B-B14F-4D97-AF65-F5344CB8AC3E}">
        <p14:creationId xmlns:p14="http://schemas.microsoft.com/office/powerpoint/2010/main" val="413908245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298236" y="371521"/>
            <a:ext cx="4396708" cy="994172"/>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dirty="0" err="1"/>
              <a:t>Adnoddau</a:t>
            </a:r>
            <a:r>
              <a:rPr lang="en-GB" dirty="0"/>
              <a:t> </a:t>
            </a:r>
            <a:r>
              <a:rPr lang="en-GB" dirty="0" err="1"/>
              <a:t>gweledol</a:t>
            </a:r>
            <a:r>
              <a:rPr lang="en-GB" dirty="0"/>
              <a:t> </a:t>
            </a:r>
            <a:r>
              <a:rPr lang="en-GB" dirty="0" err="1"/>
              <a:t>eraill</a:t>
            </a:r>
            <a:endParaRPr lang="en-GB" dirty="0"/>
          </a:p>
        </p:txBody>
      </p:sp>
      <p:sp>
        <p:nvSpPr>
          <p:cNvPr id="3" name="Content Placeholder 2"/>
          <p:cNvSpPr txBox="1">
            <a:spLocks/>
          </p:cNvSpPr>
          <p:nvPr/>
        </p:nvSpPr>
        <p:spPr>
          <a:xfrm>
            <a:off x="628650" y="2558483"/>
            <a:ext cx="3505200" cy="2302871"/>
          </a:xfrm>
          <a:prstGeom prst="rect">
            <a:avLst/>
          </a:prstGeom>
        </p:spPr>
        <p:txBody>
          <a:bodyPr/>
          <a:lst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marL="0" indent="0">
              <a:buNone/>
            </a:pPr>
            <a:r>
              <a:rPr lang="en-GB" sz="2100" dirty="0">
                <a:hlinkClick r:id="rId2"/>
              </a:rPr>
              <a:t>http://www.iseemaths.com/visual-supports/</a:t>
            </a:r>
            <a:endParaRPr lang="en-GB" sz="2100" dirty="0"/>
          </a:p>
          <a:p>
            <a:pPr marL="0" indent="0">
              <a:buNone/>
            </a:pPr>
            <a:endParaRPr lang="en-GB" sz="2100" dirty="0"/>
          </a:p>
          <a:p>
            <a:pPr marL="0" indent="0">
              <a:buNone/>
            </a:pPr>
            <a:r>
              <a:rPr lang="en-GB" sz="2100" dirty="0"/>
              <a:t>Really useful calculation visual supports </a:t>
            </a:r>
          </a:p>
          <a:p>
            <a:pPr marL="0" indent="0">
              <a:buNone/>
            </a:pPr>
            <a:endParaRPr lang="en-GB" sz="2100" dirty="0"/>
          </a:p>
          <a:p>
            <a:pPr marL="0" indent="0">
              <a:buNone/>
            </a:pPr>
            <a:endParaRPr lang="en-GB" sz="2100" dirty="0"/>
          </a:p>
        </p:txBody>
      </p:sp>
      <p:pic>
        <p:nvPicPr>
          <p:cNvPr id="4" name="Picture 3"/>
          <p:cNvPicPr>
            <a:picLocks noChangeAspect="1"/>
          </p:cNvPicPr>
          <p:nvPr/>
        </p:nvPicPr>
        <p:blipFill>
          <a:blip r:embed="rId3"/>
          <a:stretch>
            <a:fillRect/>
          </a:stretch>
        </p:blipFill>
        <p:spPr>
          <a:xfrm>
            <a:off x="4842273" y="2329883"/>
            <a:ext cx="4098982" cy="2302871"/>
          </a:xfrm>
          <a:prstGeom prst="rect">
            <a:avLst/>
          </a:prstGeom>
        </p:spPr>
      </p:pic>
      <p:sp>
        <p:nvSpPr>
          <p:cNvPr id="5" name="Title 1"/>
          <p:cNvSpPr txBox="1">
            <a:spLocks/>
          </p:cNvSpPr>
          <p:nvPr/>
        </p:nvSpPr>
        <p:spPr>
          <a:xfrm>
            <a:off x="5517136" y="369980"/>
            <a:ext cx="4450496" cy="1325563"/>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dirty="0" smtClean="0"/>
              <a:t>Further visual resources</a:t>
            </a:r>
            <a:endParaRPr lang="en-GB" dirty="0"/>
          </a:p>
        </p:txBody>
      </p:sp>
    </p:spTree>
    <p:extLst>
      <p:ext uri="{BB962C8B-B14F-4D97-AF65-F5344CB8AC3E}">
        <p14:creationId xmlns:p14="http://schemas.microsoft.com/office/powerpoint/2010/main" val="2175595648"/>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266113" y="1180077"/>
            <a:ext cx="7514035" cy="589568"/>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cy-GB" sz="3300"/>
              <a:t>Tasgau ôl-sesiwn / Cymorth Pellach</a:t>
            </a:r>
            <a:endParaRPr lang="en-GB" sz="3300" dirty="0"/>
          </a:p>
        </p:txBody>
      </p:sp>
      <p:sp>
        <p:nvSpPr>
          <p:cNvPr id="3" name="Content Placeholder 2"/>
          <p:cNvSpPr txBox="1">
            <a:spLocks/>
          </p:cNvSpPr>
          <p:nvPr/>
        </p:nvSpPr>
        <p:spPr>
          <a:xfrm>
            <a:off x="266113" y="1769645"/>
            <a:ext cx="7514035" cy="2914800"/>
          </a:xfrm>
          <a:prstGeom prst="rect">
            <a:avLst/>
          </a:prstGeom>
        </p:spPr>
        <p:txBody>
          <a:bodyPr>
            <a:normAutofit lnSpcReduction="10000"/>
          </a:bodyPr>
          <a:lst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r>
              <a:rPr lang="en-GB" sz="2100" dirty="0" err="1"/>
              <a:t>Cymorth</a:t>
            </a:r>
            <a:r>
              <a:rPr lang="en-GB" sz="2100" dirty="0"/>
              <a:t> </a:t>
            </a:r>
            <a:r>
              <a:rPr lang="en-GB" sz="2100" dirty="0" err="1"/>
              <a:t>addysgu</a:t>
            </a:r>
            <a:r>
              <a:rPr lang="en-GB" sz="2100" dirty="0"/>
              <a:t> </a:t>
            </a:r>
            <a:r>
              <a:rPr lang="en-GB" sz="2100" dirty="0" err="1"/>
              <a:t>defnyddiol</a:t>
            </a:r>
            <a:r>
              <a:rPr lang="en-GB" sz="2100" dirty="0"/>
              <a:t> </a:t>
            </a:r>
            <a:r>
              <a:rPr lang="en-GB" sz="2100" dirty="0" err="1"/>
              <a:t>ar</a:t>
            </a:r>
            <a:r>
              <a:rPr lang="en-GB" sz="2100" dirty="0"/>
              <a:t> </a:t>
            </a:r>
            <a:r>
              <a:rPr lang="en-GB" sz="2100" dirty="0" err="1"/>
              <a:t>gyfer</a:t>
            </a:r>
            <a:r>
              <a:rPr lang="en-GB" sz="2100" dirty="0"/>
              <a:t> </a:t>
            </a:r>
            <a:r>
              <a:rPr lang="en-GB" sz="2100" dirty="0" err="1"/>
              <a:t>cyfrifo</a:t>
            </a:r>
            <a:r>
              <a:rPr lang="en-GB" sz="2100" dirty="0"/>
              <a:t>: </a:t>
            </a:r>
          </a:p>
          <a:p>
            <a:r>
              <a:rPr lang="en-GB" sz="2100" dirty="0" err="1"/>
              <a:t>Tiley</a:t>
            </a:r>
            <a:r>
              <a:rPr lang="en-GB" sz="2100" dirty="0"/>
              <a:t>-Nunn, N. (2014). </a:t>
            </a:r>
            <a:r>
              <a:rPr lang="en-GB" sz="2100" i="1" dirty="0"/>
              <a:t>Primary maths : Anyone can feed sweets to sharks ...</a:t>
            </a:r>
            <a:r>
              <a:rPr lang="en-GB" sz="2100" dirty="0"/>
              <a:t> (How to teach). </a:t>
            </a:r>
            <a:r>
              <a:rPr lang="en-GB" sz="2100" dirty="0" err="1"/>
              <a:t>Bancyfelin</a:t>
            </a:r>
            <a:r>
              <a:rPr lang="en-GB" sz="2100" dirty="0"/>
              <a:t>: Independent Thinking Press. </a:t>
            </a:r>
          </a:p>
          <a:p>
            <a:r>
              <a:rPr lang="en-GB" sz="2100" dirty="0" err="1"/>
              <a:t>Er</a:t>
            </a:r>
            <a:r>
              <a:rPr lang="en-GB" sz="2100" dirty="0"/>
              <a:t> </a:t>
            </a:r>
            <a:r>
              <a:rPr lang="en-GB" sz="2100" dirty="0" err="1"/>
              <a:t>mwyn</a:t>
            </a:r>
            <a:r>
              <a:rPr lang="en-GB" sz="2100" dirty="0"/>
              <a:t> </a:t>
            </a:r>
            <a:r>
              <a:rPr lang="en-GB" sz="2100" dirty="0" err="1"/>
              <a:t>darllen</a:t>
            </a:r>
            <a:r>
              <a:rPr lang="en-GB" sz="2100" dirty="0"/>
              <a:t> am </a:t>
            </a:r>
            <a:r>
              <a:rPr lang="en-GB" sz="2100" dirty="0" err="1"/>
              <a:t>gyfrifo</a:t>
            </a:r>
            <a:r>
              <a:rPr lang="en-GB" sz="2100" dirty="0"/>
              <a:t> a </a:t>
            </a:r>
            <a:r>
              <a:rPr lang="en-GB" sz="2100" dirty="0" err="1"/>
              <a:t>gwerth</a:t>
            </a:r>
            <a:r>
              <a:rPr lang="en-GB" sz="2100" dirty="0"/>
              <a:t> </a:t>
            </a:r>
            <a:r>
              <a:rPr lang="en-GB" sz="2100" dirty="0" err="1"/>
              <a:t>lle</a:t>
            </a:r>
            <a:r>
              <a:rPr lang="en-GB" sz="2100" dirty="0"/>
              <a:t> </a:t>
            </a:r>
            <a:r>
              <a:rPr lang="en-GB" sz="2100" dirty="0" err="1"/>
              <a:t>mewn</a:t>
            </a:r>
            <a:r>
              <a:rPr lang="en-GB" sz="2100" dirty="0"/>
              <a:t> </a:t>
            </a:r>
            <a:r>
              <a:rPr lang="en-GB" sz="2100" dirty="0" err="1"/>
              <a:t>mwy</a:t>
            </a:r>
            <a:r>
              <a:rPr lang="en-GB" sz="2100" dirty="0"/>
              <a:t> o </a:t>
            </a:r>
            <a:r>
              <a:rPr lang="en-GB" sz="2100" dirty="0" err="1"/>
              <a:t>ddyfnder</a:t>
            </a:r>
            <a:r>
              <a:rPr lang="en-GB" sz="2100" dirty="0"/>
              <a:t>, </a:t>
            </a:r>
            <a:r>
              <a:rPr lang="en-GB" sz="2100" dirty="0" err="1"/>
              <a:t>trowch</a:t>
            </a:r>
            <a:r>
              <a:rPr lang="en-GB" sz="2100" dirty="0"/>
              <a:t> at </a:t>
            </a:r>
            <a:r>
              <a:rPr lang="en-GB" sz="2100" dirty="0" err="1"/>
              <a:t>benodau</a:t>
            </a:r>
            <a:r>
              <a:rPr lang="en-GB" sz="2100" dirty="0"/>
              <a:t> 5, 6 a 7 o </a:t>
            </a:r>
            <a:r>
              <a:rPr lang="en-GB" sz="2100" dirty="0" err="1"/>
              <a:t>lyfr</a:t>
            </a:r>
            <a:r>
              <a:rPr lang="en-GB" sz="2100" dirty="0"/>
              <a:t> Haylock a Cockburn (2013); </a:t>
            </a:r>
            <a:r>
              <a:rPr lang="en-GB" sz="2100" dirty="0" err="1"/>
              <a:t>mae</a:t>
            </a:r>
            <a:r>
              <a:rPr lang="en-GB" sz="2100" dirty="0"/>
              <a:t> Haylock (2015) </a:t>
            </a:r>
            <a:r>
              <a:rPr lang="en-GB" sz="2100" dirty="0" err="1"/>
              <a:t>hefyd</a:t>
            </a:r>
            <a:r>
              <a:rPr lang="en-GB" sz="2100" dirty="0"/>
              <a:t> </a:t>
            </a:r>
            <a:r>
              <a:rPr lang="en-GB" sz="2100" dirty="0" err="1"/>
              <a:t>yn</a:t>
            </a:r>
            <a:r>
              <a:rPr lang="en-GB" sz="2100" dirty="0"/>
              <a:t> </a:t>
            </a:r>
            <a:r>
              <a:rPr lang="en-GB" sz="2100" dirty="0" err="1"/>
              <a:t>cynnwys</a:t>
            </a:r>
            <a:r>
              <a:rPr lang="en-GB" sz="2100" dirty="0"/>
              <a:t> </a:t>
            </a:r>
            <a:r>
              <a:rPr lang="en-GB" sz="2100" dirty="0" err="1"/>
              <a:t>gwybodaeth</a:t>
            </a:r>
            <a:r>
              <a:rPr lang="en-GB" sz="2100" dirty="0"/>
              <a:t> am </a:t>
            </a:r>
            <a:r>
              <a:rPr lang="en-GB" sz="2100" dirty="0" err="1"/>
              <a:t>gyfrifo</a:t>
            </a:r>
            <a:endParaRPr lang="en-GB" sz="2100" dirty="0"/>
          </a:p>
          <a:p>
            <a:pPr>
              <a:buFont typeface="Arial"/>
              <a:buNone/>
            </a:pPr>
            <a:r>
              <a:rPr lang="en-GB" sz="2100" dirty="0" err="1"/>
              <a:t>Sesiwn</a:t>
            </a:r>
            <a:r>
              <a:rPr lang="en-GB" sz="2100" dirty="0"/>
              <a:t> </a:t>
            </a:r>
            <a:r>
              <a:rPr lang="en-GB" sz="2100" dirty="0" err="1"/>
              <a:t>nesaf</a:t>
            </a:r>
            <a:r>
              <a:rPr lang="en-GB" sz="2100" dirty="0"/>
              <a:t>: </a:t>
            </a:r>
          </a:p>
          <a:p>
            <a:pPr>
              <a:buFont typeface="Arial"/>
              <a:buNone/>
            </a:pPr>
            <a:r>
              <a:rPr lang="en-GB" sz="2100" dirty="0"/>
              <a:t>   </a:t>
            </a:r>
            <a:r>
              <a:rPr lang="en-GB" sz="2100" dirty="0" err="1"/>
              <a:t>Os</a:t>
            </a:r>
            <a:r>
              <a:rPr lang="en-GB" sz="2100" dirty="0"/>
              <a:t> </a:t>
            </a:r>
            <a:r>
              <a:rPr lang="en-GB" sz="2100" dirty="0" err="1"/>
              <a:t>oes</a:t>
            </a:r>
            <a:r>
              <a:rPr lang="en-GB" sz="2100" dirty="0"/>
              <a:t> </a:t>
            </a:r>
            <a:r>
              <a:rPr lang="en-GB" sz="2100" dirty="0" err="1"/>
              <a:t>modd</a:t>
            </a:r>
            <a:r>
              <a:rPr lang="en-GB" sz="2100" dirty="0"/>
              <a:t>, </a:t>
            </a:r>
            <a:r>
              <a:rPr lang="en-GB" sz="2100" dirty="0" err="1"/>
              <a:t>dewch</a:t>
            </a:r>
            <a:r>
              <a:rPr lang="en-GB" sz="2100" dirty="0"/>
              <a:t> </a:t>
            </a:r>
            <a:r>
              <a:rPr lang="en-GB" sz="2100" dirty="0" err="1"/>
              <a:t>â</a:t>
            </a:r>
            <a:r>
              <a:rPr lang="en-GB" sz="2100" dirty="0"/>
              <a:t> </a:t>
            </a:r>
            <a:r>
              <a:rPr lang="en-GB" sz="2100" dirty="0" err="1"/>
              <a:t>chluniadur</a:t>
            </a:r>
            <a:r>
              <a:rPr lang="en-GB" sz="2100" dirty="0"/>
              <a:t> / </a:t>
            </a:r>
            <a:r>
              <a:rPr lang="en-GB" sz="2100" dirty="0" err="1"/>
              <a:t>llechen</a:t>
            </a:r>
            <a:r>
              <a:rPr lang="en-GB" sz="2100" dirty="0"/>
              <a:t>  </a:t>
            </a:r>
            <a:r>
              <a:rPr lang="en-GB" sz="2100" dirty="0" err="1"/>
              <a:t>gyda</a:t>
            </a:r>
            <a:r>
              <a:rPr lang="en-GB" sz="2100" dirty="0"/>
              <a:t> chi </a:t>
            </a:r>
            <a:r>
              <a:rPr lang="en-GB" sz="2100" dirty="0" err="1"/>
              <a:t>i’r</a:t>
            </a:r>
            <a:r>
              <a:rPr lang="en-GB" sz="2100" dirty="0"/>
              <a:t> </a:t>
            </a:r>
            <a:r>
              <a:rPr lang="en-GB" sz="2100" dirty="0" err="1"/>
              <a:t>sesiwn</a:t>
            </a:r>
            <a:r>
              <a:rPr lang="en-GB" sz="2100" dirty="0"/>
              <a:t> </a:t>
            </a:r>
            <a:r>
              <a:rPr lang="en-GB" sz="2100" dirty="0" err="1"/>
              <a:t>os</a:t>
            </a:r>
            <a:r>
              <a:rPr lang="en-GB" sz="2100" dirty="0"/>
              <a:t> </a:t>
            </a:r>
            <a:r>
              <a:rPr lang="en-GB" sz="2100" dirty="0" err="1"/>
              <a:t>gwelwch</a:t>
            </a:r>
            <a:r>
              <a:rPr lang="en-GB" sz="2100" dirty="0"/>
              <a:t> </a:t>
            </a:r>
            <a:r>
              <a:rPr lang="en-GB" sz="2100" dirty="0" err="1"/>
              <a:t>yn</a:t>
            </a:r>
            <a:r>
              <a:rPr lang="en-GB" sz="2100" dirty="0"/>
              <a:t> </a:t>
            </a:r>
            <a:r>
              <a:rPr lang="en-GB" sz="2100" dirty="0" err="1"/>
              <a:t>dda</a:t>
            </a:r>
            <a:r>
              <a:rPr lang="en-GB" sz="2100" dirty="0"/>
              <a:t>.</a:t>
            </a:r>
          </a:p>
          <a:p>
            <a:pPr marL="0" indent="0">
              <a:buNone/>
            </a:pPr>
            <a:endParaRPr lang="en-GB" sz="2100" dirty="0"/>
          </a:p>
        </p:txBody>
      </p:sp>
      <p:pic>
        <p:nvPicPr>
          <p:cNvPr id="4" name="Picture 3"/>
          <p:cNvPicPr>
            <a:picLocks noChangeAspect="1"/>
          </p:cNvPicPr>
          <p:nvPr/>
        </p:nvPicPr>
        <p:blipFill>
          <a:blip r:embed="rId2"/>
          <a:stretch>
            <a:fillRect/>
          </a:stretch>
        </p:blipFill>
        <p:spPr>
          <a:xfrm rot="959103">
            <a:off x="7861463" y="1206677"/>
            <a:ext cx="869137" cy="1061803"/>
          </a:xfrm>
          <a:prstGeom prst="rect">
            <a:avLst/>
          </a:prstGeom>
        </p:spPr>
      </p:pic>
      <p:pic>
        <p:nvPicPr>
          <p:cNvPr id="5" name="Picture 4"/>
          <p:cNvPicPr>
            <a:picLocks noChangeAspect="1"/>
          </p:cNvPicPr>
          <p:nvPr/>
        </p:nvPicPr>
        <p:blipFill>
          <a:blip r:embed="rId3"/>
          <a:stretch>
            <a:fillRect/>
          </a:stretch>
        </p:blipFill>
        <p:spPr>
          <a:xfrm rot="879018">
            <a:off x="7809705" y="3839441"/>
            <a:ext cx="919972" cy="1148820"/>
          </a:xfrm>
          <a:prstGeom prst="rect">
            <a:avLst/>
          </a:prstGeom>
        </p:spPr>
      </p:pic>
      <p:pic>
        <p:nvPicPr>
          <p:cNvPr id="6" name="Picture 5"/>
          <p:cNvPicPr>
            <a:picLocks noChangeAspect="1"/>
          </p:cNvPicPr>
          <p:nvPr/>
        </p:nvPicPr>
        <p:blipFill>
          <a:blip r:embed="rId4"/>
          <a:stretch>
            <a:fillRect/>
          </a:stretch>
        </p:blipFill>
        <p:spPr>
          <a:xfrm rot="846914">
            <a:off x="7841596" y="2532534"/>
            <a:ext cx="895739" cy="1116881"/>
          </a:xfrm>
          <a:prstGeom prst="rect">
            <a:avLst/>
          </a:prstGeom>
        </p:spPr>
      </p:pic>
    </p:spTree>
    <p:extLst>
      <p:ext uri="{BB962C8B-B14F-4D97-AF65-F5344CB8AC3E}">
        <p14:creationId xmlns:p14="http://schemas.microsoft.com/office/powerpoint/2010/main" val="2924537591"/>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1256" y="992977"/>
            <a:ext cx="7514035" cy="1314449"/>
          </a:xfrm>
        </p:spPr>
        <p:txBody>
          <a:bodyPr/>
          <a:lstStyle/>
          <a:p>
            <a:r>
              <a:rPr lang="en-GB" dirty="0"/>
              <a:t>Post Session Tasks/Further Support </a:t>
            </a:r>
          </a:p>
        </p:txBody>
      </p:sp>
      <p:sp>
        <p:nvSpPr>
          <p:cNvPr id="3" name="Content Placeholder 2"/>
          <p:cNvSpPr>
            <a:spLocks noGrp="1"/>
          </p:cNvSpPr>
          <p:nvPr>
            <p:ph idx="1"/>
          </p:nvPr>
        </p:nvSpPr>
        <p:spPr>
          <a:xfrm>
            <a:off x="383623" y="1993432"/>
            <a:ext cx="7589300" cy="3344246"/>
          </a:xfrm>
        </p:spPr>
        <p:txBody>
          <a:bodyPr>
            <a:normAutofit fontScale="85000" lnSpcReduction="20000"/>
          </a:bodyPr>
          <a:lstStyle/>
          <a:p>
            <a:endParaRPr lang="en-GB" dirty="0"/>
          </a:p>
          <a:p>
            <a:endParaRPr lang="en-GB" dirty="0"/>
          </a:p>
          <a:p>
            <a:r>
              <a:rPr lang="en-GB" dirty="0"/>
              <a:t>‘How to Teach Primary Maths’ has a useful chapter on calculation</a:t>
            </a:r>
          </a:p>
          <a:p>
            <a:r>
              <a:rPr lang="en-GB" dirty="0"/>
              <a:t>Chapters 5, 6 and 7 of Haylock and Cockburn (2013) cover aspects of calculation and place value in depth; Haylock (2017) also has calculation chapters</a:t>
            </a:r>
          </a:p>
          <a:p>
            <a:r>
              <a:rPr lang="en-GB" dirty="0"/>
              <a:t>You will find it helpful to have a laptop/tablet for next week</a:t>
            </a:r>
          </a:p>
          <a:p>
            <a:pPr marL="0" indent="0">
              <a:buNone/>
            </a:pPr>
            <a:r>
              <a:rPr lang="en-GB" dirty="0"/>
              <a:t> </a:t>
            </a:r>
          </a:p>
          <a:p>
            <a:endParaRPr lang="en-GB" dirty="0"/>
          </a:p>
          <a:p>
            <a:endParaRPr lang="en-GB" dirty="0"/>
          </a:p>
          <a:p>
            <a:endParaRPr lang="en-GB" dirty="0"/>
          </a:p>
          <a:p>
            <a:pPr marL="0" indent="0">
              <a:buNone/>
            </a:pPr>
            <a:endParaRPr lang="en-GB" dirty="0"/>
          </a:p>
        </p:txBody>
      </p:sp>
      <p:pic>
        <p:nvPicPr>
          <p:cNvPr id="5" name="Picture 4"/>
          <p:cNvPicPr>
            <a:picLocks noChangeAspect="1"/>
          </p:cNvPicPr>
          <p:nvPr/>
        </p:nvPicPr>
        <p:blipFill>
          <a:blip r:embed="rId2"/>
          <a:stretch>
            <a:fillRect/>
          </a:stretch>
        </p:blipFill>
        <p:spPr>
          <a:xfrm rot="879018">
            <a:off x="7763089" y="4428583"/>
            <a:ext cx="755883" cy="943913"/>
          </a:xfrm>
          <a:prstGeom prst="rect">
            <a:avLst/>
          </a:prstGeom>
        </p:spPr>
      </p:pic>
      <p:pic>
        <p:nvPicPr>
          <p:cNvPr id="6" name="Picture 5"/>
          <p:cNvPicPr>
            <a:picLocks noChangeAspect="1"/>
          </p:cNvPicPr>
          <p:nvPr/>
        </p:nvPicPr>
        <p:blipFill>
          <a:blip r:embed="rId3"/>
          <a:stretch>
            <a:fillRect/>
          </a:stretch>
        </p:blipFill>
        <p:spPr>
          <a:xfrm rot="959103">
            <a:off x="7269727" y="1794854"/>
            <a:ext cx="746465" cy="911937"/>
          </a:xfrm>
          <a:prstGeom prst="rect">
            <a:avLst/>
          </a:prstGeom>
        </p:spPr>
      </p:pic>
      <p:pic>
        <p:nvPicPr>
          <p:cNvPr id="7" name="Picture 6">
            <a:extLst>
              <a:ext uri="{FF2B5EF4-FFF2-40B4-BE49-F238E27FC236}">
                <a16:creationId xmlns:a16="http://schemas.microsoft.com/office/drawing/2014/main" id="{FB396DE3-1254-4127-BA6B-A50AE42C9ECA}"/>
              </a:ext>
            </a:extLst>
          </p:cNvPr>
          <p:cNvPicPr>
            <a:picLocks noChangeAspect="1"/>
          </p:cNvPicPr>
          <p:nvPr/>
        </p:nvPicPr>
        <p:blipFill>
          <a:blip r:embed="rId4"/>
          <a:stretch>
            <a:fillRect/>
          </a:stretch>
        </p:blipFill>
        <p:spPr>
          <a:xfrm rot="1097859">
            <a:off x="8073201" y="2893235"/>
            <a:ext cx="807702" cy="1008623"/>
          </a:xfrm>
          <a:prstGeom prst="rect">
            <a:avLst/>
          </a:prstGeom>
        </p:spPr>
      </p:pic>
    </p:spTree>
    <p:extLst>
      <p:ext uri="{BB962C8B-B14F-4D97-AF65-F5344CB8AC3E}">
        <p14:creationId xmlns:p14="http://schemas.microsoft.com/office/powerpoint/2010/main" val="1674845004"/>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125</TotalTime>
  <Words>755</Words>
  <Application>Microsoft Office PowerPoint</Application>
  <PresentationFormat>On-screen Show (4:3)</PresentationFormat>
  <Paragraphs>119</Paragraphs>
  <Slides>20</Slides>
  <Notes>1</Notes>
  <HiddenSlides>0</HiddenSlides>
  <MMClips>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20</vt:i4>
      </vt:variant>
    </vt:vector>
  </HeadingPairs>
  <TitlesOfParts>
    <vt:vector size="24" baseType="lpstr">
      <vt:lpstr>Arial</vt:lpstr>
      <vt:lpstr>Calibri</vt:lpstr>
      <vt:lpstr>Calibri Light</vt:lpstr>
      <vt:lpstr>Office Theme</vt:lpstr>
      <vt:lpstr>PowerPoint Presentation</vt:lpstr>
      <vt:lpstr>Teaching calculations</vt:lpstr>
      <vt:lpstr>Session Objectives</vt:lpstr>
      <vt:lpstr>National Curriculum Requirements</vt:lpstr>
      <vt:lpstr>Estimate, then calculate:</vt:lpstr>
      <vt:lpstr>Ymgyfarwyddo â’r dulliau gwahanol a ddefnyddir i addysgu adio a thynnu</vt:lpstr>
      <vt:lpstr>Familiarisation with different taught methods for addition and subtraction</vt:lpstr>
      <vt:lpstr>PowerPoint Presentation</vt:lpstr>
      <vt:lpstr>Useful online resources for teaching addition and subtraction methods</vt:lpstr>
      <vt:lpstr>PowerPoint Presentation</vt:lpstr>
      <vt:lpstr>PowerPoint Presentation</vt:lpstr>
      <vt:lpstr>How could you make an estimate? What would be a method you could use? How could you check your answer?</vt:lpstr>
      <vt:lpstr>PowerPoint Presentation</vt:lpstr>
      <vt:lpstr>Learners need to have a range of calculation methods, mental and written.  Selection will depend upon the numbers involved. Learners should not be made to go on to the next stage if: 1) they are not ready; 2) they are not confident Learners should be encouraged to approximate their answers before calculating. Learners should be encouraged to check their answers using an appropriate strategy. Learners should be encouraged to consider if a mental calculation would be appropriate before using written methods. (p.346) </vt:lpstr>
      <vt:lpstr>Adnoddau ar-lein defnyddiol ar gyfer  addysgu dulliau lluosi a rhannu</vt:lpstr>
      <vt:lpstr>Useful online resources for teaching multiplication and division methods</vt:lpstr>
      <vt:lpstr>Videos for teaching calculation</vt:lpstr>
      <vt:lpstr>PowerPoint Presentation</vt:lpstr>
      <vt:lpstr>PowerPoint Presentation</vt:lpstr>
      <vt:lpstr>Post Session Tasks/Further Support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Office User</dc:creator>
  <cp:lastModifiedBy>Nerys Defis</cp:lastModifiedBy>
  <cp:revision>15</cp:revision>
  <dcterms:created xsi:type="dcterms:W3CDTF">2017-02-08T11:33:06Z</dcterms:created>
  <dcterms:modified xsi:type="dcterms:W3CDTF">2019-10-15T19:34:06Z</dcterms:modified>
</cp:coreProperties>
</file>