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56" r:id="rId2"/>
    <p:sldId id="259" r:id="rId3"/>
    <p:sldId id="260" r:id="rId4"/>
    <p:sldId id="261" r:id="rId5"/>
    <p:sldId id="257" r:id="rId6"/>
    <p:sldId id="258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68" r:id="rId15"/>
    <p:sldId id="269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00" autoAdjust="0"/>
    <p:restoredTop sz="94660"/>
  </p:normalViewPr>
  <p:slideViewPr>
    <p:cSldViewPr>
      <p:cViewPr>
        <p:scale>
          <a:sx n="75" d="100"/>
          <a:sy n="75" d="100"/>
        </p:scale>
        <p:origin x="-155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F6640A-48AF-4037-ABC8-178C7DBF9789}" type="doc">
      <dgm:prSet loTypeId="urn:microsoft.com/office/officeart/2005/8/layout/pyramid1" loCatId="pyramid" qsTypeId="urn:microsoft.com/office/officeart/2005/8/quickstyle/simple1" qsCatId="simple" csTypeId="urn:microsoft.com/office/officeart/2005/8/colors/accent0_3" csCatId="mainScheme" phldr="1"/>
      <dgm:spPr/>
    </dgm:pt>
    <dgm:pt modelId="{0A738B32-8241-439D-A56C-B2887E2A86A5}">
      <dgm:prSet phldrT="[Text]"/>
      <dgm:spPr/>
      <dgm:t>
        <a:bodyPr/>
        <a:lstStyle/>
        <a:p>
          <a:r>
            <a:rPr lang="en-GB" dirty="0" err="1" smtClean="0"/>
            <a:t>Hippeis</a:t>
          </a:r>
          <a:endParaRPr lang="en-GB" dirty="0"/>
        </a:p>
      </dgm:t>
    </dgm:pt>
    <dgm:pt modelId="{0B369AA8-E0A1-4DF5-8F99-3B6D335EF6EA}" type="parTrans" cxnId="{8140782F-57E4-4812-BFE0-9ECDEAE7CF23}">
      <dgm:prSet/>
      <dgm:spPr/>
      <dgm:t>
        <a:bodyPr/>
        <a:lstStyle/>
        <a:p>
          <a:endParaRPr lang="en-GB"/>
        </a:p>
      </dgm:t>
    </dgm:pt>
    <dgm:pt modelId="{A3B5187D-D8C1-43A1-8AD4-EE4813F22808}" type="sibTrans" cxnId="{8140782F-57E4-4812-BFE0-9ECDEAE7CF23}">
      <dgm:prSet/>
      <dgm:spPr/>
      <dgm:t>
        <a:bodyPr/>
        <a:lstStyle/>
        <a:p>
          <a:endParaRPr lang="en-GB"/>
        </a:p>
      </dgm:t>
    </dgm:pt>
    <dgm:pt modelId="{8DE98441-497E-4DFB-8CC4-D8BE1BA6512E}">
      <dgm:prSet phldrT="[Text]"/>
      <dgm:spPr/>
      <dgm:t>
        <a:bodyPr/>
        <a:lstStyle/>
        <a:p>
          <a:r>
            <a:rPr lang="en-GB" dirty="0" err="1" smtClean="0"/>
            <a:t>Zeugitai</a:t>
          </a:r>
          <a:endParaRPr lang="en-GB" dirty="0"/>
        </a:p>
      </dgm:t>
    </dgm:pt>
    <dgm:pt modelId="{2F9C1C47-CC80-4249-99E6-0A5045BF6138}" type="parTrans" cxnId="{8E118F87-A44E-469A-A242-2C5CEB007198}">
      <dgm:prSet/>
      <dgm:spPr/>
      <dgm:t>
        <a:bodyPr/>
        <a:lstStyle/>
        <a:p>
          <a:endParaRPr lang="en-GB"/>
        </a:p>
      </dgm:t>
    </dgm:pt>
    <dgm:pt modelId="{681E0EB2-2068-4301-859C-ADF349D23FF4}" type="sibTrans" cxnId="{8E118F87-A44E-469A-A242-2C5CEB007198}">
      <dgm:prSet/>
      <dgm:spPr/>
      <dgm:t>
        <a:bodyPr/>
        <a:lstStyle/>
        <a:p>
          <a:endParaRPr lang="en-GB"/>
        </a:p>
      </dgm:t>
    </dgm:pt>
    <dgm:pt modelId="{7EA23A1E-9D16-457D-BCAE-C7C4086CADFC}">
      <dgm:prSet phldrT="[Text]"/>
      <dgm:spPr/>
      <dgm:t>
        <a:bodyPr/>
        <a:lstStyle/>
        <a:p>
          <a:r>
            <a:rPr lang="en-GB" dirty="0" err="1" smtClean="0"/>
            <a:t>Thetes</a:t>
          </a:r>
          <a:endParaRPr lang="en-GB" dirty="0"/>
        </a:p>
      </dgm:t>
    </dgm:pt>
    <dgm:pt modelId="{84726D0C-D6D2-40E7-9D28-327035D9617C}" type="parTrans" cxnId="{DB008052-8A92-43FB-9D11-40B7A17CC666}">
      <dgm:prSet/>
      <dgm:spPr/>
      <dgm:t>
        <a:bodyPr/>
        <a:lstStyle/>
        <a:p>
          <a:endParaRPr lang="en-GB"/>
        </a:p>
      </dgm:t>
    </dgm:pt>
    <dgm:pt modelId="{5A9EF433-4215-44A7-8D68-8C3CC39E060B}" type="sibTrans" cxnId="{DB008052-8A92-43FB-9D11-40B7A17CC666}">
      <dgm:prSet/>
      <dgm:spPr/>
      <dgm:t>
        <a:bodyPr/>
        <a:lstStyle/>
        <a:p>
          <a:endParaRPr lang="en-GB"/>
        </a:p>
      </dgm:t>
    </dgm:pt>
    <dgm:pt modelId="{C324487B-158C-40D5-81B0-6381DC627966}">
      <dgm:prSet phldrT="[Text]"/>
      <dgm:spPr/>
      <dgm:t>
        <a:bodyPr/>
        <a:lstStyle/>
        <a:p>
          <a:r>
            <a:rPr lang="en-GB" dirty="0" err="1" smtClean="0"/>
            <a:t>Pentakosiomedimnoi</a:t>
          </a:r>
          <a:endParaRPr lang="en-GB" dirty="0"/>
        </a:p>
      </dgm:t>
    </dgm:pt>
    <dgm:pt modelId="{34CD07D0-412D-4AF9-A2A2-E022226C5113}" type="parTrans" cxnId="{43D02E3A-CF2C-46FB-9B6A-622DE6A4B4A7}">
      <dgm:prSet/>
      <dgm:spPr/>
      <dgm:t>
        <a:bodyPr/>
        <a:lstStyle/>
        <a:p>
          <a:endParaRPr lang="en-GB"/>
        </a:p>
      </dgm:t>
    </dgm:pt>
    <dgm:pt modelId="{9875A70F-BE3C-460B-9060-8DD1407F2DD1}" type="sibTrans" cxnId="{43D02E3A-CF2C-46FB-9B6A-622DE6A4B4A7}">
      <dgm:prSet/>
      <dgm:spPr/>
      <dgm:t>
        <a:bodyPr/>
        <a:lstStyle/>
        <a:p>
          <a:endParaRPr lang="en-GB"/>
        </a:p>
      </dgm:t>
    </dgm:pt>
    <dgm:pt modelId="{3DA91F6D-3211-4224-BB4C-6CE86A06A736}" type="pres">
      <dgm:prSet presAssocID="{89F6640A-48AF-4037-ABC8-178C7DBF9789}" presName="Name0" presStyleCnt="0">
        <dgm:presLayoutVars>
          <dgm:dir/>
          <dgm:animLvl val="lvl"/>
          <dgm:resizeHandles val="exact"/>
        </dgm:presLayoutVars>
      </dgm:prSet>
      <dgm:spPr/>
    </dgm:pt>
    <dgm:pt modelId="{1C62AD71-FF0B-4BF6-A987-3A8324E8EA2D}" type="pres">
      <dgm:prSet presAssocID="{C324487B-158C-40D5-81B0-6381DC627966}" presName="Name8" presStyleCnt="0"/>
      <dgm:spPr/>
    </dgm:pt>
    <dgm:pt modelId="{A8D8732F-7A5C-4883-8E5D-99311DA1823E}" type="pres">
      <dgm:prSet presAssocID="{C324487B-158C-40D5-81B0-6381DC627966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0D9B918-A6D1-43D2-B0F7-A9F3511673F4}" type="pres">
      <dgm:prSet presAssocID="{C324487B-158C-40D5-81B0-6381DC62796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98D203-F404-403F-8D88-CF759D6A6486}" type="pres">
      <dgm:prSet presAssocID="{0A738B32-8241-439D-A56C-B2887E2A86A5}" presName="Name8" presStyleCnt="0"/>
      <dgm:spPr/>
    </dgm:pt>
    <dgm:pt modelId="{954243B8-387D-4A27-A157-53A4E2189B92}" type="pres">
      <dgm:prSet presAssocID="{0A738B32-8241-439D-A56C-B2887E2A86A5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FE99A5F-0EEF-435A-BE4C-BEC39F543244}" type="pres">
      <dgm:prSet presAssocID="{0A738B32-8241-439D-A56C-B2887E2A86A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6E06357-2F93-4AAB-BABE-04934D64FA65}" type="pres">
      <dgm:prSet presAssocID="{8DE98441-497E-4DFB-8CC4-D8BE1BA6512E}" presName="Name8" presStyleCnt="0"/>
      <dgm:spPr/>
    </dgm:pt>
    <dgm:pt modelId="{15E26E85-6D41-4696-BAC2-B554B95C6DA6}" type="pres">
      <dgm:prSet presAssocID="{8DE98441-497E-4DFB-8CC4-D8BE1BA6512E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9748A4B-5A16-493D-A28F-5AE34F6BFBCE}" type="pres">
      <dgm:prSet presAssocID="{8DE98441-497E-4DFB-8CC4-D8BE1BA6512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38F1816-C0A7-4037-8D5F-0607973C4098}" type="pres">
      <dgm:prSet presAssocID="{7EA23A1E-9D16-457D-BCAE-C7C4086CADFC}" presName="Name8" presStyleCnt="0"/>
      <dgm:spPr/>
    </dgm:pt>
    <dgm:pt modelId="{A0A8274A-3C8F-45E7-826B-39E998F68D8F}" type="pres">
      <dgm:prSet presAssocID="{7EA23A1E-9D16-457D-BCAE-C7C4086CADFC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3CFF080-B9E0-4A6A-AA00-CBA1EA26BBF7}" type="pres">
      <dgm:prSet presAssocID="{7EA23A1E-9D16-457D-BCAE-C7C4086CADF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2172EB4-0937-41EF-9E90-608A7AD26EFC}" type="presOf" srcId="{C324487B-158C-40D5-81B0-6381DC627966}" destId="{40D9B918-A6D1-43D2-B0F7-A9F3511673F4}" srcOrd="1" destOrd="0" presId="urn:microsoft.com/office/officeart/2005/8/layout/pyramid1"/>
    <dgm:cxn modelId="{43D02E3A-CF2C-46FB-9B6A-622DE6A4B4A7}" srcId="{89F6640A-48AF-4037-ABC8-178C7DBF9789}" destId="{C324487B-158C-40D5-81B0-6381DC627966}" srcOrd="0" destOrd="0" parTransId="{34CD07D0-412D-4AF9-A2A2-E022226C5113}" sibTransId="{9875A70F-BE3C-460B-9060-8DD1407F2DD1}"/>
    <dgm:cxn modelId="{18B3C734-41CE-4BBD-BF77-D00CF532048D}" type="presOf" srcId="{7EA23A1E-9D16-457D-BCAE-C7C4086CADFC}" destId="{73CFF080-B9E0-4A6A-AA00-CBA1EA26BBF7}" srcOrd="1" destOrd="0" presId="urn:microsoft.com/office/officeart/2005/8/layout/pyramid1"/>
    <dgm:cxn modelId="{DB008052-8A92-43FB-9D11-40B7A17CC666}" srcId="{89F6640A-48AF-4037-ABC8-178C7DBF9789}" destId="{7EA23A1E-9D16-457D-BCAE-C7C4086CADFC}" srcOrd="3" destOrd="0" parTransId="{84726D0C-D6D2-40E7-9D28-327035D9617C}" sibTransId="{5A9EF433-4215-44A7-8D68-8C3CC39E060B}"/>
    <dgm:cxn modelId="{ADBDDD39-E337-429B-AD85-65BFD742C955}" type="presOf" srcId="{8DE98441-497E-4DFB-8CC4-D8BE1BA6512E}" destId="{29748A4B-5A16-493D-A28F-5AE34F6BFBCE}" srcOrd="1" destOrd="0" presId="urn:microsoft.com/office/officeart/2005/8/layout/pyramid1"/>
    <dgm:cxn modelId="{8140782F-57E4-4812-BFE0-9ECDEAE7CF23}" srcId="{89F6640A-48AF-4037-ABC8-178C7DBF9789}" destId="{0A738B32-8241-439D-A56C-B2887E2A86A5}" srcOrd="1" destOrd="0" parTransId="{0B369AA8-E0A1-4DF5-8F99-3B6D335EF6EA}" sibTransId="{A3B5187D-D8C1-43A1-8AD4-EE4813F22808}"/>
    <dgm:cxn modelId="{27330AC2-0C9B-4766-A899-E04643FEF241}" type="presOf" srcId="{C324487B-158C-40D5-81B0-6381DC627966}" destId="{A8D8732F-7A5C-4883-8E5D-99311DA1823E}" srcOrd="0" destOrd="0" presId="urn:microsoft.com/office/officeart/2005/8/layout/pyramid1"/>
    <dgm:cxn modelId="{A2F0FCDB-FADC-4DB2-9C2C-EEE6A119A399}" type="presOf" srcId="{8DE98441-497E-4DFB-8CC4-D8BE1BA6512E}" destId="{15E26E85-6D41-4696-BAC2-B554B95C6DA6}" srcOrd="0" destOrd="0" presId="urn:microsoft.com/office/officeart/2005/8/layout/pyramid1"/>
    <dgm:cxn modelId="{87753286-07E0-421A-AFC2-9280A9A9032F}" type="presOf" srcId="{89F6640A-48AF-4037-ABC8-178C7DBF9789}" destId="{3DA91F6D-3211-4224-BB4C-6CE86A06A736}" srcOrd="0" destOrd="0" presId="urn:microsoft.com/office/officeart/2005/8/layout/pyramid1"/>
    <dgm:cxn modelId="{448684D3-4C05-4C91-B2FC-5133EA29A71A}" type="presOf" srcId="{0A738B32-8241-439D-A56C-B2887E2A86A5}" destId="{9FE99A5F-0EEF-435A-BE4C-BEC39F543244}" srcOrd="1" destOrd="0" presId="urn:microsoft.com/office/officeart/2005/8/layout/pyramid1"/>
    <dgm:cxn modelId="{8E118F87-A44E-469A-A242-2C5CEB007198}" srcId="{89F6640A-48AF-4037-ABC8-178C7DBF9789}" destId="{8DE98441-497E-4DFB-8CC4-D8BE1BA6512E}" srcOrd="2" destOrd="0" parTransId="{2F9C1C47-CC80-4249-99E6-0A5045BF6138}" sibTransId="{681E0EB2-2068-4301-859C-ADF349D23FF4}"/>
    <dgm:cxn modelId="{0682705B-69CA-45DC-AA2B-FA9A6026E12B}" type="presOf" srcId="{7EA23A1E-9D16-457D-BCAE-C7C4086CADFC}" destId="{A0A8274A-3C8F-45E7-826B-39E998F68D8F}" srcOrd="0" destOrd="0" presId="urn:microsoft.com/office/officeart/2005/8/layout/pyramid1"/>
    <dgm:cxn modelId="{EB9E8D15-768E-4689-9847-FFCC9540401C}" type="presOf" srcId="{0A738B32-8241-439D-A56C-B2887E2A86A5}" destId="{954243B8-387D-4A27-A157-53A4E2189B92}" srcOrd="0" destOrd="0" presId="urn:microsoft.com/office/officeart/2005/8/layout/pyramid1"/>
    <dgm:cxn modelId="{95AD5513-8F92-41EB-8234-CCEDD6F7A5D1}" type="presParOf" srcId="{3DA91F6D-3211-4224-BB4C-6CE86A06A736}" destId="{1C62AD71-FF0B-4BF6-A987-3A8324E8EA2D}" srcOrd="0" destOrd="0" presId="urn:microsoft.com/office/officeart/2005/8/layout/pyramid1"/>
    <dgm:cxn modelId="{CA65F4EB-56EE-476D-9114-23320AD0BA2F}" type="presParOf" srcId="{1C62AD71-FF0B-4BF6-A987-3A8324E8EA2D}" destId="{A8D8732F-7A5C-4883-8E5D-99311DA1823E}" srcOrd="0" destOrd="0" presId="urn:microsoft.com/office/officeart/2005/8/layout/pyramid1"/>
    <dgm:cxn modelId="{AF70A1F9-DBFC-4F31-ADDB-F7AAD91A8E4A}" type="presParOf" srcId="{1C62AD71-FF0B-4BF6-A987-3A8324E8EA2D}" destId="{40D9B918-A6D1-43D2-B0F7-A9F3511673F4}" srcOrd="1" destOrd="0" presId="urn:microsoft.com/office/officeart/2005/8/layout/pyramid1"/>
    <dgm:cxn modelId="{536A20BD-87A9-45BF-84A9-319FE6B0B3D3}" type="presParOf" srcId="{3DA91F6D-3211-4224-BB4C-6CE86A06A736}" destId="{8498D203-F404-403F-8D88-CF759D6A6486}" srcOrd="1" destOrd="0" presId="urn:microsoft.com/office/officeart/2005/8/layout/pyramid1"/>
    <dgm:cxn modelId="{708A1080-0A39-44B3-8EB9-24B6D0E9C865}" type="presParOf" srcId="{8498D203-F404-403F-8D88-CF759D6A6486}" destId="{954243B8-387D-4A27-A157-53A4E2189B92}" srcOrd="0" destOrd="0" presId="urn:microsoft.com/office/officeart/2005/8/layout/pyramid1"/>
    <dgm:cxn modelId="{43086D6D-AF22-4F1A-9CF7-3350822E3A41}" type="presParOf" srcId="{8498D203-F404-403F-8D88-CF759D6A6486}" destId="{9FE99A5F-0EEF-435A-BE4C-BEC39F543244}" srcOrd="1" destOrd="0" presId="urn:microsoft.com/office/officeart/2005/8/layout/pyramid1"/>
    <dgm:cxn modelId="{0A405547-0669-43C0-87A2-8515B964928B}" type="presParOf" srcId="{3DA91F6D-3211-4224-BB4C-6CE86A06A736}" destId="{56E06357-2F93-4AAB-BABE-04934D64FA65}" srcOrd="2" destOrd="0" presId="urn:microsoft.com/office/officeart/2005/8/layout/pyramid1"/>
    <dgm:cxn modelId="{3EFFAC2E-033E-4281-8989-9E5DAA9C7BE2}" type="presParOf" srcId="{56E06357-2F93-4AAB-BABE-04934D64FA65}" destId="{15E26E85-6D41-4696-BAC2-B554B95C6DA6}" srcOrd="0" destOrd="0" presId="urn:microsoft.com/office/officeart/2005/8/layout/pyramid1"/>
    <dgm:cxn modelId="{E02E76E6-4D16-4B95-8432-7A30F6765786}" type="presParOf" srcId="{56E06357-2F93-4AAB-BABE-04934D64FA65}" destId="{29748A4B-5A16-493D-A28F-5AE34F6BFBCE}" srcOrd="1" destOrd="0" presId="urn:microsoft.com/office/officeart/2005/8/layout/pyramid1"/>
    <dgm:cxn modelId="{026A1DFF-1FDE-4B6A-B14F-C2378E2CEEAA}" type="presParOf" srcId="{3DA91F6D-3211-4224-BB4C-6CE86A06A736}" destId="{038F1816-C0A7-4037-8D5F-0607973C4098}" srcOrd="3" destOrd="0" presId="urn:microsoft.com/office/officeart/2005/8/layout/pyramid1"/>
    <dgm:cxn modelId="{A1783D9A-AF88-43DC-968F-980376792B10}" type="presParOf" srcId="{038F1816-C0A7-4037-8D5F-0607973C4098}" destId="{A0A8274A-3C8F-45E7-826B-39E998F68D8F}" srcOrd="0" destOrd="0" presId="urn:microsoft.com/office/officeart/2005/8/layout/pyramid1"/>
    <dgm:cxn modelId="{972AA6B9-9C15-4145-AE1D-3520B1C38C34}" type="presParOf" srcId="{038F1816-C0A7-4037-8D5F-0607973C4098}" destId="{73CFF080-B9E0-4A6A-AA00-CBA1EA26BBF7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D8732F-7A5C-4883-8E5D-99311DA1823E}">
      <dsp:nvSpPr>
        <dsp:cNvPr id="0" name=""/>
        <dsp:cNvSpPr/>
      </dsp:nvSpPr>
      <dsp:spPr>
        <a:xfrm>
          <a:off x="3086099" y="0"/>
          <a:ext cx="2057400" cy="1237856"/>
        </a:xfrm>
        <a:prstGeom prst="trapezoid">
          <a:avLst>
            <a:gd name="adj" fmla="val 83103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err="1" smtClean="0"/>
            <a:t>Pentakosiomedimnoi</a:t>
          </a:r>
          <a:endParaRPr lang="en-GB" sz="1700" kern="1200" dirty="0"/>
        </a:p>
      </dsp:txBody>
      <dsp:txXfrm>
        <a:off x="3086099" y="0"/>
        <a:ext cx="2057400" cy="1237856"/>
      </dsp:txXfrm>
    </dsp:sp>
    <dsp:sp modelId="{954243B8-387D-4A27-A157-53A4E2189B92}">
      <dsp:nvSpPr>
        <dsp:cNvPr id="0" name=""/>
        <dsp:cNvSpPr/>
      </dsp:nvSpPr>
      <dsp:spPr>
        <a:xfrm>
          <a:off x="2057400" y="1237856"/>
          <a:ext cx="4114800" cy="1237856"/>
        </a:xfrm>
        <a:prstGeom prst="trapezoid">
          <a:avLst>
            <a:gd name="adj" fmla="val 83103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err="1" smtClean="0"/>
            <a:t>Hippeis</a:t>
          </a:r>
          <a:endParaRPr lang="en-GB" sz="1700" kern="1200" dirty="0"/>
        </a:p>
      </dsp:txBody>
      <dsp:txXfrm>
        <a:off x="2777489" y="1237856"/>
        <a:ext cx="2674620" cy="1237856"/>
      </dsp:txXfrm>
    </dsp:sp>
    <dsp:sp modelId="{15E26E85-6D41-4696-BAC2-B554B95C6DA6}">
      <dsp:nvSpPr>
        <dsp:cNvPr id="0" name=""/>
        <dsp:cNvSpPr/>
      </dsp:nvSpPr>
      <dsp:spPr>
        <a:xfrm>
          <a:off x="1028700" y="2475713"/>
          <a:ext cx="6172199" cy="1237856"/>
        </a:xfrm>
        <a:prstGeom prst="trapezoid">
          <a:avLst>
            <a:gd name="adj" fmla="val 83103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err="1" smtClean="0"/>
            <a:t>Zeugitai</a:t>
          </a:r>
          <a:endParaRPr lang="en-GB" sz="1700" kern="1200" dirty="0"/>
        </a:p>
      </dsp:txBody>
      <dsp:txXfrm>
        <a:off x="2108834" y="2475713"/>
        <a:ext cx="4011930" cy="1237856"/>
      </dsp:txXfrm>
    </dsp:sp>
    <dsp:sp modelId="{A0A8274A-3C8F-45E7-826B-39E998F68D8F}">
      <dsp:nvSpPr>
        <dsp:cNvPr id="0" name=""/>
        <dsp:cNvSpPr/>
      </dsp:nvSpPr>
      <dsp:spPr>
        <a:xfrm>
          <a:off x="0" y="3713570"/>
          <a:ext cx="8229600" cy="1237856"/>
        </a:xfrm>
        <a:prstGeom prst="trapezoid">
          <a:avLst>
            <a:gd name="adj" fmla="val 83103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err="1" smtClean="0"/>
            <a:t>Thetes</a:t>
          </a:r>
          <a:endParaRPr lang="en-GB" sz="1700" kern="1200" dirty="0"/>
        </a:p>
      </dsp:txBody>
      <dsp:txXfrm>
        <a:off x="1440179" y="3713570"/>
        <a:ext cx="5349240" cy="12378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C802B8-0C22-445B-9362-F9F40F7B73FA}" type="datetimeFigureOut">
              <a:rPr lang="en-US" smtClean="0"/>
              <a:pPr/>
              <a:t>8/21/2013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2E23C9-6D3D-4D8D-A134-5EA4C4B9EE9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9606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E23C9-6D3D-4D8D-A134-5EA4C4B9EE9F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8/21/2013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8/21/2013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8/21/2013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8/21/2013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8/21/2013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8/21/2013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8/21/2013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8/21/2013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8/21/2013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8/21/2013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DCF8A-DEBB-4AD5-81DE-D677CB3434C4}" type="datetimeFigureOut">
              <a:rPr lang="en-US" smtClean="0"/>
              <a:pPr/>
              <a:t>8/21/2013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B7ADCF8A-DEBB-4AD5-81DE-D677CB3434C4}" type="datetimeFigureOut">
              <a:rPr lang="en-US" smtClean="0"/>
              <a:pPr/>
              <a:t>8/21/2013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8C4F93EF-F2AB-46AD-BBAA-CA659D7E464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Armies and navies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Lecture: Who </a:t>
            </a:r>
            <a:r>
              <a:rPr lang="en-GB" dirty="0" smtClean="0"/>
              <a:t>were </a:t>
            </a:r>
            <a:r>
              <a:rPr lang="en-GB" smtClean="0"/>
              <a:t>the hoplites?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Arms and Armour: The </a:t>
            </a:r>
            <a:r>
              <a:rPr lang="en-GB" dirty="0" err="1" smtClean="0"/>
              <a:t>Ephebeia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They go on with this mode of life for the first year; in the following year an assembly is held in the </a:t>
            </a:r>
            <a:r>
              <a:rPr lang="en-GB" sz="3200" dirty="0" err="1" smtClean="0"/>
              <a:t>theater</a:t>
            </a:r>
            <a:r>
              <a:rPr lang="en-GB" sz="3200" dirty="0" smtClean="0"/>
              <a:t>, and the cadets give a display of drill before the people, </a:t>
            </a:r>
            <a:r>
              <a:rPr lang="en-GB" sz="3200" b="1" dirty="0" smtClean="0"/>
              <a:t>and receive a shield and spear from the state</a:t>
            </a:r>
            <a:r>
              <a:rPr lang="en-GB" sz="3200" dirty="0" smtClean="0"/>
              <a:t>; and they then serve on patrols in the country and are quartered at the guard-posts.  [Aristotle] </a:t>
            </a:r>
            <a:r>
              <a:rPr lang="en-GB" sz="3200" i="1" dirty="0" smtClean="0"/>
              <a:t>Athenian Constitution</a:t>
            </a:r>
            <a:r>
              <a:rPr lang="en-GB" sz="3200" dirty="0" smtClean="0"/>
              <a:t> 42.4</a:t>
            </a:r>
            <a:endParaRPr lang="en-GB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Ephebeia</a:t>
            </a:r>
            <a:r>
              <a:rPr lang="en-GB" dirty="0" smtClean="0"/>
              <a:t>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</a:t>
            </a:r>
            <a:r>
              <a:rPr lang="en-GB" sz="3200" dirty="0" err="1" smtClean="0"/>
              <a:t>ephebeia</a:t>
            </a:r>
            <a:r>
              <a:rPr lang="en-GB" sz="3200" dirty="0" smtClean="0"/>
              <a:t> was not instituted in Athens until the 330s BCE.</a:t>
            </a:r>
          </a:p>
          <a:p>
            <a:r>
              <a:rPr lang="en-GB" sz="3200" dirty="0" smtClean="0"/>
              <a:t>That means that for the archaic period and the greater part of the classical period, the hoplite had to provide his own arms and armour.</a:t>
            </a:r>
          </a:p>
          <a:p>
            <a:r>
              <a:rPr lang="en-GB" sz="3200" dirty="0" smtClean="0"/>
              <a:t>Even after the institution of the </a:t>
            </a:r>
            <a:r>
              <a:rPr lang="en-GB" sz="3200" dirty="0" err="1" smtClean="0"/>
              <a:t>ephebeia</a:t>
            </a:r>
            <a:r>
              <a:rPr lang="en-GB" sz="3200" dirty="0" smtClean="0"/>
              <a:t>, the state only provided part of the equipment.</a:t>
            </a:r>
            <a:endParaRPr lang="en-GB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Wealth and Hoplites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 order to provide for the arms and armour, it is logical that the hoplite had to be reasonably wealthy.</a:t>
            </a:r>
          </a:p>
          <a:p>
            <a:r>
              <a:rPr lang="en-GB" sz="2800" dirty="0" smtClean="0"/>
              <a:t>Someone who did not have enough to eat could not have bought the arms and armour necessary to be a hoplite.</a:t>
            </a:r>
          </a:p>
          <a:p>
            <a:r>
              <a:rPr lang="en-GB" sz="2800" dirty="0" smtClean="0"/>
              <a:t>Also being a hoplite assumes a regular flow of money, thus the hoplites had to be reasonably wealthy.</a:t>
            </a:r>
            <a:endParaRPr lang="en-GB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Middle-Class Army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hoplites have generally been thought to be a “middle class” in the ancient world.</a:t>
            </a:r>
          </a:p>
          <a:p>
            <a:r>
              <a:rPr lang="en-GB" sz="3200" dirty="0" smtClean="0"/>
              <a:t>By middle class it is generally meant wealthy farmers.</a:t>
            </a:r>
          </a:p>
          <a:p>
            <a:r>
              <a:rPr lang="en-GB" sz="3200" dirty="0" smtClean="0"/>
              <a:t>This of course stems from our understanding of Athenian social structure. </a:t>
            </a:r>
            <a:endParaRPr lang="en-GB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Solonian</a:t>
            </a:r>
            <a:r>
              <a:rPr lang="en-GB" dirty="0" smtClean="0"/>
              <a:t> Classes (1)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309252"/>
          </a:xfrm>
        </p:spPr>
        <p:txBody>
          <a:bodyPr>
            <a:normAutofit/>
          </a:bodyPr>
          <a:lstStyle/>
          <a:p>
            <a:r>
              <a:rPr lang="en-GB" dirty="0" smtClean="0"/>
              <a:t>he divided the people by assessment into four classes, as they had been divided before, </a:t>
            </a:r>
            <a:r>
              <a:rPr lang="en-GB" b="1" dirty="0" smtClean="0"/>
              <a:t>Five-hundred-measure man, Horseman, Teamster and </a:t>
            </a:r>
            <a:r>
              <a:rPr lang="en-GB" b="1" dirty="0" err="1" smtClean="0"/>
              <a:t>Laborer</a:t>
            </a:r>
            <a:r>
              <a:rPr lang="en-GB" dirty="0" smtClean="0"/>
              <a:t>, and he distributed the other offices to be held from among the Five-hundred-measure men, Horsemen and Teamsters—the Nine Archons, the Treasurers, the Vendors of Contracts,</a:t>
            </a:r>
            <a:r>
              <a:rPr lang="en-GB" baseline="30000" dirty="0" smtClean="0"/>
              <a:t> </a:t>
            </a:r>
            <a:r>
              <a:rPr lang="en-GB" dirty="0" smtClean="0"/>
              <a:t>the Eleven and the Paymasters, assigning each office to the several classes in proportion to the amount of their assessment; while those who were rated in the </a:t>
            </a:r>
            <a:r>
              <a:rPr lang="en-GB" dirty="0" err="1" smtClean="0"/>
              <a:t>Laborer</a:t>
            </a:r>
            <a:r>
              <a:rPr lang="en-GB" dirty="0" smtClean="0"/>
              <a:t> class he admitted to the membership of the assembly and law-courts alone. [Aristotle] </a:t>
            </a:r>
            <a:r>
              <a:rPr lang="en-GB" i="1" dirty="0" smtClean="0"/>
              <a:t>Athenian Constitution</a:t>
            </a:r>
            <a:r>
              <a:rPr lang="en-GB" dirty="0" smtClean="0"/>
              <a:t> 7.3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Solonian</a:t>
            </a:r>
            <a:r>
              <a:rPr lang="en-GB" dirty="0" smtClean="0"/>
              <a:t> Classes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282" y="928670"/>
            <a:ext cx="8715436" cy="578647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Any man had to be rated as a </a:t>
            </a:r>
            <a:r>
              <a:rPr lang="en-GB" b="1" dirty="0" smtClean="0"/>
              <a:t>Five-hundred-measure man the produce from whose estate was five hundred dry and liquid measures jointly</a:t>
            </a:r>
            <a:r>
              <a:rPr lang="en-GB" dirty="0" smtClean="0"/>
              <a:t>,</a:t>
            </a:r>
            <a:r>
              <a:rPr lang="en-GB" baseline="30000" dirty="0" smtClean="0"/>
              <a:t> </a:t>
            </a:r>
            <a:r>
              <a:rPr lang="en-GB" dirty="0" smtClean="0"/>
              <a:t>and at the </a:t>
            </a:r>
            <a:r>
              <a:rPr lang="en-GB" b="1" dirty="0" smtClean="0"/>
              <a:t>cavalry-rate those who made three hundred</a:t>
            </a:r>
            <a:r>
              <a:rPr lang="en-GB" dirty="0" smtClean="0"/>
              <a:t>,—or as some say, those who were able to keep a horse, and they adduce as a proof the name of the rating as being derived from the fact, and also the votive offerings of the ancients; for there stands dedicated in the Acropolis a statue of </a:t>
            </a:r>
            <a:r>
              <a:rPr lang="en-GB" dirty="0" err="1" smtClean="0"/>
              <a:t>Diphilus</a:t>
            </a:r>
            <a:r>
              <a:rPr lang="en-GB" dirty="0" smtClean="0"/>
              <a:t> on which are inscribed these lines:“Anthemion </a:t>
            </a:r>
            <a:r>
              <a:rPr lang="en-GB" dirty="0" err="1" smtClean="0"/>
              <a:t>Diphilus's</a:t>
            </a:r>
            <a:r>
              <a:rPr lang="en-GB" dirty="0" smtClean="0"/>
              <a:t> son dedicated this statue to the gods</a:t>
            </a:r>
            <a:br>
              <a:rPr lang="en-GB" dirty="0" smtClean="0"/>
            </a:br>
            <a:r>
              <a:rPr lang="en-GB" dirty="0" smtClean="0"/>
              <a:t>. . . having exchanged the </a:t>
            </a:r>
            <a:r>
              <a:rPr lang="en-GB" dirty="0" err="1" smtClean="0"/>
              <a:t>Laborer</a:t>
            </a:r>
            <a:r>
              <a:rPr lang="en-GB" dirty="0" smtClean="0"/>
              <a:t> rating for the Cavalry—</a:t>
            </a:r>
            <a:br>
              <a:rPr lang="en-GB" dirty="0" smtClean="0"/>
            </a:br>
            <a:r>
              <a:rPr lang="en-GB" dirty="0" smtClean="0"/>
              <a:t>” and a horse stands beside him, in evidence that 'cavalry' meant the class able to keep a horse. Nevertheless it is more probable that the cavalry were distinguished by their amounts of produce as the Five-hundred-measure men were. </a:t>
            </a:r>
            <a:r>
              <a:rPr lang="en-GB" b="1" dirty="0" smtClean="0"/>
              <a:t>And men had to be rated in the Teamster class who made two hundred measures, wet and dry together</a:t>
            </a:r>
            <a:r>
              <a:rPr lang="en-GB" dirty="0" smtClean="0"/>
              <a:t>; while the rest were rated in the </a:t>
            </a:r>
            <a:r>
              <a:rPr lang="en-GB" dirty="0" err="1" smtClean="0"/>
              <a:t>Laborer</a:t>
            </a:r>
            <a:r>
              <a:rPr lang="en-GB" dirty="0" smtClean="0"/>
              <a:t> class, being admitted to no office: </a:t>
            </a:r>
            <a:r>
              <a:rPr lang="en-GB" b="1" dirty="0" smtClean="0"/>
              <a:t>hence even now when the presiding official asks a man who is about to draw lots for some office what rate he pays, no one whatever would say that he was rated as a </a:t>
            </a:r>
            <a:r>
              <a:rPr lang="en-GB" b="1" dirty="0" err="1" smtClean="0"/>
              <a:t>Laborer</a:t>
            </a:r>
            <a:r>
              <a:rPr lang="en-GB" b="1" dirty="0" smtClean="0"/>
              <a:t>.</a:t>
            </a:r>
            <a:r>
              <a:rPr lang="en-GB" dirty="0" smtClean="0"/>
              <a:t> [Aristotle] </a:t>
            </a:r>
            <a:r>
              <a:rPr lang="en-GB" i="1" dirty="0" smtClean="0"/>
              <a:t>Athenian Constitution</a:t>
            </a:r>
            <a:r>
              <a:rPr lang="en-GB" dirty="0" smtClean="0"/>
              <a:t> 7.4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Solonian</a:t>
            </a:r>
            <a:r>
              <a:rPr lang="en-GB" dirty="0" smtClean="0"/>
              <a:t> Classes (3)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Pentakosiomedimnoi</a:t>
            </a:r>
            <a:r>
              <a:rPr lang="en-GB" sz="2800" dirty="0" smtClean="0"/>
              <a:t> = 500+ </a:t>
            </a:r>
            <a:r>
              <a:rPr lang="en-GB" sz="2800" dirty="0" err="1" smtClean="0"/>
              <a:t>medimnoi</a:t>
            </a:r>
            <a:r>
              <a:rPr lang="en-GB" sz="2800" dirty="0" smtClean="0"/>
              <a:t> </a:t>
            </a:r>
          </a:p>
          <a:p>
            <a:r>
              <a:rPr lang="en-GB" sz="2800" dirty="0" err="1" smtClean="0"/>
              <a:t>Hippeis</a:t>
            </a:r>
            <a:r>
              <a:rPr lang="en-GB" sz="2800" dirty="0" smtClean="0"/>
              <a:t> = 300-499 </a:t>
            </a:r>
            <a:r>
              <a:rPr lang="en-GB" sz="2800" dirty="0" err="1" smtClean="0"/>
              <a:t>medimnoi</a:t>
            </a:r>
            <a:endParaRPr lang="en-GB" sz="2800" dirty="0" smtClean="0"/>
          </a:p>
          <a:p>
            <a:r>
              <a:rPr lang="en-GB" sz="2800" dirty="0" err="1" smtClean="0"/>
              <a:t>Zeugitai</a:t>
            </a:r>
            <a:r>
              <a:rPr lang="en-GB" sz="2800" dirty="0" smtClean="0"/>
              <a:t> = 200-299 </a:t>
            </a:r>
            <a:r>
              <a:rPr lang="en-GB" sz="2800" dirty="0" err="1" smtClean="0"/>
              <a:t>medimnoi</a:t>
            </a:r>
            <a:endParaRPr lang="en-GB" sz="2800" dirty="0" smtClean="0"/>
          </a:p>
          <a:p>
            <a:r>
              <a:rPr lang="en-GB" sz="2800" dirty="0" err="1" smtClean="0"/>
              <a:t>Thetes</a:t>
            </a:r>
            <a:r>
              <a:rPr lang="en-GB" sz="2800" dirty="0" smtClean="0"/>
              <a:t> = 0-199 </a:t>
            </a:r>
            <a:r>
              <a:rPr lang="en-GB" sz="2800" dirty="0" err="1" smtClean="0"/>
              <a:t>medimnoi</a:t>
            </a:r>
            <a:endParaRPr lang="en-GB" sz="2800" dirty="0" smtClean="0"/>
          </a:p>
          <a:p>
            <a:endParaRPr lang="en-GB" sz="2800" dirty="0" smtClean="0"/>
          </a:p>
          <a:p>
            <a:r>
              <a:rPr lang="en-GB" sz="2800" b="1" u="sng" dirty="0" smtClean="0"/>
              <a:t>SO </a:t>
            </a:r>
            <a:r>
              <a:rPr lang="en-GB" sz="2800" dirty="0" smtClean="0"/>
              <a:t>it is assumed that the hoplites were the </a:t>
            </a:r>
            <a:r>
              <a:rPr lang="en-GB" sz="2800" dirty="0" err="1" smtClean="0"/>
              <a:t>Zeugitai</a:t>
            </a:r>
            <a:r>
              <a:rPr lang="en-GB" sz="2800" dirty="0" smtClean="0"/>
              <a:t> or as scholarship often calls them the Athenian “middle-class”.</a:t>
            </a:r>
            <a:endParaRPr lang="en-GB" sz="2800" b="1" u="sng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numbers game: 29,000 Hoplites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Then they had an army of </a:t>
            </a:r>
            <a:r>
              <a:rPr lang="en-GB" sz="2800" b="1" dirty="0" smtClean="0"/>
              <a:t>thirteen thousand </a:t>
            </a:r>
            <a:r>
              <a:rPr lang="en-GB" sz="2800" dirty="0" smtClean="0"/>
              <a:t>heavy infantry, besides </a:t>
            </a:r>
            <a:r>
              <a:rPr lang="en-GB" sz="2800" b="1" dirty="0" smtClean="0"/>
              <a:t>sixteen thousand more </a:t>
            </a:r>
            <a:r>
              <a:rPr lang="en-GB" sz="2800" dirty="0" smtClean="0"/>
              <a:t>in the garrisons and on home duty at Athens. [7] This was at first the number of men on guard in the event of an invasion: it was composed of the oldest and youngest levies and the resident aliens who had heavy </a:t>
            </a:r>
            <a:r>
              <a:rPr lang="en-GB" sz="2800" dirty="0" err="1" smtClean="0"/>
              <a:t>armor</a:t>
            </a:r>
            <a:r>
              <a:rPr lang="en-GB" sz="2800" dirty="0" smtClean="0"/>
              <a:t>. Thucydides 2.13.6-7</a:t>
            </a:r>
            <a:endParaRPr lang="en-GB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Society’s Class Structure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28596" y="1428736"/>
          <a:ext cx="8229600" cy="49514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Athenian Population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There are no exact figures on Athenian population in the classical period.</a:t>
            </a:r>
          </a:p>
          <a:p>
            <a:r>
              <a:rPr lang="en-GB" sz="3200" dirty="0" smtClean="0"/>
              <a:t>The size of Athenian population, total as well as citizen only, is a matter of debate. </a:t>
            </a:r>
          </a:p>
          <a:p>
            <a:r>
              <a:rPr lang="en-GB" sz="3200" dirty="0" smtClean="0"/>
              <a:t>The citizen male population has been estimated variously with numbers ranging from 20,000 to 30,000.</a:t>
            </a:r>
          </a:p>
          <a:p>
            <a:endParaRPr lang="en-GB" sz="3200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Population, Hoplites and </a:t>
            </a:r>
            <a:r>
              <a:rPr lang="en-GB" dirty="0" err="1" smtClean="0"/>
              <a:t>Zeugitai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numbers of hoplites provided by Thucydides are impossible to work if hoplites were only of the </a:t>
            </a:r>
            <a:r>
              <a:rPr lang="en-GB" sz="3200" dirty="0" err="1" smtClean="0"/>
              <a:t>zeugitai</a:t>
            </a:r>
            <a:r>
              <a:rPr lang="en-GB" sz="3200" dirty="0" smtClean="0"/>
              <a:t> class (and higher).</a:t>
            </a:r>
          </a:p>
          <a:p>
            <a:r>
              <a:rPr lang="en-GB" sz="3200" dirty="0" smtClean="0"/>
              <a:t>A different issue is whether we are being deceived by the pyramid structure of the </a:t>
            </a:r>
            <a:r>
              <a:rPr lang="en-GB" sz="3200" dirty="0" err="1" smtClean="0"/>
              <a:t>Solonian</a:t>
            </a:r>
            <a:r>
              <a:rPr lang="en-GB" sz="3200" dirty="0" smtClean="0"/>
              <a:t> classes and their supposed relationship to military classes. </a:t>
            </a:r>
            <a:endParaRPr lang="en-GB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Zeugitai</a:t>
            </a:r>
            <a:r>
              <a:rPr lang="en-GB" dirty="0" smtClean="0"/>
              <a:t>, Hoplites and 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For the 29,000 hoplites of Thucydides to be </a:t>
            </a:r>
            <a:r>
              <a:rPr lang="en-GB" sz="2800" dirty="0" err="1" smtClean="0"/>
              <a:t>zeugitai</a:t>
            </a:r>
            <a:r>
              <a:rPr lang="en-GB" sz="2800" dirty="0" smtClean="0"/>
              <a:t>, then they should all have a minimum property producing 200 </a:t>
            </a:r>
            <a:r>
              <a:rPr lang="en-GB" sz="2800" dirty="0" err="1" smtClean="0"/>
              <a:t>medimnoi</a:t>
            </a:r>
            <a:r>
              <a:rPr lang="en-GB" sz="2800" dirty="0" smtClean="0"/>
              <a:t> a year.</a:t>
            </a:r>
          </a:p>
          <a:p>
            <a:r>
              <a:rPr lang="en-GB" sz="2800" dirty="0" smtClean="0"/>
              <a:t>200 </a:t>
            </a:r>
            <a:r>
              <a:rPr lang="en-GB" sz="2800" dirty="0" err="1" smtClean="0"/>
              <a:t>medimnoi</a:t>
            </a:r>
            <a:r>
              <a:rPr lang="en-GB" sz="2800" dirty="0" smtClean="0"/>
              <a:t> of barley a year needs 12 hectares</a:t>
            </a:r>
          </a:p>
          <a:p>
            <a:r>
              <a:rPr lang="en-GB" sz="2800" dirty="0" smtClean="0"/>
              <a:t>So the 29,000 hoplites would need 348,000 hectares.</a:t>
            </a:r>
          </a:p>
          <a:p>
            <a:r>
              <a:rPr lang="en-GB" sz="2800" dirty="0" err="1" smtClean="0"/>
              <a:t>Attika</a:t>
            </a:r>
            <a:r>
              <a:rPr lang="en-GB" sz="2800" dirty="0" smtClean="0"/>
              <a:t> is </a:t>
            </a:r>
            <a:r>
              <a:rPr lang="en-GB" sz="2800" b="1" u="sng" dirty="0" smtClean="0"/>
              <a:t>only </a:t>
            </a:r>
            <a:r>
              <a:rPr lang="en-GB" sz="2800" dirty="0" smtClean="0"/>
              <a:t>240,000 hectares in total (not all of it cultivable).</a:t>
            </a:r>
            <a:endParaRPr lang="en-GB" sz="2800" b="1" u="sng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200 </a:t>
            </a:r>
            <a:r>
              <a:rPr lang="en-GB" dirty="0" err="1" smtClean="0"/>
              <a:t>medimnoi</a:t>
            </a:r>
            <a:r>
              <a:rPr lang="en-GB" dirty="0" smtClean="0"/>
              <a:t> a year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200 </a:t>
            </a:r>
            <a:r>
              <a:rPr lang="en-GB" sz="2800" dirty="0" err="1" smtClean="0"/>
              <a:t>medimnoi</a:t>
            </a:r>
            <a:r>
              <a:rPr lang="en-GB" sz="2800" dirty="0" smtClean="0"/>
              <a:t> a year is the minimum property qualification for the </a:t>
            </a:r>
            <a:r>
              <a:rPr lang="en-GB" sz="2800" dirty="0" err="1" smtClean="0"/>
              <a:t>zeugites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The estimated consumption of grain per year by a person is 6.3 </a:t>
            </a:r>
            <a:r>
              <a:rPr lang="en-GB" sz="2800" dirty="0" err="1" smtClean="0"/>
              <a:t>medimnoi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That would mean that the household of a </a:t>
            </a:r>
            <a:r>
              <a:rPr lang="en-GB" sz="2800" dirty="0" err="1" smtClean="0"/>
              <a:t>zeugites</a:t>
            </a:r>
            <a:r>
              <a:rPr lang="en-GB" sz="2800" dirty="0" smtClean="0"/>
              <a:t> could feed 30 people.</a:t>
            </a:r>
          </a:p>
          <a:p>
            <a:r>
              <a:rPr lang="en-GB" sz="2800" dirty="0" smtClean="0"/>
              <a:t>Since the average non-elite household is estimated to be less than 10 people, the </a:t>
            </a:r>
            <a:r>
              <a:rPr lang="en-GB" sz="2800" dirty="0" err="1" smtClean="0"/>
              <a:t>zeugites</a:t>
            </a:r>
            <a:r>
              <a:rPr lang="en-GB" sz="2800" dirty="0" smtClean="0"/>
              <a:t> household should be counted as a lesser elite household rather than a non-elite household. </a:t>
            </a:r>
            <a:endParaRPr lang="en-GB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Hoplites and </a:t>
            </a:r>
            <a:r>
              <a:rPr lang="en-GB" dirty="0" err="1" smtClean="0"/>
              <a:t>Thetes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only way to compromise Thucydides’ figures of hoplites in 431BCE and what is known of the Athenian class system is to assume that a great number of hoplites belonged to the class of </a:t>
            </a:r>
            <a:r>
              <a:rPr lang="en-GB" sz="3200" b="1" u="sng" dirty="0" err="1" smtClean="0"/>
              <a:t>thetes</a:t>
            </a:r>
            <a:r>
              <a:rPr lang="en-GB" sz="3200" dirty="0" smtClean="0"/>
              <a:t>.  </a:t>
            </a:r>
            <a:endParaRPr lang="en-GB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Questions?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100</TotalTime>
  <Words>894</Words>
  <Application>Microsoft Office PowerPoint</Application>
  <PresentationFormat>On-screen Show (4:3)</PresentationFormat>
  <Paragraphs>70</Paragraphs>
  <Slides>16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Clarity</vt:lpstr>
      <vt:lpstr>Armies and navies</vt:lpstr>
      <vt:lpstr>Arms and Armour: The Ephebeia</vt:lpstr>
      <vt:lpstr>The Ephebeia information</vt:lpstr>
      <vt:lpstr>Wealth and Hoplites</vt:lpstr>
      <vt:lpstr>The Middle-Class Army</vt:lpstr>
      <vt:lpstr>The Solonian Classes (1)</vt:lpstr>
      <vt:lpstr>The Solonian Classes (2)</vt:lpstr>
      <vt:lpstr>The Solonian Classes (3)</vt:lpstr>
      <vt:lpstr>The numbers game: 29,000 Hoplites</vt:lpstr>
      <vt:lpstr>A Society’s Class Structure</vt:lpstr>
      <vt:lpstr>Athenian Population</vt:lpstr>
      <vt:lpstr>Population, Hoplites and Zeugitai</vt:lpstr>
      <vt:lpstr>Zeugitai, Hoplites and Land</vt:lpstr>
      <vt:lpstr>200 medimnoi a year</vt:lpstr>
      <vt:lpstr>Hoplites and Thetes?</vt:lpstr>
      <vt:lpstr>Questions?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Armies and navies</dc:title>
  <dc:creator>Errietta Bissa</dc:creator>
  <cp:lastModifiedBy>Errietta Bissa</cp:lastModifiedBy>
  <cp:revision>43</cp:revision>
  <dcterms:created xsi:type="dcterms:W3CDTF">2009-02-26T08:12:11Z</dcterms:created>
  <dcterms:modified xsi:type="dcterms:W3CDTF">2013-08-21T10:09:07Z</dcterms:modified>
</cp:coreProperties>
</file>