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74" r:id="rId13"/>
    <p:sldId id="276" r:id="rId14"/>
    <p:sldId id="277" r:id="rId15"/>
    <p:sldId id="275" r:id="rId16"/>
    <p:sldId id="278" r:id="rId17"/>
    <p:sldId id="27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599"/>
    <p:restoredTop sz="94674"/>
  </p:normalViewPr>
  <p:slideViewPr>
    <p:cSldViewPr snapToGrid="0" snapToObjects="1">
      <p:cViewPr>
        <p:scale>
          <a:sx n="90" d="100"/>
          <a:sy n="90" d="100"/>
        </p:scale>
        <p:origin x="1352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18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558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00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868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64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432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43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7368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792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415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109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35162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953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6841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225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538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158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629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rseus.tufts.edu/hopper/text?doc=Perseus:text:1999.01.0200:book%3D5:chapter%3D65:section%3D1" TargetMode="External"/><Relationship Id="rId2" Type="http://schemas.openxmlformats.org/officeDocument/2006/relationships/hyperlink" Target="http://www.perseus.tufts.edu/hopper/text?doc=urn:cts:greekLit:tlg0007.tlg082.perseus-eng1:45.8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vius.org/sources/content/thucydides/the-treaties-between-persia-and-sparta/?fbclid=IwAR0p1xDjv04zfzStNZm3ftAT48lxdptPQzeQ8W8WAZErPmVpx0S9JECFUb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91659-0A9D-AC4D-9485-3D11F74CF9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4400" dirty="0"/>
              <a:t>How important were the Helots to Sparta during times of war?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7F5FCD-58D4-8241-B68E-0C8307361F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Jake McGrath</a:t>
            </a:r>
          </a:p>
          <a:p>
            <a:r>
              <a:rPr lang="en-US" dirty="0"/>
              <a:t>1704033</a:t>
            </a:r>
          </a:p>
        </p:txBody>
      </p:sp>
    </p:spTree>
    <p:extLst>
      <p:ext uri="{BB962C8B-B14F-4D97-AF65-F5344CB8AC3E}">
        <p14:creationId xmlns:p14="http://schemas.microsoft.com/office/powerpoint/2010/main" val="2197958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E0354-518C-9248-AC1F-5F5D507F2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08B71-E5B2-6B4F-A601-9E40D3AD7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063927"/>
          </a:xfrm>
        </p:spPr>
        <p:txBody>
          <a:bodyPr>
            <a:normAutofit/>
          </a:bodyPr>
          <a:lstStyle/>
          <a:p>
            <a:r>
              <a:rPr lang="en-US" sz="2000" dirty="0"/>
              <a:t>The aim of this presentation is to see if Helots were actually the most important factor.</a:t>
            </a:r>
          </a:p>
          <a:p>
            <a:endParaRPr lang="en-US" sz="2000" dirty="0"/>
          </a:p>
          <a:p>
            <a:r>
              <a:rPr lang="en-US" sz="2000" dirty="0"/>
              <a:t>Importance is based on the overall positive benefit to Sparta in war</a:t>
            </a:r>
          </a:p>
          <a:p>
            <a:endParaRPr lang="en-US" sz="2000" dirty="0"/>
          </a:p>
          <a:p>
            <a:r>
              <a:rPr lang="en-US" sz="2000" dirty="0"/>
              <a:t>The main argument:</a:t>
            </a:r>
          </a:p>
          <a:p>
            <a:pPr lvl="1"/>
            <a:r>
              <a:rPr lang="en-US" dirty="0"/>
              <a:t>The sources record limited knowledge on the Helot.</a:t>
            </a:r>
          </a:p>
          <a:p>
            <a:pPr lvl="1"/>
            <a:r>
              <a:rPr lang="en-US" dirty="0"/>
              <a:t>Helots where high maintenance and potentially detrimental.</a:t>
            </a:r>
          </a:p>
          <a:p>
            <a:pPr lvl="1"/>
            <a:r>
              <a:rPr lang="en-US" dirty="0" err="1"/>
              <a:t>Perioikoi</a:t>
            </a:r>
            <a:r>
              <a:rPr lang="en-US" dirty="0"/>
              <a:t> where overall fairly important to security and war.</a:t>
            </a:r>
          </a:p>
          <a:p>
            <a:pPr lvl="1"/>
            <a:r>
              <a:rPr lang="en-US" dirty="0"/>
              <a:t>Military alliances where the most important factor.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  <a:p>
            <a:endParaRPr lang="en-US" sz="18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6491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76521-62BC-964D-BA96-5FCE89F13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B0CAC-84CE-C148-877D-8BDBF528B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746379" cy="4178227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/>
              <a:t>Sources on from Sparta do not exist and we simply rely on outside sources. The main ones being focused on are below: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Herodotus wrote the first histories he is </a:t>
            </a:r>
            <a:r>
              <a:rPr lang="en-US" sz="2000" dirty="0" err="1"/>
              <a:t>citicised</a:t>
            </a:r>
            <a:r>
              <a:rPr lang="en-US" sz="2000" dirty="0"/>
              <a:t> for the size of his numbers but he states he will reference all he is told.(</a:t>
            </a:r>
            <a:r>
              <a:rPr lang="en-US" sz="2000" dirty="0" err="1"/>
              <a:t>Hdt</a:t>
            </a:r>
            <a:r>
              <a:rPr lang="en-US" sz="2000" dirty="0"/>
              <a:t>. 1.5)</a:t>
            </a:r>
          </a:p>
          <a:p>
            <a:endParaRPr lang="en-US" sz="2000" dirty="0"/>
          </a:p>
          <a:p>
            <a:r>
              <a:rPr lang="en-US" sz="2000" dirty="0"/>
              <a:t>Thucydides was a general in the Great Peloponnesian War. Later Exiled by Athens. But was a contemporary and would have been present to many of the war talks</a:t>
            </a:r>
          </a:p>
          <a:p>
            <a:endParaRPr lang="en-US" sz="2000" dirty="0"/>
          </a:p>
          <a:p>
            <a:r>
              <a:rPr lang="en-US" sz="2000" dirty="0"/>
              <a:t>Plutarch was writing in 90AD so any details he held where dated by his time.</a:t>
            </a:r>
          </a:p>
          <a:p>
            <a:endParaRPr lang="en-US" sz="2000" dirty="0"/>
          </a:p>
          <a:p>
            <a:r>
              <a:rPr lang="en-US" sz="2000" dirty="0"/>
              <a:t>Xenophon lived in Sparta for a short period of his life. As a military commander he is regarded for gaging more accurate numbers </a:t>
            </a:r>
          </a:p>
        </p:txBody>
      </p:sp>
    </p:spTree>
    <p:extLst>
      <p:ext uri="{BB962C8B-B14F-4D97-AF65-F5344CB8AC3E}">
        <p14:creationId xmlns:p14="http://schemas.microsoft.com/office/powerpoint/2010/main" val="3515198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ADC3B-F5AA-8F44-97A8-CAFEB8B625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US" sz="8800" dirty="0"/>
              <a:t>Helots</a:t>
            </a:r>
            <a:r>
              <a:rPr lang="en-US" sz="4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986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25C97-ACA4-6F4A-9FC4-B7D7801C4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Helots at Sparta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F8CC-F6EF-E94B-8E8B-7DD564E962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Helots at Sparta worked the lands</a:t>
            </a:r>
          </a:p>
          <a:p>
            <a:pPr lvl="1"/>
            <a:r>
              <a:rPr lang="en-US" dirty="0"/>
              <a:t>It gave the </a:t>
            </a:r>
            <a:r>
              <a:rPr lang="en-US" dirty="0" err="1"/>
              <a:t>spartans</a:t>
            </a:r>
            <a:r>
              <a:rPr lang="en-US" dirty="0"/>
              <a:t> full leisure, the ultimate Greek ideal (Van Wees 2011: 35)</a:t>
            </a:r>
          </a:p>
          <a:p>
            <a:pPr lvl="1"/>
            <a:r>
              <a:rPr lang="en-US" dirty="0"/>
              <a:t>This allowed the Spartans to focus on training as warriors one example is training as secret police (Smith 1968: 38)</a:t>
            </a:r>
          </a:p>
          <a:p>
            <a:pPr lvl="1"/>
            <a:r>
              <a:rPr lang="en-US" dirty="0"/>
              <a:t>Helots kept away from Sparta (Smith 1968: 37)</a:t>
            </a:r>
          </a:p>
          <a:p>
            <a:pPr lvl="1"/>
            <a:r>
              <a:rPr lang="en-US" dirty="0"/>
              <a:t>This was the main perk of the Helots benefitting Sparta as they maintained the foundations that allow any polis to survive</a:t>
            </a:r>
          </a:p>
          <a:p>
            <a:pPr lvl="1"/>
            <a:endParaRPr lang="en-US" dirty="0"/>
          </a:p>
          <a:p>
            <a:endParaRPr lang="en-US" sz="2200" dirty="0"/>
          </a:p>
          <a:p>
            <a:pPr lvl="1"/>
            <a:endParaRPr lang="en-US" sz="1800" dirty="0"/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79005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875A1-F247-8843-B143-65FE5ACB4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Helots on the Battlefield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89458-FBB9-314B-B852-58B195BADC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708279" cy="4229027"/>
          </a:xfrm>
        </p:spPr>
        <p:txBody>
          <a:bodyPr>
            <a:noAutofit/>
          </a:bodyPr>
          <a:lstStyle/>
          <a:p>
            <a:r>
              <a:rPr lang="en-US" sz="1800" dirty="0"/>
              <a:t>Helots are seen fighting for Sparta</a:t>
            </a:r>
          </a:p>
          <a:p>
            <a:pPr lvl="1"/>
            <a:r>
              <a:rPr lang="en-US" sz="1600" dirty="0"/>
              <a:t>Due to Athens having access to Pylos there was a fear of revolt by the Helots </a:t>
            </a:r>
          </a:p>
          <a:p>
            <a:pPr lvl="1"/>
            <a:r>
              <a:rPr lang="en-US" sz="1600" dirty="0"/>
              <a:t>The Messenian Helots had revolted in the past</a:t>
            </a:r>
          </a:p>
          <a:p>
            <a:pPr lvl="1"/>
            <a:r>
              <a:rPr lang="en-US" sz="1600" dirty="0"/>
              <a:t>Sparta sent 700 helots with </a:t>
            </a:r>
            <a:r>
              <a:rPr lang="en-US" sz="1600" dirty="0" err="1"/>
              <a:t>Brasidas</a:t>
            </a:r>
            <a:r>
              <a:rPr lang="en-US" sz="1600" dirty="0"/>
              <a:t> to Thrace (</a:t>
            </a:r>
            <a:r>
              <a:rPr lang="en-US" sz="1600" dirty="0" err="1"/>
              <a:t>Thuc</a:t>
            </a:r>
            <a:r>
              <a:rPr lang="en-US" sz="1600" dirty="0"/>
              <a:t>. 4.80)</a:t>
            </a:r>
          </a:p>
          <a:p>
            <a:pPr lvl="1"/>
            <a:r>
              <a:rPr lang="en-US" sz="1600" dirty="0"/>
              <a:t>This allowed Sparta to be protected by Spartans as Helots where expendable</a:t>
            </a:r>
          </a:p>
          <a:p>
            <a:pPr lvl="1"/>
            <a:endParaRPr lang="en-US" sz="1600" dirty="0"/>
          </a:p>
          <a:p>
            <a:r>
              <a:rPr lang="en-US" sz="1800" dirty="0"/>
              <a:t>What type of infantry where Helots</a:t>
            </a:r>
          </a:p>
          <a:p>
            <a:pPr lvl="1"/>
            <a:r>
              <a:rPr lang="en-US" sz="1600" dirty="0"/>
              <a:t>Herodotus states how there is 35,000 ‘light infantry’ Helots at </a:t>
            </a:r>
            <a:r>
              <a:rPr lang="en-US" sz="1600" dirty="0" err="1"/>
              <a:t>Plateae</a:t>
            </a:r>
            <a:r>
              <a:rPr lang="en-US" sz="1600" dirty="0"/>
              <a:t> in 479 BC (</a:t>
            </a:r>
            <a:r>
              <a:rPr lang="en-US" sz="1600" dirty="0" err="1"/>
              <a:t>Hdt</a:t>
            </a:r>
            <a:r>
              <a:rPr lang="en-US" sz="1600" dirty="0"/>
              <a:t>. 9.28)</a:t>
            </a:r>
          </a:p>
          <a:p>
            <a:pPr lvl="1"/>
            <a:r>
              <a:rPr lang="en-US" sz="1600" dirty="0"/>
              <a:t>This was down to the fact that it was the final stand for Greece</a:t>
            </a:r>
          </a:p>
          <a:p>
            <a:pPr lvl="1"/>
            <a:r>
              <a:rPr lang="en-US" sz="1600" dirty="0"/>
              <a:t>Other accounts show Helots as heavy infantry Hoplites</a:t>
            </a:r>
          </a:p>
          <a:p>
            <a:pPr lvl="2"/>
            <a:r>
              <a:rPr lang="en-US" sz="1400" dirty="0" err="1"/>
              <a:t>Brasidas</a:t>
            </a:r>
            <a:r>
              <a:rPr lang="en-US" sz="1400" dirty="0"/>
              <a:t>’ campaign relied on Helot hoplites</a:t>
            </a:r>
          </a:p>
          <a:p>
            <a:pPr lvl="2"/>
            <a:r>
              <a:rPr lang="en-US" sz="1400" dirty="0"/>
              <a:t>Battle of Mantinea 418 BC Helot Hoplites in the main body</a:t>
            </a:r>
          </a:p>
          <a:p>
            <a:pPr lvl="2"/>
            <a:r>
              <a:rPr lang="en-US" sz="1400" dirty="0"/>
              <a:t>Sicilian Expedition 413 BC Reinforcements (</a:t>
            </a:r>
            <a:r>
              <a:rPr lang="en-US" sz="1400" dirty="0" err="1"/>
              <a:t>Thuc</a:t>
            </a:r>
            <a:r>
              <a:rPr lang="en-US" sz="1400" dirty="0"/>
              <a:t>. 7.19.3)</a:t>
            </a:r>
          </a:p>
          <a:p>
            <a:pPr lvl="1"/>
            <a:r>
              <a:rPr lang="en-US" sz="1600" dirty="0"/>
              <a:t>Clearly the Helot was a typically a heavy infantry unit that could be blended into Spartan ranks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1999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2CC80D-8767-CF42-82D1-D88B6D9F66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en-US" sz="8800" dirty="0" err="1"/>
              <a:t>Perioikoi</a:t>
            </a:r>
            <a:endParaRPr lang="en-US" sz="8800" dirty="0"/>
          </a:p>
        </p:txBody>
      </p:sp>
    </p:spTree>
    <p:extLst>
      <p:ext uri="{BB962C8B-B14F-4D97-AF65-F5344CB8AC3E}">
        <p14:creationId xmlns:p14="http://schemas.microsoft.com/office/powerpoint/2010/main" val="1798720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7C16D-DB64-4041-AC9F-2523583EF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 err="1"/>
              <a:t>Perioikoi’s</a:t>
            </a:r>
            <a:r>
              <a:rPr lang="en-US" dirty="0"/>
              <a:t>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3C481-D962-C147-B9CA-B56BE1CF4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9613861" cy="4275962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/>
              <a:t>what was their role</a:t>
            </a:r>
          </a:p>
          <a:p>
            <a:pPr lvl="1"/>
            <a:r>
              <a:rPr lang="en-US" dirty="0"/>
              <a:t>The </a:t>
            </a:r>
            <a:r>
              <a:rPr lang="en-US" dirty="0" err="1"/>
              <a:t>Perioikoi</a:t>
            </a:r>
            <a:r>
              <a:rPr lang="en-US" dirty="0"/>
              <a:t> lived on the outskirts of </a:t>
            </a:r>
            <a:r>
              <a:rPr lang="en-US" dirty="0" err="1"/>
              <a:t>Lakonia</a:t>
            </a:r>
            <a:r>
              <a:rPr lang="en-US" dirty="0"/>
              <a:t> and Messenia as an external defense for Sparta  incase of revolt or attack (Cartledge 2001: 15; Smith 1968: 37)</a:t>
            </a:r>
          </a:p>
          <a:p>
            <a:pPr lvl="1"/>
            <a:r>
              <a:rPr lang="en-US" dirty="0"/>
              <a:t>They made weapons and armor for the Spartans and there is evidence to support this from mineral wealth and slag deposits (Ridley 1974: 285; Cartledge 1979: 159)</a:t>
            </a:r>
          </a:p>
          <a:p>
            <a:pPr lvl="1"/>
            <a:r>
              <a:rPr lang="en-US" dirty="0"/>
              <a:t>They fought with Sparta from 450 BC onwards (Roberts 2005: 549) </a:t>
            </a:r>
          </a:p>
          <a:p>
            <a:pPr lvl="1"/>
            <a:r>
              <a:rPr lang="en-US" dirty="0"/>
              <a:t>But not all scholars can prove this to be true</a:t>
            </a:r>
          </a:p>
          <a:p>
            <a:pPr lvl="1"/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Perioikoi</a:t>
            </a:r>
            <a:r>
              <a:rPr lang="en-US" dirty="0"/>
              <a:t> fought alongside Sparta</a:t>
            </a:r>
          </a:p>
          <a:p>
            <a:pPr lvl="1"/>
            <a:r>
              <a:rPr lang="en-US" dirty="0"/>
              <a:t>They fought and where captured at Pylos in 425 BC (</a:t>
            </a:r>
            <a:r>
              <a:rPr lang="en-US" dirty="0" err="1"/>
              <a:t>Thuc</a:t>
            </a:r>
            <a:r>
              <a:rPr lang="en-US" dirty="0"/>
              <a:t>. 4.15)</a:t>
            </a:r>
          </a:p>
          <a:p>
            <a:pPr lvl="1"/>
            <a:r>
              <a:rPr lang="en-US" dirty="0"/>
              <a:t>A specific group of </a:t>
            </a:r>
            <a:r>
              <a:rPr lang="en-US" dirty="0" err="1"/>
              <a:t>Perioikoi</a:t>
            </a:r>
            <a:r>
              <a:rPr lang="en-US" dirty="0"/>
              <a:t>, the </a:t>
            </a:r>
            <a:r>
              <a:rPr lang="en-US" dirty="0" err="1"/>
              <a:t>Sciritae</a:t>
            </a:r>
            <a:r>
              <a:rPr lang="en-US" dirty="0"/>
              <a:t> fought in Mantinea in 418 BC (</a:t>
            </a:r>
            <a:r>
              <a:rPr lang="en-US" dirty="0" err="1"/>
              <a:t>Thuc</a:t>
            </a:r>
            <a:r>
              <a:rPr lang="en-US" dirty="0"/>
              <a:t>. 5.67)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176611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2BD5E-F9B6-A94F-8589-B001DF2F6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Perioikoi</a:t>
            </a:r>
            <a:r>
              <a:rPr lang="en-US" dirty="0"/>
              <a:t> against </a:t>
            </a:r>
            <a:r>
              <a:rPr lang="en-US" dirty="0" err="1"/>
              <a:t>sparta</a:t>
            </a:r>
            <a:r>
              <a:rPr lang="en-US" dirty="0"/>
              <a:t> or not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35E9B-4EAC-C245-B29E-1449EB444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Revolting </a:t>
            </a:r>
          </a:p>
          <a:p>
            <a:pPr lvl="1"/>
            <a:r>
              <a:rPr lang="en-US" dirty="0"/>
              <a:t>Some of the </a:t>
            </a:r>
            <a:r>
              <a:rPr lang="en-US" dirty="0" err="1"/>
              <a:t>Perioikoi</a:t>
            </a:r>
            <a:r>
              <a:rPr lang="en-US" dirty="0"/>
              <a:t> joined the </a:t>
            </a:r>
            <a:r>
              <a:rPr lang="en-US" dirty="0" err="1"/>
              <a:t>Messenina</a:t>
            </a:r>
            <a:r>
              <a:rPr lang="en-US" dirty="0"/>
              <a:t> Helots in the 464 BC revolt. (Forrest 1995:102) </a:t>
            </a:r>
          </a:p>
          <a:p>
            <a:pPr lvl="1"/>
            <a:r>
              <a:rPr lang="en-US" dirty="0"/>
              <a:t>When </a:t>
            </a:r>
            <a:r>
              <a:rPr lang="en-GB" dirty="0" err="1"/>
              <a:t>Epameinodas</a:t>
            </a:r>
            <a:r>
              <a:rPr lang="en-GB" dirty="0"/>
              <a:t> marched to Sparta some of the </a:t>
            </a:r>
            <a:r>
              <a:rPr lang="en-GB" dirty="0" err="1"/>
              <a:t>Perioikoi</a:t>
            </a:r>
            <a:r>
              <a:rPr lang="en-GB" dirty="0"/>
              <a:t> abandoned the Spartans (Cartledge 1979: 255)</a:t>
            </a:r>
          </a:p>
          <a:p>
            <a:pPr lvl="1"/>
            <a:r>
              <a:rPr lang="en-GB" dirty="0"/>
              <a:t>However these where minor cases and not large scale </a:t>
            </a:r>
            <a:r>
              <a:rPr lang="en-GB" dirty="0" err="1"/>
              <a:t>abandonement</a:t>
            </a:r>
            <a:endParaRPr lang="en-GB" dirty="0"/>
          </a:p>
          <a:p>
            <a:pPr lvl="1"/>
            <a:endParaRPr lang="en-GB" dirty="0"/>
          </a:p>
          <a:p>
            <a:r>
              <a:rPr lang="en-GB" sz="2000" dirty="0"/>
              <a:t>Overall </a:t>
            </a:r>
            <a:endParaRPr lang="en-US" sz="2000" dirty="0"/>
          </a:p>
          <a:p>
            <a:pPr lvl="1"/>
            <a:r>
              <a:rPr lang="en-US" dirty="0"/>
              <a:t>The relationship between the Spartans and </a:t>
            </a:r>
            <a:r>
              <a:rPr lang="en-US" dirty="0" err="1"/>
              <a:t>Perioikoi</a:t>
            </a:r>
            <a:r>
              <a:rPr lang="en-US" dirty="0"/>
              <a:t> was mostly beneficial between them both</a:t>
            </a:r>
          </a:p>
          <a:p>
            <a:pPr lvl="1"/>
            <a:r>
              <a:rPr lang="en-US" dirty="0"/>
              <a:t>There where some revolts and desertions but most stayed loyal</a:t>
            </a:r>
          </a:p>
        </p:txBody>
      </p:sp>
    </p:spTree>
    <p:extLst>
      <p:ext uri="{BB962C8B-B14F-4D97-AF65-F5344CB8AC3E}">
        <p14:creationId xmlns:p14="http://schemas.microsoft.com/office/powerpoint/2010/main" val="38863158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7929482-9EAB-9841-843F-8E66606B03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en-US" dirty="0" err="1"/>
              <a:t>Mothakes</a:t>
            </a:r>
            <a:r>
              <a:rPr lang="en-US" dirty="0"/>
              <a:t>  and </a:t>
            </a:r>
            <a:r>
              <a:rPr lang="en-US" dirty="0" err="1"/>
              <a:t>Neodamodeis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974FFC4-28BE-B24D-B9F2-77A9DC4F715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93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CA40916-B8FA-A946-B315-82298D312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Relevance of these groups?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5D55AB-49DC-D848-8F7A-6547ED6A0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Mothakes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7462CD-675B-644E-A8F8-2408D39ED6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Mothakes</a:t>
            </a:r>
            <a:r>
              <a:rPr lang="en-US" sz="2000" dirty="0"/>
              <a:t> are argued to be either Spartan offspring of either a Helot or </a:t>
            </a:r>
            <a:r>
              <a:rPr lang="en-US" sz="2000" dirty="0" err="1"/>
              <a:t>Perioikoi</a:t>
            </a:r>
            <a:r>
              <a:rPr lang="en-US" sz="2000" dirty="0"/>
              <a:t> who would be adopted into service (Cartledge 1979: 267)</a:t>
            </a:r>
          </a:p>
          <a:p>
            <a:endParaRPr lang="en-US" sz="2000" dirty="0"/>
          </a:p>
          <a:p>
            <a:r>
              <a:rPr lang="en-US" sz="2000" dirty="0"/>
              <a:t>It is also debated that they too are free citizens (</a:t>
            </a:r>
            <a:r>
              <a:rPr lang="en-US" sz="2000" dirty="0" err="1"/>
              <a:t>Plut</a:t>
            </a:r>
            <a:r>
              <a:rPr lang="en-US" sz="2000" dirty="0"/>
              <a:t>. </a:t>
            </a:r>
            <a:r>
              <a:rPr lang="en-US" sz="2000" dirty="0" err="1"/>
              <a:t>Cleom</a:t>
            </a:r>
            <a:r>
              <a:rPr lang="en-US" sz="2000" dirty="0"/>
              <a:t>. 8)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0B01397-4149-304F-B763-999456638F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/>
              <a:t>Neodamodeis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85165CC-675D-9141-A515-EC9F094DB04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These where freed slaves, mostly for acts of bravery and service.</a:t>
            </a:r>
          </a:p>
          <a:p>
            <a:r>
              <a:rPr lang="en-US" sz="2000" dirty="0"/>
              <a:t>The term of accepting this meant living at </a:t>
            </a:r>
            <a:r>
              <a:rPr lang="en-US" sz="2000" dirty="0" err="1"/>
              <a:t>Lepreon</a:t>
            </a:r>
            <a:r>
              <a:rPr lang="en-US" sz="2000" dirty="0"/>
              <a:t>. (</a:t>
            </a:r>
            <a:r>
              <a:rPr lang="en-GB" sz="2000" dirty="0"/>
              <a:t>Cartledge 1979: 214-215)</a:t>
            </a:r>
          </a:p>
          <a:p>
            <a:r>
              <a:rPr lang="en-GB" sz="2000" dirty="0"/>
              <a:t>Some fought at the Sicilian Expedition (</a:t>
            </a:r>
            <a:r>
              <a:rPr lang="en-GB" sz="2000" dirty="0" err="1"/>
              <a:t>Thuc</a:t>
            </a:r>
            <a:r>
              <a:rPr lang="en-GB" sz="2000" dirty="0"/>
              <a:t>. 7.19)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11110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535E95-F0B2-D647-80CC-E6DA2F9042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Military Alliances</a:t>
            </a:r>
          </a:p>
        </p:txBody>
      </p:sp>
    </p:spTree>
    <p:extLst>
      <p:ext uri="{BB962C8B-B14F-4D97-AF65-F5344CB8AC3E}">
        <p14:creationId xmlns:p14="http://schemas.microsoft.com/office/powerpoint/2010/main" val="4263879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8A16D-A65E-014E-A9D7-88756BD4C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practicality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7623F-F1D4-3A47-A426-980A185A3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Sparta needed Allies </a:t>
            </a:r>
          </a:p>
          <a:p>
            <a:pPr lvl="1"/>
            <a:r>
              <a:rPr lang="en-US" dirty="0"/>
              <a:t>When facing the Invasion of Xerxes all Greek states against the Persians formed the Hellenic League (</a:t>
            </a:r>
            <a:r>
              <a:rPr lang="en-US" dirty="0" err="1"/>
              <a:t>Hdt</a:t>
            </a:r>
            <a:r>
              <a:rPr lang="en-US" dirty="0"/>
              <a:t>. 7.45)</a:t>
            </a:r>
          </a:p>
          <a:p>
            <a:pPr lvl="1"/>
            <a:r>
              <a:rPr lang="en-US" dirty="0"/>
              <a:t>Sparta in 464BC would have most likely been defeated had it not been for the aid from Athens and other regional polis’ (Cartledge 1979: 187)</a:t>
            </a:r>
          </a:p>
          <a:p>
            <a:pPr lvl="1"/>
            <a:r>
              <a:rPr lang="en-US" dirty="0"/>
              <a:t>When the Peloponnesian war was about to start Sparta made her Italian and Sicilian allies build ships and contribute wealth (</a:t>
            </a:r>
            <a:r>
              <a:rPr lang="en-US" dirty="0" err="1"/>
              <a:t>Thuc</a:t>
            </a:r>
            <a:r>
              <a:rPr lang="en-US" dirty="0"/>
              <a:t>. 2.7)</a:t>
            </a:r>
          </a:p>
          <a:p>
            <a:pPr lvl="1"/>
            <a:r>
              <a:rPr lang="en-US" dirty="0"/>
              <a:t>During the Inter war period of the Peloponnesian War (411 BC) Sparta had made a deal with Persia and that Persia would give them a navy (</a:t>
            </a:r>
            <a:r>
              <a:rPr lang="en-US" dirty="0" err="1"/>
              <a:t>Livius</a:t>
            </a:r>
            <a:r>
              <a:rPr lang="en-US" dirty="0"/>
              <a:t>) </a:t>
            </a:r>
          </a:p>
          <a:p>
            <a:pPr lvl="1"/>
            <a:r>
              <a:rPr lang="en-US" dirty="0"/>
              <a:t>Overall Military alliances gave the Spartans a security network to protect them from facing a threat alone.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170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735B-163E-3B4F-9C11-4CF941C3B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071C3-F1C1-CC41-84D9-B0E57D00F5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Helots where a help to Sparta but could just as quickly become a hinderance</a:t>
            </a:r>
          </a:p>
          <a:p>
            <a:r>
              <a:rPr lang="en-US" dirty="0"/>
              <a:t>The </a:t>
            </a:r>
            <a:r>
              <a:rPr lang="en-US" dirty="0" err="1"/>
              <a:t>Perioikoi</a:t>
            </a:r>
            <a:r>
              <a:rPr lang="en-US" dirty="0"/>
              <a:t> for the majority of the time benefitted Sparta in war aside from the rare revolt, but where trusted more than the Helots</a:t>
            </a:r>
          </a:p>
          <a:p>
            <a:r>
              <a:rPr lang="en-US" dirty="0"/>
              <a:t>The </a:t>
            </a:r>
            <a:r>
              <a:rPr lang="en-US" dirty="0" err="1"/>
              <a:t>Mothakes</a:t>
            </a:r>
            <a:r>
              <a:rPr lang="en-US" dirty="0"/>
              <a:t> and </a:t>
            </a:r>
            <a:r>
              <a:rPr lang="en-US" dirty="0" err="1"/>
              <a:t>Neodamodeis</a:t>
            </a:r>
            <a:r>
              <a:rPr lang="en-US" dirty="0"/>
              <a:t> where similar to the </a:t>
            </a:r>
            <a:r>
              <a:rPr lang="en-US" dirty="0" err="1"/>
              <a:t>Perioikoi</a:t>
            </a:r>
            <a:r>
              <a:rPr lang="en-US" dirty="0"/>
              <a:t> but they simply held a differing background.</a:t>
            </a:r>
          </a:p>
          <a:p>
            <a:r>
              <a:rPr lang="en-US" dirty="0"/>
              <a:t>Military Alliances Show how the support of other polis’ or nations can turn the tide of war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4836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AAB0B-C89B-C746-AC77-0B228F23B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52129-84EA-E243-99D9-6979A6C2F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Modern Authors</a:t>
            </a:r>
          </a:p>
          <a:p>
            <a:pPr marL="0" indent="0">
              <a:buNone/>
            </a:pPr>
            <a:r>
              <a:rPr lang="en-US" sz="1800" dirty="0"/>
              <a:t>Cartledge, P.(1979) </a:t>
            </a:r>
            <a:r>
              <a:rPr lang="en-US" sz="1800" i="1" dirty="0"/>
              <a:t>Sparta and </a:t>
            </a:r>
            <a:r>
              <a:rPr lang="en-US" sz="1800" i="1" dirty="0" err="1"/>
              <a:t>Lakonia</a:t>
            </a:r>
            <a:r>
              <a:rPr lang="en-US" sz="1800" i="1" dirty="0"/>
              <a:t>. </a:t>
            </a:r>
            <a:r>
              <a:rPr lang="en-US" sz="1800" dirty="0"/>
              <a:t>London: Routledge &amp; Kegan Paul Ltd.</a:t>
            </a:r>
          </a:p>
          <a:p>
            <a:pPr marL="0" indent="0">
              <a:buNone/>
            </a:pPr>
            <a:r>
              <a:rPr lang="en-US" sz="1800" dirty="0"/>
              <a:t>Cartledge, P.(2001) </a:t>
            </a:r>
            <a:r>
              <a:rPr lang="en-US" sz="1800" i="1" dirty="0"/>
              <a:t>Spartan Reflections.</a:t>
            </a:r>
            <a:r>
              <a:rPr lang="en-US" sz="1800" dirty="0"/>
              <a:t> University of California: Gerald Duckworth &amp; Co. Ltd. </a:t>
            </a:r>
          </a:p>
          <a:p>
            <a:pPr marL="0" indent="0">
              <a:buNone/>
            </a:pPr>
            <a:r>
              <a:rPr lang="en-US" sz="1800" dirty="0"/>
              <a:t>Forrest, W, G. (1995) </a:t>
            </a:r>
            <a:r>
              <a:rPr lang="en-US" sz="1800" i="1" dirty="0"/>
              <a:t>A History of Sparta. </a:t>
            </a:r>
            <a:r>
              <a:rPr lang="en-US" sz="1800" dirty="0"/>
              <a:t>London: Bristol Classical Press</a:t>
            </a:r>
          </a:p>
          <a:p>
            <a:pPr marL="0" indent="0">
              <a:buNone/>
            </a:pPr>
            <a:r>
              <a:rPr lang="en-US" sz="1800" dirty="0"/>
              <a:t>Morton, S.(1968) </a:t>
            </a:r>
            <a:r>
              <a:rPr lang="en-US" sz="1800" i="1" dirty="0"/>
              <a:t>The Ancient Greeks</a:t>
            </a:r>
            <a:r>
              <a:rPr lang="en-US" sz="1800" dirty="0"/>
              <a:t>. Cornell University: Cornell University Press</a:t>
            </a:r>
          </a:p>
          <a:p>
            <a:pPr marL="0" indent="0">
              <a:buNone/>
            </a:pPr>
            <a:r>
              <a:rPr lang="en-US" sz="1800" dirty="0"/>
              <a:t>Roberts, J.(2005) </a:t>
            </a:r>
            <a:r>
              <a:rPr lang="en-US" sz="1800" i="1" dirty="0"/>
              <a:t>The Oxford Dictionary of the Classical World. </a:t>
            </a:r>
            <a:r>
              <a:rPr lang="en-US" sz="1800" dirty="0"/>
              <a:t>Oxford University: Oxford University Press</a:t>
            </a:r>
          </a:p>
          <a:p>
            <a:pPr marL="0" indent="0">
              <a:buNone/>
            </a:pPr>
            <a:r>
              <a:rPr lang="en-US" sz="1800" dirty="0"/>
              <a:t>Van Wees, H.(2011) </a:t>
            </a:r>
            <a:r>
              <a:rPr lang="en-US" sz="1800" i="1" dirty="0"/>
              <a:t>Greek Warfare Myths and Realities. </a:t>
            </a:r>
            <a:r>
              <a:rPr lang="en-US" sz="1800" dirty="0"/>
              <a:t>Bloomsbury: Bloomsbury Publishing Plc</a:t>
            </a:r>
            <a:r>
              <a:rPr lang="en-US" sz="1800" i="1" dirty="0"/>
              <a:t> </a:t>
            </a:r>
            <a:endParaRPr lang="en-US" sz="18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690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B5AEC-38B8-EC4B-94DD-177E7D846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B7BA8-6916-AC42-8F0C-10B8D1A1A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9613861" cy="429252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Ancient sources</a:t>
            </a:r>
          </a:p>
          <a:p>
            <a:pPr marL="0" indent="0">
              <a:buNone/>
            </a:pPr>
            <a:r>
              <a:rPr lang="en-GB" sz="1800" dirty="0"/>
              <a:t>Herodotus, </a:t>
            </a:r>
            <a:r>
              <a:rPr lang="en-GB" sz="1800" i="1" dirty="0"/>
              <a:t>The Histories. </a:t>
            </a:r>
            <a:r>
              <a:rPr lang="en-GB" sz="1800" dirty="0"/>
              <a:t>A. </a:t>
            </a:r>
            <a:r>
              <a:rPr lang="en-GB" sz="1800" dirty="0" err="1"/>
              <a:t>Sélincourt</a:t>
            </a:r>
            <a:r>
              <a:rPr lang="en-GB" sz="1800" dirty="0"/>
              <a:t>, 1972. London, Penguin Books Ltd.: The Penguin Group</a:t>
            </a:r>
          </a:p>
          <a:p>
            <a:pPr marL="0" indent="0">
              <a:buNone/>
            </a:pPr>
            <a:r>
              <a:rPr lang="en-GB" sz="1800" dirty="0"/>
              <a:t>Plutarch, </a:t>
            </a:r>
            <a:r>
              <a:rPr lang="en-GB" sz="1800" i="1" dirty="0" err="1"/>
              <a:t>Apophthegmata</a:t>
            </a:r>
            <a:r>
              <a:rPr lang="en-GB" sz="1800" i="1" dirty="0"/>
              <a:t> Laconia,</a:t>
            </a:r>
            <a:r>
              <a:rPr lang="en-GB" sz="1800" dirty="0"/>
              <a:t> </a:t>
            </a:r>
            <a:r>
              <a:rPr lang="en-GB" sz="1800" dirty="0" err="1"/>
              <a:t>Babitt</a:t>
            </a:r>
            <a:r>
              <a:rPr lang="en-GB" sz="1800" dirty="0"/>
              <a:t>, F, C. (trans).1931. London: Harvard University Press found: </a:t>
            </a:r>
            <a:r>
              <a:rPr lang="en-GB" sz="18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http://www.perseus.tufts.edu/hopper/text?doc=urn:cts:greekLit:tlg0007.tlg082.perseus-eng1:45.8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dirty="0"/>
              <a:t>Thucydides, </a:t>
            </a:r>
            <a:r>
              <a:rPr lang="en-GB" sz="1800" i="1" dirty="0"/>
              <a:t>The Peloponnesian War</a:t>
            </a:r>
            <a:r>
              <a:rPr lang="en-GB" sz="1800" dirty="0"/>
              <a:t>. Dent, J, M. (trans). 1910.  New York. E.P Dutton found here: </a:t>
            </a:r>
            <a:r>
              <a:rPr lang="en-GB" sz="1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http://www.perseus.tufts.edu/hopper/text?doc=Perseus%3Atext%3A1999.01.0200%3Abook%3D5%3Achapter%3D65%3Asection%3D1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Xenophon, </a:t>
            </a:r>
            <a:r>
              <a:rPr lang="en-GB" sz="1800" i="1" dirty="0" err="1"/>
              <a:t>Hellenica.</a:t>
            </a:r>
            <a:r>
              <a:rPr lang="en-GB" sz="1800" dirty="0" err="1"/>
              <a:t>Brownson</a:t>
            </a:r>
            <a:r>
              <a:rPr lang="en-GB" sz="1800" dirty="0"/>
              <a:t>, C, L. (trans). 1921. Harvard University Press. Cambridge. Found </a:t>
            </a:r>
            <a:r>
              <a:rPr lang="en-GB" sz="1800" dirty="0" err="1"/>
              <a:t>at:http</a:t>
            </a:r>
            <a:r>
              <a:rPr lang="en-GB" sz="1800" dirty="0"/>
              <a:t>://</a:t>
            </a:r>
            <a:r>
              <a:rPr lang="en-GB" sz="1800" dirty="0" err="1"/>
              <a:t>www.perseus.tufts.edu</a:t>
            </a:r>
            <a:r>
              <a:rPr lang="en-GB" sz="1800" dirty="0"/>
              <a:t>/hopper/</a:t>
            </a:r>
            <a:r>
              <a:rPr lang="en-GB" sz="1800" dirty="0" err="1"/>
              <a:t>text?doc</a:t>
            </a:r>
            <a:r>
              <a:rPr lang="en-GB" sz="1800" dirty="0"/>
              <a:t>=Perseus%3Atext%3A1999.01.0206%3Abook%3D6%3Achapter%3D4%3Asection%3D8</a:t>
            </a:r>
            <a:endParaRPr lang="en-US" sz="1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04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011A2-1931-FE4A-A482-FFBAC0A8B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26041-D230-FB44-8CC6-0AFF4EA80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Websites</a:t>
            </a:r>
          </a:p>
          <a:p>
            <a:r>
              <a:rPr lang="en-US" dirty="0" err="1"/>
              <a:t>Livius</a:t>
            </a:r>
            <a:r>
              <a:rPr lang="en-US" dirty="0"/>
              <a:t>. 2005. </a:t>
            </a:r>
            <a:r>
              <a:rPr lang="en-US" dirty="0" err="1"/>
              <a:t>Livius.org</a:t>
            </a:r>
            <a:r>
              <a:rPr lang="en-US" dirty="0"/>
              <a:t>. Found at: </a:t>
            </a: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http://www.livius.org/sources/content/thucydides/the-treaties-between-persia-and-sparta/?fbclid=IwAR0p1xDjv04zfzStNZm3ftAT48lxdptPQzeQ8W8WAZErPmVpx0S9JECFUbY</a:t>
            </a:r>
            <a:r>
              <a:rPr lang="en-US" dirty="0"/>
              <a:t>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8991032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{65FFF7E3-691D-6147-BD75-886530DD1BEA}tf10001057</Template>
  <TotalTime>3778</TotalTime>
  <Words>1190</Words>
  <Application>Microsoft Macintosh PowerPoint</Application>
  <PresentationFormat>Widescreen</PresentationFormat>
  <Paragraphs>108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Trebuchet MS</vt:lpstr>
      <vt:lpstr>Berlin</vt:lpstr>
      <vt:lpstr>How important were the Helots to Sparta during times of war?</vt:lpstr>
      <vt:lpstr>Introduction </vt:lpstr>
      <vt:lpstr>Source Evaluation</vt:lpstr>
      <vt:lpstr>Helots </vt:lpstr>
      <vt:lpstr>Helots at Sparta </vt:lpstr>
      <vt:lpstr>Helots on the Battlefield</vt:lpstr>
      <vt:lpstr>Perioikoi</vt:lpstr>
      <vt:lpstr>The Perioikoi’s importance</vt:lpstr>
      <vt:lpstr>Perioikoi against sparta or not</vt:lpstr>
      <vt:lpstr>Mothakes  and Neodamodeis</vt:lpstr>
      <vt:lpstr>Relevance of these groups?</vt:lpstr>
      <vt:lpstr>Military Alliances</vt:lpstr>
      <vt:lpstr>The practicality </vt:lpstr>
      <vt:lpstr>Conclusion</vt:lpstr>
      <vt:lpstr>Bibliography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77</cp:revision>
  <dcterms:created xsi:type="dcterms:W3CDTF">2018-12-16T14:42:07Z</dcterms:created>
  <dcterms:modified xsi:type="dcterms:W3CDTF">2018-12-19T23:58:09Z</dcterms:modified>
</cp:coreProperties>
</file>