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3" r:id="rId2"/>
    <p:sldId id="256" r:id="rId3"/>
    <p:sldId id="307" r:id="rId4"/>
    <p:sldId id="302" r:id="rId5"/>
    <p:sldId id="305" r:id="rId6"/>
    <p:sldId id="303" r:id="rId7"/>
    <p:sldId id="306" r:id="rId8"/>
    <p:sldId id="304" r:id="rId9"/>
    <p:sldId id="312" r:id="rId10"/>
    <p:sldId id="308" r:id="rId11"/>
    <p:sldId id="274" r:id="rId12"/>
    <p:sldId id="278" r:id="rId13"/>
    <p:sldId id="277" r:id="rId14"/>
    <p:sldId id="275" r:id="rId15"/>
    <p:sldId id="309" r:id="rId16"/>
    <p:sldId id="279" r:id="rId17"/>
    <p:sldId id="314" r:id="rId18"/>
    <p:sldId id="315" r:id="rId19"/>
    <p:sldId id="319" r:id="rId20"/>
    <p:sldId id="316" r:id="rId21"/>
    <p:sldId id="317" r:id="rId22"/>
    <p:sldId id="318" r:id="rId23"/>
    <p:sldId id="313" r:id="rId24"/>
    <p:sldId id="311" r:id="rId25"/>
    <p:sldId id="268" r:id="rId26"/>
    <p:sldId id="272" r:id="rId27"/>
    <p:sldId id="257" r:id="rId28"/>
    <p:sldId id="284" r:id="rId29"/>
    <p:sldId id="267" r:id="rId30"/>
    <p:sldId id="291" r:id="rId31"/>
    <p:sldId id="292" r:id="rId32"/>
    <p:sldId id="293" r:id="rId33"/>
    <p:sldId id="295" r:id="rId34"/>
    <p:sldId id="296" r:id="rId35"/>
    <p:sldId id="297" r:id="rId36"/>
    <p:sldId id="298" r:id="rId37"/>
    <p:sldId id="299" r:id="rId38"/>
    <p:sldId id="300" r:id="rId39"/>
    <p:sldId id="301" r:id="rId40"/>
    <p:sldId id="310"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82E7FD-9343-4212-A938-3FFEFC543277}" v="5" dt="2025-09-19T09:51:26.3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88" autoAdjust="0"/>
    <p:restoredTop sz="94660"/>
  </p:normalViewPr>
  <p:slideViewPr>
    <p:cSldViewPr>
      <p:cViewPr>
        <p:scale>
          <a:sx n="97" d="100"/>
          <a:sy n="97" d="100"/>
        </p:scale>
        <p:origin x="976" y="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BA82E7FD-9343-4212-A938-3FFEFC543277}"/>
    <pc:docChg chg="modSld">
      <pc:chgData name="Sian Bowen" userId="c345053a-4abb-4e43-8ff7-c21186a2fa29" providerId="ADAL" clId="{BA82E7FD-9343-4212-A938-3FFEFC543277}" dt="2025-09-19T09:58:09.372" v="6" actId="20577"/>
      <pc:docMkLst>
        <pc:docMk/>
      </pc:docMkLst>
      <pc:sldChg chg="modSp mod">
        <pc:chgData name="Sian Bowen" userId="c345053a-4abb-4e43-8ff7-c21186a2fa29" providerId="ADAL" clId="{BA82E7FD-9343-4212-A938-3FFEFC543277}" dt="2025-09-19T09:58:09.372" v="6" actId="20577"/>
        <pc:sldMkLst>
          <pc:docMk/>
          <pc:sldMk cId="2775013444" sldId="277"/>
        </pc:sldMkLst>
        <pc:spChg chg="mod">
          <ac:chgData name="Sian Bowen" userId="c345053a-4abb-4e43-8ff7-c21186a2fa29" providerId="ADAL" clId="{BA82E7FD-9343-4212-A938-3FFEFC543277}" dt="2025-09-19T09:58:09.372" v="6" actId="20577"/>
          <ac:spMkLst>
            <pc:docMk/>
            <pc:sldMk cId="2775013444" sldId="277"/>
            <ac:spMk id="2" creationId="{00000000-0000-0000-0000-000000000000}"/>
          </ac:spMkLst>
        </pc:spChg>
      </pc:sldChg>
      <pc:sldChg chg="addSp modSp">
        <pc:chgData name="Sian Bowen" userId="c345053a-4abb-4e43-8ff7-c21186a2fa29" providerId="ADAL" clId="{BA82E7FD-9343-4212-A938-3FFEFC543277}" dt="2025-09-19T09:51:26.305" v="4" actId="1076"/>
        <pc:sldMkLst>
          <pc:docMk/>
          <pc:sldMk cId="882737549" sldId="302"/>
        </pc:sldMkLst>
        <pc:picChg chg="add mod">
          <ac:chgData name="Sian Bowen" userId="c345053a-4abb-4e43-8ff7-c21186a2fa29" providerId="ADAL" clId="{BA82E7FD-9343-4212-A938-3FFEFC543277}" dt="2025-09-19T09:51:26.305" v="4" actId="1076"/>
          <ac:picMkLst>
            <pc:docMk/>
            <pc:sldMk cId="882737549" sldId="302"/>
            <ac:picMk id="1026" creationId="{8533091B-128D-E88E-2070-3128CDD4550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12C600B-6A9C-4065-8E6E-71806A3C1CCE}" type="datetimeFigureOut">
              <a:rPr lang="en-GB" smtClean="0"/>
              <a:t>18/09/2025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2587468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12C600B-6A9C-4065-8E6E-71806A3C1CCE}" type="datetimeFigureOut">
              <a:rPr lang="en-GB" smtClean="0"/>
              <a:t>18/09/2025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3104001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2C600B-6A9C-4065-8E6E-71806A3C1CCE}" type="datetimeFigureOut">
              <a:rPr lang="en-GB" smtClean="0"/>
              <a:t>18/09/2025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1957847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12C600B-6A9C-4065-8E6E-71806A3C1CCE}" type="datetimeFigureOut">
              <a:rPr lang="en-GB" smtClean="0"/>
              <a:t>18/09/2025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79659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12C600B-6A9C-4065-8E6E-71806A3C1CCE}" type="datetimeFigureOut">
              <a:rPr lang="en-GB" smtClean="0"/>
              <a:t>18/09/2025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1162056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12C600B-6A9C-4065-8E6E-71806A3C1CCE}" type="datetimeFigureOut">
              <a:rPr lang="en-GB" smtClean="0"/>
              <a:t>18/09/2025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3978284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2C600B-6A9C-4065-8E6E-71806A3C1CCE}" type="datetimeFigureOut">
              <a:rPr lang="en-GB" smtClean="0"/>
              <a:t>18/09/2025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2540453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2C600B-6A9C-4065-8E6E-71806A3C1CCE}" type="datetimeFigureOut">
              <a:rPr lang="en-GB" smtClean="0"/>
              <a:t>18/09/2025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1290698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2C600B-6A9C-4065-8E6E-71806A3C1CCE}" type="datetimeFigureOut">
              <a:rPr lang="en-GB" smtClean="0"/>
              <a:t>18/09/2025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1068763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12C600B-6A9C-4065-8E6E-71806A3C1CCE}" type="datetimeFigureOut">
              <a:rPr lang="en-GB" smtClean="0"/>
              <a:t>18/09/2025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2346528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12C600B-6A9C-4065-8E6E-71806A3C1CCE}" type="datetimeFigureOut">
              <a:rPr lang="en-GB" smtClean="0"/>
              <a:t>18/09/2025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2854561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2C600B-6A9C-4065-8E6E-71806A3C1CCE}" type="datetimeFigureOut">
              <a:rPr lang="en-GB" smtClean="0"/>
              <a:t>18/09/2025</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554F23-A33A-4875-988F-A7373383D56F}" type="slidenum">
              <a:rPr lang="en-GB" smtClean="0"/>
              <a:t>‹#›</a:t>
            </a:fld>
            <a:endParaRPr lang="en-GB" dirty="0"/>
          </a:p>
        </p:txBody>
      </p:sp>
    </p:spTree>
    <p:extLst>
      <p:ext uri="{BB962C8B-B14F-4D97-AF65-F5344CB8AC3E}">
        <p14:creationId xmlns:p14="http://schemas.microsoft.com/office/powerpoint/2010/main" val="11577819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5.xml"/><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Paediatric Exercise</a:t>
            </a:r>
          </a:p>
        </p:txBody>
      </p:sp>
      <p:pic>
        <p:nvPicPr>
          <p:cNvPr id="1026" name="Picture 2" descr="http://usercontent2.hubimg.com/3622281_f52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700808"/>
            <a:ext cx="4206334" cy="449754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humankinetics.com/AcuCustom/Sitename/DAM/127/E5266_470809_ebook_Mai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4457" y="1196752"/>
            <a:ext cx="4269824" cy="4726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4992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775" y="160338"/>
            <a:ext cx="8229600" cy="681245"/>
          </a:xfrm>
        </p:spPr>
        <p:txBody>
          <a:bodyPr>
            <a:normAutofit fontScale="90000"/>
          </a:bodyPr>
          <a:lstStyle/>
          <a:p>
            <a:r>
              <a:rPr lang="en-GB" dirty="0"/>
              <a:t>5-18 years Exercise</a:t>
            </a:r>
          </a:p>
        </p:txBody>
      </p:sp>
      <p:sp>
        <p:nvSpPr>
          <p:cNvPr id="3" name="Subtitle 2"/>
          <p:cNvSpPr>
            <a:spLocks noGrp="1"/>
          </p:cNvSpPr>
          <p:nvPr>
            <p:ph type="body" idx="1"/>
          </p:nvPr>
        </p:nvSpPr>
        <p:spPr/>
        <p:txBody>
          <a:bodyPr>
            <a:normAutofit fontScale="92500"/>
          </a:bodyPr>
          <a:lstStyle/>
          <a:p>
            <a:pPr algn="ctr"/>
            <a:r>
              <a:rPr lang="en-GB" dirty="0">
                <a:solidFill>
                  <a:srgbClr val="7030A0"/>
                </a:solidFill>
              </a:rPr>
              <a:t>5x60 </a:t>
            </a:r>
            <a:r>
              <a:rPr lang="en-GB" dirty="0" err="1">
                <a:solidFill>
                  <a:srgbClr val="7030A0"/>
                </a:solidFill>
              </a:rPr>
              <a:t>mins</a:t>
            </a:r>
            <a:r>
              <a:rPr lang="en-GB" dirty="0">
                <a:solidFill>
                  <a:srgbClr val="7030A0"/>
                </a:solidFill>
              </a:rPr>
              <a:t> moderate to vigorous</a:t>
            </a:r>
          </a:p>
        </p:txBody>
      </p:sp>
      <p:sp>
        <p:nvSpPr>
          <p:cNvPr id="5" name="Text Placeholder 4"/>
          <p:cNvSpPr>
            <a:spLocks noGrp="1"/>
          </p:cNvSpPr>
          <p:nvPr>
            <p:ph type="body" sz="quarter" idx="3"/>
          </p:nvPr>
        </p:nvSpPr>
        <p:spPr/>
        <p:txBody>
          <a:bodyPr>
            <a:normAutofit/>
          </a:bodyPr>
          <a:lstStyle/>
          <a:p>
            <a:r>
              <a:rPr lang="en-GB" dirty="0">
                <a:solidFill>
                  <a:srgbClr val="7030A0"/>
                </a:solidFill>
              </a:rPr>
              <a:t>3 session of Strength &amp; impact</a:t>
            </a:r>
          </a:p>
        </p:txBody>
      </p:sp>
      <p:pic>
        <p:nvPicPr>
          <p:cNvPr id="2050" name="Picture 2" descr="https://s3.amazonaws.com/hcplive/v1_media/_upload_image/_thumbnails/Kids-Exercis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1652" y="2195329"/>
            <a:ext cx="3006291" cy="1622075"/>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6" descr="https://i.guim.co.uk/img/static/sys-images/Guardian/Pix/pictures/2013/8/12/1376325314820/School-cross-country-race-008.jpg?w=620&amp;q=85&amp;auto=format&amp;sharp=10&amp;s=f49b2726bc7b202e79356af463fad9a1"/>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8" descr="https://i.guim.co.uk/img/static/sys-images/Guardian/Pix/pictures/2013/8/12/1376325314820/School-cross-country-race-008.jpg?w=620&amp;q=85&amp;auto=format&amp;sharp=10&amp;s=f49b2726bc7b202e79356af463fad9a1"/>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0" descr="https://i.guim.co.uk/img/static/sys-images/Guardian/Pix/pictures/2013/8/12/1376325314820/School-cross-country-race-008.jpg?w=620&amp;q=85&amp;auto=format&amp;sharp=10&amp;s=f49b2726bc7b202e79356af463fad9a1"/>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12" descr="School cross country race"/>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62" name="Picture 14" descr="http://s1.reutersmedia.net/resources/r/?m=02&amp;d=20091127&amp;t=2&amp;i=21177160&amp;w=644&amp;fh=&amp;fw=&amp;ll=&amp;pl=&amp;sq=&amp;r=2009-11-27T222232Z_01_BTRE5AQ1Q5N00_RTROPTP_0_CHIN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5" y="4077072"/>
            <a:ext cx="2955667" cy="1857368"/>
          </a:xfrm>
          <a:prstGeom prst="rect">
            <a:avLst/>
          </a:prstGeom>
          <a:noFill/>
          <a:extLst>
            <a:ext uri="{909E8E84-426E-40DD-AFC4-6F175D3DCCD1}">
              <a14:hiddenFill xmlns:a14="http://schemas.microsoft.com/office/drawing/2010/main">
                <a:solidFill>
                  <a:srgbClr val="FFFFFF"/>
                </a:solidFill>
              </a14:hiddenFill>
            </a:ext>
          </a:extLst>
        </p:spPr>
      </p:pic>
      <p:pic>
        <p:nvPicPr>
          <p:cNvPr id="2066" name="Picture 18" descr="Image result for strength training for childr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20072" y="2276872"/>
            <a:ext cx="2702890" cy="1684549"/>
          </a:xfrm>
          <a:prstGeom prst="rect">
            <a:avLst/>
          </a:prstGeom>
          <a:noFill/>
          <a:extLst>
            <a:ext uri="{909E8E84-426E-40DD-AFC4-6F175D3DCCD1}">
              <a14:hiddenFill xmlns:a14="http://schemas.microsoft.com/office/drawing/2010/main">
                <a:solidFill>
                  <a:srgbClr val="FFFFFF"/>
                </a:solidFill>
              </a14:hiddenFill>
            </a:ext>
          </a:extLst>
        </p:spPr>
      </p:pic>
      <p:pic>
        <p:nvPicPr>
          <p:cNvPr id="2068" name="Picture 20" descr="http://www.unchainedfitness.com/wordpress/wp-content/uploads/2012/09/kid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55886" y="4149079"/>
            <a:ext cx="2667076" cy="1785361"/>
          </a:xfrm>
          <a:prstGeom prst="rect">
            <a:avLst/>
          </a:prstGeom>
          <a:noFill/>
          <a:extLst>
            <a:ext uri="{909E8E84-426E-40DD-AFC4-6F175D3DCCD1}">
              <a14:hiddenFill xmlns:a14="http://schemas.microsoft.com/office/drawing/2010/main">
                <a:solidFill>
                  <a:srgbClr val="FFFFFF"/>
                </a:solidFill>
              </a14:hiddenFill>
            </a:ext>
          </a:extLst>
        </p:spPr>
      </p:pic>
      <p:sp>
        <p:nvSpPr>
          <p:cNvPr id="17" name="Title 1"/>
          <p:cNvSpPr txBox="1">
            <a:spLocks/>
          </p:cNvSpPr>
          <p:nvPr/>
        </p:nvSpPr>
        <p:spPr>
          <a:xfrm>
            <a:off x="431528" y="993983"/>
            <a:ext cx="8229600" cy="681245"/>
          </a:xfrm>
          <a:prstGeom prst="rect">
            <a:avLst/>
          </a:prstGeom>
        </p:spPr>
        <p:txBody>
          <a:bodyPr vert="horz" lIns="91440" tIns="45720" rIns="91440" bIns="45720" rtlCol="0" anchor="ctr">
            <a:normAutofit fontScale="8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solidFill>
                  <a:schemeClr val="tx2"/>
                </a:solidFill>
              </a:rPr>
              <a:t>Physical Activity is not the same as exercise</a:t>
            </a:r>
          </a:p>
        </p:txBody>
      </p:sp>
      <p:sp>
        <p:nvSpPr>
          <p:cNvPr id="4" name="TextBox 3"/>
          <p:cNvSpPr txBox="1"/>
          <p:nvPr/>
        </p:nvSpPr>
        <p:spPr>
          <a:xfrm>
            <a:off x="1259632" y="6237312"/>
            <a:ext cx="7272808" cy="461665"/>
          </a:xfrm>
          <a:prstGeom prst="rect">
            <a:avLst/>
          </a:prstGeom>
          <a:noFill/>
        </p:spPr>
        <p:txBody>
          <a:bodyPr wrap="square" rtlCol="0">
            <a:spAutoFit/>
          </a:bodyPr>
          <a:lstStyle/>
          <a:p>
            <a:pPr algn="ctr"/>
            <a:r>
              <a:rPr lang="en-GB" sz="2400" dirty="0">
                <a:solidFill>
                  <a:srgbClr val="FF0000"/>
                </a:solidFill>
              </a:rPr>
              <a:t>Children are not Young Adults!</a:t>
            </a:r>
          </a:p>
        </p:txBody>
      </p:sp>
    </p:spTree>
    <p:extLst>
      <p:ext uri="{BB962C8B-B14F-4D97-AF65-F5344CB8AC3E}">
        <p14:creationId xmlns:p14="http://schemas.microsoft.com/office/powerpoint/2010/main" val="1480727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v Physical Activity</a:t>
            </a:r>
          </a:p>
        </p:txBody>
      </p:sp>
      <p:sp>
        <p:nvSpPr>
          <p:cNvPr id="3" name="Text Placeholder 2"/>
          <p:cNvSpPr>
            <a:spLocks noGrp="1"/>
          </p:cNvSpPr>
          <p:nvPr>
            <p:ph type="body" idx="1"/>
          </p:nvPr>
        </p:nvSpPr>
        <p:spPr>
          <a:xfrm>
            <a:off x="457200" y="1535113"/>
            <a:ext cx="4040188" cy="525735"/>
          </a:xfrm>
        </p:spPr>
        <p:txBody>
          <a:bodyPr/>
          <a:lstStyle/>
          <a:p>
            <a:pPr algn="ctr"/>
            <a:r>
              <a:rPr lang="en-GB" dirty="0">
                <a:solidFill>
                  <a:srgbClr val="7030A0"/>
                </a:solidFill>
              </a:rPr>
              <a:t>Exercise</a:t>
            </a:r>
          </a:p>
        </p:txBody>
      </p:sp>
      <p:sp>
        <p:nvSpPr>
          <p:cNvPr id="4" name="Content Placeholder 3"/>
          <p:cNvSpPr>
            <a:spLocks noGrp="1"/>
          </p:cNvSpPr>
          <p:nvPr>
            <p:ph sz="half" idx="2"/>
          </p:nvPr>
        </p:nvSpPr>
        <p:spPr/>
        <p:txBody>
          <a:bodyPr/>
          <a:lstStyle/>
          <a:p>
            <a:r>
              <a:rPr lang="en-GB" dirty="0"/>
              <a:t>Competitive performance.</a:t>
            </a:r>
          </a:p>
          <a:p>
            <a:r>
              <a:rPr lang="en-GB" dirty="0"/>
              <a:t>High intensity</a:t>
            </a:r>
          </a:p>
          <a:p>
            <a:r>
              <a:rPr lang="en-GB" dirty="0"/>
              <a:t>Form of physical activity.</a:t>
            </a:r>
          </a:p>
          <a:p>
            <a:r>
              <a:rPr lang="en-GB" dirty="0"/>
              <a:t>Negative / positive social development.</a:t>
            </a:r>
          </a:p>
          <a:p>
            <a:r>
              <a:rPr lang="en-GB" dirty="0"/>
              <a:t>Externally regulated.</a:t>
            </a:r>
          </a:p>
          <a:p>
            <a:r>
              <a:rPr lang="en-GB" dirty="0"/>
              <a:t>Greater training adaptation for musculoskeletal development</a:t>
            </a:r>
          </a:p>
        </p:txBody>
      </p:sp>
      <p:sp>
        <p:nvSpPr>
          <p:cNvPr id="5" name="Text Placeholder 4"/>
          <p:cNvSpPr>
            <a:spLocks noGrp="1"/>
          </p:cNvSpPr>
          <p:nvPr>
            <p:ph type="body" sz="quarter" idx="3"/>
          </p:nvPr>
        </p:nvSpPr>
        <p:spPr>
          <a:xfrm>
            <a:off x="4645025" y="1535113"/>
            <a:ext cx="4041775" cy="525735"/>
          </a:xfrm>
        </p:spPr>
        <p:txBody>
          <a:bodyPr/>
          <a:lstStyle/>
          <a:p>
            <a:pPr algn="ctr"/>
            <a:r>
              <a:rPr lang="en-GB" dirty="0">
                <a:solidFill>
                  <a:srgbClr val="7030A0"/>
                </a:solidFill>
              </a:rPr>
              <a:t>Physical activity</a:t>
            </a:r>
          </a:p>
        </p:txBody>
      </p:sp>
      <p:sp>
        <p:nvSpPr>
          <p:cNvPr id="6" name="Content Placeholder 5"/>
          <p:cNvSpPr>
            <a:spLocks noGrp="1"/>
          </p:cNvSpPr>
          <p:nvPr>
            <p:ph sz="quarter" idx="4"/>
          </p:nvPr>
        </p:nvSpPr>
        <p:spPr>
          <a:xfrm>
            <a:off x="4618967" y="2174875"/>
            <a:ext cx="4041775" cy="3951288"/>
          </a:xfrm>
        </p:spPr>
        <p:txBody>
          <a:bodyPr>
            <a:normAutofit fontScale="92500"/>
          </a:bodyPr>
          <a:lstStyle/>
          <a:p>
            <a:r>
              <a:rPr lang="en-GB" dirty="0"/>
              <a:t>Reduced in the development of future chronic health condition.</a:t>
            </a:r>
          </a:p>
          <a:p>
            <a:r>
              <a:rPr lang="en-GB" dirty="0"/>
              <a:t>Improve mental health.</a:t>
            </a:r>
          </a:p>
          <a:p>
            <a:r>
              <a:rPr lang="en-GB" dirty="0"/>
              <a:t>Improve attention span.</a:t>
            </a:r>
          </a:p>
          <a:p>
            <a:r>
              <a:rPr lang="en-GB" dirty="0"/>
              <a:t>Reduced negative behaviours.</a:t>
            </a:r>
          </a:p>
          <a:p>
            <a:r>
              <a:rPr lang="en-GB" dirty="0"/>
              <a:t>Reduced need for medication.</a:t>
            </a:r>
          </a:p>
          <a:p>
            <a:r>
              <a:rPr lang="en-GB" dirty="0"/>
              <a:t>Social development.</a:t>
            </a:r>
          </a:p>
          <a:p>
            <a:r>
              <a:rPr lang="en-GB" dirty="0"/>
              <a:t>Self regulated.</a:t>
            </a:r>
          </a:p>
        </p:txBody>
      </p:sp>
    </p:spTree>
    <p:extLst>
      <p:ext uri="{BB962C8B-B14F-4D97-AF65-F5344CB8AC3E}">
        <p14:creationId xmlns:p14="http://schemas.microsoft.com/office/powerpoint/2010/main" val="3450755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normAutofit/>
          </a:bodyPr>
          <a:lstStyle/>
          <a:p>
            <a:r>
              <a:rPr lang="en-GB" dirty="0"/>
              <a:t>Skeletal Growth and Development</a:t>
            </a:r>
          </a:p>
        </p:txBody>
      </p:sp>
      <p:sp>
        <p:nvSpPr>
          <p:cNvPr id="3" name="Content Placeholder 2"/>
          <p:cNvSpPr>
            <a:spLocks noGrp="1"/>
          </p:cNvSpPr>
          <p:nvPr>
            <p:ph idx="1"/>
          </p:nvPr>
        </p:nvSpPr>
        <p:spPr>
          <a:xfrm>
            <a:off x="457200" y="980728"/>
            <a:ext cx="8229600" cy="5688632"/>
          </a:xfrm>
        </p:spPr>
        <p:txBody>
          <a:bodyPr>
            <a:noAutofit/>
          </a:bodyPr>
          <a:lstStyle/>
          <a:p>
            <a:pPr marL="0" lvl="0" indent="0">
              <a:buNone/>
            </a:pPr>
            <a:endParaRPr lang="en-GB" sz="2000" b="1" dirty="0">
              <a:solidFill>
                <a:srgbClr val="FF0000"/>
              </a:solidFill>
            </a:endParaRPr>
          </a:p>
          <a:p>
            <a:pPr marL="0" lvl="0" indent="0">
              <a:buNone/>
            </a:pPr>
            <a:r>
              <a:rPr lang="en-GB" sz="2000" b="1" dirty="0">
                <a:solidFill>
                  <a:srgbClr val="FF0000"/>
                </a:solidFill>
              </a:rPr>
              <a:t>Rapid growth</a:t>
            </a:r>
            <a:endParaRPr lang="en-GB" sz="2000" dirty="0"/>
          </a:p>
          <a:p>
            <a:pPr marL="0" lvl="0" indent="0">
              <a:buNone/>
            </a:pPr>
            <a:endParaRPr lang="en-GB" sz="2000" dirty="0"/>
          </a:p>
          <a:p>
            <a:pPr marL="0" lvl="0" indent="0">
              <a:buNone/>
            </a:pPr>
            <a:r>
              <a:rPr lang="en-GB" sz="2000" dirty="0"/>
              <a:t>This is process is accelerated in the first 2 years of life and just prior to puberty, peaking at age 12 in girls and 14 in boys. Maximum height is attained at 16.5 years in girls and 18 years in boys. On average, girls mature physiologically 2.5 years before the boys.</a:t>
            </a:r>
          </a:p>
          <a:p>
            <a:pPr marL="0" lvl="0" indent="0">
              <a:buNone/>
            </a:pPr>
            <a:endParaRPr lang="en-GB" sz="2000" dirty="0"/>
          </a:p>
          <a:p>
            <a:pPr marL="0" lvl="0" indent="0">
              <a:buNone/>
            </a:pPr>
            <a:endParaRPr lang="en-GB" sz="2000" dirty="0"/>
          </a:p>
          <a:p>
            <a:pPr marL="0" lvl="0" indent="0">
              <a:buNone/>
            </a:pPr>
            <a:r>
              <a:rPr lang="en-GB" sz="2000" b="1" dirty="0">
                <a:solidFill>
                  <a:srgbClr val="FF0000"/>
                </a:solidFill>
              </a:rPr>
              <a:t>Skeletal maturity</a:t>
            </a:r>
            <a:endParaRPr lang="en-GB" sz="2000" dirty="0"/>
          </a:p>
          <a:p>
            <a:pPr marL="0" lvl="0" indent="0">
              <a:buNone/>
            </a:pPr>
            <a:endParaRPr lang="en-GB" sz="2000" dirty="0"/>
          </a:p>
          <a:p>
            <a:pPr marL="0" lvl="0" indent="0">
              <a:buNone/>
            </a:pPr>
            <a:r>
              <a:rPr lang="en-GB" sz="2000" dirty="0"/>
              <a:t>Bone growth stops when the epiphyseal plates are replaced by bone. In the child, exercise increases the width and density of bone, but there is little effect on bone length. The growth plates are susceptible to injuries like traumatic </a:t>
            </a:r>
            <a:r>
              <a:rPr lang="en-GB" sz="2000" dirty="0" err="1"/>
              <a:t>epiphysitis</a:t>
            </a:r>
            <a:r>
              <a:rPr lang="en-GB" sz="2000" dirty="0"/>
              <a:t>, crushed injuries, and slipped upper femoral epiphysis. These retards bone growth, leading to limb shortening and deformities.</a:t>
            </a:r>
          </a:p>
          <a:p>
            <a:pPr marL="0" lvl="0" indent="0">
              <a:buNone/>
            </a:pPr>
            <a:endParaRPr lang="en-GB" sz="1600" dirty="0"/>
          </a:p>
        </p:txBody>
      </p:sp>
      <p:pic>
        <p:nvPicPr>
          <p:cNvPr id="1026" name="Picture 2" descr="Bone Age Determination of Epiphyseal Fusion at Knee Joint and Its  Correlation with Chronological Age">
            <a:extLst>
              <a:ext uri="{FF2B5EF4-FFF2-40B4-BE49-F238E27FC236}">
                <a16:creationId xmlns:a16="http://schemas.microsoft.com/office/drawing/2014/main" id="{8533091B-128D-E88E-2070-3128CDD455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6096" y="3284984"/>
            <a:ext cx="3066801" cy="1320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2737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Body Composition, Growth and Development </a:t>
            </a:r>
          </a:p>
        </p:txBody>
      </p:sp>
      <p:sp>
        <p:nvSpPr>
          <p:cNvPr id="3" name="Content Placeholder 2"/>
          <p:cNvSpPr>
            <a:spLocks noGrp="1"/>
          </p:cNvSpPr>
          <p:nvPr>
            <p:ph idx="1"/>
          </p:nvPr>
        </p:nvSpPr>
        <p:spPr>
          <a:xfrm>
            <a:off x="457200" y="1600200"/>
            <a:ext cx="8229600" cy="4925144"/>
          </a:xfrm>
        </p:spPr>
        <p:txBody>
          <a:bodyPr>
            <a:normAutofit fontScale="62500" lnSpcReduction="20000"/>
          </a:bodyPr>
          <a:lstStyle/>
          <a:p>
            <a:pPr marL="0" lvl="0" indent="0">
              <a:buNone/>
            </a:pPr>
            <a:r>
              <a:rPr lang="en-GB" b="1" dirty="0">
                <a:solidFill>
                  <a:srgbClr val="FF0000"/>
                </a:solidFill>
              </a:rPr>
              <a:t>Increasing muscle mass</a:t>
            </a:r>
            <a:endParaRPr lang="en-GB" dirty="0"/>
          </a:p>
          <a:p>
            <a:pPr marL="0" lvl="0" indent="0">
              <a:buNone/>
            </a:pPr>
            <a:endParaRPr lang="en-GB" dirty="0"/>
          </a:p>
          <a:p>
            <a:pPr marL="0" lvl="0" indent="0">
              <a:buNone/>
            </a:pPr>
            <a:r>
              <a:rPr lang="en-GB" dirty="0"/>
              <a:t>At puberty, testosterone levels in males increase 10-fold, leading to accelerated muscle growth. This is not seen in girls.</a:t>
            </a:r>
          </a:p>
          <a:p>
            <a:pPr marL="0" lvl="0" indent="0">
              <a:buNone/>
            </a:pPr>
            <a:endParaRPr lang="en-GB" dirty="0"/>
          </a:p>
          <a:p>
            <a:pPr marL="0" lvl="0" indent="0">
              <a:buNone/>
            </a:pPr>
            <a:r>
              <a:rPr lang="en-GB" b="1" dirty="0">
                <a:solidFill>
                  <a:srgbClr val="FF0000"/>
                </a:solidFill>
              </a:rPr>
              <a:t>Body fat changes</a:t>
            </a:r>
            <a:endParaRPr lang="en-GB" dirty="0">
              <a:solidFill>
                <a:srgbClr val="FF0000"/>
              </a:solidFill>
            </a:endParaRPr>
          </a:p>
          <a:p>
            <a:pPr marL="0" lvl="0" indent="0">
              <a:buNone/>
            </a:pPr>
            <a:endParaRPr lang="en-GB" dirty="0">
              <a:solidFill>
                <a:srgbClr val="FF0000"/>
              </a:solidFill>
            </a:endParaRPr>
          </a:p>
          <a:p>
            <a:pPr marL="0" lvl="0" indent="0">
              <a:buNone/>
            </a:pPr>
            <a:r>
              <a:rPr lang="en-GB" dirty="0"/>
              <a:t>Fat accumulates when there is a positive energy balance. When the existing fat cells are filled with fat, new cells form. Fat stores can therefore increase throughout life if caloric expenditure does not match caloric ingestion. For females, increased oestrogen at the time of puberty increases body fat. Adult males and females have an average of 15% and 25% body fat respectively.</a:t>
            </a:r>
          </a:p>
          <a:p>
            <a:pPr marL="0" lvl="0" indent="0">
              <a:buNone/>
            </a:pPr>
            <a:endParaRPr lang="en-GB" dirty="0"/>
          </a:p>
          <a:p>
            <a:pPr marL="0" indent="0">
              <a:buNone/>
            </a:pPr>
            <a:r>
              <a:rPr lang="en-GB" b="1" dirty="0">
                <a:solidFill>
                  <a:srgbClr val="FF0000"/>
                </a:solidFill>
              </a:rPr>
              <a:t>Nervous system maturation</a:t>
            </a:r>
            <a:endParaRPr lang="en-GB" dirty="0">
              <a:solidFill>
                <a:srgbClr val="FF0000"/>
              </a:solidFill>
            </a:endParaRPr>
          </a:p>
          <a:p>
            <a:pPr marL="0" indent="0">
              <a:buNone/>
            </a:pPr>
            <a:endParaRPr lang="en-GB" dirty="0">
              <a:solidFill>
                <a:srgbClr val="FF0000"/>
              </a:solidFill>
            </a:endParaRPr>
          </a:p>
          <a:p>
            <a:pPr marL="0" indent="0">
              <a:buNone/>
            </a:pPr>
            <a:r>
              <a:rPr lang="en-GB" dirty="0"/>
              <a:t>As the child grows, the nerve fibres and cerebral cortex become myelinated to a greater degree, leading to improved balance, agility, and coordination.</a:t>
            </a:r>
          </a:p>
          <a:p>
            <a:pPr marL="0" indent="0">
              <a:buNone/>
            </a:pPr>
            <a:endParaRPr lang="en-GB" dirty="0"/>
          </a:p>
        </p:txBody>
      </p:sp>
    </p:spTree>
    <p:extLst>
      <p:ext uri="{BB962C8B-B14F-4D97-AF65-F5344CB8AC3E}">
        <p14:creationId xmlns:p14="http://schemas.microsoft.com/office/powerpoint/2010/main" val="768908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lstStyle/>
          <a:p>
            <a:r>
              <a:rPr lang="en-GB" dirty="0"/>
              <a:t>Physical Performance</a:t>
            </a:r>
          </a:p>
        </p:txBody>
      </p:sp>
      <p:sp>
        <p:nvSpPr>
          <p:cNvPr id="3" name="Content Placeholder 2"/>
          <p:cNvSpPr>
            <a:spLocks noGrp="1"/>
          </p:cNvSpPr>
          <p:nvPr>
            <p:ph idx="1"/>
          </p:nvPr>
        </p:nvSpPr>
        <p:spPr>
          <a:xfrm>
            <a:off x="251520" y="980728"/>
            <a:ext cx="8892480" cy="5616624"/>
          </a:xfrm>
        </p:spPr>
        <p:txBody>
          <a:bodyPr>
            <a:normAutofit fontScale="32500" lnSpcReduction="20000"/>
          </a:bodyPr>
          <a:lstStyle/>
          <a:p>
            <a:pPr marL="0" lvl="0" indent="0">
              <a:buNone/>
            </a:pPr>
            <a:r>
              <a:rPr lang="en-GB" sz="5500" b="1" dirty="0">
                <a:solidFill>
                  <a:srgbClr val="FF0000"/>
                </a:solidFill>
              </a:rPr>
              <a:t>Motor ability</a:t>
            </a:r>
          </a:p>
          <a:p>
            <a:pPr marL="0" lvl="0" indent="0">
              <a:buNone/>
            </a:pPr>
            <a:endParaRPr lang="en-GB" sz="5500" b="1" dirty="0">
              <a:solidFill>
                <a:srgbClr val="FF0000"/>
              </a:solidFill>
            </a:endParaRPr>
          </a:p>
          <a:p>
            <a:pPr marL="0" lvl="0" indent="0">
              <a:buNone/>
            </a:pPr>
            <a:r>
              <a:rPr lang="en-GB" sz="5500" dirty="0"/>
              <a:t>Increases with age for the first 18 years. For girls, it plateaus at puberty, probably because of increased body fat and a socially-‘enforced’ sedentary lifestyle.</a:t>
            </a:r>
          </a:p>
          <a:p>
            <a:pPr marL="0" lvl="0" indent="0">
              <a:buNone/>
            </a:pPr>
            <a:endParaRPr lang="en-GB" sz="5500" dirty="0"/>
          </a:p>
          <a:p>
            <a:pPr marL="0" lvl="0" indent="0">
              <a:buNone/>
            </a:pPr>
            <a:r>
              <a:rPr lang="en-GB" sz="5500" b="1" dirty="0">
                <a:solidFill>
                  <a:srgbClr val="FF0000"/>
                </a:solidFill>
              </a:rPr>
              <a:t>Strength</a:t>
            </a:r>
            <a:r>
              <a:rPr lang="en-GB" sz="5500" dirty="0">
                <a:solidFill>
                  <a:srgbClr val="FF0000"/>
                </a:solidFill>
              </a:rPr>
              <a:t> </a:t>
            </a:r>
          </a:p>
          <a:p>
            <a:pPr marL="0" lvl="0" indent="0">
              <a:buNone/>
            </a:pPr>
            <a:endParaRPr lang="en-GB" sz="5500" dirty="0">
              <a:solidFill>
                <a:srgbClr val="FF0000"/>
              </a:solidFill>
            </a:endParaRPr>
          </a:p>
          <a:p>
            <a:pPr marL="0" lvl="0" indent="0">
              <a:buNone/>
            </a:pPr>
            <a:r>
              <a:rPr lang="en-GB" sz="5500" dirty="0"/>
              <a:t>Proportionate to muscle mass, so if follows the same trend as muscle growth.</a:t>
            </a:r>
          </a:p>
          <a:p>
            <a:pPr marL="0" lvl="0" indent="0">
              <a:buNone/>
            </a:pPr>
            <a:endParaRPr lang="en-GB" sz="5500" dirty="0"/>
          </a:p>
          <a:p>
            <a:pPr marL="0" lvl="0" indent="0">
              <a:buNone/>
            </a:pPr>
            <a:r>
              <a:rPr lang="en-GB" sz="5500" b="1" dirty="0">
                <a:solidFill>
                  <a:srgbClr val="FF0000"/>
                </a:solidFill>
              </a:rPr>
              <a:t>Pulmonary function</a:t>
            </a:r>
          </a:p>
          <a:p>
            <a:pPr marL="0" lvl="0" indent="0">
              <a:buNone/>
            </a:pPr>
            <a:endParaRPr lang="en-GB" sz="5500" b="1" dirty="0">
              <a:solidFill>
                <a:srgbClr val="FF0000"/>
              </a:solidFill>
            </a:endParaRPr>
          </a:p>
          <a:p>
            <a:pPr marL="0" lvl="0" indent="0">
              <a:buNone/>
            </a:pPr>
            <a:r>
              <a:rPr lang="en-GB" sz="5500" dirty="0"/>
              <a:t>Dependent on the size of the lungs, so it increase as the child grows bigger.</a:t>
            </a:r>
          </a:p>
          <a:p>
            <a:pPr marL="0" lvl="0" indent="0">
              <a:buNone/>
            </a:pPr>
            <a:endParaRPr lang="en-GB" sz="5500" dirty="0"/>
          </a:p>
          <a:p>
            <a:pPr marL="0" lvl="0" indent="0">
              <a:buNone/>
            </a:pPr>
            <a:r>
              <a:rPr lang="en-GB" sz="5500" b="1" dirty="0">
                <a:solidFill>
                  <a:srgbClr val="FF0000"/>
                </a:solidFill>
              </a:rPr>
              <a:t>Aerobic capacity</a:t>
            </a:r>
            <a:r>
              <a:rPr lang="en-GB" sz="5500" dirty="0">
                <a:solidFill>
                  <a:srgbClr val="FF0000"/>
                </a:solidFill>
              </a:rPr>
              <a:t>. </a:t>
            </a:r>
          </a:p>
          <a:p>
            <a:pPr marL="0" lvl="0" indent="0">
              <a:buNone/>
            </a:pPr>
            <a:endParaRPr lang="en-GB" sz="5500" dirty="0">
              <a:solidFill>
                <a:srgbClr val="FF0000"/>
              </a:solidFill>
            </a:endParaRPr>
          </a:p>
          <a:p>
            <a:pPr marL="0" lvl="0" indent="0">
              <a:buNone/>
            </a:pPr>
            <a:r>
              <a:rPr lang="en-GB" sz="5500" dirty="0"/>
              <a:t>The child’s smaller heart is partially compensated for by the increased heart rate at submaximal and maximal exercise. Absolute VO</a:t>
            </a:r>
            <a:r>
              <a:rPr lang="en-GB" sz="5500" baseline="-25000" dirty="0"/>
              <a:t>2</a:t>
            </a:r>
            <a:r>
              <a:rPr lang="en-GB" sz="5500" dirty="0"/>
              <a:t>max increases with age as the lungs and heart grows bigger, peaking at 17-21 years for males and 12-15 years for females, then deteriorating thereafter. Relative VO</a:t>
            </a:r>
            <a:r>
              <a:rPr lang="en-GB" sz="5500" baseline="-25000" dirty="0"/>
              <a:t>2</a:t>
            </a:r>
            <a:r>
              <a:rPr lang="en-GB" sz="5500" dirty="0"/>
              <a:t>max hardly changes with age in males and decreases after 13 years in females.</a:t>
            </a:r>
          </a:p>
          <a:p>
            <a:pPr marL="0" lvl="0" indent="0">
              <a:buNone/>
            </a:pPr>
            <a:endParaRPr lang="en-GB" sz="5200" dirty="0"/>
          </a:p>
          <a:p>
            <a:endParaRPr lang="en-GB" dirty="0"/>
          </a:p>
        </p:txBody>
      </p:sp>
    </p:spTree>
    <p:extLst>
      <p:ext uri="{BB962C8B-B14F-4D97-AF65-F5344CB8AC3E}">
        <p14:creationId xmlns:p14="http://schemas.microsoft.com/office/powerpoint/2010/main" val="425745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a:t>Physical Performance</a:t>
            </a:r>
          </a:p>
        </p:txBody>
      </p:sp>
      <p:sp>
        <p:nvSpPr>
          <p:cNvPr id="3" name="Content Placeholder 2"/>
          <p:cNvSpPr>
            <a:spLocks noGrp="1"/>
          </p:cNvSpPr>
          <p:nvPr>
            <p:ph idx="1"/>
          </p:nvPr>
        </p:nvSpPr>
        <p:spPr>
          <a:xfrm>
            <a:off x="457200" y="1600200"/>
            <a:ext cx="8229600" cy="5069160"/>
          </a:xfrm>
        </p:spPr>
        <p:txBody>
          <a:bodyPr>
            <a:normAutofit fontScale="62500" lnSpcReduction="20000"/>
          </a:bodyPr>
          <a:lstStyle/>
          <a:p>
            <a:pPr marL="0" lvl="0" indent="0">
              <a:buNone/>
            </a:pPr>
            <a:r>
              <a:rPr lang="en-GB" b="1" dirty="0">
                <a:solidFill>
                  <a:srgbClr val="FF0000"/>
                </a:solidFill>
              </a:rPr>
              <a:t>Running economy</a:t>
            </a:r>
            <a:r>
              <a:rPr lang="en-GB" dirty="0">
                <a:solidFill>
                  <a:srgbClr val="FF0000"/>
                </a:solidFill>
              </a:rPr>
              <a:t> </a:t>
            </a:r>
          </a:p>
          <a:p>
            <a:pPr marL="0" lvl="0" indent="0">
              <a:buNone/>
            </a:pPr>
            <a:endParaRPr lang="en-GB" dirty="0"/>
          </a:p>
          <a:p>
            <a:pPr marL="0" lvl="0" indent="0">
              <a:buNone/>
            </a:pPr>
            <a:r>
              <a:rPr lang="en-GB" dirty="0"/>
              <a:t>Even without training, running economy in the growing child improves as the legs lengthen, muscles become stronger, and running skills improve.</a:t>
            </a:r>
          </a:p>
          <a:p>
            <a:pPr marL="0" lvl="0" indent="0">
              <a:buNone/>
            </a:pPr>
            <a:endParaRPr lang="en-GB" dirty="0"/>
          </a:p>
          <a:p>
            <a:pPr marL="0" lvl="0" indent="0">
              <a:buNone/>
            </a:pPr>
            <a:r>
              <a:rPr lang="en-GB" b="1" dirty="0">
                <a:solidFill>
                  <a:srgbClr val="FF0000"/>
                </a:solidFill>
              </a:rPr>
              <a:t>Anaerobic capacity</a:t>
            </a:r>
            <a:r>
              <a:rPr lang="en-GB" dirty="0">
                <a:solidFill>
                  <a:srgbClr val="FF0000"/>
                </a:solidFill>
              </a:rPr>
              <a:t> </a:t>
            </a:r>
          </a:p>
          <a:p>
            <a:pPr marL="0" lvl="0" indent="0">
              <a:buNone/>
            </a:pPr>
            <a:endParaRPr lang="en-GB" dirty="0"/>
          </a:p>
          <a:p>
            <a:pPr marL="0" lvl="0" indent="0">
              <a:buNone/>
            </a:pPr>
            <a:r>
              <a:rPr lang="en-GB" dirty="0"/>
              <a:t>Tends to be poor in children because of lower glycolytic activity in the muscles, as reflected by a lower lactate level and respiratory quotient during maximal exercise.</a:t>
            </a:r>
          </a:p>
          <a:p>
            <a:pPr marL="0" lvl="0" indent="0">
              <a:buNone/>
            </a:pPr>
            <a:endParaRPr lang="en-GB" dirty="0">
              <a:solidFill>
                <a:srgbClr val="FF0000"/>
              </a:solidFill>
            </a:endParaRPr>
          </a:p>
          <a:p>
            <a:pPr marL="0" indent="0">
              <a:buNone/>
            </a:pPr>
            <a:r>
              <a:rPr lang="en-GB" b="1" dirty="0">
                <a:solidFill>
                  <a:srgbClr val="FF0000"/>
                </a:solidFill>
              </a:rPr>
              <a:t>Thermal stress</a:t>
            </a:r>
            <a:endParaRPr lang="en-GB" dirty="0"/>
          </a:p>
          <a:p>
            <a:pPr marL="0" indent="0">
              <a:buNone/>
            </a:pPr>
            <a:endParaRPr lang="en-GB" dirty="0"/>
          </a:p>
          <a:p>
            <a:pPr marL="0" indent="0">
              <a:buNone/>
            </a:pPr>
            <a:r>
              <a:rPr lang="en-GB" dirty="0"/>
              <a:t>Reduced sweat rates, and slower acclimatization lead to poor heat tolerance. Cold tolerance is poor in the child due to an increased surface-area-to-mass ratio. </a:t>
            </a:r>
          </a:p>
          <a:p>
            <a:pPr marL="0" lvl="0" indent="0">
              <a:buNone/>
            </a:pPr>
            <a:endParaRPr lang="en-GB" dirty="0"/>
          </a:p>
        </p:txBody>
      </p:sp>
    </p:spTree>
    <p:extLst>
      <p:ext uri="{BB962C8B-B14F-4D97-AF65-F5344CB8AC3E}">
        <p14:creationId xmlns:p14="http://schemas.microsoft.com/office/powerpoint/2010/main" val="2665996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normAutofit/>
          </a:bodyPr>
          <a:lstStyle/>
          <a:p>
            <a:r>
              <a:rPr lang="en-GB" dirty="0"/>
              <a:t>Training</a:t>
            </a:r>
          </a:p>
        </p:txBody>
      </p:sp>
      <p:sp>
        <p:nvSpPr>
          <p:cNvPr id="3" name="Content Placeholder 2"/>
          <p:cNvSpPr>
            <a:spLocks noGrp="1"/>
          </p:cNvSpPr>
          <p:nvPr>
            <p:ph idx="1"/>
          </p:nvPr>
        </p:nvSpPr>
        <p:spPr>
          <a:xfrm>
            <a:off x="457200" y="1340768"/>
            <a:ext cx="8229600" cy="4785395"/>
          </a:xfrm>
        </p:spPr>
        <p:txBody>
          <a:bodyPr>
            <a:normAutofit fontScale="70000" lnSpcReduction="20000"/>
          </a:bodyPr>
          <a:lstStyle/>
          <a:p>
            <a:pPr marL="0" lvl="0" indent="0">
              <a:buNone/>
            </a:pPr>
            <a:r>
              <a:rPr lang="en-GB" b="1" dirty="0">
                <a:solidFill>
                  <a:srgbClr val="FF0000"/>
                </a:solidFill>
              </a:rPr>
              <a:t>Resistance training</a:t>
            </a:r>
            <a:endParaRPr lang="en-GB" dirty="0"/>
          </a:p>
          <a:p>
            <a:pPr marL="0" lvl="0" indent="0">
              <a:buNone/>
            </a:pPr>
            <a:endParaRPr lang="en-GB" dirty="0"/>
          </a:p>
          <a:p>
            <a:pPr marL="0" lvl="0" indent="0">
              <a:buNone/>
            </a:pPr>
            <a:r>
              <a:rPr lang="en-GB" dirty="0"/>
              <a:t>The risk of injury is not as high as expected, but caution should still be exercised. Strength gains can be achieved, contrary to earlier beliefs.</a:t>
            </a:r>
          </a:p>
          <a:p>
            <a:pPr lvl="0"/>
            <a:endParaRPr lang="en-GB" dirty="0"/>
          </a:p>
          <a:p>
            <a:pPr marL="0" lvl="0" indent="0">
              <a:buNone/>
            </a:pPr>
            <a:r>
              <a:rPr lang="en-GB" b="1" dirty="0">
                <a:solidFill>
                  <a:srgbClr val="FF0000"/>
                </a:solidFill>
              </a:rPr>
              <a:t>Aerobic training</a:t>
            </a:r>
          </a:p>
          <a:p>
            <a:pPr marL="0" lvl="0" indent="0">
              <a:buNone/>
            </a:pPr>
            <a:endParaRPr lang="en-GB" b="1" dirty="0">
              <a:solidFill>
                <a:srgbClr val="FF0000"/>
              </a:solidFill>
            </a:endParaRPr>
          </a:p>
          <a:p>
            <a:pPr marL="0" lvl="0" indent="0">
              <a:buNone/>
            </a:pPr>
            <a:r>
              <a:rPr lang="en-GB" dirty="0"/>
              <a:t>Improves running performance, although measured VO</a:t>
            </a:r>
            <a:r>
              <a:rPr lang="en-GB" baseline="-25000" dirty="0"/>
              <a:t>2</a:t>
            </a:r>
            <a:r>
              <a:rPr lang="en-GB" dirty="0"/>
              <a:t>max might remain unchanged.</a:t>
            </a:r>
          </a:p>
          <a:p>
            <a:pPr lvl="0"/>
            <a:endParaRPr lang="en-GB" dirty="0">
              <a:solidFill>
                <a:srgbClr val="FF0000"/>
              </a:solidFill>
            </a:endParaRPr>
          </a:p>
          <a:p>
            <a:pPr marL="0" lvl="0" indent="0">
              <a:buNone/>
            </a:pPr>
            <a:r>
              <a:rPr lang="en-GB" b="1" dirty="0">
                <a:solidFill>
                  <a:srgbClr val="FF0000"/>
                </a:solidFill>
              </a:rPr>
              <a:t>Anaerobic training</a:t>
            </a:r>
            <a:r>
              <a:rPr lang="en-GB" dirty="0">
                <a:solidFill>
                  <a:srgbClr val="FF0000"/>
                </a:solidFill>
              </a:rPr>
              <a:t> </a:t>
            </a:r>
          </a:p>
          <a:p>
            <a:pPr marL="0" lvl="0" indent="0">
              <a:buNone/>
            </a:pPr>
            <a:endParaRPr lang="en-GB" dirty="0">
              <a:solidFill>
                <a:srgbClr val="FF0000"/>
              </a:solidFill>
            </a:endParaRPr>
          </a:p>
          <a:p>
            <a:pPr marL="0" lvl="0" indent="0">
              <a:buNone/>
            </a:pPr>
            <a:r>
              <a:rPr lang="en-GB" dirty="0"/>
              <a:t>Is effective in improving the anaerobic capacity in the young athlete.</a:t>
            </a:r>
          </a:p>
          <a:p>
            <a:endParaRPr lang="en-GB" dirty="0"/>
          </a:p>
        </p:txBody>
      </p:sp>
    </p:spTree>
    <p:extLst>
      <p:ext uri="{BB962C8B-B14F-4D97-AF65-F5344CB8AC3E}">
        <p14:creationId xmlns:p14="http://schemas.microsoft.com/office/powerpoint/2010/main" val="1333177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Armstrong and Welshman, 2001</a:t>
            </a:r>
            <a:br>
              <a:rPr lang="en-GB" dirty="0"/>
            </a:br>
            <a:r>
              <a:rPr lang="en-GB" sz="2200" dirty="0"/>
              <a:t>Journal of Applied Physiology 85; 546-551</a:t>
            </a:r>
          </a:p>
        </p:txBody>
      </p:sp>
      <p:sp>
        <p:nvSpPr>
          <p:cNvPr id="3" name="Content Placeholder 2"/>
          <p:cNvSpPr>
            <a:spLocks noGrp="1"/>
          </p:cNvSpPr>
          <p:nvPr>
            <p:ph idx="1"/>
          </p:nvPr>
        </p:nvSpPr>
        <p:spPr>
          <a:xfrm>
            <a:off x="457200" y="1600200"/>
            <a:ext cx="8229600" cy="4997152"/>
          </a:xfrm>
        </p:spPr>
        <p:txBody>
          <a:bodyPr>
            <a:normAutofit lnSpcReduction="10000"/>
          </a:bodyPr>
          <a:lstStyle/>
          <a:p>
            <a:pPr marL="0" indent="0">
              <a:buNone/>
            </a:pPr>
            <a:r>
              <a:rPr lang="en-GB" sz="2800" dirty="0">
                <a:solidFill>
                  <a:srgbClr val="00B050"/>
                </a:solidFill>
              </a:rPr>
              <a:t>measured aerobic and peak power at ages 12,13 &amp; 17.</a:t>
            </a:r>
          </a:p>
          <a:p>
            <a:pPr marL="0" indent="0">
              <a:buNone/>
            </a:pPr>
            <a:endParaRPr lang="en-GB" sz="2800" dirty="0">
              <a:solidFill>
                <a:srgbClr val="00B050"/>
              </a:solidFill>
            </a:endParaRPr>
          </a:p>
          <a:p>
            <a:pPr marL="0" indent="0">
              <a:buNone/>
            </a:pPr>
            <a:r>
              <a:rPr lang="en-GB" dirty="0"/>
              <a:t>Peak power increased </a:t>
            </a:r>
            <a:r>
              <a:rPr lang="en-GB" dirty="0">
                <a:solidFill>
                  <a:srgbClr val="FF0000"/>
                </a:solidFill>
              </a:rPr>
              <a:t>120% in boys</a:t>
            </a:r>
          </a:p>
          <a:p>
            <a:pPr marL="0" indent="0">
              <a:buNone/>
            </a:pPr>
            <a:r>
              <a:rPr lang="en-GB" dirty="0"/>
              <a:t>				</a:t>
            </a:r>
            <a:r>
              <a:rPr lang="en-GB" dirty="0">
                <a:solidFill>
                  <a:srgbClr val="00B0F0"/>
                </a:solidFill>
              </a:rPr>
              <a:t> 66% in girls</a:t>
            </a:r>
          </a:p>
          <a:p>
            <a:pPr marL="0" indent="0">
              <a:buNone/>
            </a:pPr>
            <a:endParaRPr lang="en-GB" dirty="0"/>
          </a:p>
          <a:p>
            <a:pPr marL="0" indent="0">
              <a:buNone/>
            </a:pPr>
            <a:r>
              <a:rPr lang="en-GB" dirty="0"/>
              <a:t>Aerobic capacity increased  </a:t>
            </a:r>
            <a:r>
              <a:rPr lang="en-GB" dirty="0">
                <a:solidFill>
                  <a:srgbClr val="FF0000"/>
                </a:solidFill>
              </a:rPr>
              <a:t>70% in boys</a:t>
            </a:r>
          </a:p>
          <a:p>
            <a:pPr marL="0" indent="0">
              <a:buNone/>
            </a:pPr>
            <a:r>
              <a:rPr lang="en-GB" dirty="0"/>
              <a:t>					</a:t>
            </a:r>
            <a:r>
              <a:rPr lang="en-GB" dirty="0">
                <a:solidFill>
                  <a:srgbClr val="00B0F0"/>
                </a:solidFill>
              </a:rPr>
              <a:t>50% in girls</a:t>
            </a:r>
          </a:p>
          <a:p>
            <a:pPr marL="0" indent="0">
              <a:buNone/>
            </a:pPr>
            <a:endParaRPr lang="en-GB" dirty="0"/>
          </a:p>
          <a:p>
            <a:pPr marL="0" indent="0">
              <a:buNone/>
            </a:pPr>
            <a:r>
              <a:rPr lang="en-GB" dirty="0">
                <a:solidFill>
                  <a:srgbClr val="0070C0"/>
                </a:solidFill>
              </a:rPr>
              <a:t>Explain these data?</a:t>
            </a:r>
          </a:p>
          <a:p>
            <a:endParaRPr lang="en-GB" dirty="0"/>
          </a:p>
        </p:txBody>
      </p:sp>
    </p:spTree>
    <p:extLst>
      <p:ext uri="{BB962C8B-B14F-4D97-AF65-F5344CB8AC3E}">
        <p14:creationId xmlns:p14="http://schemas.microsoft.com/office/powerpoint/2010/main" val="1169491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Physical activity</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595864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79512" y="274638"/>
            <a:ext cx="8208912" cy="858795"/>
          </a:xfrm>
        </p:spPr>
        <p:txBody>
          <a:bodyPr>
            <a:normAutofit/>
          </a:bodyPr>
          <a:lstStyle/>
          <a:p>
            <a:r>
              <a:rPr lang="en-GB" sz="4000" dirty="0">
                <a:solidFill>
                  <a:srgbClr val="FF0000"/>
                </a:solidFill>
              </a:rPr>
              <a:t>Achievement of 5x60</a:t>
            </a:r>
          </a:p>
        </p:txBody>
      </p:sp>
      <p:pic>
        <p:nvPicPr>
          <p:cNvPr id="3074" name="Picture 2" descr="Children aged 11-15 years doing moderate‐to‐vigorous physical activity daily in the past week, 2005-0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33433"/>
            <a:ext cx="4392488" cy="555818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ttp://www.statcan.gc.ca/pub/82-625-x/2011001/article/11553-01-e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5471" y="2132856"/>
            <a:ext cx="5848529" cy="3384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3441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899592" y="332656"/>
            <a:ext cx="7533614" cy="6048672"/>
          </a:xfrm>
          <a:prstGeom prst="rect">
            <a:avLst/>
          </a:prstGeom>
        </p:spPr>
      </p:pic>
    </p:spTree>
    <p:extLst>
      <p:ext uri="{BB962C8B-B14F-4D97-AF65-F5344CB8AC3E}">
        <p14:creationId xmlns:p14="http://schemas.microsoft.com/office/powerpoint/2010/main" val="3221145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Wales – not doing too badly</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672444"/>
            <a:ext cx="7560840" cy="50449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75013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Inactivity</a:t>
            </a:r>
          </a:p>
        </p:txBody>
      </p:sp>
      <p:sp>
        <p:nvSpPr>
          <p:cNvPr id="3" name="Content Placeholder 2"/>
          <p:cNvSpPr>
            <a:spLocks noGrp="1"/>
          </p:cNvSpPr>
          <p:nvPr>
            <p:ph idx="1"/>
          </p:nvPr>
        </p:nvSpPr>
        <p:spPr>
          <a:xfrm>
            <a:off x="395536" y="1268760"/>
            <a:ext cx="8229600" cy="5174035"/>
          </a:xfrm>
        </p:spPr>
        <p:txBody>
          <a:bodyPr>
            <a:normAutofit fontScale="92500" lnSpcReduction="10000"/>
          </a:bodyPr>
          <a:lstStyle/>
          <a:p>
            <a:r>
              <a:rPr lang="en-GB" dirty="0"/>
              <a:t>Children now spend more than seven and a half hours a day in front of a screen (e.g., TV, videogames, computer).</a:t>
            </a:r>
          </a:p>
          <a:p>
            <a:endParaRPr lang="en-GB" dirty="0"/>
          </a:p>
          <a:p>
            <a:r>
              <a:rPr lang="en-GB" dirty="0"/>
              <a:t>Strong relationship between childhood inactivity and adult inactivity.</a:t>
            </a:r>
          </a:p>
          <a:p>
            <a:endParaRPr lang="en-GB" dirty="0"/>
          </a:p>
          <a:p>
            <a:pPr marL="0" indent="0">
              <a:buNone/>
            </a:pPr>
            <a:r>
              <a:rPr lang="en-GB" sz="2600" dirty="0"/>
              <a:t>4</a:t>
            </a:r>
            <a:r>
              <a:rPr lang="en-GB" sz="2600" baseline="30000" dirty="0"/>
              <a:t>th</a:t>
            </a:r>
            <a:r>
              <a:rPr lang="en-GB" sz="2600" dirty="0"/>
              <a:t> Leading cause of death accounting for 6% of deaths in adults.</a:t>
            </a:r>
          </a:p>
          <a:p>
            <a:pPr marL="0" indent="0">
              <a:buNone/>
            </a:pPr>
            <a:r>
              <a:rPr lang="en-GB" sz="2400" dirty="0"/>
              <a:t>21-25% of breast and colon cancers</a:t>
            </a:r>
          </a:p>
          <a:p>
            <a:pPr marL="0" indent="0">
              <a:buNone/>
            </a:pPr>
            <a:r>
              <a:rPr lang="en-GB" sz="2400" dirty="0"/>
              <a:t>27% of diabetes</a:t>
            </a:r>
          </a:p>
          <a:p>
            <a:pPr marL="0" indent="0">
              <a:buNone/>
            </a:pPr>
            <a:r>
              <a:rPr lang="en-GB" sz="2400" dirty="0"/>
              <a:t>30% of ischaemic heart disease.</a:t>
            </a:r>
          </a:p>
          <a:p>
            <a:endParaRPr lang="en-GB" dirty="0"/>
          </a:p>
          <a:p>
            <a:endParaRPr lang="en-GB" dirty="0"/>
          </a:p>
          <a:p>
            <a:endParaRPr lang="en-GB" dirty="0"/>
          </a:p>
          <a:p>
            <a:endParaRPr lang="en-GB" dirty="0"/>
          </a:p>
        </p:txBody>
      </p:sp>
      <p:sp>
        <p:nvSpPr>
          <p:cNvPr id="4" name="Down Arrow 3"/>
          <p:cNvSpPr/>
          <p:nvPr/>
        </p:nvSpPr>
        <p:spPr>
          <a:xfrm>
            <a:off x="4258308" y="3717032"/>
            <a:ext cx="504056" cy="6480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87590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Physical Activity</a:t>
            </a:r>
          </a:p>
        </p:txBody>
      </p:sp>
      <p:sp>
        <p:nvSpPr>
          <p:cNvPr id="3" name="Content Placeholder 2"/>
          <p:cNvSpPr>
            <a:spLocks noGrp="1"/>
          </p:cNvSpPr>
          <p:nvPr>
            <p:ph idx="1"/>
          </p:nvPr>
        </p:nvSpPr>
        <p:spPr/>
        <p:txBody>
          <a:bodyPr>
            <a:normAutofit fontScale="92500" lnSpcReduction="20000"/>
          </a:bodyPr>
          <a:lstStyle/>
          <a:p>
            <a:pPr marL="0" indent="0" algn="ctr" fontAlgn="base">
              <a:buNone/>
            </a:pPr>
            <a:r>
              <a:rPr lang="en-GB" dirty="0">
                <a:solidFill>
                  <a:srgbClr val="0070C0"/>
                </a:solidFill>
              </a:rPr>
              <a:t>Improved Physiological Capacity</a:t>
            </a:r>
          </a:p>
          <a:p>
            <a:pPr marL="0" indent="0" algn="ctr" fontAlgn="base">
              <a:buNone/>
            </a:pPr>
            <a:endParaRPr lang="en-GB" dirty="0">
              <a:solidFill>
                <a:srgbClr val="0070C0"/>
              </a:solidFill>
            </a:endParaRPr>
          </a:p>
          <a:p>
            <a:pPr marL="0" indent="0" algn="ctr" fontAlgn="base">
              <a:buNone/>
            </a:pPr>
            <a:r>
              <a:rPr lang="en-GB" dirty="0">
                <a:solidFill>
                  <a:srgbClr val="0070C0"/>
                </a:solidFill>
              </a:rPr>
              <a:t>Improve physical performance</a:t>
            </a:r>
          </a:p>
          <a:p>
            <a:pPr marL="0" indent="0" algn="ctr" fontAlgn="base">
              <a:buNone/>
            </a:pPr>
            <a:endParaRPr lang="en-GB" dirty="0">
              <a:solidFill>
                <a:srgbClr val="0070C0"/>
              </a:solidFill>
            </a:endParaRPr>
          </a:p>
          <a:p>
            <a:pPr marL="0" indent="0" algn="ctr" fontAlgn="base">
              <a:buNone/>
            </a:pPr>
            <a:r>
              <a:rPr lang="en-GB" dirty="0">
                <a:solidFill>
                  <a:srgbClr val="0070C0"/>
                </a:solidFill>
              </a:rPr>
              <a:t>Improve functional capacity and performance</a:t>
            </a:r>
          </a:p>
          <a:p>
            <a:pPr marL="0" indent="0" algn="ctr" fontAlgn="base">
              <a:buNone/>
            </a:pPr>
            <a:endParaRPr lang="en-GB" dirty="0">
              <a:solidFill>
                <a:srgbClr val="0070C0"/>
              </a:solidFill>
            </a:endParaRPr>
          </a:p>
          <a:p>
            <a:pPr marL="0" indent="0" algn="ctr" fontAlgn="base">
              <a:buNone/>
            </a:pPr>
            <a:r>
              <a:rPr lang="en-GB" dirty="0">
                <a:solidFill>
                  <a:srgbClr val="0070C0"/>
                </a:solidFill>
              </a:rPr>
              <a:t>Increased energy output</a:t>
            </a:r>
          </a:p>
          <a:p>
            <a:pPr marL="0" indent="0" algn="ctr" fontAlgn="base">
              <a:buNone/>
            </a:pPr>
            <a:endParaRPr lang="en-GB" dirty="0">
              <a:solidFill>
                <a:srgbClr val="0070C0"/>
              </a:solidFill>
            </a:endParaRPr>
          </a:p>
          <a:p>
            <a:pPr marL="0" indent="0" algn="ctr" fontAlgn="base">
              <a:buNone/>
            </a:pPr>
            <a:r>
              <a:rPr lang="en-GB" dirty="0">
                <a:solidFill>
                  <a:srgbClr val="0070C0"/>
                </a:solidFill>
              </a:rPr>
              <a:t>Improve health and wellbeing</a:t>
            </a:r>
          </a:p>
          <a:p>
            <a:pPr marL="0" indent="0" fontAlgn="base">
              <a:buNone/>
            </a:pPr>
            <a:endParaRPr lang="en-GB" dirty="0">
              <a:solidFill>
                <a:srgbClr val="0070C0"/>
              </a:solidFill>
            </a:endParaRPr>
          </a:p>
          <a:p>
            <a:pPr marL="0" indent="0" fontAlgn="base">
              <a:buNone/>
            </a:pPr>
            <a:endParaRPr lang="en-GB" dirty="0">
              <a:solidFill>
                <a:srgbClr val="0070C0"/>
              </a:solidFill>
            </a:endParaRPr>
          </a:p>
          <a:p>
            <a:pPr fontAlgn="base"/>
            <a:endParaRPr lang="en-GB" dirty="0">
              <a:solidFill>
                <a:srgbClr val="0070C0"/>
              </a:solidFill>
            </a:endParaRPr>
          </a:p>
          <a:p>
            <a:endParaRPr lang="en-GB" dirty="0"/>
          </a:p>
        </p:txBody>
      </p:sp>
      <p:sp>
        <p:nvSpPr>
          <p:cNvPr id="4" name="Down Arrow 3"/>
          <p:cNvSpPr/>
          <p:nvPr/>
        </p:nvSpPr>
        <p:spPr>
          <a:xfrm>
            <a:off x="4355976" y="1988840"/>
            <a:ext cx="288032" cy="504056"/>
          </a:xfrm>
          <a:prstGeom prst="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4408882" y="2958108"/>
            <a:ext cx="288032" cy="504056"/>
          </a:xfrm>
          <a:prstGeom prst="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4427984" y="3805473"/>
            <a:ext cx="288032" cy="504056"/>
          </a:xfrm>
          <a:prstGeom prst="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4429865" y="4723357"/>
            <a:ext cx="288032" cy="504056"/>
          </a:xfrm>
          <a:prstGeom prst="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1773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Risk Factors of Childhood Inactivity</a:t>
            </a:r>
          </a:p>
        </p:txBody>
      </p:sp>
      <p:sp>
        <p:nvSpPr>
          <p:cNvPr id="3" name="Content Placeholder 2"/>
          <p:cNvSpPr>
            <a:spLocks noGrp="1"/>
          </p:cNvSpPr>
          <p:nvPr>
            <p:ph idx="1"/>
          </p:nvPr>
        </p:nvSpPr>
        <p:spPr>
          <a:xfrm>
            <a:off x="251520" y="1628800"/>
            <a:ext cx="8795320" cy="4525963"/>
          </a:xfrm>
        </p:spPr>
        <p:txBody>
          <a:bodyPr>
            <a:normAutofit fontScale="62500" lnSpcReduction="20000"/>
          </a:bodyPr>
          <a:lstStyle/>
          <a:p>
            <a:pPr marL="0" indent="0" algn="ctr">
              <a:buNone/>
            </a:pPr>
            <a:r>
              <a:rPr lang="en-GB" dirty="0">
                <a:solidFill>
                  <a:srgbClr val="FF0000"/>
                </a:solidFill>
              </a:rPr>
              <a:t>Number one risk to health in Children</a:t>
            </a:r>
          </a:p>
          <a:p>
            <a:pPr marL="0" indent="0" algn="ctr">
              <a:buNone/>
            </a:pPr>
            <a:r>
              <a:rPr lang="en-GB" b="1" dirty="0">
                <a:solidFill>
                  <a:srgbClr val="00B050"/>
                </a:solidFill>
              </a:rPr>
              <a:t>Moderate to vigorous activity levels a key indicator of current and future health</a:t>
            </a:r>
          </a:p>
          <a:p>
            <a:pPr marL="0" indent="0">
              <a:buNone/>
            </a:pPr>
            <a:endParaRPr lang="en-GB" dirty="0"/>
          </a:p>
          <a:p>
            <a:pPr marL="0" indent="0">
              <a:buNone/>
            </a:pPr>
            <a:r>
              <a:rPr lang="en-GB" dirty="0"/>
              <a:t>Inactivity &amp; Poor diet		e.g. Childhood attention-deficit/hyperactivity 				disorder</a:t>
            </a:r>
          </a:p>
          <a:p>
            <a:pPr marL="0" indent="0">
              <a:buNone/>
            </a:pPr>
            <a:endParaRPr lang="en-GB" dirty="0"/>
          </a:p>
          <a:p>
            <a:pPr marL="0" indent="0">
              <a:buNone/>
            </a:pPr>
            <a:r>
              <a:rPr lang="en-GB" dirty="0"/>
              <a:t>Increase fat accumulation 		e.g. Obesity </a:t>
            </a:r>
          </a:p>
          <a:p>
            <a:pPr marL="0" indent="0">
              <a:buNone/>
            </a:pPr>
            <a:endParaRPr lang="en-GB" dirty="0"/>
          </a:p>
          <a:p>
            <a:pPr marL="0" indent="0">
              <a:buNone/>
            </a:pPr>
            <a:endParaRPr lang="en-GB" dirty="0"/>
          </a:p>
          <a:p>
            <a:pPr marL="0" indent="0">
              <a:buNone/>
            </a:pPr>
            <a:r>
              <a:rPr lang="en-GB" dirty="0"/>
              <a:t>Increased metabolic condition 	e.g. atherosclerosis, Non-alcoholic fatty liver 				disease (NAFLD), High Cholesterol</a:t>
            </a:r>
          </a:p>
          <a:p>
            <a:pPr marL="0" indent="0">
              <a:buNone/>
            </a:pPr>
            <a:endParaRPr lang="en-GB" dirty="0"/>
          </a:p>
          <a:p>
            <a:pPr marL="0" indent="0">
              <a:buNone/>
            </a:pPr>
            <a:endParaRPr lang="en-GB" dirty="0"/>
          </a:p>
          <a:p>
            <a:pPr marL="0" indent="0">
              <a:buNone/>
            </a:pPr>
            <a:r>
              <a:rPr lang="en-GB" dirty="0"/>
              <a:t>Increases chronic health condition 	e.g. Heart Disease, hypertension, stokes, type 2				</a:t>
            </a:r>
            <a:r>
              <a:rPr lang="en-GB" dirty="0" err="1"/>
              <a:t>diabetrs</a:t>
            </a:r>
            <a:r>
              <a:rPr lang="en-GB" dirty="0"/>
              <a:t> etc.</a:t>
            </a:r>
          </a:p>
          <a:p>
            <a:endParaRPr lang="en-GB" dirty="0"/>
          </a:p>
          <a:p>
            <a:endParaRPr lang="en-GB" dirty="0"/>
          </a:p>
        </p:txBody>
      </p:sp>
      <p:sp>
        <p:nvSpPr>
          <p:cNvPr id="4" name="Down Arrow 3"/>
          <p:cNvSpPr/>
          <p:nvPr/>
        </p:nvSpPr>
        <p:spPr>
          <a:xfrm>
            <a:off x="1547664" y="2852936"/>
            <a:ext cx="216024" cy="43204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1550629" y="4869160"/>
            <a:ext cx="216024" cy="43204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1547664" y="3789040"/>
            <a:ext cx="216024" cy="43204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rot="5400000">
            <a:off x="5761092" y="2944180"/>
            <a:ext cx="504056" cy="216024"/>
          </a:xfrm>
          <a:prstGeom prst="rightArrow">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Arrow 10"/>
          <p:cNvSpPr/>
          <p:nvPr/>
        </p:nvSpPr>
        <p:spPr>
          <a:xfrm rot="5400000">
            <a:off x="5796136" y="5097016"/>
            <a:ext cx="504056" cy="216024"/>
          </a:xfrm>
          <a:prstGeom prst="rightArrow">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rot="5400000">
            <a:off x="5771202" y="3897052"/>
            <a:ext cx="504056" cy="216024"/>
          </a:xfrm>
          <a:prstGeom prst="rightArrow">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7784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1497"/>
            <a:ext cx="8229600" cy="634082"/>
          </a:xfrm>
        </p:spPr>
        <p:txBody>
          <a:bodyPr>
            <a:normAutofit fontScale="90000"/>
          </a:bodyPr>
          <a:lstStyle/>
          <a:p>
            <a:r>
              <a:rPr lang="en-GB" dirty="0"/>
              <a:t>Potential Systematic Review Questions</a:t>
            </a:r>
          </a:p>
        </p:txBody>
      </p:sp>
      <p:sp>
        <p:nvSpPr>
          <p:cNvPr id="3" name="Content Placeholder 2"/>
          <p:cNvSpPr>
            <a:spLocks noGrp="1"/>
          </p:cNvSpPr>
          <p:nvPr>
            <p:ph idx="1"/>
          </p:nvPr>
        </p:nvSpPr>
        <p:spPr>
          <a:xfrm>
            <a:off x="251520" y="836712"/>
            <a:ext cx="8784976" cy="5289451"/>
          </a:xfrm>
        </p:spPr>
        <p:txBody>
          <a:bodyPr>
            <a:normAutofit lnSpcReduction="10000"/>
          </a:bodyPr>
          <a:lstStyle/>
          <a:p>
            <a:pPr marL="0" indent="0">
              <a:buNone/>
            </a:pPr>
            <a:endParaRPr lang="en-GB" dirty="0"/>
          </a:p>
          <a:p>
            <a:pPr marL="457200" indent="-457200">
              <a:lnSpc>
                <a:spcPct val="150000"/>
              </a:lnSpc>
              <a:buFont typeface="+mj-lt"/>
              <a:buAutoNum type="arabicPeriod"/>
            </a:pPr>
            <a:r>
              <a:rPr lang="en-GB" sz="2400" b="1" dirty="0"/>
              <a:t>At what age does Exercise Deficit Disorder emerge and who is most affected?</a:t>
            </a:r>
          </a:p>
          <a:p>
            <a:pPr marL="457200" indent="-457200">
              <a:lnSpc>
                <a:spcPct val="150000"/>
              </a:lnSpc>
              <a:buFont typeface="+mj-lt"/>
              <a:buAutoNum type="arabicPeriod"/>
            </a:pPr>
            <a:r>
              <a:rPr lang="en-GB" sz="2400" b="1" dirty="0">
                <a:solidFill>
                  <a:schemeClr val="accent6">
                    <a:lumMod val="75000"/>
                  </a:schemeClr>
                </a:solidFill>
              </a:rPr>
              <a:t>What is the link between sedentary behaviours in children and EDD?</a:t>
            </a:r>
          </a:p>
          <a:p>
            <a:pPr marL="457200" indent="-457200">
              <a:lnSpc>
                <a:spcPct val="150000"/>
              </a:lnSpc>
              <a:buFont typeface="+mj-lt"/>
              <a:buAutoNum type="arabicPeriod"/>
            </a:pPr>
            <a:r>
              <a:rPr lang="en-GB" sz="2400" b="1" dirty="0">
                <a:solidFill>
                  <a:srgbClr val="0070C0"/>
                </a:solidFill>
              </a:rPr>
              <a:t>What is the relationship between EDD and childhood Obesity?</a:t>
            </a:r>
          </a:p>
          <a:p>
            <a:pPr marL="457200" indent="-457200">
              <a:lnSpc>
                <a:spcPct val="150000"/>
              </a:lnSpc>
              <a:buFont typeface="+mj-lt"/>
              <a:buAutoNum type="arabicPeriod"/>
            </a:pPr>
            <a:r>
              <a:rPr lang="en-GB" sz="2400" b="1" dirty="0">
                <a:solidFill>
                  <a:srgbClr val="00B050"/>
                </a:solidFill>
              </a:rPr>
              <a:t>Can Physical Education Influence the growing prevalence of EDD?</a:t>
            </a:r>
          </a:p>
          <a:p>
            <a:pPr marL="457200" indent="-457200">
              <a:lnSpc>
                <a:spcPct val="150000"/>
              </a:lnSpc>
              <a:buFont typeface="+mj-lt"/>
              <a:buAutoNum type="arabicPeriod"/>
            </a:pPr>
            <a:r>
              <a:rPr lang="en-GB" sz="2400" b="1" dirty="0">
                <a:solidFill>
                  <a:srgbClr val="002060"/>
                </a:solidFill>
              </a:rPr>
              <a:t>Is there a link between organised team sport and EDD?</a:t>
            </a:r>
          </a:p>
          <a:p>
            <a:pPr marL="457200" indent="-457200">
              <a:lnSpc>
                <a:spcPct val="150000"/>
              </a:lnSpc>
              <a:buFont typeface="+mj-lt"/>
              <a:buAutoNum type="arabicPeriod"/>
            </a:pPr>
            <a:endParaRPr lang="en-GB" sz="2400" dirty="0"/>
          </a:p>
          <a:p>
            <a:pPr marL="0" indent="0">
              <a:buNone/>
            </a:pPr>
            <a:endParaRPr lang="en-GB" sz="2400" dirty="0"/>
          </a:p>
        </p:txBody>
      </p:sp>
    </p:spTree>
    <p:extLst>
      <p:ext uri="{BB962C8B-B14F-4D97-AF65-F5344CB8AC3E}">
        <p14:creationId xmlns:p14="http://schemas.microsoft.com/office/powerpoint/2010/main" val="13811539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At what age does EDD emerge and who is most affected?</a:t>
            </a:r>
            <a:br>
              <a:rPr lang="en-GB" b="1" dirty="0"/>
            </a:b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solidFill>
                  <a:srgbClr val="FF0000"/>
                </a:solidFill>
              </a:rPr>
              <a:t>Systematic review outcomes</a:t>
            </a:r>
          </a:p>
          <a:p>
            <a:endParaRPr lang="en-GB" dirty="0"/>
          </a:p>
          <a:p>
            <a:r>
              <a:rPr lang="en-GB" dirty="0"/>
              <a:t>PA should start as early as possible and predicts long term adherence.</a:t>
            </a:r>
          </a:p>
          <a:p>
            <a:endParaRPr lang="en-GB" dirty="0"/>
          </a:p>
          <a:p>
            <a:r>
              <a:rPr lang="en-GB" dirty="0"/>
              <a:t>Differences dues to gender and ethnicity.</a:t>
            </a:r>
          </a:p>
          <a:p>
            <a:endParaRPr lang="en-GB" dirty="0"/>
          </a:p>
          <a:p>
            <a:r>
              <a:rPr lang="en-GB" dirty="0"/>
              <a:t>Decline in PA levels starts in early childhood and is most apparent in those who have low rates to begin with.</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7027592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solidFill>
                  <a:schemeClr val="accent6">
                    <a:lumMod val="75000"/>
                  </a:schemeClr>
                </a:solidFill>
              </a:rPr>
            </a:br>
            <a:r>
              <a:rPr lang="en-GB" b="1" dirty="0">
                <a:solidFill>
                  <a:schemeClr val="accent6">
                    <a:lumMod val="75000"/>
                  </a:schemeClr>
                </a:solidFill>
              </a:rPr>
              <a:t>What is the link between sedentary behaviours in children and EDD?</a:t>
            </a:r>
            <a:br>
              <a:rPr lang="en-GB" b="1" dirty="0">
                <a:solidFill>
                  <a:schemeClr val="accent6">
                    <a:lumMod val="75000"/>
                  </a:schemeClr>
                </a:solidFill>
              </a:rPr>
            </a:b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endParaRPr lang="en-GB" dirty="0">
              <a:solidFill>
                <a:srgbClr val="FF0000"/>
              </a:solidFill>
            </a:endParaRPr>
          </a:p>
          <a:p>
            <a:pPr marL="0" indent="0">
              <a:buNone/>
            </a:pPr>
            <a:r>
              <a:rPr lang="en-GB" dirty="0">
                <a:solidFill>
                  <a:srgbClr val="FF0000"/>
                </a:solidFill>
              </a:rPr>
              <a:t>Systematic review outcomes</a:t>
            </a:r>
          </a:p>
          <a:p>
            <a:pPr marL="0" indent="0">
              <a:buNone/>
            </a:pPr>
            <a:endParaRPr lang="en-GB" dirty="0"/>
          </a:p>
          <a:p>
            <a:pPr marL="0" indent="0">
              <a:buNone/>
            </a:pPr>
            <a:r>
              <a:rPr lang="en-GB" dirty="0"/>
              <a:t>Over 50% of children do not meet current PA recommendations.</a:t>
            </a:r>
          </a:p>
          <a:p>
            <a:pPr marL="0" indent="0">
              <a:buNone/>
            </a:pPr>
            <a:endParaRPr lang="en-GB" dirty="0"/>
          </a:p>
          <a:p>
            <a:pPr marL="0" indent="0">
              <a:buNone/>
            </a:pPr>
            <a:r>
              <a:rPr lang="en-GB" dirty="0"/>
              <a:t>35% of children spend more than 3 hrs per school day playing computer games.</a:t>
            </a:r>
          </a:p>
          <a:p>
            <a:pPr marL="0" indent="0">
              <a:buNone/>
            </a:pPr>
            <a:endParaRPr lang="en-GB" dirty="0"/>
          </a:p>
          <a:p>
            <a:pPr marL="0" indent="0">
              <a:buNone/>
            </a:pPr>
            <a:r>
              <a:rPr lang="en-GB" dirty="0"/>
              <a:t>Reducing sedentary behaviour should reduce incidence of EDD.</a:t>
            </a:r>
          </a:p>
        </p:txBody>
      </p:sp>
    </p:spTree>
    <p:extLst>
      <p:ext uri="{BB962C8B-B14F-4D97-AF65-F5344CB8AC3E}">
        <p14:creationId xmlns:p14="http://schemas.microsoft.com/office/powerpoint/2010/main" val="3681691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solidFill>
                  <a:srgbClr val="0070C0"/>
                </a:solidFill>
              </a:rPr>
            </a:br>
            <a:r>
              <a:rPr lang="en-GB" b="1" dirty="0">
                <a:solidFill>
                  <a:srgbClr val="0070C0"/>
                </a:solidFill>
              </a:rPr>
              <a:t>What is the relationship between EDD and childhood Obesity?</a:t>
            </a:r>
            <a:br>
              <a:rPr lang="en-GB" b="1" dirty="0">
                <a:solidFill>
                  <a:srgbClr val="0070C0"/>
                </a:solidFill>
              </a:rPr>
            </a:b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solidFill>
                  <a:srgbClr val="FF0000"/>
                </a:solidFill>
              </a:rPr>
              <a:t>Systematic review outcomes</a:t>
            </a:r>
          </a:p>
          <a:p>
            <a:pPr marL="0" indent="0">
              <a:buNone/>
            </a:pPr>
            <a:endParaRPr lang="en-GB" dirty="0"/>
          </a:p>
          <a:p>
            <a:pPr marL="0" indent="0">
              <a:buNone/>
            </a:pPr>
            <a:r>
              <a:rPr lang="en-GB" dirty="0"/>
              <a:t>Less PA equates to increase body fat and greater incidence of obesity.</a:t>
            </a:r>
          </a:p>
          <a:p>
            <a:pPr marL="0" indent="0">
              <a:buNone/>
            </a:pPr>
            <a:endParaRPr lang="en-GB" dirty="0"/>
          </a:p>
          <a:p>
            <a:pPr marL="0" indent="0">
              <a:buNone/>
            </a:pPr>
            <a:r>
              <a:rPr lang="en-GB" dirty="0"/>
              <a:t>Being overweight increase incidence of inactivity.</a:t>
            </a:r>
          </a:p>
          <a:p>
            <a:pPr marL="0" indent="0">
              <a:buNone/>
            </a:pPr>
            <a:endParaRPr lang="en-GB" dirty="0"/>
          </a:p>
          <a:p>
            <a:pPr marL="0" indent="0">
              <a:buNone/>
            </a:pPr>
            <a:r>
              <a:rPr lang="en-GB" dirty="0"/>
              <a:t>Interventions to reduce obesity seems to be related to increasing physical activity and providing required nutrients.</a:t>
            </a:r>
          </a:p>
        </p:txBody>
      </p:sp>
    </p:spTree>
    <p:extLst>
      <p:ext uri="{BB962C8B-B14F-4D97-AF65-F5344CB8AC3E}">
        <p14:creationId xmlns:p14="http://schemas.microsoft.com/office/powerpoint/2010/main" val="6168810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solidFill>
                  <a:srgbClr val="00B050"/>
                </a:solidFill>
              </a:rPr>
            </a:br>
            <a:r>
              <a:rPr lang="en-GB" b="1" dirty="0">
                <a:solidFill>
                  <a:srgbClr val="00B050"/>
                </a:solidFill>
              </a:rPr>
              <a:t>Can Physical Education Influence the growing prevalence of EDD?</a:t>
            </a:r>
            <a:br>
              <a:rPr lang="en-GB" b="1" dirty="0">
                <a:solidFill>
                  <a:srgbClr val="00B050"/>
                </a:solidFill>
              </a:rPr>
            </a:b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solidFill>
                  <a:srgbClr val="FF0000"/>
                </a:solidFill>
              </a:rPr>
              <a:t>Systematic review outcomes</a:t>
            </a:r>
          </a:p>
          <a:p>
            <a:pPr marL="0" indent="0">
              <a:buNone/>
            </a:pPr>
            <a:endParaRPr lang="en-GB" dirty="0"/>
          </a:p>
          <a:p>
            <a:pPr marL="0" indent="0">
              <a:buNone/>
            </a:pPr>
            <a:endParaRPr lang="en-GB" dirty="0"/>
          </a:p>
          <a:p>
            <a:pPr marL="0" indent="0">
              <a:buNone/>
            </a:pPr>
            <a:r>
              <a:rPr lang="en-GB" dirty="0"/>
              <a:t>Moderate to vigorous PA is not the necessarily same as Moderate to vigorous PE!</a:t>
            </a:r>
          </a:p>
          <a:p>
            <a:pPr marL="0" indent="0">
              <a:buNone/>
            </a:pPr>
            <a:endParaRPr lang="en-GB" dirty="0"/>
          </a:p>
          <a:p>
            <a:pPr marL="0" indent="0">
              <a:buNone/>
            </a:pPr>
            <a:r>
              <a:rPr lang="en-GB" dirty="0"/>
              <a:t>Motivates the skilled and successful – demotivates the inactive and unskilled.</a:t>
            </a:r>
          </a:p>
          <a:p>
            <a:pPr marL="0" indent="0">
              <a:buNone/>
            </a:pPr>
            <a:endParaRPr lang="en-GB" dirty="0"/>
          </a:p>
          <a:p>
            <a:pPr marL="0" indent="0">
              <a:buNone/>
            </a:pPr>
            <a:r>
              <a:rPr lang="en-GB" dirty="0"/>
              <a:t>Expendable part of the Curriculum!</a:t>
            </a:r>
          </a:p>
          <a:p>
            <a:pPr marL="0" indent="0">
              <a:buNone/>
            </a:pPr>
            <a:endParaRPr lang="en-GB" dirty="0"/>
          </a:p>
          <a:p>
            <a:pPr marL="0" indent="0">
              <a:buNone/>
            </a:pPr>
            <a:r>
              <a:rPr lang="en-GB" dirty="0"/>
              <a:t>Increased PE equates to increased physical literacy.</a:t>
            </a:r>
          </a:p>
          <a:p>
            <a:pPr marL="0" indent="0">
              <a:buNone/>
            </a:pPr>
            <a:endParaRPr lang="en-GB" dirty="0"/>
          </a:p>
        </p:txBody>
      </p:sp>
    </p:spTree>
    <p:extLst>
      <p:ext uri="{BB962C8B-B14F-4D97-AF65-F5344CB8AC3E}">
        <p14:creationId xmlns:p14="http://schemas.microsoft.com/office/powerpoint/2010/main" val="8448485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solidFill>
                  <a:srgbClr val="002060"/>
                </a:solidFill>
              </a:rPr>
            </a:br>
            <a:r>
              <a:rPr lang="en-GB" b="1" dirty="0">
                <a:solidFill>
                  <a:srgbClr val="002060"/>
                </a:solidFill>
              </a:rPr>
              <a:t>Is there a link between organised team sport and EDD?</a:t>
            </a:r>
            <a:br>
              <a:rPr lang="en-GB" b="1" dirty="0">
                <a:solidFill>
                  <a:srgbClr val="002060"/>
                </a:solidFill>
              </a:rPr>
            </a:br>
            <a:endParaRPr lang="en-GB"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a:solidFill>
                  <a:srgbClr val="FF0000"/>
                </a:solidFill>
              </a:rPr>
              <a:t>Systematic review outcomes</a:t>
            </a:r>
          </a:p>
          <a:p>
            <a:endParaRPr lang="en-GB" dirty="0"/>
          </a:p>
          <a:p>
            <a:endParaRPr lang="en-GB" dirty="0"/>
          </a:p>
          <a:p>
            <a:pPr marL="0" indent="0">
              <a:buNone/>
            </a:pPr>
            <a:r>
              <a:rPr lang="en-GB" dirty="0"/>
              <a:t>Increased  physical, psychological and social benefits demonstrated in those who participate in organised team sports.</a:t>
            </a:r>
          </a:p>
          <a:p>
            <a:pPr marL="0" indent="0">
              <a:buNone/>
            </a:pPr>
            <a:endParaRPr lang="en-GB" dirty="0"/>
          </a:p>
          <a:p>
            <a:pPr marL="0" indent="0">
              <a:buNone/>
            </a:pPr>
            <a:r>
              <a:rPr lang="en-GB" dirty="0"/>
              <a:t>One but not the only strategy.</a:t>
            </a:r>
          </a:p>
          <a:p>
            <a:pPr marL="0" indent="0">
              <a:buNone/>
            </a:pPr>
            <a:endParaRPr lang="en-GB" dirty="0"/>
          </a:p>
          <a:p>
            <a:pPr marL="0" indent="0">
              <a:buNone/>
            </a:pPr>
            <a:r>
              <a:rPr lang="en-GB" dirty="0"/>
              <a:t>Focused promotion of organised team sports is linked to increased rates of EDD.</a:t>
            </a:r>
          </a:p>
          <a:p>
            <a:pPr marL="0" indent="0">
              <a:buNone/>
            </a:pPr>
            <a:endParaRPr lang="en-GB" dirty="0"/>
          </a:p>
          <a:p>
            <a:pPr marL="0" indent="0">
              <a:buNone/>
            </a:pPr>
            <a:r>
              <a:rPr lang="en-GB" dirty="0"/>
              <a:t>Increased incidence of injury.</a:t>
            </a:r>
          </a:p>
          <a:p>
            <a:pPr marL="0" indent="0">
              <a:buNone/>
            </a:pPr>
            <a:endParaRPr lang="en-GB" dirty="0"/>
          </a:p>
          <a:p>
            <a:pPr marL="0" indent="0">
              <a:buNone/>
            </a:pPr>
            <a:r>
              <a:rPr lang="en-GB" dirty="0"/>
              <a:t>Cost of participation linked to increased rate of EDD.</a:t>
            </a:r>
          </a:p>
        </p:txBody>
      </p:sp>
    </p:spTree>
    <p:extLst>
      <p:ext uri="{BB962C8B-B14F-4D97-AF65-F5344CB8AC3E}">
        <p14:creationId xmlns:p14="http://schemas.microsoft.com/office/powerpoint/2010/main" val="12589311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Key issues / Research  Exercise Deficit Disorder</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Medical condition characterised by reduced levels of moderate to vigorous activity. (&gt;50% of population).</a:t>
            </a:r>
          </a:p>
          <a:p>
            <a:pPr marL="0" indent="0">
              <a:buNone/>
            </a:pPr>
            <a:endParaRPr lang="en-GB" dirty="0"/>
          </a:p>
          <a:p>
            <a:pPr marL="0" indent="0">
              <a:buNone/>
            </a:pPr>
            <a:r>
              <a:rPr lang="en-GB" dirty="0">
                <a:solidFill>
                  <a:srgbClr val="FF0000"/>
                </a:solidFill>
              </a:rPr>
              <a:t>Debate</a:t>
            </a:r>
          </a:p>
          <a:p>
            <a:pPr marL="0" indent="0">
              <a:buNone/>
            </a:pPr>
            <a:endParaRPr lang="en-GB" dirty="0"/>
          </a:p>
          <a:p>
            <a:pPr marL="0" indent="0">
              <a:buNone/>
            </a:pPr>
            <a:r>
              <a:rPr lang="en-GB" dirty="0">
                <a:solidFill>
                  <a:srgbClr val="0070C0"/>
                </a:solidFill>
              </a:rPr>
              <a:t>To what extent can the government intervene to require a child to become more active?</a:t>
            </a:r>
          </a:p>
          <a:p>
            <a:pPr marL="0" indent="0">
              <a:buNone/>
            </a:pPr>
            <a:endParaRPr lang="en-GB" dirty="0">
              <a:solidFill>
                <a:srgbClr val="FF0000"/>
              </a:solidFill>
            </a:endParaRPr>
          </a:p>
          <a:p>
            <a:pPr marL="0" indent="0">
              <a:buNone/>
            </a:pPr>
            <a:r>
              <a:rPr lang="en-GB" dirty="0">
                <a:solidFill>
                  <a:srgbClr val="FF0000"/>
                </a:solidFill>
              </a:rPr>
              <a:t>Outcome</a:t>
            </a:r>
          </a:p>
          <a:p>
            <a:pPr marL="0" indent="0">
              <a:buNone/>
            </a:pPr>
            <a:endParaRPr lang="en-GB" dirty="0"/>
          </a:p>
          <a:p>
            <a:pPr marL="0" indent="0">
              <a:buNone/>
            </a:pPr>
            <a:r>
              <a:rPr lang="en-GB" dirty="0">
                <a:solidFill>
                  <a:srgbClr val="0070C0"/>
                </a:solidFill>
              </a:rPr>
              <a:t>If you were in charge what would you do to increase participation rates?</a:t>
            </a:r>
          </a:p>
          <a:p>
            <a:pPr marL="0" indent="0">
              <a:buNone/>
            </a:pPr>
            <a:endParaRPr lang="en-GB" dirty="0"/>
          </a:p>
        </p:txBody>
      </p:sp>
    </p:spTree>
    <p:extLst>
      <p:ext uri="{BB962C8B-B14F-4D97-AF65-F5344CB8AC3E}">
        <p14:creationId xmlns:p14="http://schemas.microsoft.com/office/powerpoint/2010/main" val="32637504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457200" y="1600201"/>
            <a:ext cx="8229600" cy="532656"/>
          </a:xfrm>
        </p:spPr>
        <p:txBody>
          <a:bodyPr>
            <a:normAutofit lnSpcReduction="10000"/>
          </a:bodyPr>
          <a:lstStyle/>
          <a:p>
            <a:pPr marL="0" indent="0" algn="ctr">
              <a:buNone/>
            </a:pPr>
            <a:r>
              <a:rPr lang="en-GB" dirty="0"/>
              <a:t>What Exercise is Sufficient?</a:t>
            </a:r>
          </a:p>
        </p:txBody>
      </p:sp>
      <p:pic>
        <p:nvPicPr>
          <p:cNvPr id="4" name="Picture 3"/>
          <p:cNvPicPr>
            <a:picLocks noChangeAspect="1"/>
          </p:cNvPicPr>
          <p:nvPr/>
        </p:nvPicPr>
        <p:blipFill>
          <a:blip r:embed="rId2"/>
          <a:stretch>
            <a:fillRect/>
          </a:stretch>
        </p:blipFill>
        <p:spPr>
          <a:xfrm>
            <a:off x="1731148" y="2780928"/>
            <a:ext cx="5681704" cy="2924196"/>
          </a:xfrm>
          <a:prstGeom prst="rect">
            <a:avLst/>
          </a:prstGeom>
        </p:spPr>
      </p:pic>
    </p:spTree>
    <p:extLst>
      <p:ext uri="{BB962C8B-B14F-4D97-AF65-F5344CB8AC3E}">
        <p14:creationId xmlns:p14="http://schemas.microsoft.com/office/powerpoint/2010/main" val="26075470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Areas for Systematic Review</a:t>
            </a:r>
          </a:p>
        </p:txBody>
      </p:sp>
      <p:sp>
        <p:nvSpPr>
          <p:cNvPr id="3" name="Content Placeholder 2"/>
          <p:cNvSpPr>
            <a:spLocks noGrp="1"/>
          </p:cNvSpPr>
          <p:nvPr>
            <p:ph idx="1"/>
          </p:nvPr>
        </p:nvSpPr>
        <p:spPr/>
        <p:txBody>
          <a:bodyPr>
            <a:normAutofit/>
          </a:bodyPr>
          <a:lstStyle/>
          <a:p>
            <a:pPr marL="0" indent="0">
              <a:buNone/>
            </a:pPr>
            <a:r>
              <a:rPr lang="en-GB" dirty="0"/>
              <a:t>The Importance of exercise in ……….. in children (age Range)</a:t>
            </a:r>
          </a:p>
          <a:p>
            <a:endParaRPr lang="en-GB" dirty="0"/>
          </a:p>
          <a:p>
            <a:r>
              <a:rPr lang="en-GB" dirty="0"/>
              <a:t>Reducing inactivity</a:t>
            </a:r>
          </a:p>
          <a:p>
            <a:r>
              <a:rPr lang="en-GB" dirty="0"/>
              <a:t>Reducing obesity</a:t>
            </a:r>
          </a:p>
          <a:p>
            <a:r>
              <a:rPr lang="en-GB" dirty="0"/>
              <a:t>Preventing overtraining in athletes</a:t>
            </a:r>
          </a:p>
          <a:p>
            <a:r>
              <a:rPr lang="en-GB" dirty="0"/>
              <a:t>Research</a:t>
            </a:r>
          </a:p>
          <a:p>
            <a:endParaRPr lang="en-GB" dirty="0"/>
          </a:p>
          <a:p>
            <a:endParaRPr lang="en-GB" dirty="0"/>
          </a:p>
        </p:txBody>
      </p:sp>
    </p:spTree>
    <p:extLst>
      <p:ext uri="{BB962C8B-B14F-4D97-AF65-F5344CB8AC3E}">
        <p14:creationId xmlns:p14="http://schemas.microsoft.com/office/powerpoint/2010/main" val="9728293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Intensity of Exercise</a:t>
            </a:r>
          </a:p>
        </p:txBody>
      </p:sp>
      <p:sp>
        <p:nvSpPr>
          <p:cNvPr id="8" name="Content Placeholder 7"/>
          <p:cNvSpPr>
            <a:spLocks noGrp="1"/>
          </p:cNvSpPr>
          <p:nvPr>
            <p:ph idx="1"/>
          </p:nvPr>
        </p:nvSpPr>
        <p:spPr/>
        <p:txBody>
          <a:bodyPr/>
          <a:lstStyle/>
          <a:p>
            <a:pPr marL="514350" indent="-514350">
              <a:lnSpc>
                <a:spcPct val="200000"/>
              </a:lnSpc>
              <a:buFont typeface="+mj-lt"/>
              <a:buAutoNum type="arabicPeriod"/>
            </a:pPr>
            <a:r>
              <a:rPr lang="en-GB" dirty="0"/>
              <a:t>What is moderate exercise?</a:t>
            </a:r>
          </a:p>
          <a:p>
            <a:pPr marL="514350" indent="-514350">
              <a:lnSpc>
                <a:spcPct val="200000"/>
              </a:lnSpc>
              <a:buFont typeface="+mj-lt"/>
              <a:buAutoNum type="arabicPeriod"/>
            </a:pPr>
            <a:r>
              <a:rPr lang="en-GB" dirty="0"/>
              <a:t>What is vigorous exercise?</a:t>
            </a:r>
          </a:p>
          <a:p>
            <a:pPr marL="514350" indent="-514350">
              <a:lnSpc>
                <a:spcPct val="200000"/>
              </a:lnSpc>
              <a:buFont typeface="+mj-lt"/>
              <a:buAutoNum type="arabicPeriod"/>
            </a:pPr>
            <a:r>
              <a:rPr lang="en-GB" dirty="0"/>
              <a:t>What exercise strengthen bones?</a:t>
            </a:r>
          </a:p>
          <a:p>
            <a:pPr marL="514350" indent="-514350">
              <a:lnSpc>
                <a:spcPct val="200000"/>
              </a:lnSpc>
              <a:buFont typeface="+mj-lt"/>
              <a:buAutoNum type="arabicPeriod"/>
            </a:pPr>
            <a:r>
              <a:rPr lang="en-GB" dirty="0"/>
              <a:t>What exercise strengthen muscles?</a:t>
            </a:r>
          </a:p>
        </p:txBody>
      </p:sp>
    </p:spTree>
    <p:extLst>
      <p:ext uri="{BB962C8B-B14F-4D97-AF65-F5344CB8AC3E}">
        <p14:creationId xmlns:p14="http://schemas.microsoft.com/office/powerpoint/2010/main" val="37178367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Children are not Small adults!</a:t>
            </a:r>
          </a:p>
        </p:txBody>
      </p:sp>
      <p:sp>
        <p:nvSpPr>
          <p:cNvPr id="3" name="Content Placeholder 2"/>
          <p:cNvSpPr>
            <a:spLocks noGrp="1"/>
          </p:cNvSpPr>
          <p:nvPr>
            <p:ph idx="1"/>
          </p:nvPr>
        </p:nvSpPr>
        <p:spPr/>
        <p:txBody>
          <a:bodyPr/>
          <a:lstStyle/>
          <a:p>
            <a:r>
              <a:rPr lang="en-GB" dirty="0"/>
              <a:t>Children do not demonstrate the same metabolic specialisation as adults.</a:t>
            </a:r>
          </a:p>
          <a:p>
            <a:endParaRPr lang="en-GB" dirty="0"/>
          </a:p>
          <a:p>
            <a:r>
              <a:rPr lang="en-GB" dirty="0"/>
              <a:t>The potential development of physical characteristics do not develop equally.</a:t>
            </a:r>
          </a:p>
          <a:p>
            <a:endParaRPr lang="en-GB" dirty="0"/>
          </a:p>
          <a:p>
            <a:r>
              <a:rPr lang="en-GB" dirty="0"/>
              <a:t>Boys and girls develop differently</a:t>
            </a:r>
          </a:p>
          <a:p>
            <a:pPr marL="0" indent="0">
              <a:buNone/>
            </a:pPr>
            <a:endParaRPr lang="en-GB" dirty="0"/>
          </a:p>
        </p:txBody>
      </p:sp>
    </p:spTree>
    <p:extLst>
      <p:ext uri="{BB962C8B-B14F-4D97-AF65-F5344CB8AC3E}">
        <p14:creationId xmlns:p14="http://schemas.microsoft.com/office/powerpoint/2010/main" val="29005452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Supporting the Child Athlete</a:t>
            </a:r>
          </a:p>
        </p:txBody>
      </p:sp>
      <p:sp>
        <p:nvSpPr>
          <p:cNvPr id="3" name="Content Placeholder 2"/>
          <p:cNvSpPr>
            <a:spLocks noGrp="1"/>
          </p:cNvSpPr>
          <p:nvPr>
            <p:ph idx="1"/>
          </p:nvPr>
        </p:nvSpPr>
        <p:spPr/>
        <p:txBody>
          <a:bodyPr/>
          <a:lstStyle/>
          <a:p>
            <a:r>
              <a:rPr lang="en-GB" dirty="0"/>
              <a:t>Technique – reduces training error.</a:t>
            </a:r>
          </a:p>
          <a:p>
            <a:r>
              <a:rPr lang="en-GB" dirty="0"/>
              <a:t>Variety- avoids overuse</a:t>
            </a:r>
          </a:p>
          <a:p>
            <a:r>
              <a:rPr lang="en-GB" dirty="0"/>
              <a:t>Biomechanics – avoid and correct imbalances</a:t>
            </a:r>
          </a:p>
          <a:p>
            <a:r>
              <a:rPr lang="en-GB" dirty="0"/>
              <a:t>Coaching</a:t>
            </a:r>
          </a:p>
          <a:p>
            <a:r>
              <a:rPr lang="en-GB" dirty="0"/>
              <a:t>Management of the activity.</a:t>
            </a:r>
          </a:p>
          <a:p>
            <a:endParaRPr lang="en-GB" dirty="0"/>
          </a:p>
          <a:p>
            <a:pPr marL="0" indent="0" algn="ctr">
              <a:buNone/>
            </a:pPr>
            <a:r>
              <a:rPr lang="en-GB" dirty="0">
                <a:solidFill>
                  <a:srgbClr val="FF0000"/>
                </a:solidFill>
              </a:rPr>
              <a:t>Ethical Concerns / Issues</a:t>
            </a:r>
          </a:p>
        </p:txBody>
      </p:sp>
    </p:spTree>
    <p:extLst>
      <p:ext uri="{BB962C8B-B14F-4D97-AF65-F5344CB8AC3E}">
        <p14:creationId xmlns:p14="http://schemas.microsoft.com/office/powerpoint/2010/main" val="6002371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a:t>Strength Training</a:t>
            </a:r>
          </a:p>
        </p:txBody>
      </p:sp>
      <p:sp>
        <p:nvSpPr>
          <p:cNvPr id="3" name="Content Placeholder 2"/>
          <p:cNvSpPr>
            <a:spLocks noGrp="1"/>
          </p:cNvSpPr>
          <p:nvPr>
            <p:ph idx="1"/>
          </p:nvPr>
        </p:nvSpPr>
        <p:spPr>
          <a:xfrm>
            <a:off x="467544" y="980728"/>
            <a:ext cx="8507288" cy="5472608"/>
          </a:xfrm>
        </p:spPr>
        <p:txBody>
          <a:bodyPr>
            <a:normAutofit/>
          </a:bodyPr>
          <a:lstStyle/>
          <a:p>
            <a:pPr marL="0" indent="0" algn="ctr">
              <a:buNone/>
            </a:pPr>
            <a:r>
              <a:rPr lang="en-GB" dirty="0">
                <a:solidFill>
                  <a:srgbClr val="FF0000"/>
                </a:solidFill>
              </a:rPr>
              <a:t>Absolutely from 7-8 years</a:t>
            </a:r>
          </a:p>
          <a:p>
            <a:pPr marL="0" indent="0">
              <a:buNone/>
            </a:pPr>
            <a:r>
              <a:rPr lang="en-GB" dirty="0"/>
              <a:t>But</a:t>
            </a:r>
          </a:p>
          <a:p>
            <a:pPr marL="514350" indent="-514350">
              <a:buFont typeface="+mj-lt"/>
              <a:buAutoNum type="arabicPeriod"/>
            </a:pPr>
            <a:r>
              <a:rPr lang="en-GB" dirty="0"/>
              <a:t>Concentrate on technique.</a:t>
            </a:r>
          </a:p>
          <a:p>
            <a:pPr marL="514350" indent="-514350">
              <a:buFont typeface="+mj-lt"/>
              <a:buAutoNum type="arabicPeriod"/>
            </a:pPr>
            <a:r>
              <a:rPr lang="en-GB" dirty="0"/>
              <a:t>Do not progress too quickly</a:t>
            </a:r>
          </a:p>
          <a:p>
            <a:pPr marL="857250" lvl="1" indent="-457200"/>
            <a:r>
              <a:rPr lang="en-GB" sz="2000" dirty="0"/>
              <a:t>Damage to developing muscles, cartilage &amp; bone attachments</a:t>
            </a:r>
          </a:p>
          <a:p>
            <a:pPr marL="857250" lvl="1" indent="-457200"/>
            <a:r>
              <a:rPr lang="en-GB" sz="2000" dirty="0"/>
              <a:t>Damage to growth plates.</a:t>
            </a:r>
          </a:p>
          <a:p>
            <a:pPr marL="857250" lvl="1" indent="-457200"/>
            <a:endParaRPr lang="en-GB" sz="2000" dirty="0"/>
          </a:p>
          <a:p>
            <a:pPr marL="0" indent="0">
              <a:buNone/>
            </a:pPr>
            <a:r>
              <a:rPr lang="en-GB" sz="2800" dirty="0"/>
              <a:t>Outcomes of effective training</a:t>
            </a:r>
          </a:p>
          <a:p>
            <a:pPr lvl="1"/>
            <a:r>
              <a:rPr lang="en-GB" sz="2000" dirty="0"/>
              <a:t>Increase bone density</a:t>
            </a:r>
          </a:p>
          <a:p>
            <a:pPr lvl="1"/>
            <a:r>
              <a:rPr lang="en-GB" sz="2000" dirty="0"/>
              <a:t>Promote healthy BP &amp; cholesterol</a:t>
            </a:r>
          </a:p>
          <a:p>
            <a:pPr lvl="1"/>
            <a:r>
              <a:rPr lang="en-GB" sz="2000" dirty="0"/>
              <a:t>Maintain good body weight</a:t>
            </a:r>
          </a:p>
          <a:p>
            <a:pPr lvl="1"/>
            <a:r>
              <a:rPr lang="en-GB" sz="2000" dirty="0"/>
              <a:t>Improve confidence and self-esteem</a:t>
            </a:r>
          </a:p>
        </p:txBody>
      </p:sp>
    </p:spTree>
    <p:extLst>
      <p:ext uri="{BB962C8B-B14F-4D97-AF65-F5344CB8AC3E}">
        <p14:creationId xmlns:p14="http://schemas.microsoft.com/office/powerpoint/2010/main" val="19257236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r>
              <a:rPr lang="en-GB" sz="3600" dirty="0"/>
              <a:t>Contraindicated Exercises for Children</a:t>
            </a:r>
          </a:p>
        </p:txBody>
      </p:sp>
      <p:sp>
        <p:nvSpPr>
          <p:cNvPr id="3" name="Content Placeholder 2"/>
          <p:cNvSpPr>
            <a:spLocks noGrp="1"/>
          </p:cNvSpPr>
          <p:nvPr>
            <p:ph idx="1"/>
          </p:nvPr>
        </p:nvSpPr>
        <p:spPr>
          <a:xfrm>
            <a:off x="457200" y="1052736"/>
            <a:ext cx="8229600" cy="5688632"/>
          </a:xfrm>
        </p:spPr>
        <p:txBody>
          <a:bodyPr>
            <a:normAutofit fontScale="55000" lnSpcReduction="20000"/>
          </a:bodyPr>
          <a:lstStyle/>
          <a:p>
            <a:pPr marL="0" indent="0">
              <a:buNone/>
            </a:pPr>
            <a:r>
              <a:rPr lang="en-GB" sz="3600" dirty="0">
                <a:solidFill>
                  <a:srgbClr val="0070C0"/>
                </a:solidFill>
              </a:rPr>
              <a:t>Age and maturation dependent but </a:t>
            </a:r>
            <a:r>
              <a:rPr lang="en-GB" sz="3600" u="sng" dirty="0">
                <a:solidFill>
                  <a:srgbClr val="0070C0"/>
                </a:solidFill>
              </a:rPr>
              <a:t>No absolute contraindications</a:t>
            </a:r>
          </a:p>
          <a:p>
            <a:pPr marL="0" indent="0">
              <a:buNone/>
            </a:pPr>
            <a:endParaRPr lang="en-GB" dirty="0"/>
          </a:p>
          <a:p>
            <a:pPr marL="0" indent="0">
              <a:buNone/>
            </a:pPr>
            <a:r>
              <a:rPr lang="en-GB" u="sng" dirty="0"/>
              <a:t>Very young</a:t>
            </a:r>
          </a:p>
          <a:p>
            <a:r>
              <a:rPr lang="en-GB" dirty="0"/>
              <a:t>Avoid running backward </a:t>
            </a:r>
          </a:p>
          <a:p>
            <a:r>
              <a:rPr lang="en-GB" dirty="0"/>
              <a:t>Avoid hanging from knees</a:t>
            </a:r>
          </a:p>
          <a:p>
            <a:pPr marL="0" indent="0">
              <a:buNone/>
            </a:pPr>
            <a:endParaRPr lang="en-GB" dirty="0"/>
          </a:p>
          <a:p>
            <a:pPr marL="0" indent="0">
              <a:buNone/>
            </a:pPr>
            <a:r>
              <a:rPr lang="en-GB" u="sng" dirty="0"/>
              <a:t>Young</a:t>
            </a:r>
          </a:p>
          <a:p>
            <a:r>
              <a:rPr lang="en-GB" dirty="0"/>
              <a:t>Dive rolls</a:t>
            </a:r>
          </a:p>
          <a:p>
            <a:r>
              <a:rPr lang="en-GB" dirty="0"/>
              <a:t>Crossing feet when hanging</a:t>
            </a:r>
          </a:p>
          <a:p>
            <a:pPr marL="0" indent="0">
              <a:buNone/>
            </a:pPr>
            <a:endParaRPr lang="en-GB" dirty="0"/>
          </a:p>
          <a:p>
            <a:pPr marL="0" indent="0">
              <a:buNone/>
            </a:pPr>
            <a:r>
              <a:rPr lang="en-GB" u="sng" dirty="0"/>
              <a:t>All</a:t>
            </a:r>
          </a:p>
          <a:p>
            <a:r>
              <a:rPr lang="en-GB" dirty="0"/>
              <a:t>Avoid weight bearing on head and neck.</a:t>
            </a:r>
          </a:p>
          <a:p>
            <a:r>
              <a:rPr lang="en-GB" dirty="0"/>
              <a:t>Extreme ROM exercises</a:t>
            </a:r>
          </a:p>
          <a:p>
            <a:r>
              <a:rPr lang="en-GB" dirty="0"/>
              <a:t>Ballistic stretching</a:t>
            </a:r>
          </a:p>
          <a:p>
            <a:r>
              <a:rPr lang="en-GB" dirty="0"/>
              <a:t>Excessive and rapid rotations around a fixed base.</a:t>
            </a:r>
          </a:p>
          <a:p>
            <a:r>
              <a:rPr lang="en-GB" dirty="0"/>
              <a:t>Sustained isometric actions</a:t>
            </a:r>
          </a:p>
          <a:p>
            <a:r>
              <a:rPr lang="en-GB" dirty="0"/>
              <a:t>Repetitive movements</a:t>
            </a:r>
          </a:p>
          <a:p>
            <a:endParaRPr lang="en-GB" dirty="0"/>
          </a:p>
          <a:p>
            <a:pPr marL="0" indent="0" algn="ctr">
              <a:buNone/>
            </a:pPr>
            <a:r>
              <a:rPr lang="en-GB" sz="4400" dirty="0">
                <a:solidFill>
                  <a:srgbClr val="FF0000"/>
                </a:solidFill>
              </a:rPr>
              <a:t>Applied recommendations that relate to any Health conditions</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818209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Training Recommendations</a:t>
            </a:r>
          </a:p>
        </p:txBody>
      </p:sp>
      <p:sp>
        <p:nvSpPr>
          <p:cNvPr id="3" name="Content Placeholder 2"/>
          <p:cNvSpPr>
            <a:spLocks noGrp="1"/>
          </p:cNvSpPr>
          <p:nvPr>
            <p:ph idx="1"/>
          </p:nvPr>
        </p:nvSpPr>
        <p:spPr/>
        <p:txBody>
          <a:bodyPr>
            <a:normAutofit fontScale="85000" lnSpcReduction="10000"/>
          </a:bodyPr>
          <a:lstStyle/>
          <a:p>
            <a:r>
              <a:rPr lang="en-GB" dirty="0"/>
              <a:t>Get accent and consent</a:t>
            </a:r>
          </a:p>
          <a:p>
            <a:endParaRPr lang="en-GB" dirty="0"/>
          </a:p>
          <a:p>
            <a:r>
              <a:rPr lang="en-GB" dirty="0"/>
              <a:t>Pay key attention to environmental safety and security</a:t>
            </a:r>
          </a:p>
          <a:p>
            <a:endParaRPr lang="en-GB" dirty="0"/>
          </a:p>
          <a:p>
            <a:r>
              <a:rPr lang="en-GB" dirty="0"/>
              <a:t>As adults but initially focus on technique rather than intensity.</a:t>
            </a:r>
          </a:p>
          <a:p>
            <a:endParaRPr lang="en-GB" dirty="0"/>
          </a:p>
          <a:p>
            <a:r>
              <a:rPr lang="en-GB" dirty="0"/>
              <a:t>Progress slowly and monitor progress and injury</a:t>
            </a:r>
          </a:p>
          <a:p>
            <a:endParaRPr lang="en-GB" dirty="0"/>
          </a:p>
          <a:p>
            <a:r>
              <a:rPr lang="en-GB" dirty="0"/>
              <a:t>Remember children adapt differently than adults.</a:t>
            </a:r>
          </a:p>
        </p:txBody>
      </p:sp>
    </p:spTree>
    <p:extLst>
      <p:ext uri="{BB962C8B-B14F-4D97-AF65-F5344CB8AC3E}">
        <p14:creationId xmlns:p14="http://schemas.microsoft.com/office/powerpoint/2010/main" val="16387988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a:t>
            </a:r>
          </a:p>
        </p:txBody>
      </p:sp>
      <p:sp>
        <p:nvSpPr>
          <p:cNvPr id="3" name="Content Placeholder 2"/>
          <p:cNvSpPr>
            <a:spLocks noGrp="1"/>
          </p:cNvSpPr>
          <p:nvPr>
            <p:ph idx="1"/>
          </p:nvPr>
        </p:nvSpPr>
        <p:spPr/>
        <p:txBody>
          <a:bodyPr/>
          <a:lstStyle/>
          <a:p>
            <a:r>
              <a:rPr lang="en-GB" dirty="0"/>
              <a:t>PARQ – for children</a:t>
            </a:r>
          </a:p>
          <a:p>
            <a:endParaRPr lang="en-GB" dirty="0"/>
          </a:p>
          <a:p>
            <a:r>
              <a:rPr lang="en-GB" dirty="0"/>
              <a:t>Basic field test to establish training guidelines</a:t>
            </a:r>
          </a:p>
          <a:p>
            <a:pPr lvl="3"/>
            <a:r>
              <a:rPr lang="en-GB" dirty="0"/>
              <a:t>1.5/12min run or walk (Aerobic)</a:t>
            </a:r>
          </a:p>
          <a:p>
            <a:pPr lvl="3"/>
            <a:r>
              <a:rPr lang="en-GB" dirty="0"/>
              <a:t>30-60m sprint (power)</a:t>
            </a:r>
          </a:p>
          <a:p>
            <a:pPr lvl="3"/>
            <a:r>
              <a:rPr lang="en-GB" dirty="0"/>
              <a:t>200 m sprint (capacity)</a:t>
            </a:r>
          </a:p>
        </p:txBody>
      </p:sp>
    </p:spTree>
    <p:extLst>
      <p:ext uri="{BB962C8B-B14F-4D97-AF65-F5344CB8AC3E}">
        <p14:creationId xmlns:p14="http://schemas.microsoft.com/office/powerpoint/2010/main" val="40733196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US" altLang="en-US" sz="4100"/>
              <a:t>Precautions For Training Children</a:t>
            </a:r>
          </a:p>
        </p:txBody>
      </p:sp>
      <p:sp>
        <p:nvSpPr>
          <p:cNvPr id="97283" name="Rectangle 3"/>
          <p:cNvSpPr>
            <a:spLocks noGrp="1" noChangeArrowheads="1"/>
          </p:cNvSpPr>
          <p:nvPr>
            <p:ph type="body" idx="1"/>
          </p:nvPr>
        </p:nvSpPr>
        <p:spPr/>
        <p:txBody>
          <a:bodyPr>
            <a:normAutofit/>
          </a:bodyPr>
          <a:lstStyle/>
          <a:p>
            <a:pPr marL="0" indent="0" algn="ctr">
              <a:buNone/>
            </a:pPr>
            <a:r>
              <a:rPr lang="en-US" altLang="en-US" sz="2800" dirty="0">
                <a:solidFill>
                  <a:srgbClr val="FF0000"/>
                </a:solidFill>
              </a:rPr>
              <a:t>Secure energy for healthy growth and development. </a:t>
            </a:r>
          </a:p>
          <a:p>
            <a:pPr marL="0" indent="0" algn="ctr">
              <a:buNone/>
            </a:pPr>
            <a:endParaRPr lang="en-US" altLang="en-US" sz="2800" dirty="0">
              <a:solidFill>
                <a:srgbClr val="FF0000"/>
              </a:solidFill>
            </a:endParaRPr>
          </a:p>
          <a:p>
            <a:pPr marL="0" indent="0">
              <a:buNone/>
            </a:pPr>
            <a:r>
              <a:rPr lang="en-US" altLang="en-US" sz="2800" dirty="0"/>
              <a:t>Due to high metabolic rate children’s muscles fatigue quickly. </a:t>
            </a:r>
          </a:p>
          <a:p>
            <a:pPr marL="0" indent="0">
              <a:buNone/>
            </a:pPr>
            <a:endParaRPr lang="en-US" altLang="en-US" sz="2800" dirty="0"/>
          </a:p>
          <a:p>
            <a:pPr marL="0" indent="0">
              <a:buNone/>
            </a:pPr>
            <a:r>
              <a:rPr lang="en-US" altLang="en-US" sz="2800" dirty="0"/>
              <a:t>Monitor load to rest ratio.</a:t>
            </a:r>
          </a:p>
          <a:p>
            <a:pPr marL="0" indent="0">
              <a:buNone/>
            </a:pPr>
            <a:endParaRPr lang="en-US" altLang="en-US" sz="2800" dirty="0"/>
          </a:p>
          <a:p>
            <a:pPr marL="0" indent="0">
              <a:buNone/>
            </a:pPr>
            <a:r>
              <a:rPr lang="en-US" altLang="en-US" sz="2800" dirty="0"/>
              <a:t>Be alert for overtraining: excessive fatigue, weakness or decreased attention span.</a:t>
            </a:r>
          </a:p>
        </p:txBody>
      </p:sp>
    </p:spTree>
    <p:extLst>
      <p:ext uri="{BB962C8B-B14F-4D97-AF65-F5344CB8AC3E}">
        <p14:creationId xmlns:p14="http://schemas.microsoft.com/office/powerpoint/2010/main" val="8114566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normAutofit fontScale="90000"/>
          </a:bodyPr>
          <a:lstStyle/>
          <a:p>
            <a:r>
              <a:rPr lang="en-US" altLang="en-US" sz="4100" dirty="0"/>
              <a:t>Developing </a:t>
            </a:r>
            <a:r>
              <a:rPr lang="en-US" altLang="en-US" sz="4100" dirty="0" err="1"/>
              <a:t>overlaod</a:t>
            </a:r>
            <a:r>
              <a:rPr lang="en-US" altLang="en-US" sz="4100" dirty="0"/>
              <a:t> when Training Children</a:t>
            </a:r>
          </a:p>
        </p:txBody>
      </p:sp>
      <p:sp>
        <p:nvSpPr>
          <p:cNvPr id="98307" name="Rectangle 3"/>
          <p:cNvSpPr>
            <a:spLocks noGrp="1" noChangeArrowheads="1"/>
          </p:cNvSpPr>
          <p:nvPr>
            <p:ph type="body" idx="1"/>
          </p:nvPr>
        </p:nvSpPr>
        <p:spPr/>
        <p:txBody>
          <a:bodyPr>
            <a:normAutofit fontScale="85000" lnSpcReduction="20000"/>
          </a:bodyPr>
          <a:lstStyle/>
          <a:p>
            <a:pPr marL="0" indent="0" algn="ctr">
              <a:buNone/>
            </a:pPr>
            <a:r>
              <a:rPr lang="en-US" altLang="en-US" dirty="0"/>
              <a:t>Sequence of load increases is critical development stimulus</a:t>
            </a:r>
          </a:p>
          <a:p>
            <a:pPr marL="0" indent="0">
              <a:buNone/>
            </a:pPr>
            <a:endParaRPr lang="en-US" altLang="en-US" dirty="0"/>
          </a:p>
          <a:p>
            <a:pPr marL="0" indent="0">
              <a:buNone/>
            </a:pPr>
            <a:r>
              <a:rPr lang="en-US" altLang="en-US" dirty="0"/>
              <a:t>increase frequency of workouts, </a:t>
            </a:r>
          </a:p>
          <a:p>
            <a:pPr marL="0" indent="0">
              <a:buNone/>
            </a:pPr>
            <a:r>
              <a:rPr lang="en-US" altLang="en-US" dirty="0"/>
              <a:t>increase the duration of workouts, </a:t>
            </a:r>
          </a:p>
          <a:p>
            <a:pPr marL="0" indent="0">
              <a:buNone/>
            </a:pPr>
            <a:r>
              <a:rPr lang="en-US" altLang="en-US" dirty="0"/>
              <a:t>increase the number  of exercises without increasing duration,</a:t>
            </a:r>
          </a:p>
          <a:p>
            <a:pPr marL="0" indent="0">
              <a:buNone/>
            </a:pPr>
            <a:r>
              <a:rPr lang="en-US" altLang="en-US" dirty="0"/>
              <a:t>Increase Intensity.</a:t>
            </a:r>
          </a:p>
          <a:p>
            <a:pPr marL="0" indent="0">
              <a:buNone/>
            </a:pPr>
            <a:endParaRPr lang="en-US" altLang="en-US" dirty="0"/>
          </a:p>
          <a:p>
            <a:pPr marL="0" indent="0" algn="ctr">
              <a:buNone/>
            </a:pPr>
            <a:r>
              <a:rPr lang="en-US" altLang="en-US" dirty="0">
                <a:solidFill>
                  <a:srgbClr val="FF0000"/>
                </a:solidFill>
              </a:rPr>
              <a:t>Base workouts on the child’s training and biological age </a:t>
            </a:r>
            <a:r>
              <a:rPr lang="en-US" altLang="en-US" b="1" u="sng" dirty="0">
                <a:solidFill>
                  <a:srgbClr val="FF0000"/>
                </a:solidFill>
              </a:rPr>
              <a:t>NOT</a:t>
            </a:r>
            <a:r>
              <a:rPr lang="en-US" altLang="en-US" dirty="0">
                <a:solidFill>
                  <a:srgbClr val="FF0000"/>
                </a:solidFill>
              </a:rPr>
              <a:t> chronological age</a:t>
            </a:r>
          </a:p>
        </p:txBody>
      </p:sp>
    </p:spTree>
    <p:extLst>
      <p:ext uri="{BB962C8B-B14F-4D97-AF65-F5344CB8AC3E}">
        <p14:creationId xmlns:p14="http://schemas.microsoft.com/office/powerpoint/2010/main" val="37883372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US" altLang="en-US" dirty="0"/>
              <a:t>Planning the training week</a:t>
            </a:r>
          </a:p>
        </p:txBody>
      </p:sp>
      <p:sp>
        <p:nvSpPr>
          <p:cNvPr id="99331" name="Rectangle 3"/>
          <p:cNvSpPr>
            <a:spLocks noGrp="1" noChangeArrowheads="1"/>
          </p:cNvSpPr>
          <p:nvPr>
            <p:ph type="body" idx="1"/>
          </p:nvPr>
        </p:nvSpPr>
        <p:spPr>
          <a:xfrm>
            <a:off x="457200" y="1600200"/>
            <a:ext cx="8229600" cy="4997152"/>
          </a:xfrm>
        </p:spPr>
        <p:txBody>
          <a:bodyPr>
            <a:normAutofit fontScale="85000" lnSpcReduction="20000"/>
          </a:bodyPr>
          <a:lstStyle/>
          <a:p>
            <a:pPr marL="0" indent="0">
              <a:lnSpc>
                <a:spcPct val="90000"/>
              </a:lnSpc>
              <a:buNone/>
            </a:pPr>
            <a:r>
              <a:rPr lang="en-US" altLang="en-US" dirty="0"/>
              <a:t>Frequency of Training</a:t>
            </a:r>
          </a:p>
          <a:p>
            <a:pPr marL="0" indent="0">
              <a:lnSpc>
                <a:spcPct val="90000"/>
              </a:lnSpc>
              <a:buNone/>
            </a:pPr>
            <a:r>
              <a:rPr lang="en-US" altLang="en-US" dirty="0"/>
              <a:t>			</a:t>
            </a:r>
            <a:r>
              <a:rPr lang="en-US" altLang="en-US" sz="1800" dirty="0"/>
              <a:t>6-10 yrs.		5 times week</a:t>
            </a:r>
            <a:br>
              <a:rPr lang="en-US" altLang="en-US" sz="1800" dirty="0"/>
            </a:br>
            <a:r>
              <a:rPr lang="en-US" altLang="en-US" sz="1800" dirty="0"/>
              <a:t>			11-14 yrs.		5 times week</a:t>
            </a:r>
            <a:br>
              <a:rPr lang="en-US" altLang="en-US" sz="1800" dirty="0"/>
            </a:br>
            <a:r>
              <a:rPr lang="en-US" altLang="en-US" sz="1800" dirty="0"/>
              <a:t>			15-19 yrs.		5 times week</a:t>
            </a:r>
          </a:p>
          <a:p>
            <a:pPr marL="0" indent="0">
              <a:lnSpc>
                <a:spcPct val="90000"/>
              </a:lnSpc>
              <a:buNone/>
            </a:pPr>
            <a:r>
              <a:rPr lang="en-US" altLang="en-US" dirty="0"/>
              <a:t>Duration of training</a:t>
            </a:r>
            <a:endParaRPr lang="en-US" altLang="en-US" sz="2800" dirty="0"/>
          </a:p>
          <a:p>
            <a:pPr lvl="1">
              <a:lnSpc>
                <a:spcPct val="90000"/>
              </a:lnSpc>
              <a:buFontTx/>
              <a:buNone/>
            </a:pPr>
            <a:r>
              <a:rPr lang="en-US" altLang="en-US" sz="2400" dirty="0"/>
              <a:t>				</a:t>
            </a:r>
            <a:r>
              <a:rPr lang="en-US" altLang="en-US" sz="1800" dirty="0"/>
              <a:t>6-10 yrs.		4 hrs.</a:t>
            </a:r>
            <a:br>
              <a:rPr lang="en-US" altLang="en-US" sz="1800" dirty="0"/>
            </a:br>
            <a:r>
              <a:rPr lang="en-US" altLang="en-US" sz="1800" dirty="0"/>
              <a:t>			11-14 yrs.		4 – 6 hrs. </a:t>
            </a:r>
            <a:br>
              <a:rPr lang="en-US" altLang="en-US" sz="1800" dirty="0"/>
            </a:br>
            <a:r>
              <a:rPr lang="en-US" altLang="en-US" sz="1800" dirty="0"/>
              <a:t>			15-19 yrs.		6 – 8 hrs.</a:t>
            </a:r>
          </a:p>
          <a:p>
            <a:pPr marL="0" indent="0">
              <a:lnSpc>
                <a:spcPct val="90000"/>
              </a:lnSpc>
              <a:buNone/>
            </a:pPr>
            <a:r>
              <a:rPr lang="en-US" altLang="en-US" dirty="0"/>
              <a:t>Mode of exercise</a:t>
            </a:r>
          </a:p>
          <a:p>
            <a:pPr marL="0" indent="0">
              <a:lnSpc>
                <a:spcPct val="90000"/>
              </a:lnSpc>
              <a:buNone/>
            </a:pPr>
            <a:endParaRPr lang="en-US" altLang="en-US" sz="2000" dirty="0"/>
          </a:p>
          <a:p>
            <a:pPr marL="0" indent="0">
              <a:lnSpc>
                <a:spcPct val="90000"/>
              </a:lnSpc>
              <a:buNone/>
            </a:pPr>
            <a:r>
              <a:rPr lang="en-US" altLang="en-US" sz="2000" dirty="0"/>
              <a:t>			</a:t>
            </a:r>
            <a:r>
              <a:rPr lang="en-US" altLang="en-US" sz="1800" dirty="0"/>
              <a:t>6-10 yrs.		emphasize play &amp; flexibility</a:t>
            </a:r>
            <a:br>
              <a:rPr lang="en-US" altLang="en-US" sz="1800" dirty="0"/>
            </a:br>
            <a:r>
              <a:rPr lang="en-US" altLang="en-US" sz="1800" dirty="0"/>
              <a:t>			11-14 yrs.		team games, intro long easy intervals</a:t>
            </a:r>
            <a:br>
              <a:rPr lang="en-US" altLang="en-US" sz="1800" dirty="0"/>
            </a:br>
            <a:r>
              <a:rPr lang="en-US" altLang="en-US" sz="1800" dirty="0"/>
              <a:t>			15-19 yrs.		moderate length &amp; short intervals, 						regular training at anaerobic threshold</a:t>
            </a:r>
          </a:p>
          <a:p>
            <a:pPr marL="0" indent="0">
              <a:lnSpc>
                <a:spcPct val="90000"/>
              </a:lnSpc>
              <a:buNone/>
            </a:pPr>
            <a:r>
              <a:rPr lang="en-US" altLang="en-US" dirty="0"/>
              <a:t>Strength training</a:t>
            </a:r>
            <a:r>
              <a:rPr lang="en-US" altLang="en-US" sz="2800" dirty="0"/>
              <a:t>-3 days/</a:t>
            </a:r>
            <a:r>
              <a:rPr lang="en-US" altLang="en-US" sz="2800" dirty="0" err="1"/>
              <a:t>wk</a:t>
            </a:r>
            <a:r>
              <a:rPr lang="en-US" altLang="en-US" sz="2800" dirty="0"/>
              <a:t> </a:t>
            </a:r>
          </a:p>
          <a:p>
            <a:pPr marL="0" indent="0">
              <a:lnSpc>
                <a:spcPct val="90000"/>
              </a:lnSpc>
              <a:buNone/>
            </a:pPr>
            <a:endParaRPr lang="en-US" altLang="en-US" sz="2800" dirty="0"/>
          </a:p>
          <a:p>
            <a:pPr lvl="1">
              <a:lnSpc>
                <a:spcPct val="90000"/>
              </a:lnSpc>
              <a:buFontTx/>
              <a:buNone/>
            </a:pPr>
            <a:r>
              <a:rPr lang="en-US" altLang="en-US" sz="1800" dirty="0"/>
              <a:t>				6-10 yrs.		own body weight   		15 min.</a:t>
            </a:r>
            <a:br>
              <a:rPr lang="en-US" altLang="en-US" sz="1800" dirty="0"/>
            </a:br>
            <a:r>
              <a:rPr lang="en-US" altLang="en-US" sz="1800" dirty="0"/>
              <a:t>			11-14 yrs.		12-20 reps strength endurance 	30 min.</a:t>
            </a:r>
            <a:br>
              <a:rPr lang="en-US" altLang="en-US" sz="1800" dirty="0"/>
            </a:br>
            <a:r>
              <a:rPr lang="en-US" altLang="en-US" sz="1800" dirty="0"/>
              <a:t>			15-19 yrs.		10-12 reps strength/power	45 min.</a:t>
            </a:r>
            <a:r>
              <a:rPr lang="en-US" altLang="en-US" sz="2400" dirty="0"/>
              <a:t>               </a:t>
            </a:r>
          </a:p>
        </p:txBody>
      </p:sp>
    </p:spTree>
    <p:extLst>
      <p:ext uri="{BB962C8B-B14F-4D97-AF65-F5344CB8AC3E}">
        <p14:creationId xmlns:p14="http://schemas.microsoft.com/office/powerpoint/2010/main" val="15774750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US" altLang="en-US"/>
              <a:t>Strength training guidelines</a:t>
            </a:r>
          </a:p>
        </p:txBody>
      </p:sp>
      <p:sp>
        <p:nvSpPr>
          <p:cNvPr id="101379" name="Rectangle 3"/>
          <p:cNvSpPr>
            <a:spLocks noGrp="1" noChangeArrowheads="1"/>
          </p:cNvSpPr>
          <p:nvPr>
            <p:ph type="body" idx="1"/>
          </p:nvPr>
        </p:nvSpPr>
        <p:spPr/>
        <p:txBody>
          <a:bodyPr>
            <a:normAutofit fontScale="85000" lnSpcReduction="10000"/>
          </a:bodyPr>
          <a:lstStyle/>
          <a:p>
            <a:pPr marL="514350" indent="-514350">
              <a:buFont typeface="+mj-lt"/>
              <a:buAutoNum type="arabicPeriod"/>
            </a:pPr>
            <a:r>
              <a:rPr lang="en-US" altLang="en-US" sz="2800" dirty="0"/>
              <a:t>Strength training just one part of varied fitness program.</a:t>
            </a:r>
          </a:p>
          <a:p>
            <a:pPr marL="514350" indent="-514350">
              <a:buFont typeface="+mj-lt"/>
              <a:buAutoNum type="arabicPeriod"/>
            </a:pPr>
            <a:endParaRPr lang="en-US" altLang="en-US" sz="2800" dirty="0"/>
          </a:p>
          <a:p>
            <a:pPr marL="514350" indent="-514350">
              <a:buFont typeface="+mj-lt"/>
              <a:buAutoNum type="arabicPeriod"/>
            </a:pPr>
            <a:r>
              <a:rPr lang="en-US" altLang="en-US" sz="2800" dirty="0"/>
              <a:t>Use calisthenics to build muscle endurance and strength.</a:t>
            </a:r>
          </a:p>
          <a:p>
            <a:pPr marL="514350" indent="-514350">
              <a:buFont typeface="+mj-lt"/>
              <a:buAutoNum type="arabicPeriod"/>
            </a:pPr>
            <a:endParaRPr lang="en-US" altLang="en-US" sz="2800" dirty="0"/>
          </a:p>
          <a:p>
            <a:pPr marL="514350" indent="-514350">
              <a:buFont typeface="+mj-lt"/>
              <a:buAutoNum type="arabicPeriod"/>
            </a:pPr>
            <a:r>
              <a:rPr lang="en-US" altLang="en-US" sz="2800" dirty="0"/>
              <a:t>Use variety of training methods.</a:t>
            </a:r>
          </a:p>
          <a:p>
            <a:pPr marL="514350" indent="-514350">
              <a:buFont typeface="+mj-lt"/>
              <a:buAutoNum type="arabicPeriod"/>
            </a:pPr>
            <a:endParaRPr lang="en-US" altLang="en-US" sz="2800" dirty="0"/>
          </a:p>
          <a:p>
            <a:pPr marL="514350" indent="-514350">
              <a:buFont typeface="+mj-lt"/>
              <a:buAutoNum type="arabicPeriod"/>
            </a:pPr>
            <a:r>
              <a:rPr lang="en-US" altLang="en-US" sz="2800" dirty="0"/>
              <a:t>Proper technique first, low resistance.</a:t>
            </a:r>
          </a:p>
          <a:p>
            <a:pPr marL="514350" indent="-514350">
              <a:buFont typeface="+mj-lt"/>
              <a:buAutoNum type="arabicPeriod"/>
            </a:pPr>
            <a:endParaRPr lang="en-US" altLang="en-US" sz="2800" dirty="0"/>
          </a:p>
          <a:p>
            <a:pPr marL="514350" indent="-514350">
              <a:buFont typeface="+mj-lt"/>
              <a:buAutoNum type="arabicPeriod"/>
            </a:pPr>
            <a:r>
              <a:rPr lang="en-US" altLang="en-US" sz="2800" dirty="0"/>
              <a:t>Progress from low resistance/high reps to higher resistance/ fewer reps.</a:t>
            </a:r>
          </a:p>
        </p:txBody>
      </p:sp>
    </p:spTree>
    <p:extLst>
      <p:ext uri="{BB962C8B-B14F-4D97-AF65-F5344CB8AC3E}">
        <p14:creationId xmlns:p14="http://schemas.microsoft.com/office/powerpoint/2010/main" val="30302729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r>
              <a:rPr lang="en-US" altLang="en-US"/>
              <a:t>Strength training guidelines</a:t>
            </a:r>
          </a:p>
        </p:txBody>
      </p:sp>
      <p:sp>
        <p:nvSpPr>
          <p:cNvPr id="102403" name="Rectangle 3"/>
          <p:cNvSpPr>
            <a:spLocks noGrp="1" noChangeArrowheads="1"/>
          </p:cNvSpPr>
          <p:nvPr>
            <p:ph type="body" idx="1"/>
          </p:nvPr>
        </p:nvSpPr>
        <p:spPr/>
        <p:txBody>
          <a:bodyPr>
            <a:normAutofit lnSpcReduction="10000"/>
          </a:bodyPr>
          <a:lstStyle/>
          <a:p>
            <a:pPr>
              <a:lnSpc>
                <a:spcPct val="90000"/>
              </a:lnSpc>
            </a:pPr>
            <a:r>
              <a:rPr lang="en-US" altLang="en-US" sz="2800" dirty="0"/>
              <a:t>Limit ST to 3X/week, avoid negative or eccentric exercises, use full ROM but do not over extend.</a:t>
            </a:r>
          </a:p>
          <a:p>
            <a:pPr>
              <a:lnSpc>
                <a:spcPct val="90000"/>
              </a:lnSpc>
            </a:pPr>
            <a:endParaRPr lang="en-US" altLang="en-US" sz="2800" dirty="0"/>
          </a:p>
          <a:p>
            <a:pPr>
              <a:lnSpc>
                <a:spcPct val="90000"/>
              </a:lnSpc>
            </a:pPr>
            <a:r>
              <a:rPr lang="en-US" altLang="en-US" sz="2800" dirty="0"/>
              <a:t>Circuit system maximizes CV fitness.</a:t>
            </a:r>
          </a:p>
          <a:p>
            <a:pPr>
              <a:lnSpc>
                <a:spcPct val="90000"/>
              </a:lnSpc>
            </a:pPr>
            <a:endParaRPr lang="en-US" altLang="en-US" sz="2800" dirty="0"/>
          </a:p>
          <a:p>
            <a:pPr>
              <a:lnSpc>
                <a:spcPct val="90000"/>
              </a:lnSpc>
            </a:pPr>
            <a:r>
              <a:rPr lang="en-US" altLang="en-US" sz="2800" dirty="0"/>
              <a:t>Warm up before, flexibility after training.</a:t>
            </a:r>
          </a:p>
          <a:p>
            <a:pPr>
              <a:lnSpc>
                <a:spcPct val="90000"/>
              </a:lnSpc>
            </a:pPr>
            <a:endParaRPr lang="en-US" altLang="en-US" sz="2800" dirty="0"/>
          </a:p>
          <a:p>
            <a:pPr>
              <a:lnSpc>
                <a:spcPct val="90000"/>
              </a:lnSpc>
            </a:pPr>
            <a:r>
              <a:rPr lang="en-US" altLang="en-US" sz="2800" dirty="0"/>
              <a:t>Provide constant experienced adult supervision.</a:t>
            </a:r>
          </a:p>
          <a:p>
            <a:pPr>
              <a:lnSpc>
                <a:spcPct val="90000"/>
              </a:lnSpc>
            </a:pPr>
            <a:endParaRPr lang="en-US" altLang="en-US" sz="2800" dirty="0"/>
          </a:p>
          <a:p>
            <a:pPr>
              <a:lnSpc>
                <a:spcPct val="90000"/>
              </a:lnSpc>
            </a:pPr>
            <a:r>
              <a:rPr lang="en-US" altLang="en-US" sz="2800" dirty="0"/>
              <a:t>Heed pain as a warning, seek medical advice.</a:t>
            </a:r>
          </a:p>
        </p:txBody>
      </p:sp>
    </p:spTree>
    <p:extLst>
      <p:ext uri="{BB962C8B-B14F-4D97-AF65-F5344CB8AC3E}">
        <p14:creationId xmlns:p14="http://schemas.microsoft.com/office/powerpoint/2010/main" val="30455211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04664"/>
            <a:ext cx="8229600" cy="706090"/>
          </a:xfrm>
        </p:spPr>
        <p:txBody>
          <a:bodyPr>
            <a:noAutofit/>
          </a:bodyPr>
          <a:lstStyle/>
          <a:p>
            <a:r>
              <a:rPr lang="en-GB" sz="3200" dirty="0"/>
              <a:t>Considerations when managing and  Teaching Children Strength Training</a:t>
            </a:r>
          </a:p>
        </p:txBody>
      </p:sp>
      <p:sp>
        <p:nvSpPr>
          <p:cNvPr id="3" name="Content Placeholder 2"/>
          <p:cNvSpPr>
            <a:spLocks noGrp="1"/>
          </p:cNvSpPr>
          <p:nvPr>
            <p:ph idx="1"/>
          </p:nvPr>
        </p:nvSpPr>
        <p:spPr>
          <a:xfrm>
            <a:off x="457200" y="1484783"/>
            <a:ext cx="8229600" cy="5378893"/>
          </a:xfrm>
        </p:spPr>
        <p:txBody>
          <a:bodyPr>
            <a:normAutofit fontScale="62500" lnSpcReduction="20000"/>
          </a:bodyPr>
          <a:lstStyle/>
          <a:p>
            <a:pPr lvl="0"/>
            <a:r>
              <a:rPr lang="en-US" dirty="0"/>
              <a:t>Screen for any special health conditions and possible contraindications, such as chronic cardiovascular problems. </a:t>
            </a:r>
          </a:p>
          <a:p>
            <a:pPr lvl="0"/>
            <a:endParaRPr lang="en-GB" dirty="0"/>
          </a:p>
          <a:p>
            <a:pPr lvl="0"/>
            <a:r>
              <a:rPr lang="en-US" dirty="0"/>
              <a:t>Include only participants who are emotionally mature enough to accept instruction and adhere to all policies and procedures and have a definite course of action for disciplinary procedures and dismissal. </a:t>
            </a:r>
          </a:p>
          <a:p>
            <a:pPr lvl="0"/>
            <a:endParaRPr lang="en-GB" dirty="0"/>
          </a:p>
          <a:p>
            <a:pPr lvl="0"/>
            <a:r>
              <a:rPr lang="en-US" dirty="0"/>
              <a:t>Endorse strength training as only one part of a total health and fitness program.. </a:t>
            </a:r>
          </a:p>
          <a:p>
            <a:pPr lvl="0"/>
            <a:endParaRPr lang="en-GB" dirty="0"/>
          </a:p>
          <a:p>
            <a:pPr lvl="0"/>
            <a:r>
              <a:rPr lang="en-US" dirty="0"/>
              <a:t>Evaluate equipment suitability for the age, size and maturity of the child using it. </a:t>
            </a:r>
          </a:p>
          <a:p>
            <a:pPr lvl="0"/>
            <a:endParaRPr lang="en-GB" dirty="0"/>
          </a:p>
          <a:p>
            <a:pPr lvl="0"/>
            <a:r>
              <a:rPr lang="en-US" dirty="0" err="1"/>
              <a:t>Emphasise</a:t>
            </a:r>
            <a:r>
              <a:rPr lang="en-US" dirty="0"/>
              <a:t> and enforce safety at all times. Never turn your back to participants. Pay close attention to each participant. </a:t>
            </a:r>
          </a:p>
          <a:p>
            <a:pPr lvl="0"/>
            <a:endParaRPr lang="en-GB" dirty="0"/>
          </a:p>
          <a:p>
            <a:pPr lvl="0"/>
            <a:r>
              <a:rPr lang="en-US" dirty="0"/>
              <a:t>Provide a thorough warm-up and cool-down for each exercise session. </a:t>
            </a:r>
            <a:endParaRPr lang="en-GB" dirty="0"/>
          </a:p>
          <a:p>
            <a:endParaRPr lang="en-GB" dirty="0"/>
          </a:p>
        </p:txBody>
      </p:sp>
    </p:spTree>
    <p:extLst>
      <p:ext uri="{BB962C8B-B14F-4D97-AF65-F5344CB8AC3E}">
        <p14:creationId xmlns:p14="http://schemas.microsoft.com/office/powerpoint/2010/main" val="24866307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Autofit/>
          </a:bodyPr>
          <a:lstStyle/>
          <a:p>
            <a:r>
              <a:rPr lang="en-GB" sz="3200" dirty="0"/>
              <a:t>Considerations when managing and  Teaching Children Strength Training</a:t>
            </a:r>
          </a:p>
        </p:txBody>
      </p:sp>
      <p:sp>
        <p:nvSpPr>
          <p:cNvPr id="3" name="Content Placeholder 2"/>
          <p:cNvSpPr>
            <a:spLocks noGrp="1"/>
          </p:cNvSpPr>
          <p:nvPr>
            <p:ph idx="1"/>
          </p:nvPr>
        </p:nvSpPr>
        <p:spPr>
          <a:xfrm>
            <a:off x="539552" y="1196752"/>
            <a:ext cx="8229600" cy="5616624"/>
          </a:xfrm>
        </p:spPr>
        <p:txBody>
          <a:bodyPr>
            <a:normAutofit fontScale="62500" lnSpcReduction="20000"/>
          </a:bodyPr>
          <a:lstStyle/>
          <a:p>
            <a:pPr lvl="0"/>
            <a:r>
              <a:rPr lang="en-US" dirty="0"/>
              <a:t>Allow adequate water breaks and suggest that children bring water bottles. </a:t>
            </a:r>
          </a:p>
          <a:p>
            <a:pPr lvl="0"/>
            <a:endParaRPr lang="en-GB" dirty="0"/>
          </a:p>
          <a:p>
            <a:pPr lvl="0"/>
            <a:r>
              <a:rPr lang="en-US" dirty="0"/>
              <a:t>Always accentuate proper technique such as a full range of motion, slow repetition speeds, proper body alignment and proper breathing. </a:t>
            </a:r>
          </a:p>
          <a:p>
            <a:pPr lvl="0"/>
            <a:endParaRPr lang="en-GB" dirty="0"/>
          </a:p>
          <a:p>
            <a:pPr lvl="0"/>
            <a:r>
              <a:rPr lang="en-US" dirty="0"/>
              <a:t>Manage competition. Remember that each child will progress at his or her own pace and that biological age is not an accurate predictor of readiness or performance. </a:t>
            </a:r>
          </a:p>
          <a:p>
            <a:pPr lvl="0"/>
            <a:endParaRPr lang="en-GB" dirty="0"/>
          </a:p>
          <a:p>
            <a:pPr lvl="0"/>
            <a:r>
              <a:rPr lang="en-US" dirty="0"/>
              <a:t>Encourage children to play an active role in their program. Use workout cards to monitor progress and solicit questions</a:t>
            </a:r>
          </a:p>
          <a:p>
            <a:pPr marL="0" lvl="0" indent="0">
              <a:buNone/>
            </a:pPr>
            <a:endParaRPr lang="en-GB" dirty="0"/>
          </a:p>
          <a:p>
            <a:pPr lvl="0"/>
            <a:r>
              <a:rPr lang="en-US" dirty="0"/>
              <a:t>Use a creative approach to design a variety of enjoyable workout programs and incentives (circuit training, small prizes and certificates for participation). </a:t>
            </a:r>
          </a:p>
          <a:p>
            <a:pPr lvl="0"/>
            <a:endParaRPr lang="en-GB" dirty="0"/>
          </a:p>
          <a:p>
            <a:pPr lvl="0"/>
            <a:r>
              <a:rPr lang="en-US" dirty="0"/>
              <a:t>Be a positive role model by encouraging and motivating children to strive for their personal best. </a:t>
            </a:r>
            <a:endParaRPr lang="en-GB" dirty="0"/>
          </a:p>
          <a:p>
            <a:endParaRPr lang="en-GB" dirty="0"/>
          </a:p>
        </p:txBody>
      </p:sp>
    </p:spTree>
    <p:extLst>
      <p:ext uri="{BB962C8B-B14F-4D97-AF65-F5344CB8AC3E}">
        <p14:creationId xmlns:p14="http://schemas.microsoft.com/office/powerpoint/2010/main" val="41321290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Ethical Issues working / training / testing Children</a:t>
            </a:r>
          </a:p>
        </p:txBody>
      </p:sp>
      <p:sp>
        <p:nvSpPr>
          <p:cNvPr id="3" name="Content Placeholder 2"/>
          <p:cNvSpPr>
            <a:spLocks noGrp="1"/>
          </p:cNvSpPr>
          <p:nvPr>
            <p:ph idx="1"/>
          </p:nvPr>
        </p:nvSpPr>
        <p:spPr>
          <a:xfrm>
            <a:off x="457200" y="1600200"/>
            <a:ext cx="8229600" cy="4781128"/>
          </a:xfrm>
        </p:spPr>
        <p:txBody>
          <a:bodyPr/>
          <a:lstStyle/>
          <a:p>
            <a:r>
              <a:rPr lang="en-GB" dirty="0"/>
              <a:t>Disclosure and Barring Service</a:t>
            </a:r>
          </a:p>
          <a:p>
            <a:pPr marL="0" indent="0">
              <a:buNone/>
            </a:pPr>
            <a:endParaRPr lang="en-GB" dirty="0"/>
          </a:p>
          <a:p>
            <a:pPr marL="971550" lvl="1" indent="-514350">
              <a:buFontTx/>
              <a:buAutoNum type="arabicPeriod"/>
              <a:defRPr/>
            </a:pPr>
            <a:r>
              <a:rPr lang="en-US" altLang="en-US" sz="2000" dirty="0">
                <a:ea typeface="ＭＳ Ｐゴシック" pitchFamily="34" charset="-128"/>
              </a:rPr>
              <a:t>Informed consent; Child assent + </a:t>
            </a:r>
            <a:r>
              <a:rPr lang="en-GB" sz="2000" dirty="0"/>
              <a:t>Parental consent</a:t>
            </a:r>
            <a:endParaRPr lang="en-US" altLang="en-US" sz="2000" dirty="0">
              <a:ea typeface="ＭＳ Ｐゴシック" pitchFamily="34" charset="-128"/>
            </a:endParaRPr>
          </a:p>
          <a:p>
            <a:pPr marL="971550" lvl="1" indent="-514350">
              <a:buFontTx/>
              <a:buAutoNum type="arabicPeriod"/>
              <a:defRPr/>
            </a:pPr>
            <a:r>
              <a:rPr lang="en-US" altLang="en-US" sz="2000" dirty="0">
                <a:ea typeface="ＭＳ Ｐゴシック" pitchFamily="34" charset="-128"/>
              </a:rPr>
              <a:t>Openness and disclosure</a:t>
            </a:r>
          </a:p>
          <a:p>
            <a:pPr marL="971550" lvl="1" indent="-514350">
              <a:buFontTx/>
              <a:buAutoNum type="arabicPeriod"/>
              <a:defRPr/>
            </a:pPr>
            <a:r>
              <a:rPr lang="en-US" altLang="en-US" sz="2000" dirty="0">
                <a:ea typeface="ＭＳ Ｐゴシック" pitchFamily="34" charset="-128"/>
              </a:rPr>
              <a:t>Right to withdraw</a:t>
            </a:r>
          </a:p>
          <a:p>
            <a:pPr marL="971550" lvl="1" indent="-514350">
              <a:buFontTx/>
              <a:buAutoNum type="arabicPeriod"/>
              <a:defRPr/>
            </a:pPr>
            <a:r>
              <a:rPr lang="en-US" altLang="en-US" sz="2000" dirty="0">
                <a:ea typeface="ＭＳ Ｐゴシック" pitchFamily="34" charset="-128"/>
              </a:rPr>
              <a:t>Children and vulnerable adults</a:t>
            </a:r>
          </a:p>
          <a:p>
            <a:pPr marL="971550" lvl="1" indent="-514350">
              <a:buFontTx/>
              <a:buAutoNum type="arabicPeriod"/>
              <a:defRPr/>
            </a:pPr>
            <a:r>
              <a:rPr lang="en-US" altLang="en-US" sz="2000" dirty="0">
                <a:ea typeface="ＭＳ Ｐゴシック" pitchFamily="34" charset="-128"/>
              </a:rPr>
              <a:t>Incentives</a:t>
            </a:r>
          </a:p>
          <a:p>
            <a:pPr marL="971550" lvl="1" indent="-514350">
              <a:buFontTx/>
              <a:buAutoNum type="arabicPeriod"/>
              <a:defRPr/>
            </a:pPr>
            <a:r>
              <a:rPr lang="en-US" altLang="en-US" sz="2000" dirty="0">
                <a:ea typeface="ＭＳ Ｐゴシック" pitchFamily="34" charset="-128"/>
              </a:rPr>
              <a:t>Detriment and harm (</a:t>
            </a:r>
            <a:r>
              <a:rPr lang="en-US" altLang="en-US" sz="2000" dirty="0">
                <a:solidFill>
                  <a:srgbClr val="FF0000"/>
                </a:solidFill>
                <a:ea typeface="ＭＳ Ｐゴシック" pitchFamily="34" charset="-128"/>
              </a:rPr>
              <a:t>Maleficence v Beneficence)</a:t>
            </a:r>
            <a:endParaRPr lang="en-US" altLang="en-US" sz="2000" dirty="0">
              <a:ea typeface="ＭＳ Ｐゴシック" pitchFamily="34" charset="-128"/>
            </a:endParaRPr>
          </a:p>
          <a:p>
            <a:pPr marL="971550" lvl="1" indent="-514350">
              <a:buFontTx/>
              <a:buAutoNum type="arabicPeriod"/>
              <a:defRPr/>
            </a:pPr>
            <a:r>
              <a:rPr lang="en-US" altLang="en-US" sz="2000" dirty="0">
                <a:ea typeface="ＭＳ Ｐゴシック" pitchFamily="34" charset="-128"/>
              </a:rPr>
              <a:t>Privacy</a:t>
            </a:r>
          </a:p>
          <a:p>
            <a:pPr marL="971550" lvl="1" indent="-514350">
              <a:buFontTx/>
              <a:buAutoNum type="arabicPeriod"/>
              <a:defRPr/>
            </a:pPr>
            <a:r>
              <a:rPr lang="en-US" altLang="en-US" sz="2000" dirty="0">
                <a:ea typeface="ＭＳ Ｐゴシック" pitchFamily="34" charset="-128"/>
              </a:rPr>
              <a:t>Disclosure</a:t>
            </a:r>
          </a:p>
          <a:p>
            <a:pPr marL="971550" lvl="1" indent="-514350">
              <a:buFontTx/>
              <a:buAutoNum type="arabicPeriod"/>
              <a:defRPr/>
            </a:pPr>
            <a:endParaRPr lang="en-US" altLang="en-US" sz="2000" dirty="0">
              <a:ea typeface="ＭＳ Ｐゴシック" pitchFamily="34" charset="-128"/>
            </a:endParaRPr>
          </a:p>
          <a:p>
            <a:endParaRPr lang="en-GB" dirty="0"/>
          </a:p>
        </p:txBody>
      </p:sp>
    </p:spTree>
    <p:extLst>
      <p:ext uri="{BB962C8B-B14F-4D97-AF65-F5344CB8AC3E}">
        <p14:creationId xmlns:p14="http://schemas.microsoft.com/office/powerpoint/2010/main" val="25620294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1692</TotalTime>
  <Words>2308</Words>
  <Application>Microsoft Office PowerPoint</Application>
  <PresentationFormat>On-screen Show (4:3)</PresentationFormat>
  <Paragraphs>362</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ＭＳ Ｐゴシック</vt:lpstr>
      <vt:lpstr>Arial</vt:lpstr>
      <vt:lpstr>Calibri</vt:lpstr>
      <vt:lpstr>Office Theme</vt:lpstr>
      <vt:lpstr>Paediatric Exercise</vt:lpstr>
      <vt:lpstr>5-18 years Exercise</vt:lpstr>
      <vt:lpstr>Exercise v Physical Activity</vt:lpstr>
      <vt:lpstr>Skeletal Growth and Development</vt:lpstr>
      <vt:lpstr>Body Composition, Growth and Development </vt:lpstr>
      <vt:lpstr>Physical Performance</vt:lpstr>
      <vt:lpstr>Physical Performance</vt:lpstr>
      <vt:lpstr>Training</vt:lpstr>
      <vt:lpstr>Armstrong and Welshman, 2001 Journal of Applied Physiology 85; 546-551</vt:lpstr>
      <vt:lpstr>Physical activity</vt:lpstr>
      <vt:lpstr>Achievement of 5x60</vt:lpstr>
      <vt:lpstr>PowerPoint Presentation</vt:lpstr>
      <vt:lpstr>Wales – not doing too badly</vt:lpstr>
      <vt:lpstr>Inactivity</vt:lpstr>
      <vt:lpstr>Benefits of Physical Activity</vt:lpstr>
      <vt:lpstr>Risk Factors of Childhood Inactivity</vt:lpstr>
      <vt:lpstr>Potential Systematic Review Questions</vt:lpstr>
      <vt:lpstr> At what age does EDD emerge and who is most affected? </vt:lpstr>
      <vt:lpstr> What is the link between sedentary behaviours in children and EDD? </vt:lpstr>
      <vt:lpstr> What is the relationship between EDD and childhood Obesity? </vt:lpstr>
      <vt:lpstr> Can Physical Education Influence the growing prevalence of EDD? </vt:lpstr>
      <vt:lpstr> Is there a link between organised team sport and EDD? </vt:lpstr>
      <vt:lpstr>Key issues / Research  Exercise Deficit Disorder</vt:lpstr>
      <vt:lpstr>Exercise</vt:lpstr>
      <vt:lpstr>Key Areas for Systematic Review</vt:lpstr>
      <vt:lpstr>Intensity of Exercise</vt:lpstr>
      <vt:lpstr>Children are not Small adults!</vt:lpstr>
      <vt:lpstr>Supporting the Child Athlete</vt:lpstr>
      <vt:lpstr>Strength Training</vt:lpstr>
      <vt:lpstr>Contraindicated Exercises for Children</vt:lpstr>
      <vt:lpstr>Training Recommendations</vt:lpstr>
      <vt:lpstr>Assessment</vt:lpstr>
      <vt:lpstr>Precautions For Training Children</vt:lpstr>
      <vt:lpstr>Developing overlaod when Training Children</vt:lpstr>
      <vt:lpstr>Planning the training week</vt:lpstr>
      <vt:lpstr>Strength training guidelines</vt:lpstr>
      <vt:lpstr>Strength training guidelines</vt:lpstr>
      <vt:lpstr>Considerations when managing and  Teaching Children Strength Training</vt:lpstr>
      <vt:lpstr>Considerations when managing and  Teaching Children Strength Training</vt:lpstr>
      <vt:lpstr>Ethical Issues working / training / testing Children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Administrator</dc:creator>
  <cp:lastModifiedBy>Sian Bowen</cp:lastModifiedBy>
  <cp:revision>39</cp:revision>
  <dcterms:created xsi:type="dcterms:W3CDTF">2015-09-23T20:47:44Z</dcterms:created>
  <dcterms:modified xsi:type="dcterms:W3CDTF">2025-09-19T09:58:18Z</dcterms:modified>
</cp:coreProperties>
</file>