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slide+xml" PartName="/ppt/slides/slide19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22.xml"/>
  <Override ContentType="application/vnd.openxmlformats-officedocument.presentationml.slide+xml" PartName="/ppt/slides/slide23.xml"/>
  <Override ContentType="application/vnd.openxmlformats-officedocument.presentationml.slide+xml" PartName="/ppt/slides/slide24.xml"/>
  <Override ContentType="application/vnd.openxmlformats-officedocument.presentationml.slide+xml" PartName="/ppt/slides/slide25.xml"/>
  <Override ContentType="application/vnd.openxmlformats-officedocument.presentationml.slide+xml" PartName="/ppt/slides/slide26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34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</p:sldIdLst>
  <p:sldSz cx="18288000" cy="10287000"/>
  <p:notesSz cx="6858000" cy="9144000"/>
  <p:embeddedFontLst>
    <p:embeddedFont>
      <p:font typeface="Quicksand Bold" charset="1" panose="00000000000000000000"/>
      <p:regular r:id="rId32"/>
    </p:embeddedFont>
    <p:embeddedFont>
      <p:font typeface="Bungee" charset="1" panose="00000000000000000000"/>
      <p:regular r:id="rId3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24" Target="slides/slide19.xml" Type="http://schemas.openxmlformats.org/officeDocument/2006/relationships/slide"/><Relationship Id="rId25" Target="slides/slide20.xml" Type="http://schemas.openxmlformats.org/officeDocument/2006/relationships/slide"/><Relationship Id="rId26" Target="slides/slide21.xml" Type="http://schemas.openxmlformats.org/officeDocument/2006/relationships/slide"/><Relationship Id="rId27" Target="slides/slide22.xml" Type="http://schemas.openxmlformats.org/officeDocument/2006/relationships/slide"/><Relationship Id="rId28" Target="slides/slide23.xml" Type="http://schemas.openxmlformats.org/officeDocument/2006/relationships/slide"/><Relationship Id="rId29" Target="slides/slide24.xml" Type="http://schemas.openxmlformats.org/officeDocument/2006/relationships/slide"/><Relationship Id="rId3" Target="viewProps.xml" Type="http://schemas.openxmlformats.org/officeDocument/2006/relationships/viewProps"/><Relationship Id="rId30" Target="slides/slide25.xml" Type="http://schemas.openxmlformats.org/officeDocument/2006/relationships/slide"/><Relationship Id="rId31" Target="slides/slide26.xml" Type="http://schemas.openxmlformats.org/officeDocument/2006/relationships/slide"/><Relationship Id="rId32" Target="fonts/font32.fntdata" Type="http://schemas.openxmlformats.org/officeDocument/2006/relationships/font"/><Relationship Id="rId33" Target="fonts/font33.fntdata" Type="http://schemas.openxmlformats.org/officeDocument/2006/relationships/font"/><Relationship Id="rId34" Target="notesMasters/notesMaster1.xml" Type="http://schemas.openxmlformats.org/officeDocument/2006/relationships/notesMaster"/><Relationship Id="rId35" Target="theme/theme2.xml" Type="http://schemas.openxmlformats.org/officeDocument/2006/relationships/theme"/><Relationship Id="rId36" Target="notesSlides/notesSlide1.xml" Type="http://schemas.openxmlformats.org/officeDocument/2006/relationships/notesSlide"/><Relationship Id="rId37" Target="notesSlides/notesSlide2.xml" Type="http://schemas.openxmlformats.org/officeDocument/2006/relationships/notesSlide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6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7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If it is the last one, there is no need to submit them when applying to register the company. 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If set up in another country take local advice. 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Relationship Id="rId3" Target="../media/image16.sv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9.png" Type="http://schemas.openxmlformats.org/officeDocument/2006/relationships/image"/><Relationship Id="rId7" Target="../media/image10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9.png" Type="http://schemas.openxmlformats.org/officeDocument/2006/relationships/image"/><Relationship Id="rId3" Target="../media/image20.svg" Type="http://schemas.openxmlformats.org/officeDocument/2006/relationships/image"/><Relationship Id="rId4" Target="../media/image21.png" Type="http://schemas.openxmlformats.org/officeDocument/2006/relationships/image"/><Relationship Id="rId5" Target="../media/image22.svg" Type="http://schemas.openxmlformats.org/officeDocument/2006/relationships/image"/><Relationship Id="rId6" Target="../media/image9.png" Type="http://schemas.openxmlformats.org/officeDocument/2006/relationships/image"/><Relationship Id="rId7" Target="../media/image10.svg" Type="http://schemas.openxmlformats.org/officeDocument/2006/relationships/image"/><Relationship Id="rId8" Target="../media/image23.png" Type="http://schemas.openxmlformats.org/officeDocument/2006/relationships/image"/><Relationship Id="rId9" Target="../media/image24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31.png" Type="http://schemas.openxmlformats.org/officeDocument/2006/relationships/image"/><Relationship Id="rId4" Target="../media/image32.svg" Type="http://schemas.openxmlformats.org/officeDocument/2006/relationships/image"/><Relationship Id="rId5" Target="../media/image33.png" Type="http://schemas.openxmlformats.org/officeDocument/2006/relationships/image"/><Relationship Id="rId6" Target="../media/image34.svg" Type="http://schemas.openxmlformats.org/officeDocument/2006/relationships/image"/><Relationship Id="rId7" Target="../media/image35.png" Type="http://schemas.openxmlformats.org/officeDocument/2006/relationships/image"/><Relationship Id="rId8" Target="../media/image36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7.png" Type="http://schemas.openxmlformats.org/officeDocument/2006/relationships/image"/><Relationship Id="rId3" Target="../media/image38.svg" Type="http://schemas.openxmlformats.org/officeDocument/2006/relationships/image"/><Relationship Id="rId4" Target="../media/image39.png" Type="http://schemas.openxmlformats.org/officeDocument/2006/relationships/image"/><Relationship Id="rId5" Target="../media/image40.svg" Type="http://schemas.openxmlformats.org/officeDocument/2006/relationships/image"/><Relationship Id="rId6" Target="../media/image35.png" Type="http://schemas.openxmlformats.org/officeDocument/2006/relationships/image"/><Relationship Id="rId7" Target="../media/image36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35.png" Type="http://schemas.openxmlformats.org/officeDocument/2006/relationships/image"/><Relationship Id="rId5" Target="../media/image36.svg" Type="http://schemas.openxmlformats.org/officeDocument/2006/relationships/image"/><Relationship Id="rId6" Target="../media/image45.png" Type="http://schemas.openxmlformats.org/officeDocument/2006/relationships/image"/><Relationship Id="rId7" Target="../media/image46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6.svg" Type="http://schemas.openxmlformats.org/officeDocument/2006/relationships/image"/><Relationship Id="rId2" Target="../notesSlides/notesSlide2.xml" Type="http://schemas.openxmlformats.org/officeDocument/2006/relationships/notesSlide"/><Relationship Id="rId3" Target="../media/image41.png" Type="http://schemas.openxmlformats.org/officeDocument/2006/relationships/image"/><Relationship Id="rId4" Target="../media/image42.svg" Type="http://schemas.openxmlformats.org/officeDocument/2006/relationships/image"/><Relationship Id="rId5" Target="../media/image43.png" Type="http://schemas.openxmlformats.org/officeDocument/2006/relationships/image"/><Relationship Id="rId6" Target="../media/image44.svg" Type="http://schemas.openxmlformats.org/officeDocument/2006/relationships/image"/><Relationship Id="rId7" Target="../media/image29.png" Type="http://schemas.openxmlformats.org/officeDocument/2006/relationships/image"/><Relationship Id="rId8" Target="../media/image30.svg" Type="http://schemas.openxmlformats.org/officeDocument/2006/relationships/image"/><Relationship Id="rId9" Target="../media/image35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1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png" Type="http://schemas.openxmlformats.org/officeDocument/2006/relationships/image"/><Relationship Id="rId3" Target="../media/image42.svg" Type="http://schemas.openxmlformats.org/officeDocument/2006/relationships/image"/><Relationship Id="rId4" Target="../media/image43.png" Type="http://schemas.openxmlformats.org/officeDocument/2006/relationships/image"/><Relationship Id="rId5" Target="../media/image44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Relationship Id="rId8" Target="../media/image35.png" Type="http://schemas.openxmlformats.org/officeDocument/2006/relationships/image"/><Relationship Id="rId9" Target="../media/image36.svg" Type="http://schemas.openxmlformats.org/officeDocument/2006/relationships/image"/></Relationships>
</file>

<file path=ppt/slides/_rels/slide2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7.png" Type="http://schemas.openxmlformats.org/officeDocument/2006/relationships/image"/><Relationship Id="rId3" Target="../media/image48.svg" Type="http://schemas.openxmlformats.org/officeDocument/2006/relationships/image"/><Relationship Id="rId4" Target="../media/image35.png" Type="http://schemas.openxmlformats.org/officeDocument/2006/relationships/image"/><Relationship Id="rId5" Target="../media/image36.svg" Type="http://schemas.openxmlformats.org/officeDocument/2006/relationships/image"/><Relationship Id="rId6" Target="../media/image29.png" Type="http://schemas.openxmlformats.org/officeDocument/2006/relationships/image"/><Relationship Id="rId7" Target="../media/image30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003455" y="1028700"/>
            <a:ext cx="12281090" cy="6736945"/>
            <a:chOff x="0" y="0"/>
            <a:chExt cx="3234526" cy="1774339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34526" cy="1774339"/>
            </a:xfrm>
            <a:custGeom>
              <a:avLst/>
              <a:gdLst/>
              <a:ahLst/>
              <a:cxnLst/>
              <a:rect r="r" b="b" t="t" l="l"/>
              <a:pathLst>
                <a:path h="1774339" w="3234526">
                  <a:moveTo>
                    <a:pt x="50431" y="0"/>
                  </a:moveTo>
                  <a:lnTo>
                    <a:pt x="3184094" y="0"/>
                  </a:lnTo>
                  <a:cubicBezTo>
                    <a:pt x="3211947" y="0"/>
                    <a:pt x="3234526" y="22579"/>
                    <a:pt x="3234526" y="50431"/>
                  </a:cubicBezTo>
                  <a:lnTo>
                    <a:pt x="3234526" y="1723908"/>
                  </a:lnTo>
                  <a:cubicBezTo>
                    <a:pt x="3234526" y="1751761"/>
                    <a:pt x="3211947" y="1774339"/>
                    <a:pt x="3184094" y="1774339"/>
                  </a:cubicBezTo>
                  <a:lnTo>
                    <a:pt x="50431" y="1774339"/>
                  </a:lnTo>
                  <a:cubicBezTo>
                    <a:pt x="22579" y="1774339"/>
                    <a:pt x="0" y="1751761"/>
                    <a:pt x="0" y="1723908"/>
                  </a:cubicBezTo>
                  <a:lnTo>
                    <a:pt x="0" y="50431"/>
                  </a:lnTo>
                  <a:cubicBezTo>
                    <a:pt x="0" y="22579"/>
                    <a:pt x="22579" y="0"/>
                    <a:pt x="5043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234526" cy="181243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0" y="9176143"/>
            <a:ext cx="18288000" cy="2809662"/>
            <a:chOff x="0" y="0"/>
            <a:chExt cx="4816593" cy="73999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816592" cy="739993"/>
            </a:xfrm>
            <a:custGeom>
              <a:avLst/>
              <a:gdLst/>
              <a:ahLst/>
              <a:cxnLst/>
              <a:rect r="r" b="b" t="t" l="l"/>
              <a:pathLst>
                <a:path h="739993" w="4816592">
                  <a:moveTo>
                    <a:pt x="33867" y="0"/>
                  </a:moveTo>
                  <a:lnTo>
                    <a:pt x="4782726" y="0"/>
                  </a:lnTo>
                  <a:cubicBezTo>
                    <a:pt x="4791708" y="0"/>
                    <a:pt x="4800322" y="3568"/>
                    <a:pt x="4806673" y="9919"/>
                  </a:cubicBezTo>
                  <a:cubicBezTo>
                    <a:pt x="4813024" y="16271"/>
                    <a:pt x="4816592" y="24885"/>
                    <a:pt x="4816592" y="33867"/>
                  </a:cubicBezTo>
                  <a:lnTo>
                    <a:pt x="4816592" y="706127"/>
                  </a:lnTo>
                  <a:cubicBezTo>
                    <a:pt x="4816592" y="724831"/>
                    <a:pt x="4801430" y="739993"/>
                    <a:pt x="4782726" y="739993"/>
                  </a:cubicBezTo>
                  <a:lnTo>
                    <a:pt x="33867" y="739993"/>
                  </a:lnTo>
                  <a:cubicBezTo>
                    <a:pt x="15163" y="739993"/>
                    <a:pt x="0" y="724831"/>
                    <a:pt x="0" y="706127"/>
                  </a:cubicBezTo>
                  <a:lnTo>
                    <a:pt x="0" y="33867"/>
                  </a:lnTo>
                  <a:cubicBezTo>
                    <a:pt x="0" y="15163"/>
                    <a:pt x="15163" y="0"/>
                    <a:pt x="33867" y="0"/>
                  </a:cubicBezTo>
                  <a:close/>
                </a:path>
              </a:pathLst>
            </a:custGeom>
            <a:solidFill>
              <a:srgbClr val="DC5C6A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4816593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8" id="8"/>
          <p:cNvSpPr/>
          <p:nvPr/>
        </p:nvSpPr>
        <p:spPr>
          <a:xfrm flipH="true" flipV="false" rot="0">
            <a:off x="12908939" y="3939456"/>
            <a:ext cx="4350361" cy="5475282"/>
          </a:xfrm>
          <a:custGeom>
            <a:avLst/>
            <a:gdLst/>
            <a:ahLst/>
            <a:cxnLst/>
            <a:rect r="r" b="b" t="t" l="l"/>
            <a:pathLst>
              <a:path h="5475282" w="4350361">
                <a:moveTo>
                  <a:pt x="4350361" y="0"/>
                </a:moveTo>
                <a:lnTo>
                  <a:pt x="0" y="0"/>
                </a:lnTo>
                <a:lnTo>
                  <a:pt x="0" y="5475282"/>
                </a:lnTo>
                <a:lnTo>
                  <a:pt x="4350361" y="5475282"/>
                </a:lnTo>
                <a:lnTo>
                  <a:pt x="435036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5517182" y="5838775"/>
            <a:ext cx="7253637" cy="1191697"/>
            <a:chOff x="0" y="0"/>
            <a:chExt cx="1910423" cy="313863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910423" cy="313863"/>
            </a:xfrm>
            <a:custGeom>
              <a:avLst/>
              <a:gdLst/>
              <a:ahLst/>
              <a:cxnLst/>
              <a:rect r="r" b="b" t="t" l="l"/>
              <a:pathLst>
                <a:path h="313863" w="1910423">
                  <a:moveTo>
                    <a:pt x="85385" y="0"/>
                  </a:moveTo>
                  <a:lnTo>
                    <a:pt x="1825037" y="0"/>
                  </a:lnTo>
                  <a:cubicBezTo>
                    <a:pt x="1872194" y="0"/>
                    <a:pt x="1910423" y="38228"/>
                    <a:pt x="1910423" y="85385"/>
                  </a:cubicBezTo>
                  <a:lnTo>
                    <a:pt x="1910423" y="228477"/>
                  </a:lnTo>
                  <a:cubicBezTo>
                    <a:pt x="1910423" y="251123"/>
                    <a:pt x="1901427" y="272841"/>
                    <a:pt x="1885414" y="288854"/>
                  </a:cubicBezTo>
                  <a:cubicBezTo>
                    <a:pt x="1869401" y="304867"/>
                    <a:pt x="1847683" y="313863"/>
                    <a:pt x="1825037" y="313863"/>
                  </a:cubicBezTo>
                  <a:lnTo>
                    <a:pt x="85385" y="313863"/>
                  </a:lnTo>
                  <a:cubicBezTo>
                    <a:pt x="62740" y="313863"/>
                    <a:pt x="41022" y="304867"/>
                    <a:pt x="25009" y="288854"/>
                  </a:cubicBezTo>
                  <a:cubicBezTo>
                    <a:pt x="8996" y="272841"/>
                    <a:pt x="0" y="251123"/>
                    <a:pt x="0" y="228477"/>
                  </a:cubicBezTo>
                  <a:lnTo>
                    <a:pt x="0" y="85385"/>
                  </a:lnTo>
                  <a:cubicBezTo>
                    <a:pt x="0" y="62740"/>
                    <a:pt x="8996" y="41022"/>
                    <a:pt x="25009" y="25009"/>
                  </a:cubicBezTo>
                  <a:cubicBezTo>
                    <a:pt x="41022" y="8996"/>
                    <a:pt x="62740" y="0"/>
                    <a:pt x="85385" y="0"/>
                  </a:cubicBezTo>
                  <a:close/>
                </a:path>
              </a:pathLst>
            </a:custGeom>
            <a:solidFill>
              <a:srgbClr val="F2AC34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66675"/>
              <a:ext cx="1910423" cy="38053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3919"/>
                </a:lnSpc>
                <a:spcBef>
                  <a:spcPct val="0"/>
                </a:spcBef>
              </a:pPr>
              <a:r>
                <a:rPr lang="en-US" b="true" sz="2799">
                  <a:solidFill>
                    <a:srgbClr val="FFFFFF"/>
                  </a:solidFill>
                  <a:latin typeface="Quicksand Bold"/>
                  <a:ea typeface="Quicksand Bold"/>
                  <a:cs typeface="Quicksand Bold"/>
                  <a:sym typeface="Quicksand Bold"/>
                </a:rPr>
                <a:t>By Zita Draper </a:t>
              </a:r>
            </a:p>
          </p:txBody>
        </p:sp>
      </p:grpSp>
      <p:sp>
        <p:nvSpPr>
          <p:cNvPr name="Freeform 12" id="12"/>
          <p:cNvSpPr/>
          <p:nvPr/>
        </p:nvSpPr>
        <p:spPr>
          <a:xfrm flipH="false" flipV="false" rot="-557310">
            <a:off x="14693105" y="1634918"/>
            <a:ext cx="1495997" cy="1784812"/>
          </a:xfrm>
          <a:custGeom>
            <a:avLst/>
            <a:gdLst/>
            <a:ahLst/>
            <a:cxnLst/>
            <a:rect r="r" b="b" t="t" l="l"/>
            <a:pathLst>
              <a:path h="1784812" w="1495997">
                <a:moveTo>
                  <a:pt x="0" y="0"/>
                </a:moveTo>
                <a:lnTo>
                  <a:pt x="1495997" y="0"/>
                </a:lnTo>
                <a:lnTo>
                  <a:pt x="1495997" y="1784812"/>
                </a:lnTo>
                <a:lnTo>
                  <a:pt x="0" y="178481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true" flipV="false" rot="0">
            <a:off x="1028700" y="5698445"/>
            <a:ext cx="5033213" cy="3559855"/>
          </a:xfrm>
          <a:custGeom>
            <a:avLst/>
            <a:gdLst/>
            <a:ahLst/>
            <a:cxnLst/>
            <a:rect r="r" b="b" t="t" l="l"/>
            <a:pathLst>
              <a:path h="3559855" w="5033213">
                <a:moveTo>
                  <a:pt x="5033213" y="0"/>
                </a:moveTo>
                <a:lnTo>
                  <a:pt x="0" y="0"/>
                </a:lnTo>
                <a:lnTo>
                  <a:pt x="0" y="3559855"/>
                </a:lnTo>
                <a:lnTo>
                  <a:pt x="5033213" y="3559855"/>
                </a:lnTo>
                <a:lnTo>
                  <a:pt x="503321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435623">
            <a:off x="1713724" y="1679958"/>
            <a:ext cx="1928525" cy="1497237"/>
          </a:xfrm>
          <a:custGeom>
            <a:avLst/>
            <a:gdLst/>
            <a:ahLst/>
            <a:cxnLst/>
            <a:rect r="r" b="b" t="t" l="l"/>
            <a:pathLst>
              <a:path h="1497237" w="1928525">
                <a:moveTo>
                  <a:pt x="0" y="0"/>
                </a:moveTo>
                <a:lnTo>
                  <a:pt x="1928525" y="0"/>
                </a:lnTo>
                <a:lnTo>
                  <a:pt x="1928525" y="1497236"/>
                </a:lnTo>
                <a:lnTo>
                  <a:pt x="0" y="14972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16648981" y="-1131570"/>
            <a:ext cx="2853672" cy="3073185"/>
          </a:xfrm>
          <a:custGeom>
            <a:avLst/>
            <a:gdLst/>
            <a:ahLst/>
            <a:cxnLst/>
            <a:rect r="r" b="b" t="t" l="l"/>
            <a:pathLst>
              <a:path h="3073185" w="2853672">
                <a:moveTo>
                  <a:pt x="0" y="0"/>
                </a:moveTo>
                <a:lnTo>
                  <a:pt x="2853672" y="0"/>
                </a:lnTo>
                <a:lnTo>
                  <a:pt x="2853672" y="3073185"/>
                </a:lnTo>
                <a:lnTo>
                  <a:pt x="0" y="307318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-1214653" y="3186314"/>
            <a:ext cx="2429306" cy="2616176"/>
          </a:xfrm>
          <a:custGeom>
            <a:avLst/>
            <a:gdLst/>
            <a:ahLst/>
            <a:cxnLst/>
            <a:rect r="r" b="b" t="t" l="l"/>
            <a:pathLst>
              <a:path h="2616176" w="2429306">
                <a:moveTo>
                  <a:pt x="0" y="0"/>
                </a:moveTo>
                <a:lnTo>
                  <a:pt x="2429306" y="0"/>
                </a:lnTo>
                <a:lnTo>
                  <a:pt x="2429306" y="2616175"/>
                </a:lnTo>
                <a:lnTo>
                  <a:pt x="0" y="2616175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TextBox 17" id="17"/>
          <p:cNvSpPr txBox="true"/>
          <p:nvPr/>
        </p:nvSpPr>
        <p:spPr>
          <a:xfrm rot="0">
            <a:off x="4432606" y="2008290"/>
            <a:ext cx="9422788" cy="31744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710"/>
              </a:lnSpc>
            </a:pPr>
            <a:r>
              <a:rPr lang="en-US" sz="8567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AN INTRODUCTION TO COMPANIES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947196" y="3887123"/>
            <a:ext cx="15539682" cy="5371177"/>
            <a:chOff x="0" y="0"/>
            <a:chExt cx="4092756" cy="141463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092756" cy="1414631"/>
            </a:xfrm>
            <a:custGeom>
              <a:avLst/>
              <a:gdLst/>
              <a:ahLst/>
              <a:cxnLst/>
              <a:rect r="r" b="b" t="t" l="l"/>
              <a:pathLst>
                <a:path h="1414631" w="4092756">
                  <a:moveTo>
                    <a:pt x="39856" y="0"/>
                  </a:moveTo>
                  <a:lnTo>
                    <a:pt x="4052900" y="0"/>
                  </a:lnTo>
                  <a:cubicBezTo>
                    <a:pt x="4074911" y="0"/>
                    <a:pt x="4092756" y="17844"/>
                    <a:pt x="4092756" y="39856"/>
                  </a:cubicBezTo>
                  <a:lnTo>
                    <a:pt x="4092756" y="1374775"/>
                  </a:lnTo>
                  <a:cubicBezTo>
                    <a:pt x="4092756" y="1385345"/>
                    <a:pt x="4088557" y="1395483"/>
                    <a:pt x="4081082" y="1402957"/>
                  </a:cubicBezTo>
                  <a:cubicBezTo>
                    <a:pt x="4073608" y="1410432"/>
                    <a:pt x="4063470" y="1414631"/>
                    <a:pt x="4052900" y="1414631"/>
                  </a:cubicBezTo>
                  <a:lnTo>
                    <a:pt x="39856" y="1414631"/>
                  </a:lnTo>
                  <a:cubicBezTo>
                    <a:pt x="17844" y="1414631"/>
                    <a:pt x="0" y="1396787"/>
                    <a:pt x="0" y="1374775"/>
                  </a:cubicBezTo>
                  <a:lnTo>
                    <a:pt x="0" y="39856"/>
                  </a:lnTo>
                  <a:cubicBezTo>
                    <a:pt x="0" y="17844"/>
                    <a:pt x="17844" y="0"/>
                    <a:pt x="39856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4092756" cy="14527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5096167" y="4796176"/>
            <a:ext cx="788158" cy="788158"/>
          </a:xfrm>
          <a:custGeom>
            <a:avLst/>
            <a:gdLst/>
            <a:ahLst/>
            <a:cxnLst/>
            <a:rect r="r" b="b" t="t" l="l"/>
            <a:pathLst>
              <a:path h="788158" w="788158">
                <a:moveTo>
                  <a:pt x="0" y="0"/>
                </a:moveTo>
                <a:lnTo>
                  <a:pt x="788158" y="0"/>
                </a:lnTo>
                <a:lnTo>
                  <a:pt x="788158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5096167" y="6962796"/>
            <a:ext cx="788158" cy="788158"/>
          </a:xfrm>
          <a:custGeom>
            <a:avLst/>
            <a:gdLst/>
            <a:ahLst/>
            <a:cxnLst/>
            <a:rect r="r" b="b" t="t" l="l"/>
            <a:pathLst>
              <a:path h="788158" w="788158">
                <a:moveTo>
                  <a:pt x="0" y="0"/>
                </a:moveTo>
                <a:lnTo>
                  <a:pt x="788158" y="0"/>
                </a:lnTo>
                <a:lnTo>
                  <a:pt x="788158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1287701" y="4796176"/>
            <a:ext cx="788158" cy="788158"/>
          </a:xfrm>
          <a:custGeom>
            <a:avLst/>
            <a:gdLst/>
            <a:ahLst/>
            <a:cxnLst/>
            <a:rect r="r" b="b" t="t" l="l"/>
            <a:pathLst>
              <a:path h="788158" w="788158">
                <a:moveTo>
                  <a:pt x="0" y="0"/>
                </a:moveTo>
                <a:lnTo>
                  <a:pt x="788159" y="0"/>
                </a:lnTo>
                <a:lnTo>
                  <a:pt x="788159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1287701" y="6962796"/>
            <a:ext cx="788158" cy="788158"/>
          </a:xfrm>
          <a:custGeom>
            <a:avLst/>
            <a:gdLst/>
            <a:ahLst/>
            <a:cxnLst/>
            <a:rect r="r" b="b" t="t" l="l"/>
            <a:pathLst>
              <a:path h="788158" w="788158">
                <a:moveTo>
                  <a:pt x="0" y="0"/>
                </a:moveTo>
                <a:lnTo>
                  <a:pt x="788159" y="0"/>
                </a:lnTo>
                <a:lnTo>
                  <a:pt x="788159" y="788158"/>
                </a:lnTo>
                <a:lnTo>
                  <a:pt x="0" y="7881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9" id="9"/>
          <p:cNvGrpSpPr/>
          <p:nvPr/>
        </p:nvGrpSpPr>
        <p:grpSpPr>
          <a:xfrm rot="0">
            <a:off x="-776334" y="762719"/>
            <a:ext cx="5690302" cy="9524281"/>
            <a:chOff x="0" y="0"/>
            <a:chExt cx="7587070" cy="12699041"/>
          </a:xfrm>
        </p:grpSpPr>
        <p:sp>
          <p:nvSpPr>
            <p:cNvPr name="Freeform 10" id="10"/>
            <p:cNvSpPr/>
            <p:nvPr/>
          </p:nvSpPr>
          <p:spPr>
            <a:xfrm flipH="true" flipV="false" rot="0">
              <a:off x="0" y="0"/>
              <a:ext cx="7334702" cy="12699041"/>
            </a:xfrm>
            <a:custGeom>
              <a:avLst/>
              <a:gdLst/>
              <a:ahLst/>
              <a:cxnLst/>
              <a:rect r="r" b="b" t="t" l="l"/>
              <a:pathLst>
                <a:path h="12699041" w="7334702">
                  <a:moveTo>
                    <a:pt x="7334702" y="0"/>
                  </a:moveTo>
                  <a:lnTo>
                    <a:pt x="0" y="0"/>
                  </a:lnTo>
                  <a:lnTo>
                    <a:pt x="0" y="12699041"/>
                  </a:lnTo>
                  <a:lnTo>
                    <a:pt x="7334702" y="12699041"/>
                  </a:lnTo>
                  <a:lnTo>
                    <a:pt x="7334702" y="0"/>
                  </a:lnTo>
                  <a:close/>
                </a:path>
              </a:pathLst>
            </a:custGeom>
            <a:blipFill>
              <a:blip r:embed="rId4">
                <a:extLs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 l="-23777" t="0" r="-30471" b="0"/>
              </a:stretch>
            </a:blipFill>
          </p:spPr>
        </p:sp>
        <p:grpSp>
          <p:nvGrpSpPr>
            <p:cNvPr name="Group 11" id="11"/>
            <p:cNvGrpSpPr/>
            <p:nvPr/>
          </p:nvGrpSpPr>
          <p:grpSpPr>
            <a:xfrm rot="0">
              <a:off x="5829069" y="842833"/>
              <a:ext cx="1758001" cy="2625846"/>
              <a:chOff x="0" y="0"/>
              <a:chExt cx="544168" cy="812800"/>
            </a:xfrm>
          </p:grpSpPr>
          <p:sp>
            <p:nvSpPr>
              <p:cNvPr name="Freeform 12" id="12"/>
              <p:cNvSpPr/>
              <p:nvPr/>
            </p:nvSpPr>
            <p:spPr>
              <a:xfrm flipH="false" flipV="false" rot="0">
                <a:off x="0" y="0"/>
                <a:ext cx="544168" cy="812800"/>
              </a:xfrm>
              <a:custGeom>
                <a:avLst/>
                <a:gdLst/>
                <a:ahLst/>
                <a:cxnLst/>
                <a:rect r="r" b="b" t="t" l="l"/>
                <a:pathLst>
                  <a:path h="812800" w="544168">
                    <a:moveTo>
                      <a:pt x="272084" y="0"/>
                    </a:moveTo>
                    <a:cubicBezTo>
                      <a:pt x="121816" y="0"/>
                      <a:pt x="0" y="181951"/>
                      <a:pt x="0" y="406400"/>
                    </a:cubicBezTo>
                    <a:cubicBezTo>
                      <a:pt x="0" y="630849"/>
                      <a:pt x="121816" y="812800"/>
                      <a:pt x="272084" y="812800"/>
                    </a:cubicBezTo>
                    <a:cubicBezTo>
                      <a:pt x="422352" y="812800"/>
                      <a:pt x="544168" y="630849"/>
                      <a:pt x="544168" y="406400"/>
                    </a:cubicBezTo>
                    <a:cubicBezTo>
                      <a:pt x="544168" y="181951"/>
                      <a:pt x="422352" y="0"/>
                      <a:pt x="272084" y="0"/>
                    </a:cubicBezTo>
                    <a:close/>
                  </a:path>
                </a:pathLst>
              </a:custGeom>
              <a:solidFill>
                <a:srgbClr val="FCDDE3"/>
              </a:solidFill>
            </p:spPr>
          </p:sp>
          <p:sp>
            <p:nvSpPr>
              <p:cNvPr name="TextBox 13" id="13"/>
              <p:cNvSpPr txBox="true"/>
              <p:nvPr/>
            </p:nvSpPr>
            <p:spPr>
              <a:xfrm>
                <a:off x="51016" y="38100"/>
                <a:ext cx="442137" cy="698500"/>
              </a:xfrm>
              <a:prstGeom prst="rect">
                <a:avLst/>
              </a:prstGeom>
            </p:spPr>
            <p:txBody>
              <a:bodyPr anchor="ctr" rtlCol="false" tIns="50800" lIns="50800" bIns="50800" rIns="50800"/>
              <a:lstStyle/>
              <a:p>
                <a:pPr algn="ctr">
                  <a:lnSpc>
                    <a:spcPts val="2659"/>
                  </a:lnSpc>
                </a:pPr>
              </a:p>
            </p:txBody>
          </p:sp>
        </p:grpSp>
      </p:grpSp>
      <p:sp>
        <p:nvSpPr>
          <p:cNvPr name="TextBox 14" id="14"/>
          <p:cNvSpPr txBox="true"/>
          <p:nvPr/>
        </p:nvSpPr>
        <p:spPr>
          <a:xfrm rot="0">
            <a:off x="5096167" y="1604962"/>
            <a:ext cx="12163133" cy="1259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Content 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6252485" y="4734387"/>
            <a:ext cx="4191547" cy="9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Aims and Learning Objectives 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6252485" y="6901007"/>
            <a:ext cx="4191547" cy="9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Companies and their formation 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2391087" y="4734387"/>
            <a:ext cx="4868213" cy="4718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Next week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2391087" y="6901007"/>
            <a:ext cx="4304325" cy="9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Thank you, any questions?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327632" y="1604962"/>
            <a:ext cx="9624124" cy="1259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Revisit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327632" y="3346547"/>
            <a:ext cx="8373566" cy="1247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36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For the next 2-3 minutes revisit your notes from week 1 in relation to companies - to refresh your memory. </a:t>
            </a:r>
          </a:p>
        </p:txBody>
      </p:sp>
      <p:grpSp>
        <p:nvGrpSpPr>
          <p:cNvPr name="Group 4" id="4"/>
          <p:cNvGrpSpPr/>
          <p:nvPr/>
        </p:nvGrpSpPr>
        <p:grpSpPr>
          <a:xfrm rot="0">
            <a:off x="1028700" y="9258300"/>
            <a:ext cx="17970690" cy="2809662"/>
            <a:chOff x="0" y="0"/>
            <a:chExt cx="4733021" cy="739993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DC5C6A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7" id="7"/>
          <p:cNvSpPr/>
          <p:nvPr/>
        </p:nvSpPr>
        <p:spPr>
          <a:xfrm flipH="false" flipV="false" rot="0">
            <a:off x="15070108" y="2814380"/>
            <a:ext cx="3217892" cy="3465422"/>
          </a:xfrm>
          <a:custGeom>
            <a:avLst/>
            <a:gdLst/>
            <a:ahLst/>
            <a:cxnLst/>
            <a:rect r="r" b="b" t="t" l="l"/>
            <a:pathLst>
              <a:path h="3465422" w="3217892">
                <a:moveTo>
                  <a:pt x="0" y="0"/>
                </a:moveTo>
                <a:lnTo>
                  <a:pt x="3217892" y="0"/>
                </a:lnTo>
                <a:lnTo>
                  <a:pt x="3217892" y="3465422"/>
                </a:lnTo>
                <a:lnTo>
                  <a:pt x="0" y="34654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430994" y="2911624"/>
            <a:ext cx="4828306" cy="6622365"/>
          </a:xfrm>
          <a:custGeom>
            <a:avLst/>
            <a:gdLst/>
            <a:ahLst/>
            <a:cxnLst/>
            <a:rect r="r" b="b" t="t" l="l"/>
            <a:pathLst>
              <a:path h="6622365" w="4828306">
                <a:moveTo>
                  <a:pt x="0" y="0"/>
                </a:moveTo>
                <a:lnTo>
                  <a:pt x="4828306" y="0"/>
                </a:lnTo>
                <a:lnTo>
                  <a:pt x="4828306" y="6622364"/>
                </a:lnTo>
                <a:lnTo>
                  <a:pt x="0" y="662236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2609924" y="-1122008"/>
            <a:ext cx="2460184" cy="2649428"/>
          </a:xfrm>
          <a:custGeom>
            <a:avLst/>
            <a:gdLst/>
            <a:ahLst/>
            <a:cxnLst/>
            <a:rect r="r" b="b" t="t" l="l"/>
            <a:pathLst>
              <a:path h="2649428" w="2460184">
                <a:moveTo>
                  <a:pt x="0" y="0"/>
                </a:moveTo>
                <a:lnTo>
                  <a:pt x="2460184" y="0"/>
                </a:lnTo>
                <a:lnTo>
                  <a:pt x="2460184" y="2649428"/>
                </a:lnTo>
                <a:lnTo>
                  <a:pt x="0" y="264942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392191" y="3645422"/>
            <a:ext cx="6579976" cy="2363933"/>
            <a:chOff x="0" y="0"/>
            <a:chExt cx="1732998" cy="622600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732998" cy="622600"/>
            </a:xfrm>
            <a:custGeom>
              <a:avLst/>
              <a:gdLst/>
              <a:ahLst/>
              <a:cxnLst/>
              <a:rect r="r" b="b" t="t" l="l"/>
              <a:pathLst>
                <a:path h="622600" w="1732998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2392191" y="6325916"/>
            <a:ext cx="6579976" cy="2363933"/>
            <a:chOff x="0" y="0"/>
            <a:chExt cx="1732998" cy="622600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732998" cy="622600"/>
            </a:xfrm>
            <a:custGeom>
              <a:avLst/>
              <a:gdLst/>
              <a:ahLst/>
              <a:cxnLst/>
              <a:rect r="r" b="b" t="t" l="l"/>
              <a:pathLst>
                <a:path h="622600" w="1732998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315833" y="3645422"/>
            <a:ext cx="6579976" cy="2363933"/>
            <a:chOff x="0" y="0"/>
            <a:chExt cx="1732998" cy="6226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732998" cy="622600"/>
            </a:xfrm>
            <a:custGeom>
              <a:avLst/>
              <a:gdLst/>
              <a:ahLst/>
              <a:cxnLst/>
              <a:rect r="r" b="b" t="t" l="l"/>
              <a:pathLst>
                <a:path h="622600" w="1732998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315833" y="6325916"/>
            <a:ext cx="6579976" cy="2363933"/>
            <a:chOff x="0" y="0"/>
            <a:chExt cx="1732998" cy="6226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732998" cy="622600"/>
            </a:xfrm>
            <a:custGeom>
              <a:avLst/>
              <a:gdLst/>
              <a:ahLst/>
              <a:cxnLst/>
              <a:rect r="r" b="b" t="t" l="l"/>
              <a:pathLst>
                <a:path h="622600" w="1732998">
                  <a:moveTo>
                    <a:pt x="52946" y="0"/>
                  </a:moveTo>
                  <a:lnTo>
                    <a:pt x="1680052" y="0"/>
                  </a:lnTo>
                  <a:cubicBezTo>
                    <a:pt x="1694094" y="0"/>
                    <a:pt x="1707561" y="5578"/>
                    <a:pt x="1717490" y="15508"/>
                  </a:cubicBezTo>
                  <a:cubicBezTo>
                    <a:pt x="1727420" y="25437"/>
                    <a:pt x="1732998" y="38904"/>
                    <a:pt x="1732998" y="52946"/>
                  </a:cubicBezTo>
                  <a:lnTo>
                    <a:pt x="1732998" y="569653"/>
                  </a:lnTo>
                  <a:cubicBezTo>
                    <a:pt x="1732998" y="583696"/>
                    <a:pt x="1727420" y="597163"/>
                    <a:pt x="1717490" y="607092"/>
                  </a:cubicBezTo>
                  <a:cubicBezTo>
                    <a:pt x="1707561" y="617021"/>
                    <a:pt x="1694094" y="622600"/>
                    <a:pt x="1680052" y="622600"/>
                  </a:cubicBezTo>
                  <a:lnTo>
                    <a:pt x="52946" y="622600"/>
                  </a:lnTo>
                  <a:cubicBezTo>
                    <a:pt x="38904" y="622600"/>
                    <a:pt x="25437" y="617021"/>
                    <a:pt x="15508" y="607092"/>
                  </a:cubicBezTo>
                  <a:cubicBezTo>
                    <a:pt x="5578" y="597163"/>
                    <a:pt x="0" y="583696"/>
                    <a:pt x="0" y="569653"/>
                  </a:cubicBezTo>
                  <a:lnTo>
                    <a:pt x="0" y="52946"/>
                  </a:lnTo>
                  <a:cubicBezTo>
                    <a:pt x="0" y="38904"/>
                    <a:pt x="5578" y="25437"/>
                    <a:pt x="15508" y="15508"/>
                  </a:cubicBezTo>
                  <a:cubicBezTo>
                    <a:pt x="25437" y="5578"/>
                    <a:pt x="38904" y="0"/>
                    <a:pt x="52946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1732998" cy="6607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16445552" y="784388"/>
            <a:ext cx="2678879" cy="2770024"/>
          </a:xfrm>
          <a:custGeom>
            <a:avLst/>
            <a:gdLst/>
            <a:ahLst/>
            <a:cxnLst/>
            <a:rect r="r" b="b" t="t" l="l"/>
            <a:pathLst>
              <a:path h="2770024" w="2678879">
                <a:moveTo>
                  <a:pt x="0" y="0"/>
                </a:moveTo>
                <a:lnTo>
                  <a:pt x="2678880" y="0"/>
                </a:lnTo>
                <a:lnTo>
                  <a:pt x="2678880" y="2770024"/>
                </a:lnTo>
                <a:lnTo>
                  <a:pt x="0" y="27700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64087" t="0" r="-224693" b="-253429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-304291">
            <a:off x="11784082" y="8805984"/>
            <a:ext cx="2733184" cy="2386312"/>
          </a:xfrm>
          <a:custGeom>
            <a:avLst/>
            <a:gdLst/>
            <a:ahLst/>
            <a:cxnLst/>
            <a:rect r="r" b="b" t="t" l="l"/>
            <a:pathLst>
              <a:path h="2386312" w="2733184">
                <a:moveTo>
                  <a:pt x="0" y="0"/>
                </a:moveTo>
                <a:lnTo>
                  <a:pt x="2733184" y="0"/>
                </a:lnTo>
                <a:lnTo>
                  <a:pt x="2733184" y="2386313"/>
                </a:lnTo>
                <a:lnTo>
                  <a:pt x="0" y="238631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77892" t="-57856" r="-233142" b="-387259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1028700" y="1001636"/>
            <a:ext cx="1898268" cy="2044289"/>
          </a:xfrm>
          <a:custGeom>
            <a:avLst/>
            <a:gdLst/>
            <a:ahLst/>
            <a:cxnLst/>
            <a:rect r="r" b="b" t="t" l="l"/>
            <a:pathLst>
              <a:path h="2044289" w="1898268">
                <a:moveTo>
                  <a:pt x="0" y="0"/>
                </a:moveTo>
                <a:lnTo>
                  <a:pt x="1898268" y="0"/>
                </a:lnTo>
                <a:lnTo>
                  <a:pt x="1898268" y="2044289"/>
                </a:lnTo>
                <a:lnTo>
                  <a:pt x="0" y="20442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346610">
            <a:off x="-3431390" y="4634210"/>
            <a:ext cx="5289022" cy="2750291"/>
          </a:xfrm>
          <a:custGeom>
            <a:avLst/>
            <a:gdLst/>
            <a:ahLst/>
            <a:cxnLst/>
            <a:rect r="r" b="b" t="t" l="l"/>
            <a:pathLst>
              <a:path h="2750291" w="5289022">
                <a:moveTo>
                  <a:pt x="0" y="0"/>
                </a:moveTo>
                <a:lnTo>
                  <a:pt x="5289022" y="0"/>
                </a:lnTo>
                <a:lnTo>
                  <a:pt x="5289022" y="2750292"/>
                </a:lnTo>
                <a:lnTo>
                  <a:pt x="0" y="275029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8" id="18"/>
          <p:cNvSpPr txBox="true"/>
          <p:nvPr/>
        </p:nvSpPr>
        <p:spPr>
          <a:xfrm rot="0">
            <a:off x="2926968" y="1577898"/>
            <a:ext cx="12434063" cy="125920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919"/>
              </a:lnSpc>
            </a:pPr>
            <a:r>
              <a:rPr lang="en-US" sz="8799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Companies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3074055" y="4017764"/>
            <a:ext cx="5216248" cy="4718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Owners -Members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241448" y="6698258"/>
            <a:ext cx="4881462" cy="14624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have already seen the different types of companies. 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952045" y="4017764"/>
            <a:ext cx="5307553" cy="4718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Managers - Directors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9738999" y="6698258"/>
            <a:ext cx="5733644" cy="9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Our focus for this session will be private companies......</a:t>
            </a:r>
          </a:p>
        </p:txBody>
      </p:sp>
      <p:sp>
        <p:nvSpPr>
          <p:cNvPr name="Freeform 23" id="23"/>
          <p:cNvSpPr/>
          <p:nvPr/>
        </p:nvSpPr>
        <p:spPr>
          <a:xfrm flipH="false" flipV="false" rot="0">
            <a:off x="6891288" y="9265257"/>
            <a:ext cx="1898268" cy="2044289"/>
          </a:xfrm>
          <a:custGeom>
            <a:avLst/>
            <a:gdLst/>
            <a:ahLst/>
            <a:cxnLst/>
            <a:rect r="r" b="b" t="t" l="l"/>
            <a:pathLst>
              <a:path h="2044289" w="1898268">
                <a:moveTo>
                  <a:pt x="0" y="0"/>
                </a:moveTo>
                <a:lnTo>
                  <a:pt x="1898269" y="0"/>
                </a:lnTo>
                <a:lnTo>
                  <a:pt x="1898269" y="2044289"/>
                </a:lnTo>
                <a:lnTo>
                  <a:pt x="0" y="204428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44000" y="1028700"/>
            <a:ext cx="8085763" cy="2220488"/>
            <a:chOff x="0" y="0"/>
            <a:chExt cx="2130985" cy="58520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30985" cy="585205"/>
            </a:xfrm>
            <a:custGeom>
              <a:avLst/>
              <a:gdLst/>
              <a:ahLst/>
              <a:cxnLst/>
              <a:rect r="r" b="b" t="t" l="l"/>
              <a:pathLst>
                <a:path h="585205" w="2130985">
                  <a:moveTo>
                    <a:pt x="95748" y="0"/>
                  </a:moveTo>
                  <a:lnTo>
                    <a:pt x="2035238" y="0"/>
                  </a:lnTo>
                  <a:cubicBezTo>
                    <a:pt x="2088118" y="0"/>
                    <a:pt x="2130985" y="42868"/>
                    <a:pt x="2130985" y="95748"/>
                  </a:cubicBezTo>
                  <a:lnTo>
                    <a:pt x="2130985" y="489457"/>
                  </a:lnTo>
                  <a:cubicBezTo>
                    <a:pt x="2130985" y="514851"/>
                    <a:pt x="2120898" y="539205"/>
                    <a:pt x="2102941" y="557161"/>
                  </a:cubicBezTo>
                  <a:cubicBezTo>
                    <a:pt x="2084985" y="575117"/>
                    <a:pt x="2060632" y="585205"/>
                    <a:pt x="2035238" y="585205"/>
                  </a:cubicBezTo>
                  <a:lnTo>
                    <a:pt x="95748" y="585205"/>
                  </a:lnTo>
                  <a:cubicBezTo>
                    <a:pt x="42868" y="585205"/>
                    <a:pt x="0" y="542337"/>
                    <a:pt x="0" y="489457"/>
                  </a:cubicBezTo>
                  <a:lnTo>
                    <a:pt x="0" y="95748"/>
                  </a:lnTo>
                  <a:cubicBezTo>
                    <a:pt x="0" y="42868"/>
                    <a:pt x="42868" y="0"/>
                    <a:pt x="95748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130985" cy="62330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9144000" y="5197906"/>
            <a:ext cx="8085763" cy="1735200"/>
            <a:chOff x="0" y="0"/>
            <a:chExt cx="2130985" cy="45730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130985" cy="457308"/>
            </a:xfrm>
            <a:custGeom>
              <a:avLst/>
              <a:gdLst/>
              <a:ahLst/>
              <a:cxnLst/>
              <a:rect r="r" b="b" t="t" l="l"/>
              <a:pathLst>
                <a:path h="457308" w="2130985">
                  <a:moveTo>
                    <a:pt x="95748" y="0"/>
                  </a:moveTo>
                  <a:lnTo>
                    <a:pt x="2035238" y="0"/>
                  </a:lnTo>
                  <a:cubicBezTo>
                    <a:pt x="2088118" y="0"/>
                    <a:pt x="2130985" y="42868"/>
                    <a:pt x="2130985" y="95748"/>
                  </a:cubicBezTo>
                  <a:lnTo>
                    <a:pt x="2130985" y="361561"/>
                  </a:lnTo>
                  <a:cubicBezTo>
                    <a:pt x="2130985" y="414440"/>
                    <a:pt x="2088118" y="457308"/>
                    <a:pt x="2035238" y="457308"/>
                  </a:cubicBezTo>
                  <a:lnTo>
                    <a:pt x="95748" y="457308"/>
                  </a:lnTo>
                  <a:cubicBezTo>
                    <a:pt x="42868" y="457308"/>
                    <a:pt x="0" y="414440"/>
                    <a:pt x="0" y="361561"/>
                  </a:cubicBezTo>
                  <a:lnTo>
                    <a:pt x="0" y="95748"/>
                  </a:lnTo>
                  <a:cubicBezTo>
                    <a:pt x="0" y="42868"/>
                    <a:pt x="42868" y="0"/>
                    <a:pt x="95748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2130985" cy="4954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144000" y="3358000"/>
            <a:ext cx="8085763" cy="1735200"/>
            <a:chOff x="0" y="0"/>
            <a:chExt cx="2130985" cy="457308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130985" cy="457308"/>
            </a:xfrm>
            <a:custGeom>
              <a:avLst/>
              <a:gdLst/>
              <a:ahLst/>
              <a:cxnLst/>
              <a:rect r="r" b="b" t="t" l="l"/>
              <a:pathLst>
                <a:path h="457308" w="2130985">
                  <a:moveTo>
                    <a:pt x="95748" y="0"/>
                  </a:moveTo>
                  <a:lnTo>
                    <a:pt x="2035238" y="0"/>
                  </a:lnTo>
                  <a:cubicBezTo>
                    <a:pt x="2088118" y="0"/>
                    <a:pt x="2130985" y="42868"/>
                    <a:pt x="2130985" y="95748"/>
                  </a:cubicBezTo>
                  <a:lnTo>
                    <a:pt x="2130985" y="361561"/>
                  </a:lnTo>
                  <a:cubicBezTo>
                    <a:pt x="2130985" y="414440"/>
                    <a:pt x="2088118" y="457308"/>
                    <a:pt x="2035238" y="457308"/>
                  </a:cubicBezTo>
                  <a:lnTo>
                    <a:pt x="95748" y="457308"/>
                  </a:lnTo>
                  <a:cubicBezTo>
                    <a:pt x="42868" y="457308"/>
                    <a:pt x="0" y="414440"/>
                    <a:pt x="0" y="361561"/>
                  </a:cubicBezTo>
                  <a:lnTo>
                    <a:pt x="0" y="95748"/>
                  </a:lnTo>
                  <a:cubicBezTo>
                    <a:pt x="0" y="42868"/>
                    <a:pt x="42868" y="0"/>
                    <a:pt x="95748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130985" cy="49540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144000" y="7037812"/>
            <a:ext cx="8115300" cy="2220488"/>
            <a:chOff x="0" y="0"/>
            <a:chExt cx="2138770" cy="585205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138770" cy="585205"/>
            </a:xfrm>
            <a:custGeom>
              <a:avLst/>
              <a:gdLst/>
              <a:ahLst/>
              <a:cxnLst/>
              <a:rect r="r" b="b" t="t" l="l"/>
              <a:pathLst>
                <a:path h="585205" w="2138770">
                  <a:moveTo>
                    <a:pt x="95399" y="0"/>
                  </a:moveTo>
                  <a:lnTo>
                    <a:pt x="2043371" y="0"/>
                  </a:lnTo>
                  <a:cubicBezTo>
                    <a:pt x="2068672" y="0"/>
                    <a:pt x="2092937" y="10051"/>
                    <a:pt x="2110828" y="27942"/>
                  </a:cubicBezTo>
                  <a:cubicBezTo>
                    <a:pt x="2128719" y="45833"/>
                    <a:pt x="2138770" y="70098"/>
                    <a:pt x="2138770" y="95399"/>
                  </a:cubicBezTo>
                  <a:lnTo>
                    <a:pt x="2138770" y="489806"/>
                  </a:lnTo>
                  <a:cubicBezTo>
                    <a:pt x="2138770" y="542493"/>
                    <a:pt x="2096058" y="585205"/>
                    <a:pt x="2043371" y="585205"/>
                  </a:cubicBezTo>
                  <a:lnTo>
                    <a:pt x="95399" y="585205"/>
                  </a:lnTo>
                  <a:cubicBezTo>
                    <a:pt x="42712" y="585205"/>
                    <a:pt x="0" y="542493"/>
                    <a:pt x="0" y="489806"/>
                  </a:cubicBezTo>
                  <a:lnTo>
                    <a:pt x="0" y="95399"/>
                  </a:lnTo>
                  <a:cubicBezTo>
                    <a:pt x="0" y="42712"/>
                    <a:pt x="42712" y="0"/>
                    <a:pt x="95399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2138770" cy="62330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4" id="14"/>
          <p:cNvSpPr/>
          <p:nvPr/>
        </p:nvSpPr>
        <p:spPr>
          <a:xfrm flipH="false" flipV="false" rot="0">
            <a:off x="-2386625" y="3129913"/>
            <a:ext cx="9507104" cy="10238420"/>
          </a:xfrm>
          <a:custGeom>
            <a:avLst/>
            <a:gdLst/>
            <a:ahLst/>
            <a:cxnLst/>
            <a:rect r="r" b="b" t="t" l="l"/>
            <a:pathLst>
              <a:path h="10238420" w="9507104">
                <a:moveTo>
                  <a:pt x="0" y="0"/>
                </a:moveTo>
                <a:lnTo>
                  <a:pt x="9507104" y="0"/>
                </a:lnTo>
                <a:lnTo>
                  <a:pt x="9507104" y="10238419"/>
                </a:lnTo>
                <a:lnTo>
                  <a:pt x="0" y="102384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5" id="15"/>
          <p:cNvSpPr/>
          <p:nvPr/>
        </p:nvSpPr>
        <p:spPr>
          <a:xfrm flipH="true" flipV="false" rot="0">
            <a:off x="1024580" y="4225600"/>
            <a:ext cx="6664106" cy="7200900"/>
          </a:xfrm>
          <a:custGeom>
            <a:avLst/>
            <a:gdLst/>
            <a:ahLst/>
            <a:cxnLst/>
            <a:rect r="r" b="b" t="t" l="l"/>
            <a:pathLst>
              <a:path h="7200900" w="6664106">
                <a:moveTo>
                  <a:pt x="6664106" y="0"/>
                </a:moveTo>
                <a:lnTo>
                  <a:pt x="0" y="0"/>
                </a:lnTo>
                <a:lnTo>
                  <a:pt x="0" y="7200900"/>
                </a:lnTo>
                <a:lnTo>
                  <a:pt x="6664106" y="7200900"/>
                </a:lnTo>
                <a:lnTo>
                  <a:pt x="6664106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6" id="16"/>
          <p:cNvSpPr txBox="true"/>
          <p:nvPr/>
        </p:nvSpPr>
        <p:spPr>
          <a:xfrm rot="0">
            <a:off x="1024580" y="1081669"/>
            <a:ext cx="7635354" cy="2066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Form a Company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10036448" y="1448382"/>
            <a:ext cx="3182829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7"/>
              </a:lnSpc>
            </a:pPr>
            <a:r>
              <a:rPr lang="en-US" sz="2698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Form; 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3314527" y="3641480"/>
            <a:ext cx="3261683" cy="7581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67"/>
              </a:lnSpc>
            </a:pPr>
            <a:r>
              <a:rPr lang="en-US" sz="26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 fee needs to be paid.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036448" y="5598781"/>
            <a:ext cx="3182829" cy="8763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7"/>
              </a:lnSpc>
            </a:pPr>
            <a:r>
              <a:rPr lang="en-US" sz="2698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More documents;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0036448" y="7681331"/>
            <a:ext cx="3182829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7"/>
              </a:lnSpc>
            </a:pPr>
            <a:r>
              <a:rPr lang="en-US" sz="2698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Outcome;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3314527" y="1554823"/>
            <a:ext cx="3261683" cy="15011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67"/>
              </a:lnSpc>
            </a:pPr>
            <a:r>
              <a:rPr lang="en-US" sz="26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 form needs to be sent to the registrar of companies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036448" y="3758875"/>
            <a:ext cx="3182829" cy="4667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37"/>
              </a:lnSpc>
            </a:pPr>
            <a:r>
              <a:rPr lang="en-US" sz="2698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Fee; 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3314527" y="5481385"/>
            <a:ext cx="3261683" cy="112964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67"/>
              </a:lnSpc>
            </a:pPr>
            <a:r>
              <a:rPr lang="en-US" sz="26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MOA</a:t>
            </a:r>
          </a:p>
          <a:p>
            <a:pPr algn="l">
              <a:lnSpc>
                <a:spcPts val="2967"/>
              </a:lnSpc>
            </a:pPr>
          </a:p>
          <a:p>
            <a:pPr algn="l">
              <a:lnSpc>
                <a:spcPts val="2967"/>
              </a:lnSpc>
            </a:pPr>
            <a:r>
              <a:rPr lang="en-US" sz="26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AOA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3314527" y="7563935"/>
            <a:ext cx="3261683" cy="75816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67"/>
              </a:lnSpc>
            </a:pPr>
            <a:r>
              <a:rPr lang="en-US" sz="26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Certificate of incorporation </a:t>
            </a:r>
          </a:p>
        </p:txBody>
      </p:sp>
      <p:grpSp>
        <p:nvGrpSpPr>
          <p:cNvPr name="Group 25" id="25"/>
          <p:cNvGrpSpPr/>
          <p:nvPr/>
        </p:nvGrpSpPr>
        <p:grpSpPr>
          <a:xfrm rot="0">
            <a:off x="8717085" y="1647296"/>
            <a:ext cx="983295" cy="983295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</a:pPr>
              <a:r>
                <a:rPr lang="en-US" sz="1999">
                  <a:solidFill>
                    <a:srgbClr val="1D3163"/>
                  </a:solidFill>
                  <a:latin typeface="Bungee"/>
                  <a:ea typeface="Bungee"/>
                  <a:cs typeface="Bungee"/>
                  <a:sym typeface="Bungee"/>
                </a:rPr>
                <a:t>1</a:t>
              </a:r>
            </a:p>
          </p:txBody>
        </p:sp>
      </p:grpSp>
      <p:grpSp>
        <p:nvGrpSpPr>
          <p:cNvPr name="Group 28" id="28"/>
          <p:cNvGrpSpPr/>
          <p:nvPr/>
        </p:nvGrpSpPr>
        <p:grpSpPr>
          <a:xfrm rot="0">
            <a:off x="8717085" y="3689980"/>
            <a:ext cx="983295" cy="983295"/>
            <a:chOff x="0" y="0"/>
            <a:chExt cx="812800" cy="812800"/>
          </a:xfrm>
        </p:grpSpPr>
        <p:sp>
          <p:nvSpPr>
            <p:cNvPr name="Freeform 29" id="2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C5C6A"/>
            </a:solidFill>
          </p:spPr>
        </p:sp>
        <p:sp>
          <p:nvSpPr>
            <p:cNvPr name="TextBox 30" id="30"/>
            <p:cNvSpPr txBox="true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</a:pPr>
              <a:r>
                <a:rPr lang="en-US" sz="1999">
                  <a:solidFill>
                    <a:srgbClr val="FFFFFF"/>
                  </a:solidFill>
                  <a:latin typeface="Bungee"/>
                  <a:ea typeface="Bungee"/>
                  <a:cs typeface="Bungee"/>
                  <a:sym typeface="Bungee"/>
                </a:rPr>
                <a:t>2</a:t>
              </a:r>
            </a:p>
          </p:txBody>
        </p:sp>
      </p:grpSp>
      <p:grpSp>
        <p:nvGrpSpPr>
          <p:cNvPr name="Group 31" id="31"/>
          <p:cNvGrpSpPr/>
          <p:nvPr/>
        </p:nvGrpSpPr>
        <p:grpSpPr>
          <a:xfrm rot="0">
            <a:off x="8717085" y="5617831"/>
            <a:ext cx="983295" cy="983295"/>
            <a:chOff x="0" y="0"/>
            <a:chExt cx="812800" cy="81280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33" id="33"/>
            <p:cNvSpPr txBox="true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</a:pPr>
              <a:r>
                <a:rPr lang="en-US" sz="1999">
                  <a:solidFill>
                    <a:srgbClr val="1D3163"/>
                  </a:solidFill>
                  <a:latin typeface="Bungee"/>
                  <a:ea typeface="Bungee"/>
                  <a:cs typeface="Bungee"/>
                  <a:sym typeface="Bungee"/>
                </a:rPr>
                <a:t>3</a:t>
              </a:r>
            </a:p>
          </p:txBody>
        </p:sp>
      </p:grpSp>
      <p:grpSp>
        <p:nvGrpSpPr>
          <p:cNvPr name="Group 34" id="34"/>
          <p:cNvGrpSpPr/>
          <p:nvPr/>
        </p:nvGrpSpPr>
        <p:grpSpPr>
          <a:xfrm rot="0">
            <a:off x="8717085" y="7767931"/>
            <a:ext cx="983295" cy="983295"/>
            <a:chOff x="0" y="0"/>
            <a:chExt cx="812800" cy="812800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DC5C6A"/>
            </a:solidFill>
          </p:spPr>
        </p:sp>
        <p:sp>
          <p:nvSpPr>
            <p:cNvPr name="TextBox 36" id="36"/>
            <p:cNvSpPr txBox="true"/>
            <p:nvPr/>
          </p:nvSpPr>
          <p:spPr>
            <a:xfrm>
              <a:off x="76200" y="0"/>
              <a:ext cx="660400" cy="73660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799"/>
                </a:lnSpc>
              </a:pPr>
              <a:r>
                <a:rPr lang="en-US" sz="1999">
                  <a:solidFill>
                    <a:srgbClr val="FFFFFF"/>
                  </a:solidFill>
                  <a:latin typeface="Bungee"/>
                  <a:ea typeface="Bungee"/>
                  <a:cs typeface="Bungee"/>
                  <a:sym typeface="Bungee"/>
                </a:rPr>
                <a:t>4</a:t>
              </a:r>
            </a:p>
          </p:txBody>
        </p:sp>
      </p:grpSp>
      <p:sp>
        <p:nvSpPr>
          <p:cNvPr name="Freeform 37" id="37"/>
          <p:cNvSpPr/>
          <p:nvPr/>
        </p:nvSpPr>
        <p:spPr>
          <a:xfrm flipH="false" flipV="false" rot="0">
            <a:off x="5772406" y="3816025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926721" y="4192080"/>
            <a:ext cx="14926206" cy="2157266"/>
            <a:chOff x="0" y="0"/>
            <a:chExt cx="3933769" cy="56854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933769" cy="568543"/>
            </a:xfrm>
            <a:custGeom>
              <a:avLst/>
              <a:gdLst/>
              <a:ahLst/>
              <a:cxnLst/>
              <a:rect r="r" b="b" t="t" l="l"/>
              <a:pathLst>
                <a:path h="568543" w="3933769">
                  <a:moveTo>
                    <a:pt x="51868" y="0"/>
                  </a:moveTo>
                  <a:lnTo>
                    <a:pt x="3881901" y="0"/>
                  </a:lnTo>
                  <a:cubicBezTo>
                    <a:pt x="3910547" y="0"/>
                    <a:pt x="3933769" y="23222"/>
                    <a:pt x="3933769" y="51868"/>
                  </a:cubicBezTo>
                  <a:lnTo>
                    <a:pt x="3933769" y="516675"/>
                  </a:lnTo>
                  <a:cubicBezTo>
                    <a:pt x="3933769" y="545321"/>
                    <a:pt x="3910547" y="568543"/>
                    <a:pt x="3881901" y="568543"/>
                  </a:cubicBezTo>
                  <a:lnTo>
                    <a:pt x="51868" y="568543"/>
                  </a:lnTo>
                  <a:cubicBezTo>
                    <a:pt x="23222" y="568543"/>
                    <a:pt x="0" y="545321"/>
                    <a:pt x="0" y="516675"/>
                  </a:cubicBezTo>
                  <a:lnTo>
                    <a:pt x="0" y="51868"/>
                  </a:lnTo>
                  <a:cubicBezTo>
                    <a:pt x="0" y="23222"/>
                    <a:pt x="23222" y="0"/>
                    <a:pt x="51868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3933769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926721" y="4192080"/>
            <a:ext cx="7020548" cy="2157266"/>
            <a:chOff x="0" y="0"/>
            <a:chExt cx="1850250" cy="56854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850250" cy="568543"/>
            </a:xfrm>
            <a:custGeom>
              <a:avLst/>
              <a:gdLst/>
              <a:ahLst/>
              <a:cxnLst/>
              <a:rect r="r" b="b" t="t" l="l"/>
              <a:pathLst>
                <a:path h="568543" w="1850250">
                  <a:moveTo>
                    <a:pt x="110275" y="0"/>
                  </a:moveTo>
                  <a:lnTo>
                    <a:pt x="1739975" y="0"/>
                  </a:lnTo>
                  <a:cubicBezTo>
                    <a:pt x="1769222" y="0"/>
                    <a:pt x="1797271" y="11618"/>
                    <a:pt x="1817951" y="32299"/>
                  </a:cubicBezTo>
                  <a:cubicBezTo>
                    <a:pt x="1838632" y="52979"/>
                    <a:pt x="1850250" y="81028"/>
                    <a:pt x="1850250" y="110275"/>
                  </a:cubicBezTo>
                  <a:lnTo>
                    <a:pt x="1850250" y="458268"/>
                  </a:lnTo>
                  <a:cubicBezTo>
                    <a:pt x="1850250" y="487514"/>
                    <a:pt x="1838632" y="515563"/>
                    <a:pt x="1817951" y="536244"/>
                  </a:cubicBezTo>
                  <a:cubicBezTo>
                    <a:pt x="1797271" y="556925"/>
                    <a:pt x="1769222" y="568543"/>
                    <a:pt x="1739975" y="568543"/>
                  </a:cubicBezTo>
                  <a:lnTo>
                    <a:pt x="110275" y="568543"/>
                  </a:lnTo>
                  <a:cubicBezTo>
                    <a:pt x="81028" y="568543"/>
                    <a:pt x="52979" y="556925"/>
                    <a:pt x="32299" y="536244"/>
                  </a:cubicBezTo>
                  <a:cubicBezTo>
                    <a:pt x="11618" y="515563"/>
                    <a:pt x="0" y="487514"/>
                    <a:pt x="0" y="458268"/>
                  </a:cubicBezTo>
                  <a:lnTo>
                    <a:pt x="0" y="110275"/>
                  </a:lnTo>
                  <a:cubicBezTo>
                    <a:pt x="0" y="81028"/>
                    <a:pt x="11618" y="52979"/>
                    <a:pt x="32299" y="32299"/>
                  </a:cubicBezTo>
                  <a:cubicBezTo>
                    <a:pt x="52979" y="11618"/>
                    <a:pt x="81028" y="0"/>
                    <a:pt x="11027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850250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926721" y="4192080"/>
            <a:ext cx="7258752" cy="2157266"/>
            <a:chOff x="0" y="0"/>
            <a:chExt cx="1913028" cy="568543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1913028" cy="568543"/>
            </a:xfrm>
            <a:custGeom>
              <a:avLst/>
              <a:gdLst/>
              <a:ahLst/>
              <a:cxnLst/>
              <a:rect r="r" b="b" t="t" l="l"/>
              <a:pathLst>
                <a:path h="568543" w="1913028">
                  <a:moveTo>
                    <a:pt x="106656" y="0"/>
                  </a:moveTo>
                  <a:lnTo>
                    <a:pt x="1806372" y="0"/>
                  </a:lnTo>
                  <a:cubicBezTo>
                    <a:pt x="1865276" y="0"/>
                    <a:pt x="1913028" y="47752"/>
                    <a:pt x="1913028" y="106656"/>
                  </a:cubicBezTo>
                  <a:lnTo>
                    <a:pt x="1913028" y="461886"/>
                  </a:lnTo>
                  <a:cubicBezTo>
                    <a:pt x="1913028" y="490173"/>
                    <a:pt x="1901791" y="517302"/>
                    <a:pt x="1881789" y="537304"/>
                  </a:cubicBezTo>
                  <a:cubicBezTo>
                    <a:pt x="1861787" y="557306"/>
                    <a:pt x="1834659" y="568543"/>
                    <a:pt x="1806372" y="568543"/>
                  </a:cubicBezTo>
                  <a:lnTo>
                    <a:pt x="106656" y="568543"/>
                  </a:lnTo>
                  <a:cubicBezTo>
                    <a:pt x="78369" y="568543"/>
                    <a:pt x="51241" y="557306"/>
                    <a:pt x="31239" y="537304"/>
                  </a:cubicBezTo>
                  <a:cubicBezTo>
                    <a:pt x="11237" y="517302"/>
                    <a:pt x="0" y="490173"/>
                    <a:pt x="0" y="461886"/>
                  </a:cubicBezTo>
                  <a:lnTo>
                    <a:pt x="0" y="106656"/>
                  </a:lnTo>
                  <a:cubicBezTo>
                    <a:pt x="0" y="78369"/>
                    <a:pt x="11237" y="51241"/>
                    <a:pt x="31239" y="31239"/>
                  </a:cubicBezTo>
                  <a:cubicBezTo>
                    <a:pt x="51241" y="11237"/>
                    <a:pt x="78369" y="0"/>
                    <a:pt x="106656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1913028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1926721" y="6562244"/>
            <a:ext cx="14926206" cy="2157266"/>
            <a:chOff x="0" y="0"/>
            <a:chExt cx="3933769" cy="568543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3933769" cy="568543"/>
            </a:xfrm>
            <a:custGeom>
              <a:avLst/>
              <a:gdLst/>
              <a:ahLst/>
              <a:cxnLst/>
              <a:rect r="r" b="b" t="t" l="l"/>
              <a:pathLst>
                <a:path h="568543" w="3933769">
                  <a:moveTo>
                    <a:pt x="51868" y="0"/>
                  </a:moveTo>
                  <a:lnTo>
                    <a:pt x="3881901" y="0"/>
                  </a:lnTo>
                  <a:cubicBezTo>
                    <a:pt x="3910547" y="0"/>
                    <a:pt x="3933769" y="23222"/>
                    <a:pt x="3933769" y="51868"/>
                  </a:cubicBezTo>
                  <a:lnTo>
                    <a:pt x="3933769" y="516675"/>
                  </a:lnTo>
                  <a:cubicBezTo>
                    <a:pt x="3933769" y="545321"/>
                    <a:pt x="3910547" y="568543"/>
                    <a:pt x="3881901" y="568543"/>
                  </a:cubicBezTo>
                  <a:lnTo>
                    <a:pt x="51868" y="568543"/>
                  </a:lnTo>
                  <a:cubicBezTo>
                    <a:pt x="23222" y="568543"/>
                    <a:pt x="0" y="545321"/>
                    <a:pt x="0" y="516675"/>
                  </a:cubicBezTo>
                  <a:lnTo>
                    <a:pt x="0" y="51868"/>
                  </a:lnTo>
                  <a:cubicBezTo>
                    <a:pt x="0" y="23222"/>
                    <a:pt x="23222" y="0"/>
                    <a:pt x="51868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3933769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9185472" y="6562244"/>
            <a:ext cx="7667455" cy="2157266"/>
            <a:chOff x="0" y="0"/>
            <a:chExt cx="2020741" cy="568543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020741" cy="568543"/>
            </a:xfrm>
            <a:custGeom>
              <a:avLst/>
              <a:gdLst/>
              <a:ahLst/>
              <a:cxnLst/>
              <a:rect r="r" b="b" t="t" l="l"/>
              <a:pathLst>
                <a:path h="568543" w="2020741">
                  <a:moveTo>
                    <a:pt x="100971" y="0"/>
                  </a:moveTo>
                  <a:lnTo>
                    <a:pt x="1919770" y="0"/>
                  </a:lnTo>
                  <a:cubicBezTo>
                    <a:pt x="1946549" y="0"/>
                    <a:pt x="1972231" y="10638"/>
                    <a:pt x="1991167" y="29574"/>
                  </a:cubicBezTo>
                  <a:cubicBezTo>
                    <a:pt x="2010103" y="48510"/>
                    <a:pt x="2020741" y="74192"/>
                    <a:pt x="2020741" y="100971"/>
                  </a:cubicBezTo>
                  <a:lnTo>
                    <a:pt x="2020741" y="467572"/>
                  </a:lnTo>
                  <a:cubicBezTo>
                    <a:pt x="2020741" y="523336"/>
                    <a:pt x="1975535" y="568543"/>
                    <a:pt x="1919770" y="568543"/>
                  </a:cubicBezTo>
                  <a:lnTo>
                    <a:pt x="100971" y="568543"/>
                  </a:lnTo>
                  <a:cubicBezTo>
                    <a:pt x="45206" y="568543"/>
                    <a:pt x="0" y="523336"/>
                    <a:pt x="0" y="467572"/>
                  </a:cubicBezTo>
                  <a:lnTo>
                    <a:pt x="0" y="100971"/>
                  </a:lnTo>
                  <a:cubicBezTo>
                    <a:pt x="0" y="45206"/>
                    <a:pt x="45206" y="0"/>
                    <a:pt x="100971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2020741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463585">
            <a:off x="16093731" y="7816827"/>
            <a:ext cx="2895323" cy="4114800"/>
          </a:xfrm>
          <a:custGeom>
            <a:avLst/>
            <a:gdLst/>
            <a:ahLst/>
            <a:cxnLst/>
            <a:rect r="r" b="b" t="t" l="l"/>
            <a:pathLst>
              <a:path h="4114800" w="2895323">
                <a:moveTo>
                  <a:pt x="0" y="0"/>
                </a:moveTo>
                <a:lnTo>
                  <a:pt x="2895323" y="0"/>
                </a:lnTo>
                <a:lnTo>
                  <a:pt x="2895323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637220">
            <a:off x="1070167" y="549281"/>
            <a:ext cx="2320537" cy="2768537"/>
          </a:xfrm>
          <a:custGeom>
            <a:avLst/>
            <a:gdLst/>
            <a:ahLst/>
            <a:cxnLst/>
            <a:rect r="r" b="b" t="t" l="l"/>
            <a:pathLst>
              <a:path h="2768537" w="2320537">
                <a:moveTo>
                  <a:pt x="0" y="0"/>
                </a:moveTo>
                <a:lnTo>
                  <a:pt x="2320537" y="0"/>
                </a:lnTo>
                <a:lnTo>
                  <a:pt x="2320537" y="2768537"/>
                </a:lnTo>
                <a:lnTo>
                  <a:pt x="0" y="27685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3400740" y="1972466"/>
            <a:ext cx="11486520" cy="10267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480"/>
              </a:lnSpc>
            </a:pPr>
            <a:r>
              <a:rPr lang="en-US" sz="72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268478" y="4686208"/>
            <a:ext cx="4575237" cy="11880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Articles of association - needed - main part of the constiution.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0605137" y="4686208"/>
            <a:ext cx="4828126" cy="7975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S.33 of the Companies Act 2006 Applies - Binding.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999784" y="7056371"/>
            <a:ext cx="5112625" cy="7975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They can create their own or follow the ....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099360" y="6665846"/>
            <a:ext cx="5839680" cy="19691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Model articles for private companies limited by shares- </a:t>
            </a:r>
          </a:p>
          <a:p>
            <a:pPr algn="ctr">
              <a:lnSpc>
                <a:spcPts val="3077"/>
              </a:lnSpc>
            </a:pPr>
          </a:p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Companies (Model Articles) Regulations [2008]</a:t>
            </a:r>
          </a:p>
        </p:txBody>
      </p:sp>
      <p:sp>
        <p:nvSpPr>
          <p:cNvPr name="Freeform 24" id="24"/>
          <p:cNvSpPr/>
          <p:nvPr/>
        </p:nvSpPr>
        <p:spPr>
          <a:xfrm flipH="false" flipV="false" rot="0">
            <a:off x="15049008" y="1028521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5"/>
                </a:lnTo>
                <a:lnTo>
                  <a:pt x="0" y="2380315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5436995" y="9096843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9144000" y="4141067"/>
            <a:ext cx="7667455" cy="2157266"/>
            <a:chOff x="0" y="0"/>
            <a:chExt cx="2020741" cy="56854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020741" cy="568543"/>
            </a:xfrm>
            <a:custGeom>
              <a:avLst/>
              <a:gdLst/>
              <a:ahLst/>
              <a:cxnLst/>
              <a:rect r="r" b="b" t="t" l="l"/>
              <a:pathLst>
                <a:path h="568543" w="2020741">
                  <a:moveTo>
                    <a:pt x="100971" y="0"/>
                  </a:moveTo>
                  <a:lnTo>
                    <a:pt x="1919770" y="0"/>
                  </a:lnTo>
                  <a:cubicBezTo>
                    <a:pt x="1946549" y="0"/>
                    <a:pt x="1972231" y="10638"/>
                    <a:pt x="1991167" y="29574"/>
                  </a:cubicBezTo>
                  <a:cubicBezTo>
                    <a:pt x="2010103" y="48510"/>
                    <a:pt x="2020741" y="74192"/>
                    <a:pt x="2020741" y="100971"/>
                  </a:cubicBezTo>
                  <a:lnTo>
                    <a:pt x="2020741" y="467572"/>
                  </a:lnTo>
                  <a:cubicBezTo>
                    <a:pt x="2020741" y="523336"/>
                    <a:pt x="1975535" y="568543"/>
                    <a:pt x="1919770" y="568543"/>
                  </a:cubicBezTo>
                  <a:lnTo>
                    <a:pt x="100971" y="568543"/>
                  </a:lnTo>
                  <a:cubicBezTo>
                    <a:pt x="45206" y="568543"/>
                    <a:pt x="0" y="523336"/>
                    <a:pt x="0" y="467572"/>
                  </a:cubicBezTo>
                  <a:lnTo>
                    <a:pt x="0" y="100971"/>
                  </a:lnTo>
                  <a:cubicBezTo>
                    <a:pt x="0" y="45206"/>
                    <a:pt x="45206" y="0"/>
                    <a:pt x="10097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020741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1717054" y="4141067"/>
            <a:ext cx="7020548" cy="2157266"/>
            <a:chOff x="0" y="0"/>
            <a:chExt cx="1850250" cy="568543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1850250" cy="568543"/>
            </a:xfrm>
            <a:custGeom>
              <a:avLst/>
              <a:gdLst/>
              <a:ahLst/>
              <a:cxnLst/>
              <a:rect r="r" b="b" t="t" l="l"/>
              <a:pathLst>
                <a:path h="568543" w="1850250">
                  <a:moveTo>
                    <a:pt x="110275" y="0"/>
                  </a:moveTo>
                  <a:lnTo>
                    <a:pt x="1739975" y="0"/>
                  </a:lnTo>
                  <a:cubicBezTo>
                    <a:pt x="1769222" y="0"/>
                    <a:pt x="1797271" y="11618"/>
                    <a:pt x="1817951" y="32299"/>
                  </a:cubicBezTo>
                  <a:cubicBezTo>
                    <a:pt x="1838632" y="52979"/>
                    <a:pt x="1850250" y="81028"/>
                    <a:pt x="1850250" y="110275"/>
                  </a:cubicBezTo>
                  <a:lnTo>
                    <a:pt x="1850250" y="458268"/>
                  </a:lnTo>
                  <a:cubicBezTo>
                    <a:pt x="1850250" y="487514"/>
                    <a:pt x="1838632" y="515563"/>
                    <a:pt x="1817951" y="536244"/>
                  </a:cubicBezTo>
                  <a:cubicBezTo>
                    <a:pt x="1797271" y="556925"/>
                    <a:pt x="1769222" y="568543"/>
                    <a:pt x="1739975" y="568543"/>
                  </a:cubicBezTo>
                  <a:lnTo>
                    <a:pt x="110275" y="568543"/>
                  </a:lnTo>
                  <a:cubicBezTo>
                    <a:pt x="81028" y="568543"/>
                    <a:pt x="52979" y="556925"/>
                    <a:pt x="32299" y="536244"/>
                  </a:cubicBezTo>
                  <a:cubicBezTo>
                    <a:pt x="11618" y="515563"/>
                    <a:pt x="0" y="487514"/>
                    <a:pt x="0" y="458268"/>
                  </a:cubicBezTo>
                  <a:lnTo>
                    <a:pt x="0" y="110275"/>
                  </a:lnTo>
                  <a:cubicBezTo>
                    <a:pt x="0" y="81028"/>
                    <a:pt x="11618" y="52979"/>
                    <a:pt x="32299" y="32299"/>
                  </a:cubicBezTo>
                  <a:cubicBezTo>
                    <a:pt x="52979" y="11618"/>
                    <a:pt x="81028" y="0"/>
                    <a:pt x="11027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1850250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1393601" y="4141067"/>
            <a:ext cx="7667455" cy="2157266"/>
            <a:chOff x="0" y="0"/>
            <a:chExt cx="2020741" cy="568543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020741" cy="568543"/>
            </a:xfrm>
            <a:custGeom>
              <a:avLst/>
              <a:gdLst/>
              <a:ahLst/>
              <a:cxnLst/>
              <a:rect r="r" b="b" t="t" l="l"/>
              <a:pathLst>
                <a:path h="568543" w="2020741">
                  <a:moveTo>
                    <a:pt x="100971" y="0"/>
                  </a:moveTo>
                  <a:lnTo>
                    <a:pt x="1919770" y="0"/>
                  </a:lnTo>
                  <a:cubicBezTo>
                    <a:pt x="1946549" y="0"/>
                    <a:pt x="1972231" y="10638"/>
                    <a:pt x="1991167" y="29574"/>
                  </a:cubicBezTo>
                  <a:cubicBezTo>
                    <a:pt x="2010103" y="48510"/>
                    <a:pt x="2020741" y="74192"/>
                    <a:pt x="2020741" y="100971"/>
                  </a:cubicBezTo>
                  <a:lnTo>
                    <a:pt x="2020741" y="467572"/>
                  </a:lnTo>
                  <a:cubicBezTo>
                    <a:pt x="2020741" y="523336"/>
                    <a:pt x="1975535" y="568543"/>
                    <a:pt x="1919770" y="568543"/>
                  </a:cubicBezTo>
                  <a:lnTo>
                    <a:pt x="100971" y="568543"/>
                  </a:lnTo>
                  <a:cubicBezTo>
                    <a:pt x="45206" y="568543"/>
                    <a:pt x="0" y="523336"/>
                    <a:pt x="0" y="467572"/>
                  </a:cubicBezTo>
                  <a:lnTo>
                    <a:pt x="0" y="100971"/>
                  </a:lnTo>
                  <a:cubicBezTo>
                    <a:pt x="0" y="45206"/>
                    <a:pt x="45206" y="0"/>
                    <a:pt x="100971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020741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144000" y="6380733"/>
            <a:ext cx="7667455" cy="2157266"/>
            <a:chOff x="0" y="0"/>
            <a:chExt cx="2020741" cy="568543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2020741" cy="568543"/>
            </a:xfrm>
            <a:custGeom>
              <a:avLst/>
              <a:gdLst/>
              <a:ahLst/>
              <a:cxnLst/>
              <a:rect r="r" b="b" t="t" l="l"/>
              <a:pathLst>
                <a:path h="568543" w="2020741">
                  <a:moveTo>
                    <a:pt x="100971" y="0"/>
                  </a:moveTo>
                  <a:lnTo>
                    <a:pt x="1919770" y="0"/>
                  </a:lnTo>
                  <a:cubicBezTo>
                    <a:pt x="1946549" y="0"/>
                    <a:pt x="1972231" y="10638"/>
                    <a:pt x="1991167" y="29574"/>
                  </a:cubicBezTo>
                  <a:cubicBezTo>
                    <a:pt x="2010103" y="48510"/>
                    <a:pt x="2020741" y="74192"/>
                    <a:pt x="2020741" y="100971"/>
                  </a:cubicBezTo>
                  <a:lnTo>
                    <a:pt x="2020741" y="467572"/>
                  </a:lnTo>
                  <a:cubicBezTo>
                    <a:pt x="2020741" y="523336"/>
                    <a:pt x="1975535" y="568543"/>
                    <a:pt x="1919770" y="568543"/>
                  </a:cubicBezTo>
                  <a:lnTo>
                    <a:pt x="100971" y="568543"/>
                  </a:lnTo>
                  <a:cubicBezTo>
                    <a:pt x="45206" y="568543"/>
                    <a:pt x="0" y="523336"/>
                    <a:pt x="0" y="467572"/>
                  </a:cubicBezTo>
                  <a:lnTo>
                    <a:pt x="0" y="100971"/>
                  </a:lnTo>
                  <a:cubicBezTo>
                    <a:pt x="0" y="45206"/>
                    <a:pt x="45206" y="0"/>
                    <a:pt x="100971" y="0"/>
                  </a:cubicBezTo>
                  <a:close/>
                </a:path>
              </a:pathLst>
            </a:custGeom>
            <a:solidFill>
              <a:srgbClr val="F8B6BF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2020741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grpSp>
        <p:nvGrpSpPr>
          <p:cNvPr name="Group 14" id="14"/>
          <p:cNvGrpSpPr/>
          <p:nvPr/>
        </p:nvGrpSpPr>
        <p:grpSpPr>
          <a:xfrm rot="0">
            <a:off x="1393601" y="6380733"/>
            <a:ext cx="7667455" cy="2157266"/>
            <a:chOff x="0" y="0"/>
            <a:chExt cx="2020741" cy="568543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2020741" cy="568543"/>
            </a:xfrm>
            <a:custGeom>
              <a:avLst/>
              <a:gdLst/>
              <a:ahLst/>
              <a:cxnLst/>
              <a:rect r="r" b="b" t="t" l="l"/>
              <a:pathLst>
                <a:path h="568543" w="2020741">
                  <a:moveTo>
                    <a:pt x="100971" y="0"/>
                  </a:moveTo>
                  <a:lnTo>
                    <a:pt x="1919770" y="0"/>
                  </a:lnTo>
                  <a:cubicBezTo>
                    <a:pt x="1946549" y="0"/>
                    <a:pt x="1972231" y="10638"/>
                    <a:pt x="1991167" y="29574"/>
                  </a:cubicBezTo>
                  <a:cubicBezTo>
                    <a:pt x="2010103" y="48510"/>
                    <a:pt x="2020741" y="74192"/>
                    <a:pt x="2020741" y="100971"/>
                  </a:cubicBezTo>
                  <a:lnTo>
                    <a:pt x="2020741" y="467572"/>
                  </a:lnTo>
                  <a:cubicBezTo>
                    <a:pt x="2020741" y="523336"/>
                    <a:pt x="1975535" y="568543"/>
                    <a:pt x="1919770" y="568543"/>
                  </a:cubicBezTo>
                  <a:lnTo>
                    <a:pt x="100971" y="568543"/>
                  </a:lnTo>
                  <a:cubicBezTo>
                    <a:pt x="45206" y="568543"/>
                    <a:pt x="0" y="523336"/>
                    <a:pt x="0" y="467572"/>
                  </a:cubicBezTo>
                  <a:lnTo>
                    <a:pt x="0" y="100971"/>
                  </a:lnTo>
                  <a:cubicBezTo>
                    <a:pt x="0" y="45206"/>
                    <a:pt x="45206" y="0"/>
                    <a:pt x="100971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2020741" cy="6066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Freeform 17" id="17"/>
          <p:cNvSpPr/>
          <p:nvPr/>
        </p:nvSpPr>
        <p:spPr>
          <a:xfrm flipH="false" flipV="false" rot="627676">
            <a:off x="15266111" y="-812810"/>
            <a:ext cx="2272529" cy="3289187"/>
          </a:xfrm>
          <a:custGeom>
            <a:avLst/>
            <a:gdLst/>
            <a:ahLst/>
            <a:cxnLst/>
            <a:rect r="r" b="b" t="t" l="l"/>
            <a:pathLst>
              <a:path h="3289187" w="2272529">
                <a:moveTo>
                  <a:pt x="0" y="0"/>
                </a:moveTo>
                <a:lnTo>
                  <a:pt x="2272529" y="0"/>
                </a:lnTo>
                <a:lnTo>
                  <a:pt x="2272529" y="3289187"/>
                </a:lnTo>
                <a:lnTo>
                  <a:pt x="0" y="328918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-664360">
            <a:off x="558657" y="7242516"/>
            <a:ext cx="1935309" cy="2031335"/>
          </a:xfrm>
          <a:custGeom>
            <a:avLst/>
            <a:gdLst/>
            <a:ahLst/>
            <a:cxnLst/>
            <a:rect r="r" b="b" t="t" l="l"/>
            <a:pathLst>
              <a:path h="2031335" w="1935309">
                <a:moveTo>
                  <a:pt x="0" y="0"/>
                </a:moveTo>
                <a:lnTo>
                  <a:pt x="1935309" y="0"/>
                </a:lnTo>
                <a:lnTo>
                  <a:pt x="1935309" y="2031336"/>
                </a:lnTo>
                <a:lnTo>
                  <a:pt x="0" y="203133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3749339" y="2019843"/>
            <a:ext cx="10789322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Companies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2939709" y="4635194"/>
            <a:ext cx="4575237" cy="15785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Two types of companies; </a:t>
            </a:r>
          </a:p>
          <a:p>
            <a:pPr algn="ctr">
              <a:lnSpc>
                <a:spcPts val="3077"/>
              </a:lnSpc>
            </a:pPr>
          </a:p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1.Shelf </a:t>
            </a:r>
          </a:p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2. Tailor Made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0563664" y="4635194"/>
            <a:ext cx="4828126" cy="40701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Both are different. 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2671015" y="6679597"/>
            <a:ext cx="5112625" cy="7975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will start by looking at Shelf.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057887" y="6679597"/>
            <a:ext cx="5839680" cy="7975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077"/>
              </a:lnSpc>
            </a:pPr>
            <a:r>
              <a:rPr lang="en-US" sz="2798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Then we will move onto Tailor made. </a:t>
            </a:r>
          </a:p>
        </p:txBody>
      </p:sp>
      <p:sp>
        <p:nvSpPr>
          <p:cNvPr name="Freeform 24" id="24"/>
          <p:cNvSpPr/>
          <p:nvPr/>
        </p:nvSpPr>
        <p:spPr>
          <a:xfrm flipH="false" flipV="false" rot="0">
            <a:off x="1028700" y="10287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3433515" y="9052349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204342"/>
            <a:ext cx="7556349" cy="2066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Shelf Companies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2136017" y="3811885"/>
            <a:ext cx="7190771" cy="54248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Already formed and ready to sold.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Owned usually by specialised company formation agencies.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Once the company has been sold the buyer need to do the following;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1/ Change the registered office.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2/ Change names.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3/ Change articles of association to bespoke but this is expensive. </a:t>
            </a:r>
          </a:p>
          <a:p>
            <a:pPr algn="just">
              <a:lnSpc>
                <a:spcPts val="3920"/>
              </a:lnSpc>
            </a:pP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14624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4/ issues more shares.</a:t>
            </a:r>
          </a:p>
          <a:p>
            <a:pPr algn="just">
              <a:lnSpc>
                <a:spcPts val="3920"/>
              </a:lnSpc>
            </a:pPr>
            <a:r>
              <a:rPr lang="en-US" sz="2800" b="true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5/ Change in the name of directors - get the old ones to resign first.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Tailor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1957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Made specifically for use by the client.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Everything must suit the client or there could be delays.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095375"/>
            <a:ext cx="9175012" cy="29813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Initial Shareholders and Directors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29786"/>
            <a:ext cx="7190771" cy="555891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4508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person who sets it up will be the first shareholder (Subscriber) </a:t>
            </a:r>
          </a:p>
          <a:p>
            <a:pPr algn="just" marL="604523" indent="-302261" lvl="1">
              <a:lnSpc>
                <a:spcPts val="4508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But S.7 of the Companies Act 2006. </a:t>
            </a:r>
          </a:p>
          <a:p>
            <a:pPr algn="just" marL="604523" indent="-302261" lvl="1">
              <a:lnSpc>
                <a:spcPts val="4508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Find S.7 - feedback what it says. </a:t>
            </a:r>
          </a:p>
          <a:p>
            <a:pPr algn="just" marL="604523" indent="-302261" lvl="1">
              <a:lnSpc>
                <a:spcPts val="4508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After the company is formed then more shareholders can be added. </a:t>
            </a:r>
          </a:p>
          <a:p>
            <a:pPr algn="just" marL="604523" indent="-302261" lvl="1">
              <a:lnSpc>
                <a:spcPts val="4508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They need to listed in the incorporation. </a:t>
            </a:r>
          </a:p>
          <a:p>
            <a:pPr algn="just">
              <a:lnSpc>
                <a:spcPts val="3920"/>
              </a:lnSpc>
            </a:pP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607058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3239897"/>
            <a:ext cx="7190771" cy="4434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Consent is needed in relation to someone agreeing to be a director. </a:t>
            </a:r>
          </a:p>
          <a:p>
            <a:pPr algn="just">
              <a:lnSpc>
                <a:spcPts val="3920"/>
              </a:lnSpc>
            </a:pP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S.154(1) Applies here; At least one director. </a:t>
            </a:r>
          </a:p>
          <a:p>
            <a:pPr algn="just">
              <a:lnSpc>
                <a:spcPts val="3920"/>
              </a:lnSpc>
            </a:pPr>
          </a:p>
          <a:p>
            <a:pPr algn="just">
              <a:lnSpc>
                <a:spcPts val="3920"/>
              </a:lnSpc>
            </a:pP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Let’s take a look; </a:t>
            </a: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1484932" y="3914709"/>
            <a:ext cx="6040612" cy="5568346"/>
          </a:xfrm>
          <a:custGeom>
            <a:avLst/>
            <a:gdLst/>
            <a:ahLst/>
            <a:cxnLst/>
            <a:rect r="r" b="b" t="t" l="l"/>
            <a:pathLst>
              <a:path h="5568346" w="6040612">
                <a:moveTo>
                  <a:pt x="0" y="0"/>
                </a:moveTo>
                <a:lnTo>
                  <a:pt x="6040612" y="0"/>
                </a:lnTo>
                <a:lnTo>
                  <a:pt x="6040612" y="5568346"/>
                </a:lnTo>
                <a:lnTo>
                  <a:pt x="0" y="556834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8" id="8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953229" y="4386936"/>
            <a:ext cx="7190771" cy="967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Further can be appointed - once the company has been formed. 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340862"/>
            <a:ext cx="7556349" cy="2066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Share capital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3699637"/>
            <a:ext cx="7190771" cy="59201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Here we are concerned with initial.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There is no minimum.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Amount of money payable to the company in return for its shares.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have already discussed finance but it is important to remember a company can be financed by share capital/ loans or both.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Here we are only concerned with ordinary shares. </a:t>
            </a:r>
          </a:p>
          <a:p>
            <a:pPr algn="just">
              <a:lnSpc>
                <a:spcPts val="3920"/>
              </a:lnSpc>
            </a:pP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Companies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3747990"/>
            <a:ext cx="7190771" cy="4434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Need not be paid up to the company.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If it is not, the amount payable is a debt that the shareholders have.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 be required to pay upon insolvency.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But MA21 applies - let’s take a look at it.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Bespoke articles can change this.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More money raised if needed.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Two roles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3747990"/>
            <a:ext cx="7190771" cy="4434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Company Secretary - ensure compliance with the administrative rules - running.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Need no qualifications.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Private companies do not needed one.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If they don’t have one the responsibility lies with the directors.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Both are called company officers.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01211"/>
            <a:ext cx="7190771" cy="360603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4816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Registered office - details of the office will be provided by incorporation and where the official correspondence and records are kept. </a:t>
            </a:r>
          </a:p>
          <a:p>
            <a:pPr algn="just" marL="604523" indent="-302261" lvl="1">
              <a:lnSpc>
                <a:spcPts val="4816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But S.86(2) Applies - Let’s take look 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Name?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2948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name of the company depends on a number of elements such as trade marks.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Client should be asked about the name.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But S.59 applies - Let’s take a look.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1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3938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Cannot use the name of an existing company or LLP.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As we have seen there is a need to check elements such as trade directories.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S.53-55 apply - Let’s take a look.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Can run a company with a name that it different from its own.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68845" y="2373114"/>
            <a:ext cx="9963046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Incorporation?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49295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In order consider the above we need to look at S.7.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Requirements under S.9-13 need to be complied with.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MOA -Needs to be filed with companies house , together with a INO1.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Bespoke article too.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Company does not need to be formed with a view of profit.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095375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 u="sng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continued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676352" y="2229739"/>
            <a:ext cx="7190771" cy="65995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53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The MOA is a document which states that the shareholders agree to form a company - become members and where required take at least one share each. </a:t>
            </a:r>
          </a:p>
          <a:p>
            <a:pPr algn="just" marL="604523" indent="-302261" lvl="1">
              <a:lnSpc>
                <a:spcPts val="53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Form is found in the Companies (Registration) Regulations 2008 - include how many shares taken. </a:t>
            </a:r>
          </a:p>
          <a:p>
            <a:pPr algn="just" marL="604523" indent="-302261" lvl="1">
              <a:lnSpc>
                <a:spcPts val="53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Needs to be authenticated - signed by all signatories.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INO1 Form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2453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Lets take a look at the form.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Visit moodle and click on the link to the form.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will then go through it bit by bit. </a:t>
            </a: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1915914"/>
            <a:ext cx="7556349" cy="20669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Draft session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4434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Half an hour at the end of the sessions on the 4th and 6th of March 2025.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However, if you have complete a draft and would like me to take a look please email it to be between now and the 6th of March.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No drafts will be considered after 1pm on the 6th of March.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Next week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19577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For the next few weeks we continue our discussion surrounding companies. </a:t>
            </a: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703101" y="4108704"/>
            <a:ext cx="6556199" cy="5149596"/>
          </a:xfrm>
          <a:custGeom>
            <a:avLst/>
            <a:gdLst/>
            <a:ahLst/>
            <a:cxnLst/>
            <a:rect r="r" b="b" t="t" l="l"/>
            <a:pathLst>
              <a:path h="5149596" w="6556199">
                <a:moveTo>
                  <a:pt x="0" y="0"/>
                </a:moveTo>
                <a:lnTo>
                  <a:pt x="6556199" y="0"/>
                </a:lnTo>
                <a:lnTo>
                  <a:pt x="6556199" y="5149596"/>
                </a:lnTo>
                <a:lnTo>
                  <a:pt x="0" y="51495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953229" y="2373114"/>
            <a:ext cx="7556349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Conclusion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53229" y="4386936"/>
            <a:ext cx="7190771" cy="24530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An introduction to companies.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We have taken a look at the 1NO1 form. </a:t>
            </a:r>
          </a:p>
          <a:p>
            <a:pPr algn="just" marL="604523" indent="-302261" lvl="1">
              <a:lnSpc>
                <a:spcPts val="3920"/>
              </a:lnSpc>
              <a:buFont typeface="Arial"/>
              <a:buChar char="•"/>
            </a:pPr>
            <a:r>
              <a:rPr lang="en-US" b="true" sz="2800">
                <a:solidFill>
                  <a:srgbClr val="1D3163"/>
                </a:solidFill>
                <a:latin typeface="Quicksand Bold"/>
                <a:ea typeface="Quicksand Bold"/>
                <a:cs typeface="Quicksand Bold"/>
                <a:sym typeface="Quicksand Bold"/>
              </a:rPr>
              <a:t>But a link to this is on Moodle. </a:t>
            </a:r>
          </a:p>
          <a:p>
            <a:pPr algn="just">
              <a:lnSpc>
                <a:spcPts val="3920"/>
              </a:lnSpc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1484932" y="1028700"/>
            <a:ext cx="2168778" cy="2242568"/>
          </a:xfrm>
          <a:custGeom>
            <a:avLst/>
            <a:gdLst/>
            <a:ahLst/>
            <a:cxnLst/>
            <a:rect r="r" b="b" t="t" l="l"/>
            <a:pathLst>
              <a:path h="2242568" w="2168778">
                <a:moveTo>
                  <a:pt x="0" y="0"/>
                </a:moveTo>
                <a:lnTo>
                  <a:pt x="2168778" y="0"/>
                </a:lnTo>
                <a:lnTo>
                  <a:pt x="2168778" y="2242568"/>
                </a:lnTo>
                <a:lnTo>
                  <a:pt x="0" y="22425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64087" t="0" r="-224693" b="-253429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1028700" y="9248775"/>
            <a:ext cx="17970690" cy="2809662"/>
            <a:chOff x="0" y="0"/>
            <a:chExt cx="4733021" cy="739993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4733021" cy="739993"/>
            </a:xfrm>
            <a:custGeom>
              <a:avLst/>
              <a:gdLst/>
              <a:ahLst/>
              <a:cxnLst/>
              <a:rect r="r" b="b" t="t" l="l"/>
              <a:pathLst>
                <a:path h="739993" w="4733021">
                  <a:moveTo>
                    <a:pt x="34465" y="0"/>
                  </a:moveTo>
                  <a:lnTo>
                    <a:pt x="4698557" y="0"/>
                  </a:lnTo>
                  <a:cubicBezTo>
                    <a:pt x="4707697" y="0"/>
                    <a:pt x="4716463" y="3631"/>
                    <a:pt x="4722927" y="10094"/>
                  </a:cubicBezTo>
                  <a:cubicBezTo>
                    <a:pt x="4729390" y="16558"/>
                    <a:pt x="4733021" y="25324"/>
                    <a:pt x="4733021" y="34465"/>
                  </a:cubicBezTo>
                  <a:lnTo>
                    <a:pt x="4733021" y="705529"/>
                  </a:lnTo>
                  <a:cubicBezTo>
                    <a:pt x="4733021" y="714669"/>
                    <a:pt x="4729390" y="723436"/>
                    <a:pt x="4722927" y="729899"/>
                  </a:cubicBezTo>
                  <a:cubicBezTo>
                    <a:pt x="4716463" y="736362"/>
                    <a:pt x="4707697" y="739993"/>
                    <a:pt x="4698557" y="739993"/>
                  </a:cubicBezTo>
                  <a:lnTo>
                    <a:pt x="34465" y="739993"/>
                  </a:lnTo>
                  <a:cubicBezTo>
                    <a:pt x="25324" y="739993"/>
                    <a:pt x="16558" y="736362"/>
                    <a:pt x="10094" y="729899"/>
                  </a:cubicBezTo>
                  <a:cubicBezTo>
                    <a:pt x="3631" y="723436"/>
                    <a:pt x="0" y="714669"/>
                    <a:pt x="0" y="705529"/>
                  </a:cubicBezTo>
                  <a:lnTo>
                    <a:pt x="0" y="34465"/>
                  </a:lnTo>
                  <a:cubicBezTo>
                    <a:pt x="0" y="25324"/>
                    <a:pt x="3631" y="16558"/>
                    <a:pt x="10094" y="10094"/>
                  </a:cubicBezTo>
                  <a:cubicBezTo>
                    <a:pt x="16558" y="3631"/>
                    <a:pt x="25324" y="0"/>
                    <a:pt x="34465" y="0"/>
                  </a:cubicBez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38100"/>
              <a:ext cx="4733021" cy="7780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9" id="9"/>
          <p:cNvSpPr/>
          <p:nvPr/>
        </p:nvSpPr>
        <p:spPr>
          <a:xfrm flipH="false" flipV="false" rot="0">
            <a:off x="14835963" y="1725882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1" y="0"/>
                </a:lnTo>
                <a:lnTo>
                  <a:pt x="2210291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-1105146" y="5143500"/>
            <a:ext cx="2210292" cy="2380314"/>
          </a:xfrm>
          <a:custGeom>
            <a:avLst/>
            <a:gdLst/>
            <a:ahLst/>
            <a:cxnLst/>
            <a:rect r="r" b="b" t="t" l="l"/>
            <a:pathLst>
              <a:path h="2380314" w="2210292">
                <a:moveTo>
                  <a:pt x="0" y="0"/>
                </a:moveTo>
                <a:lnTo>
                  <a:pt x="2210292" y="0"/>
                </a:lnTo>
                <a:lnTo>
                  <a:pt x="2210292" y="2380314"/>
                </a:lnTo>
                <a:lnTo>
                  <a:pt x="0" y="2380314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slides/slide2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CDD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991792"/>
            <a:ext cx="5086556" cy="7266508"/>
          </a:xfrm>
          <a:custGeom>
            <a:avLst/>
            <a:gdLst/>
            <a:ahLst/>
            <a:cxnLst/>
            <a:rect r="r" b="b" t="t" l="l"/>
            <a:pathLst>
              <a:path h="7266508" w="5086556">
                <a:moveTo>
                  <a:pt x="0" y="0"/>
                </a:moveTo>
                <a:lnTo>
                  <a:pt x="5086556" y="0"/>
                </a:lnTo>
                <a:lnTo>
                  <a:pt x="5086556" y="7266508"/>
                </a:lnTo>
                <a:lnTo>
                  <a:pt x="0" y="72665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34846" y="4302512"/>
            <a:ext cx="9213315" cy="115252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80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tHANK YOU!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0021054" y="5693163"/>
            <a:ext cx="4336105" cy="552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840"/>
              </a:lnSpc>
            </a:pPr>
            <a:r>
              <a:rPr lang="en-US" sz="3200">
                <a:solidFill>
                  <a:srgbClr val="1D3163"/>
                </a:solidFill>
                <a:latin typeface="Bungee"/>
                <a:ea typeface="Bungee"/>
                <a:cs typeface="Bungee"/>
                <a:sym typeface="Bungee"/>
              </a:rPr>
              <a:t>aNY qUESTIONS?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13894578" y="6547053"/>
            <a:ext cx="6729444" cy="7247093"/>
          </a:xfrm>
          <a:custGeom>
            <a:avLst/>
            <a:gdLst/>
            <a:ahLst/>
            <a:cxnLst/>
            <a:rect r="r" b="b" t="t" l="l"/>
            <a:pathLst>
              <a:path h="7247093" w="6729444">
                <a:moveTo>
                  <a:pt x="0" y="0"/>
                </a:moveTo>
                <a:lnTo>
                  <a:pt x="6729444" y="0"/>
                </a:lnTo>
                <a:lnTo>
                  <a:pt x="6729444" y="7247093"/>
                </a:lnTo>
                <a:lnTo>
                  <a:pt x="0" y="72470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-201884" t="-35465" r="-335790" b="-529166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403379" y="1028700"/>
            <a:ext cx="2168599" cy="2335414"/>
          </a:xfrm>
          <a:custGeom>
            <a:avLst/>
            <a:gdLst/>
            <a:ahLst/>
            <a:cxnLst/>
            <a:rect r="r" b="b" t="t" l="l"/>
            <a:pathLst>
              <a:path h="2335414" w="2168599">
                <a:moveTo>
                  <a:pt x="0" y="0"/>
                </a:moveTo>
                <a:lnTo>
                  <a:pt x="2168599" y="0"/>
                </a:lnTo>
                <a:lnTo>
                  <a:pt x="2168599" y="2335414"/>
                </a:lnTo>
                <a:lnTo>
                  <a:pt x="0" y="233541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-201884" t="-35465" r="-335790" b="-529166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DAGfiY5ykeo</dc:identifier>
  <dcterms:modified xsi:type="dcterms:W3CDTF">2011-08-01T06:04:30Z</dcterms:modified>
  <cp:revision>1</cp:revision>
  <dc:title>An introduction to companies</dc:title>
</cp:coreProperties>
</file>