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1"/>
  </p:notesMasterIdLst>
  <p:sldIdLst>
    <p:sldId id="256" r:id="rId5"/>
    <p:sldId id="257" r:id="rId6"/>
    <p:sldId id="259" r:id="rId7"/>
    <p:sldId id="260" r:id="rId8"/>
    <p:sldId id="261" r:id="rId9"/>
    <p:sldId id="258"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9EFD367-2480-45AA-8D58-98E934DCE40C}" v="1" dt="2025-11-06T23:11:48.9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78" d="100"/>
          <a:sy n="78" d="100"/>
        </p:scale>
        <p:origin x="878"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2" Type="http://schemas.openxmlformats.org/officeDocument/2006/relationships/customXml" Target="../customXml/item2.xml"/><Relationship Id="rId16"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7922DD3-D53D-466C-9FF9-358C332D4F64}" type="datetimeFigureOut">
              <a:rPr lang="en-US" smtClean="0"/>
              <a:t>11/6/2025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5D2F665-E74C-4AB8-98E4-9FFB2988BB07}" type="slidenum">
              <a:rPr lang="en-US" smtClean="0"/>
              <a:t>‹#›</a:t>
            </a:fld>
            <a:endParaRPr lang="en-US"/>
          </a:p>
        </p:txBody>
      </p:sp>
    </p:spTree>
    <p:extLst>
      <p:ext uri="{BB962C8B-B14F-4D97-AF65-F5344CB8AC3E}">
        <p14:creationId xmlns:p14="http://schemas.microsoft.com/office/powerpoint/2010/main" val="37957232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55D2F665-E74C-4AB8-98E4-9FFB2988BB07}" type="slidenum">
              <a:rPr lang="en-US" smtClean="0"/>
              <a:t>5</a:t>
            </a:fld>
            <a:endParaRPr lang="en-US"/>
          </a:p>
        </p:txBody>
      </p:sp>
    </p:spTree>
    <p:extLst>
      <p:ext uri="{BB962C8B-B14F-4D97-AF65-F5344CB8AC3E}">
        <p14:creationId xmlns:p14="http://schemas.microsoft.com/office/powerpoint/2010/main" val="40525066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45DE4-69AF-68D8-D519-D8F233A8BB7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A10B107-B301-203E-5B98-48D78825873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FF40CB1C-BA28-717A-9427-08510D7F7107}"/>
              </a:ext>
            </a:extLst>
          </p:cNvPr>
          <p:cNvSpPr>
            <a:spLocks noGrp="1"/>
          </p:cNvSpPr>
          <p:nvPr>
            <p:ph type="dt" sz="half" idx="10"/>
          </p:nvPr>
        </p:nvSpPr>
        <p:spPr/>
        <p:txBody>
          <a:bodyPr/>
          <a:lstStyle/>
          <a:p>
            <a:fld id="{BF5EFD87-EF44-419F-934E-7EE0145F2D48}" type="datetimeFigureOut">
              <a:rPr lang="en-US" smtClean="0"/>
              <a:t>11/6/2025</a:t>
            </a:fld>
            <a:endParaRPr lang="en-US"/>
          </a:p>
        </p:txBody>
      </p:sp>
      <p:sp>
        <p:nvSpPr>
          <p:cNvPr id="5" name="Footer Placeholder 4">
            <a:extLst>
              <a:ext uri="{FF2B5EF4-FFF2-40B4-BE49-F238E27FC236}">
                <a16:creationId xmlns:a16="http://schemas.microsoft.com/office/drawing/2014/main" id="{120CB404-4E5B-B795-781E-57C88245CB3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9BC2554-4E04-2FC7-E5DF-EAE8623AE982}"/>
              </a:ext>
            </a:extLst>
          </p:cNvPr>
          <p:cNvSpPr>
            <a:spLocks noGrp="1"/>
          </p:cNvSpPr>
          <p:nvPr>
            <p:ph type="sldNum" sz="quarter" idx="12"/>
          </p:nvPr>
        </p:nvSpPr>
        <p:spPr/>
        <p:txBody>
          <a:bodyPr/>
          <a:lstStyle/>
          <a:p>
            <a:fld id="{14A5F34D-E012-46E6-BA8A-3D5CD8737406}" type="slidenum">
              <a:rPr lang="en-US" smtClean="0"/>
              <a:t>‹#›</a:t>
            </a:fld>
            <a:endParaRPr lang="en-US"/>
          </a:p>
        </p:txBody>
      </p:sp>
    </p:spTree>
    <p:extLst>
      <p:ext uri="{BB962C8B-B14F-4D97-AF65-F5344CB8AC3E}">
        <p14:creationId xmlns:p14="http://schemas.microsoft.com/office/powerpoint/2010/main" val="16532596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676BAE-AE67-AC8C-CA5B-B62D5C57021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A84BDD-73DE-1D4F-4069-60E4319F6DB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FBF4E79-C640-0278-EC50-EB5EC9E922FC}"/>
              </a:ext>
            </a:extLst>
          </p:cNvPr>
          <p:cNvSpPr>
            <a:spLocks noGrp="1"/>
          </p:cNvSpPr>
          <p:nvPr>
            <p:ph type="dt" sz="half" idx="10"/>
          </p:nvPr>
        </p:nvSpPr>
        <p:spPr/>
        <p:txBody>
          <a:bodyPr/>
          <a:lstStyle/>
          <a:p>
            <a:fld id="{BF5EFD87-EF44-419F-934E-7EE0145F2D48}" type="datetimeFigureOut">
              <a:rPr lang="en-US" smtClean="0"/>
              <a:t>11/6/2025</a:t>
            </a:fld>
            <a:endParaRPr lang="en-US"/>
          </a:p>
        </p:txBody>
      </p:sp>
      <p:sp>
        <p:nvSpPr>
          <p:cNvPr id="5" name="Footer Placeholder 4">
            <a:extLst>
              <a:ext uri="{FF2B5EF4-FFF2-40B4-BE49-F238E27FC236}">
                <a16:creationId xmlns:a16="http://schemas.microsoft.com/office/drawing/2014/main" id="{7B59DAF6-3258-5781-1141-6E4864F0D3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E7A4E4-B01B-AC99-D3D1-3AA1DDAA658B}"/>
              </a:ext>
            </a:extLst>
          </p:cNvPr>
          <p:cNvSpPr>
            <a:spLocks noGrp="1"/>
          </p:cNvSpPr>
          <p:nvPr>
            <p:ph type="sldNum" sz="quarter" idx="12"/>
          </p:nvPr>
        </p:nvSpPr>
        <p:spPr/>
        <p:txBody>
          <a:bodyPr/>
          <a:lstStyle/>
          <a:p>
            <a:fld id="{14A5F34D-E012-46E6-BA8A-3D5CD8737406}" type="slidenum">
              <a:rPr lang="en-US" smtClean="0"/>
              <a:t>‹#›</a:t>
            </a:fld>
            <a:endParaRPr lang="en-US"/>
          </a:p>
        </p:txBody>
      </p:sp>
    </p:spTree>
    <p:extLst>
      <p:ext uri="{BB962C8B-B14F-4D97-AF65-F5344CB8AC3E}">
        <p14:creationId xmlns:p14="http://schemas.microsoft.com/office/powerpoint/2010/main" val="191378274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F22D81-47FA-DD7B-769C-7B9BF18771B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3941D3F-BBF0-DBDC-A352-52D997A5E92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7AE322-11DF-0A20-17D3-B191521AA19C}"/>
              </a:ext>
            </a:extLst>
          </p:cNvPr>
          <p:cNvSpPr>
            <a:spLocks noGrp="1"/>
          </p:cNvSpPr>
          <p:nvPr>
            <p:ph type="dt" sz="half" idx="10"/>
          </p:nvPr>
        </p:nvSpPr>
        <p:spPr/>
        <p:txBody>
          <a:bodyPr/>
          <a:lstStyle/>
          <a:p>
            <a:fld id="{BF5EFD87-EF44-419F-934E-7EE0145F2D48}" type="datetimeFigureOut">
              <a:rPr lang="en-US" smtClean="0"/>
              <a:t>11/6/2025</a:t>
            </a:fld>
            <a:endParaRPr lang="en-US"/>
          </a:p>
        </p:txBody>
      </p:sp>
      <p:sp>
        <p:nvSpPr>
          <p:cNvPr id="5" name="Footer Placeholder 4">
            <a:extLst>
              <a:ext uri="{FF2B5EF4-FFF2-40B4-BE49-F238E27FC236}">
                <a16:creationId xmlns:a16="http://schemas.microsoft.com/office/drawing/2014/main" id="{8C14CE21-F8EF-E78F-4FA6-9DD1025B659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FE72C7-C5C2-4311-BED2-BFBAC42126A1}"/>
              </a:ext>
            </a:extLst>
          </p:cNvPr>
          <p:cNvSpPr>
            <a:spLocks noGrp="1"/>
          </p:cNvSpPr>
          <p:nvPr>
            <p:ph type="sldNum" sz="quarter" idx="12"/>
          </p:nvPr>
        </p:nvSpPr>
        <p:spPr/>
        <p:txBody>
          <a:bodyPr/>
          <a:lstStyle/>
          <a:p>
            <a:fld id="{14A5F34D-E012-46E6-BA8A-3D5CD8737406}" type="slidenum">
              <a:rPr lang="en-US" smtClean="0"/>
              <a:t>‹#›</a:t>
            </a:fld>
            <a:endParaRPr lang="en-US"/>
          </a:p>
        </p:txBody>
      </p:sp>
    </p:spTree>
    <p:extLst>
      <p:ext uri="{BB962C8B-B14F-4D97-AF65-F5344CB8AC3E}">
        <p14:creationId xmlns:p14="http://schemas.microsoft.com/office/powerpoint/2010/main" val="19715555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893E2E-28B3-3CA9-4D11-9A64BD10AA9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88D5ACE4-554D-52A1-5899-3BECD1B959E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3E5A3F1-5B03-F83B-571F-E55C1EDD825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8E45C76-C90C-4ECE-1DF0-7FDB6E02140E}"/>
              </a:ext>
            </a:extLst>
          </p:cNvPr>
          <p:cNvSpPr>
            <a:spLocks noGrp="1"/>
          </p:cNvSpPr>
          <p:nvPr>
            <p:ph type="dt" sz="half" idx="10"/>
          </p:nvPr>
        </p:nvSpPr>
        <p:spPr/>
        <p:txBody>
          <a:bodyPr/>
          <a:lstStyle/>
          <a:p>
            <a:fld id="{BF5EFD87-EF44-419F-934E-7EE0145F2D48}" type="datetimeFigureOut">
              <a:rPr lang="en-US" smtClean="0"/>
              <a:t>11/6/2025</a:t>
            </a:fld>
            <a:endParaRPr lang="en-US"/>
          </a:p>
        </p:txBody>
      </p:sp>
      <p:sp>
        <p:nvSpPr>
          <p:cNvPr id="6" name="Footer Placeholder 5">
            <a:extLst>
              <a:ext uri="{FF2B5EF4-FFF2-40B4-BE49-F238E27FC236}">
                <a16:creationId xmlns:a16="http://schemas.microsoft.com/office/drawing/2014/main" id="{BFD552BD-9FA0-20D3-E975-677362B9423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26659E0-4D6E-955F-F3DB-0C712BEEDAC4}"/>
              </a:ext>
            </a:extLst>
          </p:cNvPr>
          <p:cNvSpPr>
            <a:spLocks noGrp="1"/>
          </p:cNvSpPr>
          <p:nvPr>
            <p:ph type="sldNum" sz="quarter" idx="12"/>
          </p:nvPr>
        </p:nvSpPr>
        <p:spPr/>
        <p:txBody>
          <a:bodyPr/>
          <a:lstStyle/>
          <a:p>
            <a:fld id="{14A5F34D-E012-46E6-BA8A-3D5CD8737406}" type="slidenum">
              <a:rPr lang="en-US" smtClean="0"/>
              <a:t>‹#›</a:t>
            </a:fld>
            <a:endParaRPr lang="en-US"/>
          </a:p>
        </p:txBody>
      </p:sp>
    </p:spTree>
    <p:extLst>
      <p:ext uri="{BB962C8B-B14F-4D97-AF65-F5344CB8AC3E}">
        <p14:creationId xmlns:p14="http://schemas.microsoft.com/office/powerpoint/2010/main" val="611023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047312-1ECF-213F-2C30-AB8F54E93C3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18382A9-C2AC-956C-E790-6246B4DE63B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D50989F-4E61-C18A-3BCD-0CE3A37A110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744F875C-6D41-75BB-6536-8C9EA488A89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EBC7D13-E156-9940-913F-6C1EE6EF84D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53F46ED-2981-6C63-F70B-F68CD1157A41}"/>
              </a:ext>
            </a:extLst>
          </p:cNvPr>
          <p:cNvSpPr>
            <a:spLocks noGrp="1"/>
          </p:cNvSpPr>
          <p:nvPr>
            <p:ph type="dt" sz="half" idx="10"/>
          </p:nvPr>
        </p:nvSpPr>
        <p:spPr/>
        <p:txBody>
          <a:bodyPr/>
          <a:lstStyle/>
          <a:p>
            <a:fld id="{BF5EFD87-EF44-419F-934E-7EE0145F2D48}" type="datetimeFigureOut">
              <a:rPr lang="en-US" smtClean="0"/>
              <a:t>11/6/2025</a:t>
            </a:fld>
            <a:endParaRPr lang="en-US"/>
          </a:p>
        </p:txBody>
      </p:sp>
      <p:sp>
        <p:nvSpPr>
          <p:cNvPr id="8" name="Footer Placeholder 7">
            <a:extLst>
              <a:ext uri="{FF2B5EF4-FFF2-40B4-BE49-F238E27FC236}">
                <a16:creationId xmlns:a16="http://schemas.microsoft.com/office/drawing/2014/main" id="{31FA6F75-D3F5-5393-1A57-CEC00F737C7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0EB6171-A97E-E438-2953-489291BDDBE2}"/>
              </a:ext>
            </a:extLst>
          </p:cNvPr>
          <p:cNvSpPr>
            <a:spLocks noGrp="1"/>
          </p:cNvSpPr>
          <p:nvPr>
            <p:ph type="sldNum" sz="quarter" idx="12"/>
          </p:nvPr>
        </p:nvSpPr>
        <p:spPr/>
        <p:txBody>
          <a:bodyPr/>
          <a:lstStyle/>
          <a:p>
            <a:fld id="{14A5F34D-E012-46E6-BA8A-3D5CD8737406}" type="slidenum">
              <a:rPr lang="en-US" smtClean="0"/>
              <a:t>‹#›</a:t>
            </a:fld>
            <a:endParaRPr lang="en-US"/>
          </a:p>
        </p:txBody>
      </p:sp>
    </p:spTree>
    <p:extLst>
      <p:ext uri="{BB962C8B-B14F-4D97-AF65-F5344CB8AC3E}">
        <p14:creationId xmlns:p14="http://schemas.microsoft.com/office/powerpoint/2010/main" val="14658568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ADBA42-28AB-6982-3E4F-14F576337C8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198804F-700C-9C6C-97B0-9716275D3162}"/>
              </a:ext>
            </a:extLst>
          </p:cNvPr>
          <p:cNvSpPr>
            <a:spLocks noGrp="1"/>
          </p:cNvSpPr>
          <p:nvPr>
            <p:ph type="dt" sz="half" idx="10"/>
          </p:nvPr>
        </p:nvSpPr>
        <p:spPr/>
        <p:txBody>
          <a:bodyPr/>
          <a:lstStyle/>
          <a:p>
            <a:fld id="{BF5EFD87-EF44-419F-934E-7EE0145F2D48}" type="datetimeFigureOut">
              <a:rPr lang="en-US" smtClean="0"/>
              <a:t>11/6/2025</a:t>
            </a:fld>
            <a:endParaRPr lang="en-US"/>
          </a:p>
        </p:txBody>
      </p:sp>
      <p:sp>
        <p:nvSpPr>
          <p:cNvPr id="4" name="Footer Placeholder 3">
            <a:extLst>
              <a:ext uri="{FF2B5EF4-FFF2-40B4-BE49-F238E27FC236}">
                <a16:creationId xmlns:a16="http://schemas.microsoft.com/office/drawing/2014/main" id="{7F641713-2C87-9762-8452-41F5B3413AD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2E658A7-7311-F8FD-A1EC-C99083AAD758}"/>
              </a:ext>
            </a:extLst>
          </p:cNvPr>
          <p:cNvSpPr>
            <a:spLocks noGrp="1"/>
          </p:cNvSpPr>
          <p:nvPr>
            <p:ph type="sldNum" sz="quarter" idx="12"/>
          </p:nvPr>
        </p:nvSpPr>
        <p:spPr/>
        <p:txBody>
          <a:bodyPr/>
          <a:lstStyle/>
          <a:p>
            <a:fld id="{14A5F34D-E012-46E6-BA8A-3D5CD8737406}" type="slidenum">
              <a:rPr lang="en-US" smtClean="0"/>
              <a:t>‹#›</a:t>
            </a:fld>
            <a:endParaRPr lang="en-US"/>
          </a:p>
        </p:txBody>
      </p:sp>
    </p:spTree>
    <p:extLst>
      <p:ext uri="{BB962C8B-B14F-4D97-AF65-F5344CB8AC3E}">
        <p14:creationId xmlns:p14="http://schemas.microsoft.com/office/powerpoint/2010/main" val="26472132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7B9FC75-66A6-A88C-114D-30A35B725B38}"/>
              </a:ext>
            </a:extLst>
          </p:cNvPr>
          <p:cNvSpPr>
            <a:spLocks noGrp="1"/>
          </p:cNvSpPr>
          <p:nvPr>
            <p:ph type="dt" sz="half" idx="10"/>
          </p:nvPr>
        </p:nvSpPr>
        <p:spPr/>
        <p:txBody>
          <a:bodyPr/>
          <a:lstStyle/>
          <a:p>
            <a:fld id="{BF5EFD87-EF44-419F-934E-7EE0145F2D48}" type="datetimeFigureOut">
              <a:rPr lang="en-US" smtClean="0"/>
              <a:t>11/6/2025</a:t>
            </a:fld>
            <a:endParaRPr lang="en-US"/>
          </a:p>
        </p:txBody>
      </p:sp>
      <p:sp>
        <p:nvSpPr>
          <p:cNvPr id="3" name="Footer Placeholder 2">
            <a:extLst>
              <a:ext uri="{FF2B5EF4-FFF2-40B4-BE49-F238E27FC236}">
                <a16:creationId xmlns:a16="http://schemas.microsoft.com/office/drawing/2014/main" id="{23AFCBC7-32E5-3888-9C75-936EE3A7967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244BA081-D969-1C78-B7F0-CEE10D1FCC27}"/>
              </a:ext>
            </a:extLst>
          </p:cNvPr>
          <p:cNvSpPr>
            <a:spLocks noGrp="1"/>
          </p:cNvSpPr>
          <p:nvPr>
            <p:ph type="sldNum" sz="quarter" idx="12"/>
          </p:nvPr>
        </p:nvSpPr>
        <p:spPr/>
        <p:txBody>
          <a:bodyPr/>
          <a:lstStyle/>
          <a:p>
            <a:fld id="{14A5F34D-E012-46E6-BA8A-3D5CD8737406}" type="slidenum">
              <a:rPr lang="en-US" smtClean="0"/>
              <a:t>‹#›</a:t>
            </a:fld>
            <a:endParaRPr lang="en-US"/>
          </a:p>
        </p:txBody>
      </p:sp>
    </p:spTree>
    <p:extLst>
      <p:ext uri="{BB962C8B-B14F-4D97-AF65-F5344CB8AC3E}">
        <p14:creationId xmlns:p14="http://schemas.microsoft.com/office/powerpoint/2010/main" val="26051897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D52699-FD89-4588-9634-4F01AF7BD53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0E7D09F-B426-2296-C256-704CE404FBF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828978B1-48EC-A5C3-BC39-155EAA7856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F2282BE-2F8C-6B29-88B9-D14542BC590B}"/>
              </a:ext>
            </a:extLst>
          </p:cNvPr>
          <p:cNvSpPr>
            <a:spLocks noGrp="1"/>
          </p:cNvSpPr>
          <p:nvPr>
            <p:ph type="dt" sz="half" idx="10"/>
          </p:nvPr>
        </p:nvSpPr>
        <p:spPr/>
        <p:txBody>
          <a:bodyPr/>
          <a:lstStyle/>
          <a:p>
            <a:fld id="{BF5EFD87-EF44-419F-934E-7EE0145F2D48}" type="datetimeFigureOut">
              <a:rPr lang="en-US" smtClean="0"/>
              <a:t>11/6/2025</a:t>
            </a:fld>
            <a:endParaRPr lang="en-US"/>
          </a:p>
        </p:txBody>
      </p:sp>
      <p:sp>
        <p:nvSpPr>
          <p:cNvPr id="6" name="Footer Placeholder 5">
            <a:extLst>
              <a:ext uri="{FF2B5EF4-FFF2-40B4-BE49-F238E27FC236}">
                <a16:creationId xmlns:a16="http://schemas.microsoft.com/office/drawing/2014/main" id="{1E6196AA-9BC4-BF57-12E8-86FBAD90D38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31CA641-FF87-3AE9-71A4-127769921A1F}"/>
              </a:ext>
            </a:extLst>
          </p:cNvPr>
          <p:cNvSpPr>
            <a:spLocks noGrp="1"/>
          </p:cNvSpPr>
          <p:nvPr>
            <p:ph type="sldNum" sz="quarter" idx="12"/>
          </p:nvPr>
        </p:nvSpPr>
        <p:spPr/>
        <p:txBody>
          <a:bodyPr/>
          <a:lstStyle/>
          <a:p>
            <a:fld id="{14A5F34D-E012-46E6-BA8A-3D5CD8737406}" type="slidenum">
              <a:rPr lang="en-US" smtClean="0"/>
              <a:t>‹#›</a:t>
            </a:fld>
            <a:endParaRPr lang="en-US"/>
          </a:p>
        </p:txBody>
      </p:sp>
    </p:spTree>
    <p:extLst>
      <p:ext uri="{BB962C8B-B14F-4D97-AF65-F5344CB8AC3E}">
        <p14:creationId xmlns:p14="http://schemas.microsoft.com/office/powerpoint/2010/main" val="8130152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8FD09-DB08-D461-51B9-504DEAF439E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B6E0B44-3799-F902-B3AD-D240AA27320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8A126A08-DDCF-FDC4-FD0D-CE138187C0D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188173-027B-FAB0-E6E9-3879C1BBA5D0}"/>
              </a:ext>
            </a:extLst>
          </p:cNvPr>
          <p:cNvSpPr>
            <a:spLocks noGrp="1"/>
          </p:cNvSpPr>
          <p:nvPr>
            <p:ph type="dt" sz="half" idx="10"/>
          </p:nvPr>
        </p:nvSpPr>
        <p:spPr/>
        <p:txBody>
          <a:bodyPr/>
          <a:lstStyle/>
          <a:p>
            <a:fld id="{BF5EFD87-EF44-419F-934E-7EE0145F2D48}" type="datetimeFigureOut">
              <a:rPr lang="en-US" smtClean="0"/>
              <a:t>11/6/2025</a:t>
            </a:fld>
            <a:endParaRPr lang="en-US"/>
          </a:p>
        </p:txBody>
      </p:sp>
      <p:sp>
        <p:nvSpPr>
          <p:cNvPr id="6" name="Footer Placeholder 5">
            <a:extLst>
              <a:ext uri="{FF2B5EF4-FFF2-40B4-BE49-F238E27FC236}">
                <a16:creationId xmlns:a16="http://schemas.microsoft.com/office/drawing/2014/main" id="{DDD26735-062F-7981-D8A5-0BE6E346351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5C9961-B5AB-2C4B-4CD6-895DF903F71C}"/>
              </a:ext>
            </a:extLst>
          </p:cNvPr>
          <p:cNvSpPr>
            <a:spLocks noGrp="1"/>
          </p:cNvSpPr>
          <p:nvPr>
            <p:ph type="sldNum" sz="quarter" idx="12"/>
          </p:nvPr>
        </p:nvSpPr>
        <p:spPr/>
        <p:txBody>
          <a:bodyPr/>
          <a:lstStyle/>
          <a:p>
            <a:fld id="{14A5F34D-E012-46E6-BA8A-3D5CD8737406}" type="slidenum">
              <a:rPr lang="en-US" smtClean="0"/>
              <a:t>‹#›</a:t>
            </a:fld>
            <a:endParaRPr lang="en-US"/>
          </a:p>
        </p:txBody>
      </p:sp>
    </p:spTree>
    <p:extLst>
      <p:ext uri="{BB962C8B-B14F-4D97-AF65-F5344CB8AC3E}">
        <p14:creationId xmlns:p14="http://schemas.microsoft.com/office/powerpoint/2010/main" val="7618051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9E096-2F7C-A605-1685-798613D86D7B}"/>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1CA0E20-BD8F-A10E-6A70-247C9E7A82F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0F52B06-674F-E5A5-8BBB-88A12E47F6CB}"/>
              </a:ext>
            </a:extLst>
          </p:cNvPr>
          <p:cNvSpPr>
            <a:spLocks noGrp="1"/>
          </p:cNvSpPr>
          <p:nvPr>
            <p:ph type="dt" sz="half" idx="10"/>
          </p:nvPr>
        </p:nvSpPr>
        <p:spPr/>
        <p:txBody>
          <a:bodyPr/>
          <a:lstStyle/>
          <a:p>
            <a:fld id="{BF5EFD87-EF44-419F-934E-7EE0145F2D48}" type="datetimeFigureOut">
              <a:rPr lang="en-US" smtClean="0"/>
              <a:t>11/6/2025</a:t>
            </a:fld>
            <a:endParaRPr lang="en-US"/>
          </a:p>
        </p:txBody>
      </p:sp>
      <p:sp>
        <p:nvSpPr>
          <p:cNvPr id="5" name="Footer Placeholder 4">
            <a:extLst>
              <a:ext uri="{FF2B5EF4-FFF2-40B4-BE49-F238E27FC236}">
                <a16:creationId xmlns:a16="http://schemas.microsoft.com/office/drawing/2014/main" id="{35F0FC49-D8BF-4C3B-8DB8-7417BF50B45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1693422-6237-E849-7A47-05EF6F400D6B}"/>
              </a:ext>
            </a:extLst>
          </p:cNvPr>
          <p:cNvSpPr>
            <a:spLocks noGrp="1"/>
          </p:cNvSpPr>
          <p:nvPr>
            <p:ph type="sldNum" sz="quarter" idx="12"/>
          </p:nvPr>
        </p:nvSpPr>
        <p:spPr/>
        <p:txBody>
          <a:bodyPr/>
          <a:lstStyle/>
          <a:p>
            <a:fld id="{14A5F34D-E012-46E6-BA8A-3D5CD8737406}" type="slidenum">
              <a:rPr lang="en-US" smtClean="0"/>
              <a:t>‹#›</a:t>
            </a:fld>
            <a:endParaRPr lang="en-US"/>
          </a:p>
        </p:txBody>
      </p:sp>
    </p:spTree>
    <p:extLst>
      <p:ext uri="{BB962C8B-B14F-4D97-AF65-F5344CB8AC3E}">
        <p14:creationId xmlns:p14="http://schemas.microsoft.com/office/powerpoint/2010/main" val="374382999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72E4CBF-146C-ECD2-81B6-A0B14FFD8674}"/>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F236106-D174-7486-770E-445A2F04233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FF2E703-3098-3FF7-E804-3AC8E0AA2F54}"/>
              </a:ext>
            </a:extLst>
          </p:cNvPr>
          <p:cNvSpPr>
            <a:spLocks noGrp="1"/>
          </p:cNvSpPr>
          <p:nvPr>
            <p:ph type="dt" sz="half" idx="10"/>
          </p:nvPr>
        </p:nvSpPr>
        <p:spPr/>
        <p:txBody>
          <a:bodyPr/>
          <a:lstStyle/>
          <a:p>
            <a:fld id="{BF5EFD87-EF44-419F-934E-7EE0145F2D48}" type="datetimeFigureOut">
              <a:rPr lang="en-US" smtClean="0"/>
              <a:t>11/6/2025</a:t>
            </a:fld>
            <a:endParaRPr lang="en-US"/>
          </a:p>
        </p:txBody>
      </p:sp>
      <p:sp>
        <p:nvSpPr>
          <p:cNvPr id="5" name="Footer Placeholder 4">
            <a:extLst>
              <a:ext uri="{FF2B5EF4-FFF2-40B4-BE49-F238E27FC236}">
                <a16:creationId xmlns:a16="http://schemas.microsoft.com/office/drawing/2014/main" id="{7F5CC9D2-504A-9DE0-6120-15A3BAF8EC4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23106C2-5F24-1EE2-442D-F14CE73E1DA7}"/>
              </a:ext>
            </a:extLst>
          </p:cNvPr>
          <p:cNvSpPr>
            <a:spLocks noGrp="1"/>
          </p:cNvSpPr>
          <p:nvPr>
            <p:ph type="sldNum" sz="quarter" idx="12"/>
          </p:nvPr>
        </p:nvSpPr>
        <p:spPr/>
        <p:txBody>
          <a:bodyPr/>
          <a:lstStyle/>
          <a:p>
            <a:fld id="{14A5F34D-E012-46E6-BA8A-3D5CD8737406}" type="slidenum">
              <a:rPr lang="en-US" smtClean="0"/>
              <a:t>‹#›</a:t>
            </a:fld>
            <a:endParaRPr lang="en-US"/>
          </a:p>
        </p:txBody>
      </p:sp>
    </p:spTree>
    <p:extLst>
      <p:ext uri="{BB962C8B-B14F-4D97-AF65-F5344CB8AC3E}">
        <p14:creationId xmlns:p14="http://schemas.microsoft.com/office/powerpoint/2010/main" val="23152094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761D5D8-F69D-BB3B-66F2-607C42D62E4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EE9B838A-64DA-4276-1925-B906A2595EF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D51634-FCC4-6D22-36C7-17D5A6630A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F5EFD87-EF44-419F-934E-7EE0145F2D48}" type="datetimeFigureOut">
              <a:rPr lang="en-US" smtClean="0"/>
              <a:t>11/6/2025</a:t>
            </a:fld>
            <a:endParaRPr lang="en-US"/>
          </a:p>
        </p:txBody>
      </p:sp>
      <p:sp>
        <p:nvSpPr>
          <p:cNvPr id="5" name="Footer Placeholder 4">
            <a:extLst>
              <a:ext uri="{FF2B5EF4-FFF2-40B4-BE49-F238E27FC236}">
                <a16:creationId xmlns:a16="http://schemas.microsoft.com/office/drawing/2014/main" id="{B71410D9-080E-FC9C-A59E-D8F0C27722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A235E4F2-9707-D8E5-39C5-5BB69155FF1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4A5F34D-E012-46E6-BA8A-3D5CD8737406}" type="slidenum">
              <a:rPr lang="en-US" smtClean="0"/>
              <a:t>‹#›</a:t>
            </a:fld>
            <a:endParaRPr lang="en-US"/>
          </a:p>
        </p:txBody>
      </p:sp>
    </p:spTree>
    <p:extLst>
      <p:ext uri="{BB962C8B-B14F-4D97-AF65-F5344CB8AC3E}">
        <p14:creationId xmlns:p14="http://schemas.microsoft.com/office/powerpoint/2010/main" val="16632729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hyperlink" Target="https://projectmanagers.net/top-10-cons-or-disadvantages-of-microsoft-teams/" TargetMode="External"/><Relationship Id="rId3" Type="http://schemas.openxmlformats.org/officeDocument/2006/relationships/hyperlink" Target="https://digital.nhs.uk/services/about-our-digital-services" TargetMode="External"/><Relationship Id="rId7" Type="http://schemas.openxmlformats.org/officeDocument/2006/relationships/hyperlink" Target="https://knowledge.lancashire.ac.uk/id/eprint/40642/1/40642%20MS%20Teams%20NHS%20Trust%20paper%20AMM%20final%20R2.pdf" TargetMode="External"/><Relationship Id="rId2" Type="http://schemas.openxmlformats.org/officeDocument/2006/relationships/hyperlink" Target="https://view.officeapps.live.com/op/view.aspx?src=https%3A%2F%2Fwww.england.nhs.uk%2Fwp-content%2Fuploads%2Fsites%2F48%2F2024%2F03%2FCM-I-CARE-Share-Personalised-Care-Planning-presentation-v1.3.pptx&amp;wdOrigin=BROWSELINK" TargetMode="External"/><Relationship Id="rId1" Type="http://schemas.openxmlformats.org/officeDocument/2006/relationships/slideLayout" Target="../slideLayouts/slideLayout2.xml"/><Relationship Id="rId6" Type="http://schemas.openxmlformats.org/officeDocument/2006/relationships/hyperlink" Target="https://www.england.nhs.uk/long-read/microsoft-teams-and-remote-working/" TargetMode="External"/><Relationship Id="rId5" Type="http://schemas.openxmlformats.org/officeDocument/2006/relationships/hyperlink" Target="https://www.skillsforcare.org.uk/news-and-events/news/skills-for-care-launches-driving-change-in-social-care-campaign" TargetMode="External"/><Relationship Id="rId10" Type="http://schemas.openxmlformats.org/officeDocument/2006/relationships/hyperlink" Target="https://www.england.nhs.uk/patient-safety/patient-safety-systems/digital-clinical-safety-strategy/" TargetMode="External"/><Relationship Id="rId4" Type="http://schemas.openxmlformats.org/officeDocument/2006/relationships/hyperlink" Target="https://pmc.ncbi.nlm.nih.gov/articles/PMC3398435/" TargetMode="External"/><Relationship Id="rId9" Type="http://schemas.openxmlformats.org/officeDocument/2006/relationships/hyperlink" Target="https://healthinnovationnetwork.com/community-and-care-homes/the-shift-to-digital-embracing-technology-in-the-care-home-secto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E08E6-A4C0-9F27-FB2C-88F899E051CB}"/>
              </a:ext>
            </a:extLst>
          </p:cNvPr>
          <p:cNvSpPr>
            <a:spLocks noGrp="1"/>
          </p:cNvSpPr>
          <p:nvPr>
            <p:ph type="ctrTitle"/>
          </p:nvPr>
        </p:nvSpPr>
        <p:spPr>
          <a:xfrm>
            <a:off x="1524000" y="383458"/>
            <a:ext cx="9144000" cy="4109884"/>
          </a:xfrm>
        </p:spPr>
        <p:txBody>
          <a:bodyPr>
            <a:normAutofit/>
          </a:bodyPr>
          <a:lstStyle/>
          <a:p>
            <a:r>
              <a:rPr lang="en-US" sz="2800" dirty="0"/>
              <a:t>Name: Latisha Whervin</a:t>
            </a:r>
            <a:br>
              <a:rPr lang="en-US" sz="2800" dirty="0"/>
            </a:br>
            <a:r>
              <a:rPr lang="en-US" sz="2800" dirty="0"/>
              <a:t>Student ID: 2440122</a:t>
            </a:r>
            <a:br>
              <a:rPr lang="en-US" sz="2800" dirty="0"/>
            </a:br>
            <a:r>
              <a:rPr lang="en-US" sz="2800" dirty="0"/>
              <a:t>Module Code: LCHS4007</a:t>
            </a:r>
            <a:br>
              <a:rPr lang="en-US" sz="2800" dirty="0"/>
            </a:br>
            <a:r>
              <a:rPr lang="en-US" sz="2800" dirty="0"/>
              <a:t>Module: Digital skills and Research Methods</a:t>
            </a:r>
            <a:br>
              <a:rPr lang="en-US" sz="2800" dirty="0"/>
            </a:br>
            <a:br>
              <a:rPr lang="en-US" sz="2000" dirty="0"/>
            </a:br>
            <a:br>
              <a:rPr lang="en-US" sz="2000" dirty="0"/>
            </a:br>
            <a:endParaRPr lang="en-US" sz="2000" dirty="0"/>
          </a:p>
        </p:txBody>
      </p:sp>
    </p:spTree>
    <p:extLst>
      <p:ext uri="{BB962C8B-B14F-4D97-AF65-F5344CB8AC3E}">
        <p14:creationId xmlns:p14="http://schemas.microsoft.com/office/powerpoint/2010/main" val="21002204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18657-A2FE-CB22-0E7C-244A8CD6F8B3}"/>
              </a:ext>
            </a:extLst>
          </p:cNvPr>
          <p:cNvSpPr>
            <a:spLocks noGrp="1"/>
          </p:cNvSpPr>
          <p:nvPr>
            <p:ph type="title"/>
          </p:nvPr>
        </p:nvSpPr>
        <p:spPr/>
        <p:txBody>
          <a:bodyPr>
            <a:normAutofit/>
          </a:bodyPr>
          <a:lstStyle/>
          <a:p>
            <a:r>
              <a:rPr lang="en-US" sz="2400" dirty="0"/>
              <a:t>Evaluating the use of technology, digital tools and techniques to improve efficiency in a care home setting </a:t>
            </a:r>
          </a:p>
        </p:txBody>
      </p:sp>
      <p:sp>
        <p:nvSpPr>
          <p:cNvPr id="3" name="Content Placeholder 2">
            <a:extLst>
              <a:ext uri="{FF2B5EF4-FFF2-40B4-BE49-F238E27FC236}">
                <a16:creationId xmlns:a16="http://schemas.microsoft.com/office/drawing/2014/main" id="{5E8D814D-C2DF-EC51-96E2-FACB3FF97C43}"/>
              </a:ext>
            </a:extLst>
          </p:cNvPr>
          <p:cNvSpPr>
            <a:spLocks noGrp="1"/>
          </p:cNvSpPr>
          <p:nvPr>
            <p:ph idx="1"/>
          </p:nvPr>
        </p:nvSpPr>
        <p:spPr>
          <a:xfrm>
            <a:off x="838200" y="1376516"/>
            <a:ext cx="10515600" cy="5220929"/>
          </a:xfrm>
        </p:spPr>
        <p:txBody>
          <a:bodyPr>
            <a:normAutofit lnSpcReduction="10000"/>
          </a:bodyPr>
          <a:lstStyle/>
          <a:p>
            <a:pPr marL="0" indent="0">
              <a:buNone/>
            </a:pPr>
            <a:r>
              <a:rPr lang="en-US" sz="1200" dirty="0"/>
              <a:t>Firstly, we will go on to talk about the advantages and disadvantages of Microsoft PowerPoint 365 in a care home setting:</a:t>
            </a:r>
          </a:p>
          <a:p>
            <a:pPr marL="0" indent="0">
              <a:buNone/>
            </a:pPr>
            <a:r>
              <a:rPr lang="en-US" sz="1200" dirty="0"/>
              <a:t>Advantages: </a:t>
            </a:r>
          </a:p>
          <a:p>
            <a:r>
              <a:rPr lang="en-US" sz="1200" dirty="0"/>
              <a:t>In a care home setting this will be great for new staff to create training presentations</a:t>
            </a:r>
          </a:p>
          <a:p>
            <a:r>
              <a:rPr lang="en-US" sz="1200" dirty="0"/>
              <a:t>It comes in handy as they cane be saved to devices and re- used </a:t>
            </a:r>
          </a:p>
          <a:p>
            <a:r>
              <a:rPr lang="en-US" sz="1200" dirty="0"/>
              <a:t>Good for making care plans for residents </a:t>
            </a:r>
          </a:p>
          <a:p>
            <a:r>
              <a:rPr lang="en-US" sz="1200" dirty="0"/>
              <a:t>Can be used at meetings</a:t>
            </a:r>
          </a:p>
          <a:p>
            <a:r>
              <a:rPr lang="en-US" sz="1200" dirty="0"/>
              <a:t>Provides clear communication </a:t>
            </a:r>
          </a:p>
          <a:p>
            <a:r>
              <a:rPr lang="en-US" sz="1200" dirty="0"/>
              <a:t>On PowerPoint slides you are able to add pictures and videos this will keep the meetings/programs more interesting</a:t>
            </a:r>
          </a:p>
          <a:p>
            <a:pPr marL="0" indent="0">
              <a:buNone/>
            </a:pPr>
            <a:r>
              <a:rPr lang="en-US" sz="1200" dirty="0"/>
              <a:t>(NHS Chesire and Merseyside) (2025),  (NHS Digital) (2025)</a:t>
            </a:r>
          </a:p>
          <a:p>
            <a:pPr marL="0" indent="0">
              <a:buNone/>
            </a:pPr>
            <a:r>
              <a:rPr lang="en-US" sz="1200" dirty="0"/>
              <a:t>Disadvantages:</a:t>
            </a:r>
          </a:p>
          <a:p>
            <a:r>
              <a:rPr lang="en-US" sz="1200" dirty="0"/>
              <a:t>Time-consuming – when you have  to create many different slides it takes up a lot of time and if adding pictures, you must find the right pictures to match what you're talking about in the presentation</a:t>
            </a:r>
          </a:p>
          <a:p>
            <a:r>
              <a:rPr lang="en-US" sz="1200" dirty="0"/>
              <a:t>People may find it boring – adding to many slides/ information can end up making the presentation boring or hard to follow so this will result in a loss of concentration</a:t>
            </a:r>
          </a:p>
          <a:p>
            <a:r>
              <a:rPr lang="en-US" sz="1200" dirty="0"/>
              <a:t>Lack of understanding when it comes to using digital tools</a:t>
            </a:r>
          </a:p>
          <a:p>
            <a:r>
              <a:rPr lang="en-US" sz="1200" dirty="0"/>
              <a:t>Regular updates will be needed on slides- In a care home setting policies and procedures are often being changed</a:t>
            </a:r>
          </a:p>
          <a:p>
            <a:r>
              <a:rPr lang="en-US" sz="1200" dirty="0"/>
              <a:t>Always dependent on a laptop/ computer – If the device breaks or there is a shortage in the care home setting you will be unable to deliver the presentation</a:t>
            </a:r>
          </a:p>
          <a:p>
            <a:r>
              <a:rPr lang="en-US" sz="1200" dirty="0"/>
              <a:t>Presentations are not very interactive with your audience so how would you now if everyone has understood </a:t>
            </a:r>
          </a:p>
          <a:p>
            <a:pPr marL="0" indent="0">
              <a:buNone/>
            </a:pPr>
            <a:endParaRPr lang="en-US" sz="1200" dirty="0"/>
          </a:p>
          <a:p>
            <a:pPr marL="0" indent="0">
              <a:buNone/>
            </a:pPr>
            <a:r>
              <a:rPr lang="en-US" sz="1200" dirty="0"/>
              <a:t>(Nih.gov) (2025) (skills for care) (2024)</a:t>
            </a:r>
          </a:p>
          <a:p>
            <a:endParaRPr lang="en-US" sz="1400" dirty="0"/>
          </a:p>
        </p:txBody>
      </p:sp>
    </p:spTree>
    <p:extLst>
      <p:ext uri="{BB962C8B-B14F-4D97-AF65-F5344CB8AC3E}">
        <p14:creationId xmlns:p14="http://schemas.microsoft.com/office/powerpoint/2010/main" val="12703500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5718C-EA6F-1C23-75D1-E79A03C57EB1}"/>
              </a:ext>
            </a:extLst>
          </p:cNvPr>
          <p:cNvSpPr>
            <a:spLocks noGrp="1"/>
          </p:cNvSpPr>
          <p:nvPr>
            <p:ph type="title"/>
          </p:nvPr>
        </p:nvSpPr>
        <p:spPr/>
        <p:txBody>
          <a:bodyPr>
            <a:normAutofit/>
          </a:bodyPr>
          <a:lstStyle/>
          <a:p>
            <a:r>
              <a:rPr lang="en-US" sz="2400" dirty="0"/>
              <a:t>The use of Microsoft Teams in a Care Home Setting</a:t>
            </a:r>
          </a:p>
        </p:txBody>
      </p:sp>
      <p:sp>
        <p:nvSpPr>
          <p:cNvPr id="3" name="Content Placeholder 2">
            <a:extLst>
              <a:ext uri="{FF2B5EF4-FFF2-40B4-BE49-F238E27FC236}">
                <a16:creationId xmlns:a16="http://schemas.microsoft.com/office/drawing/2014/main" id="{B1AA5E06-BC3E-29A4-F006-C7868C0D74D3}"/>
              </a:ext>
            </a:extLst>
          </p:cNvPr>
          <p:cNvSpPr>
            <a:spLocks noGrp="1"/>
          </p:cNvSpPr>
          <p:nvPr>
            <p:ph idx="1"/>
          </p:nvPr>
        </p:nvSpPr>
        <p:spPr>
          <a:xfrm>
            <a:off x="838200" y="1690688"/>
            <a:ext cx="10515600" cy="5005079"/>
          </a:xfrm>
        </p:spPr>
        <p:txBody>
          <a:bodyPr>
            <a:normAutofit/>
          </a:bodyPr>
          <a:lstStyle/>
          <a:p>
            <a:pPr marL="0" indent="0">
              <a:buNone/>
            </a:pPr>
            <a:r>
              <a:rPr lang="en-US" sz="1200" dirty="0"/>
              <a:t>In a care home setting Microsoft teams is often being used for communication, meetings and family times now it will go onto discussing some of the advantages and disadvantages of this type of digital communication. </a:t>
            </a:r>
          </a:p>
          <a:p>
            <a:pPr marL="0" indent="0">
              <a:buNone/>
            </a:pPr>
            <a:r>
              <a:rPr lang="en-US" sz="1200" dirty="0"/>
              <a:t>Advantages:</a:t>
            </a:r>
          </a:p>
          <a:p>
            <a:r>
              <a:rPr lang="en-US" sz="1200" dirty="0"/>
              <a:t>Microsoft teams is free for everyone to use </a:t>
            </a:r>
          </a:p>
          <a:p>
            <a:r>
              <a:rPr lang="en-US" sz="1200" dirty="0"/>
              <a:t>It can save time – if your attending appointments via team its quicker as you just log straight on and join the calls so saves you from the hassle of having to travel</a:t>
            </a:r>
          </a:p>
          <a:p>
            <a:r>
              <a:rPr lang="en-US" sz="1200" dirty="0"/>
              <a:t>Can have more than one person on a Microsoft  teams call</a:t>
            </a:r>
          </a:p>
          <a:p>
            <a:r>
              <a:rPr lang="en-US" sz="1200" dirty="0"/>
              <a:t>Meetings for families during outbreaks</a:t>
            </a:r>
          </a:p>
          <a:p>
            <a:pPr marL="0" indent="0">
              <a:buNone/>
            </a:pPr>
            <a:r>
              <a:rPr lang="en-US" sz="1200" dirty="0"/>
              <a:t>(NHS England)(2023) (University of central Lancashire) (2025)</a:t>
            </a:r>
          </a:p>
          <a:p>
            <a:pPr marL="0" indent="0">
              <a:buNone/>
            </a:pPr>
            <a:r>
              <a:rPr lang="en-US" sz="1200" dirty="0"/>
              <a:t>Disadvantages:</a:t>
            </a:r>
          </a:p>
          <a:p>
            <a:r>
              <a:rPr lang="en-US" sz="1200" dirty="0"/>
              <a:t>you would need a stable internet connection</a:t>
            </a:r>
          </a:p>
          <a:p>
            <a:r>
              <a:rPr lang="en-US" sz="1200" dirty="0"/>
              <a:t>Privacy is not always the case in a care home setting</a:t>
            </a:r>
          </a:p>
          <a:p>
            <a:r>
              <a:rPr lang="en-US" sz="1200" dirty="0"/>
              <a:t>Always needing to have a secure internet connection or team call may end</a:t>
            </a:r>
          </a:p>
          <a:p>
            <a:pPr marL="0" indent="0">
              <a:buNone/>
            </a:pPr>
            <a:r>
              <a:rPr lang="en-US" sz="1200" dirty="0"/>
              <a:t>(project manager) (2023)</a:t>
            </a:r>
          </a:p>
          <a:p>
            <a:endParaRPr lang="en-US" sz="1400" dirty="0"/>
          </a:p>
        </p:txBody>
      </p:sp>
    </p:spTree>
    <p:extLst>
      <p:ext uri="{BB962C8B-B14F-4D97-AF65-F5344CB8AC3E}">
        <p14:creationId xmlns:p14="http://schemas.microsoft.com/office/powerpoint/2010/main" val="37563191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1F07EB-C65D-6790-52F3-4A350B92D533}"/>
              </a:ext>
            </a:extLst>
          </p:cNvPr>
          <p:cNvSpPr>
            <a:spLocks noGrp="1"/>
          </p:cNvSpPr>
          <p:nvPr>
            <p:ph type="title"/>
          </p:nvPr>
        </p:nvSpPr>
        <p:spPr/>
        <p:txBody>
          <a:bodyPr>
            <a:normAutofit/>
          </a:bodyPr>
          <a:lstStyle/>
          <a:p>
            <a:r>
              <a:rPr lang="en-US" sz="2400" dirty="0"/>
              <a:t>The importance of digital literacy in a care home setting</a:t>
            </a:r>
          </a:p>
        </p:txBody>
      </p:sp>
      <p:sp>
        <p:nvSpPr>
          <p:cNvPr id="3" name="Content Placeholder 2">
            <a:extLst>
              <a:ext uri="{FF2B5EF4-FFF2-40B4-BE49-F238E27FC236}">
                <a16:creationId xmlns:a16="http://schemas.microsoft.com/office/drawing/2014/main" id="{BC08F439-7F9E-8142-8EC0-B4BC07D0C7E3}"/>
              </a:ext>
            </a:extLst>
          </p:cNvPr>
          <p:cNvSpPr>
            <a:spLocks noGrp="1"/>
          </p:cNvSpPr>
          <p:nvPr>
            <p:ph idx="1"/>
          </p:nvPr>
        </p:nvSpPr>
        <p:spPr/>
        <p:txBody>
          <a:bodyPr/>
          <a:lstStyle/>
          <a:p>
            <a:pPr marL="0" indent="0">
              <a:buNone/>
            </a:pPr>
            <a:r>
              <a:rPr lang="en-US" sz="1200" dirty="0"/>
              <a:t>In the care home setting, there has been a significant amount of change with technology.  Technology is often being used to  keep daily health records and care plans which is important in a care home. To be digitally literate in a care home will help the staff to use the technology safely and keeping track of health record for the residents.</a:t>
            </a:r>
          </a:p>
          <a:p>
            <a:pPr marL="0" indent="0">
              <a:buNone/>
            </a:pPr>
            <a:endParaRPr lang="en-US" dirty="0"/>
          </a:p>
          <a:p>
            <a:pPr marL="0" indent="0">
              <a:buNone/>
            </a:pPr>
            <a:endParaRPr lang="en-US" dirty="0"/>
          </a:p>
          <a:p>
            <a:pPr marL="0" indent="0">
              <a:buNone/>
            </a:pPr>
            <a:endParaRPr lang="en-US" dirty="0"/>
          </a:p>
          <a:p>
            <a:pPr marL="0" indent="0">
              <a:buNone/>
            </a:pPr>
            <a:endParaRPr lang="en-US" sz="1400" dirty="0"/>
          </a:p>
          <a:p>
            <a:pPr marL="0" indent="0">
              <a:buNone/>
            </a:pPr>
            <a:r>
              <a:rPr lang="en-US" sz="1400" dirty="0"/>
              <a:t>(health innovation network) (2025)</a:t>
            </a:r>
          </a:p>
        </p:txBody>
      </p:sp>
    </p:spTree>
    <p:extLst>
      <p:ext uri="{BB962C8B-B14F-4D97-AF65-F5344CB8AC3E}">
        <p14:creationId xmlns:p14="http://schemas.microsoft.com/office/powerpoint/2010/main" val="8390878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BC889-05F0-3BF6-A609-B61698C06E62}"/>
              </a:ext>
            </a:extLst>
          </p:cNvPr>
          <p:cNvSpPr>
            <a:spLocks noGrp="1"/>
          </p:cNvSpPr>
          <p:nvPr>
            <p:ph type="title"/>
          </p:nvPr>
        </p:nvSpPr>
        <p:spPr/>
        <p:txBody>
          <a:bodyPr>
            <a:normAutofit/>
          </a:bodyPr>
          <a:lstStyle/>
          <a:p>
            <a:r>
              <a:rPr lang="en-US" sz="2400" dirty="0"/>
              <a:t>Essential digital safety and the importance of it in a care home setting</a:t>
            </a:r>
          </a:p>
        </p:txBody>
      </p:sp>
      <p:sp>
        <p:nvSpPr>
          <p:cNvPr id="3" name="Content Placeholder 2">
            <a:extLst>
              <a:ext uri="{FF2B5EF4-FFF2-40B4-BE49-F238E27FC236}">
                <a16:creationId xmlns:a16="http://schemas.microsoft.com/office/drawing/2014/main" id="{452EEE47-E8A5-EEE9-F7FF-B9CA45BA87B2}"/>
              </a:ext>
            </a:extLst>
          </p:cNvPr>
          <p:cNvSpPr>
            <a:spLocks noGrp="1"/>
          </p:cNvSpPr>
          <p:nvPr>
            <p:ph idx="1"/>
          </p:nvPr>
        </p:nvSpPr>
        <p:spPr/>
        <p:txBody>
          <a:bodyPr>
            <a:normAutofit/>
          </a:bodyPr>
          <a:lstStyle/>
          <a:p>
            <a:pPr marL="0" indent="0">
              <a:buNone/>
            </a:pPr>
            <a:r>
              <a:rPr lang="en-US" sz="1200" dirty="0"/>
              <a:t>Digital safety is important because it used across the whole of the NHS and used store information regarding patients records. In a care home setting digital safety is important to help keep residents' data safe when using a computer. When accessing  residents' data, we need to ensure that passwords and information can not been found or seen by anyone.</a:t>
            </a:r>
          </a:p>
          <a:p>
            <a:pPr marL="0" indent="0">
              <a:buNone/>
            </a:pPr>
            <a:endParaRPr lang="en-US" sz="2000" dirty="0"/>
          </a:p>
          <a:p>
            <a:pPr marL="0" indent="0">
              <a:buNone/>
            </a:pPr>
            <a:endParaRPr lang="en-US" sz="2000" dirty="0"/>
          </a:p>
          <a:p>
            <a:pPr marL="0" indent="0">
              <a:buNone/>
            </a:pPr>
            <a:endParaRPr lang="en-US" sz="2000" dirty="0"/>
          </a:p>
          <a:p>
            <a:pPr marL="0" indent="0">
              <a:buNone/>
            </a:pPr>
            <a:r>
              <a:rPr lang="en-US" sz="2000" dirty="0"/>
              <a:t>(</a:t>
            </a:r>
            <a:r>
              <a:rPr lang="en-US" sz="2000" dirty="0" err="1"/>
              <a:t>nhs</a:t>
            </a:r>
            <a:r>
              <a:rPr lang="en-US" sz="2000" dirty="0"/>
              <a:t> England) (2025)</a:t>
            </a:r>
          </a:p>
        </p:txBody>
      </p:sp>
    </p:spTree>
    <p:extLst>
      <p:ext uri="{BB962C8B-B14F-4D97-AF65-F5344CB8AC3E}">
        <p14:creationId xmlns:p14="http://schemas.microsoft.com/office/powerpoint/2010/main" val="13010390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16E55-853E-65E5-5BD8-013EC718793E}"/>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5481BD5A-99E7-1A8D-18E9-E772C0E5378B}"/>
              </a:ext>
            </a:extLst>
          </p:cNvPr>
          <p:cNvSpPr>
            <a:spLocks noGrp="1"/>
          </p:cNvSpPr>
          <p:nvPr>
            <p:ph idx="1"/>
          </p:nvPr>
        </p:nvSpPr>
        <p:spPr/>
        <p:txBody>
          <a:bodyPr/>
          <a:lstStyle/>
          <a:p>
            <a:pPr marL="0" indent="0">
              <a:buNone/>
            </a:pPr>
            <a:r>
              <a:rPr lang="en-US" sz="1200" dirty="0"/>
              <a:t>NHS Chesire and Merseyside 2025 Available at: </a:t>
            </a:r>
            <a:r>
              <a:rPr lang="en-US" sz="1200" dirty="0">
                <a:hlinkClick r:id="rId2"/>
              </a:rPr>
              <a:t>CM-I-CARE-Share-Personalised-Care-Planning-presentation-v1.3.pptx</a:t>
            </a:r>
            <a:r>
              <a:rPr lang="en-US" sz="1200" dirty="0"/>
              <a:t>  Accessed on 3</a:t>
            </a:r>
            <a:r>
              <a:rPr lang="en-US" sz="1200" baseline="30000" dirty="0"/>
              <a:t>rd</a:t>
            </a:r>
            <a:r>
              <a:rPr lang="en-US" sz="1200" dirty="0"/>
              <a:t> November 2025 </a:t>
            </a:r>
          </a:p>
          <a:p>
            <a:pPr marL="0" indent="0">
              <a:buNone/>
            </a:pPr>
            <a:r>
              <a:rPr lang="en-US" sz="1200" dirty="0"/>
              <a:t>NHS Digital 2025 available at: </a:t>
            </a:r>
            <a:r>
              <a:rPr lang="en-US" sz="1200" dirty="0">
                <a:hlinkClick r:id="rId3"/>
              </a:rPr>
              <a:t>About our digital services - NHS England Digital</a:t>
            </a:r>
            <a:r>
              <a:rPr lang="en-US" sz="1200" dirty="0"/>
              <a:t> Accessed on 3</a:t>
            </a:r>
            <a:r>
              <a:rPr lang="en-US" sz="1200" baseline="30000" dirty="0"/>
              <a:t>rd</a:t>
            </a:r>
            <a:r>
              <a:rPr lang="en-US" sz="1200" dirty="0"/>
              <a:t> November 2025</a:t>
            </a:r>
          </a:p>
          <a:p>
            <a:pPr marL="0" indent="0">
              <a:buNone/>
            </a:pPr>
            <a:r>
              <a:rPr lang="en-US" sz="1200" dirty="0"/>
              <a:t>Nih.gov2025 available at: </a:t>
            </a:r>
            <a:r>
              <a:rPr lang="en-US" sz="1200" dirty="0">
                <a:hlinkClick r:id="rId4"/>
              </a:rPr>
              <a:t>PowerPoint® Presentation Flaws and Failures: A Psychological Analysis – PMC</a:t>
            </a:r>
            <a:r>
              <a:rPr lang="en-US" sz="1200" dirty="0"/>
              <a:t> Accessed on 3</a:t>
            </a:r>
            <a:r>
              <a:rPr lang="en-US" sz="1200" baseline="30000" dirty="0"/>
              <a:t>rd</a:t>
            </a:r>
            <a:r>
              <a:rPr lang="en-US" sz="1200" dirty="0"/>
              <a:t> November 2025</a:t>
            </a:r>
          </a:p>
          <a:p>
            <a:pPr marL="0" indent="0">
              <a:buNone/>
            </a:pPr>
            <a:r>
              <a:rPr lang="en-US" sz="1200" dirty="0"/>
              <a:t>Skills for care (2024) available at: </a:t>
            </a:r>
            <a:r>
              <a:rPr lang="en-US" sz="1200" dirty="0">
                <a:hlinkClick r:id="rId5"/>
              </a:rPr>
              <a:t>Skills for Care launches ‘Driving change in social care’ campaign</a:t>
            </a:r>
            <a:r>
              <a:rPr lang="en-US" sz="1200" dirty="0"/>
              <a:t> Accessed on 3</a:t>
            </a:r>
            <a:r>
              <a:rPr lang="en-US" sz="1200" baseline="30000" dirty="0"/>
              <a:t>rd</a:t>
            </a:r>
            <a:r>
              <a:rPr lang="en-US" sz="1200" dirty="0"/>
              <a:t> November 2025</a:t>
            </a:r>
          </a:p>
          <a:p>
            <a:pPr marL="0" indent="0">
              <a:buNone/>
            </a:pPr>
            <a:r>
              <a:rPr lang="en-US" sz="1200" dirty="0"/>
              <a:t>NHS England (2023) available at: </a:t>
            </a:r>
            <a:r>
              <a:rPr lang="en-US" sz="1200" dirty="0">
                <a:hlinkClick r:id="rId6"/>
              </a:rPr>
              <a:t>NHS England » Microsoft Teams and remote working</a:t>
            </a:r>
            <a:r>
              <a:rPr lang="en-US" sz="1200" dirty="0"/>
              <a:t> Accessed on 3</a:t>
            </a:r>
            <a:r>
              <a:rPr lang="en-US" sz="1200" baseline="30000" dirty="0"/>
              <a:t>rd</a:t>
            </a:r>
            <a:r>
              <a:rPr lang="en-US" sz="1200" dirty="0"/>
              <a:t> November 2025</a:t>
            </a:r>
          </a:p>
          <a:p>
            <a:pPr marL="0" indent="0">
              <a:buNone/>
            </a:pPr>
            <a:r>
              <a:rPr lang="en-US" sz="1200" dirty="0"/>
              <a:t>University of central Lancashire (2025) available at: </a:t>
            </a:r>
            <a:r>
              <a:rPr lang="en-US" sz="1200" dirty="0">
                <a:hlinkClick r:id="rId7"/>
              </a:rPr>
              <a:t> Understanding the impact the introduction of Microsoft Teams has had on team performance in response to the COVID-19 pandemic within the East Lancashire Intensive Home Support Service</a:t>
            </a:r>
            <a:r>
              <a:rPr lang="en-US" sz="1200" dirty="0"/>
              <a:t> Accessed on 3</a:t>
            </a:r>
            <a:r>
              <a:rPr lang="en-US" sz="1200" baseline="30000" dirty="0"/>
              <a:t>rd</a:t>
            </a:r>
            <a:r>
              <a:rPr lang="en-US" sz="1200" dirty="0"/>
              <a:t> November 2025</a:t>
            </a:r>
          </a:p>
          <a:p>
            <a:pPr marL="0" indent="0">
              <a:buNone/>
            </a:pPr>
            <a:r>
              <a:rPr lang="en-US" sz="1200" dirty="0"/>
              <a:t>Project Manager (2023) available at: </a:t>
            </a:r>
            <a:r>
              <a:rPr lang="en-US" sz="1200" dirty="0">
                <a:hlinkClick r:id="rId8"/>
              </a:rPr>
              <a:t>Top 10 Cons or Disadvantages of Microsoft Teams</a:t>
            </a:r>
            <a:r>
              <a:rPr lang="en-US" sz="1200" dirty="0"/>
              <a:t> accessed on 5</a:t>
            </a:r>
            <a:r>
              <a:rPr lang="en-US" sz="1200" baseline="30000" dirty="0"/>
              <a:t>th</a:t>
            </a:r>
            <a:r>
              <a:rPr lang="en-US" sz="1200" dirty="0"/>
              <a:t> November 2025</a:t>
            </a:r>
          </a:p>
          <a:p>
            <a:pPr marL="0" indent="0">
              <a:buNone/>
            </a:pPr>
            <a:r>
              <a:rPr lang="en-US" sz="1200" dirty="0"/>
              <a:t>Health innovation Network (2025) available at: </a:t>
            </a:r>
            <a:r>
              <a:rPr lang="en-US" sz="1200" dirty="0">
                <a:hlinkClick r:id="rId9"/>
              </a:rPr>
              <a:t>The shift to digital: Embracing technology in the care home sector - Health Innovation Network</a:t>
            </a:r>
            <a:r>
              <a:rPr lang="en-US" sz="1200" dirty="0"/>
              <a:t> accessed on 5</a:t>
            </a:r>
            <a:r>
              <a:rPr lang="en-US" sz="1200" baseline="30000" dirty="0"/>
              <a:t>th</a:t>
            </a:r>
            <a:r>
              <a:rPr lang="en-US" sz="1200" dirty="0"/>
              <a:t> November 2025</a:t>
            </a:r>
          </a:p>
          <a:p>
            <a:pPr marL="0" indent="0">
              <a:buNone/>
            </a:pPr>
            <a:endParaRPr lang="en-US" sz="1200" dirty="0"/>
          </a:p>
          <a:p>
            <a:pPr marL="0" indent="0">
              <a:buNone/>
            </a:pPr>
            <a:r>
              <a:rPr lang="en-US" sz="1200" dirty="0"/>
              <a:t>NHS England (2025) available at: </a:t>
            </a:r>
            <a:r>
              <a:rPr lang="en-US" sz="1200" dirty="0">
                <a:hlinkClick r:id="rId10"/>
              </a:rPr>
              <a:t>NHS England » Digital clinical safety strategy</a:t>
            </a:r>
            <a:r>
              <a:rPr lang="en-US" sz="1200" dirty="0"/>
              <a:t> accessed on 6</a:t>
            </a:r>
            <a:r>
              <a:rPr lang="en-US" sz="1200" baseline="30000" dirty="0"/>
              <a:t>th</a:t>
            </a:r>
            <a:r>
              <a:rPr lang="en-US" sz="1200" dirty="0"/>
              <a:t> November 2025 </a:t>
            </a:r>
          </a:p>
          <a:p>
            <a:pPr marL="0" indent="0">
              <a:buNone/>
            </a:pPr>
            <a:endParaRPr lang="en-US" sz="1400" dirty="0"/>
          </a:p>
          <a:p>
            <a:pPr marL="0" indent="0">
              <a:buNone/>
            </a:pPr>
            <a:endParaRPr lang="en-US" sz="1400" dirty="0"/>
          </a:p>
        </p:txBody>
      </p:sp>
    </p:spTree>
    <p:extLst>
      <p:ext uri="{BB962C8B-B14F-4D97-AF65-F5344CB8AC3E}">
        <p14:creationId xmlns:p14="http://schemas.microsoft.com/office/powerpoint/2010/main" val="349132315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3E9939A45E3D64DBCDF6D4E44947630" ma:contentTypeVersion="5" ma:contentTypeDescription="Create a new document." ma:contentTypeScope="" ma:versionID="13ad594a84ee87b74d52a07785db8a41">
  <xsd:schema xmlns:xsd="http://www.w3.org/2001/XMLSchema" xmlns:xs="http://www.w3.org/2001/XMLSchema" xmlns:p="http://schemas.microsoft.com/office/2006/metadata/properties" xmlns:ns3="a5a3d419-01ea-4841-b8ef-480492e3d4da" targetNamespace="http://schemas.microsoft.com/office/2006/metadata/properties" ma:root="true" ma:fieldsID="23c9ad08083f2772ded35bae3236f287" ns3:_="">
    <xsd:import namespace="a5a3d419-01ea-4841-b8ef-480492e3d4da"/>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5a3d419-01ea-4841-b8ef-480492e3d4da"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a5a3d419-01ea-4841-b8ef-480492e3d4da" xsi:nil="true"/>
  </documentManagement>
</p:properties>
</file>

<file path=customXml/itemProps1.xml><?xml version="1.0" encoding="utf-8"?>
<ds:datastoreItem xmlns:ds="http://schemas.openxmlformats.org/officeDocument/2006/customXml" ds:itemID="{17D3961E-0765-4801-9D1B-7457E4DBDB5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5a3d419-01ea-4841-b8ef-480492e3d4d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9EF6783D-0D0F-48B3-858F-83ABD79B5995}">
  <ds:schemaRefs>
    <ds:schemaRef ds:uri="http://schemas.microsoft.com/sharepoint/v3/contenttype/forms"/>
  </ds:schemaRefs>
</ds:datastoreItem>
</file>

<file path=customXml/itemProps3.xml><?xml version="1.0" encoding="utf-8"?>
<ds:datastoreItem xmlns:ds="http://schemas.openxmlformats.org/officeDocument/2006/customXml" ds:itemID="{2ED3B1A4-5722-4EEA-9F02-313E8B650F87}">
  <ds:schemaRefs>
    <ds:schemaRef ds:uri="http://www.w3.org/XML/1998/namespace"/>
    <ds:schemaRef ds:uri="http://purl.org/dc/elements/1.1/"/>
    <ds:schemaRef ds:uri="http://purl.org/dc/dcmitype/"/>
    <ds:schemaRef ds:uri="http://schemas.microsoft.com/office/2006/documentManagement/types"/>
    <ds:schemaRef ds:uri="http://purl.org/dc/terms/"/>
    <ds:schemaRef ds:uri="http://schemas.microsoft.com/office/2006/metadata/properties"/>
    <ds:schemaRef ds:uri="http://schemas.microsoft.com/office/infopath/2007/PartnerControls"/>
    <ds:schemaRef ds:uri="http://schemas.openxmlformats.org/package/2006/metadata/core-properties"/>
    <ds:schemaRef ds:uri="a5a3d419-01ea-4841-b8ef-480492e3d4da"/>
  </ds:schemaRefs>
</ds:datastoreItem>
</file>

<file path=docProps/app.xml><?xml version="1.0" encoding="utf-8"?>
<Properties xmlns="http://schemas.openxmlformats.org/officeDocument/2006/extended-properties" xmlns:vt="http://schemas.openxmlformats.org/officeDocument/2006/docPropsVTypes">
  <TotalTime>358</TotalTime>
  <Words>861</Words>
  <Application>Microsoft Office PowerPoint</Application>
  <PresentationFormat>Widescreen</PresentationFormat>
  <Paragraphs>58</Paragraphs>
  <Slides>6</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6</vt:i4>
      </vt:variant>
    </vt:vector>
  </HeadingPairs>
  <TitlesOfParts>
    <vt:vector size="10" baseType="lpstr">
      <vt:lpstr>Aptos</vt:lpstr>
      <vt:lpstr>Aptos Display</vt:lpstr>
      <vt:lpstr>Arial</vt:lpstr>
      <vt:lpstr>Office Theme</vt:lpstr>
      <vt:lpstr>Name: Latisha Whervin Student ID: 2440122 Module Code: LCHS4007 Module: Digital skills and Research Methods   </vt:lpstr>
      <vt:lpstr>Evaluating the use of technology, digital tools and techniques to improve efficiency in a care home setting </vt:lpstr>
      <vt:lpstr>The use of Microsoft Teams in a Care Home Setting</vt:lpstr>
      <vt:lpstr>The importance of digital literacy in a care home setting</vt:lpstr>
      <vt:lpstr>Essential digital safety and the importance of it in a care home setting</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Latisha Whervin (2440122)</dc:creator>
  <cp:lastModifiedBy>Latisha Whervin (2440122)</cp:lastModifiedBy>
  <cp:revision>3</cp:revision>
  <dcterms:created xsi:type="dcterms:W3CDTF">2025-11-02T22:59:50Z</dcterms:created>
  <dcterms:modified xsi:type="dcterms:W3CDTF">2025-11-06T23:50:38Z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0x010100E3E9939A45E3D64DBCDF6D4E44947630</vt:lpwstr>
  </property>
</Properties>
</file>