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7" r:id="rId4"/>
  </p:sldMasterIdLst>
  <p:sldIdLst>
    <p:sldId id="261" r:id="rId5"/>
    <p:sldId id="256" r:id="rId6"/>
    <p:sldId id="257" r:id="rId7"/>
    <p:sldId id="258" r:id="rId8"/>
    <p:sldId id="259" r:id="rId9"/>
    <p:sldId id="260" r:id="rId10"/>
    <p:sldId id="262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43C4590E-CE0A-4D2E-8F43-36F454E125CF}">
          <p14:sldIdLst>
            <p14:sldId id="261"/>
            <p14:sldId id="256"/>
            <p14:sldId id="257"/>
            <p14:sldId id="258"/>
            <p14:sldId id="259"/>
            <p14:sldId id="260"/>
            <p14:sldId id="262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000" autoAdjust="0"/>
    <p:restoredTop sz="86410"/>
  </p:normalViewPr>
  <p:slideViewPr>
    <p:cSldViewPr snapToGrid="0">
      <p:cViewPr varScale="1">
        <p:scale>
          <a:sx n="56" d="100"/>
          <a:sy n="56" d="100"/>
        </p:scale>
        <p:origin x="1296" y="6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0B31B-6663-5221-D01C-F62E303C522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BAB5C0-C0A5-8008-934F-2CAE8A39AF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89C36C-85B4-8667-B3D7-5E848E8452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BE325-3765-4C3A-8F14-1DA20FF0F211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0640BF-CFB7-0B86-66B2-00A39E55F2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B1E48-944F-A479-E916-4F526D34C1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CA2B7-FD3C-4E2C-A96F-483A16FD06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95802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7594C-4C40-2A1C-FB66-AA5A2A9A83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DCDC9E-C5E6-45D7-3D9D-583E9030A4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7915D3-F8F7-CD77-E3A8-5CFCF31875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BE325-3765-4C3A-8F14-1DA20FF0F211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0361D4-F56E-5701-8F34-75E76A2510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0B7123-82A9-9AE6-58DF-47B3ECA710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CA2B7-FD3C-4E2C-A96F-483A16FD06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27184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4DAEEF-AC23-2AF5-A38D-849AF302F5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CA1EBE-A9A3-1E5A-5CBF-4EF4397846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64660C-4056-8A82-2B3F-7755786C64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BE325-3765-4C3A-8F14-1DA20FF0F211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C98295-9EFF-15B9-81EA-8B0E5FD619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36F5E1-5E2C-24EF-017B-015A4C3BF7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CA2B7-FD3C-4E2C-A96F-483A16FD06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9755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DCAAA-4336-43DF-2568-D864B6D5B7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ED6CF4-40B6-F06E-884A-859288E46D0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069D07-8E7A-0184-1508-A1AA1A9E5EA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C9B445-95BB-A02E-9AA9-68266AF900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BE325-3765-4C3A-8F14-1DA20FF0F211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A49A00E-7AAF-74DA-E25F-AA10C84C4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D2A3E4-F18F-CEB3-FB5A-5414DBDEC3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CA2B7-FD3C-4E2C-A96F-483A16FD06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5769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3E3A77-631A-C263-BF7A-B6FBFAB905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60B94D-70C2-588E-D05A-00EDF9A6E9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00853D-D77D-73C3-AA79-B26777B452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F8462C6-45A3-7B26-B7EF-2046751A62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E5E7265-070E-D624-972B-946DF9FD4A4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80D6991-FC04-31F5-58B5-5839CDB3F0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BE325-3765-4C3A-8F14-1DA20FF0F211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F431F5A-412E-C97F-0AE7-6F99CCC949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23F63FF-96AD-5FEF-E11C-27900187C1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CA2B7-FD3C-4E2C-A96F-483A16FD06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38491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9F7D7E-3C40-522A-BC89-E58E3666FE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2EFF42E-9905-2CBD-4F6D-3878556E0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BE325-3765-4C3A-8F14-1DA20FF0F211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3DD93C1-4221-2717-59D2-38055E5CA4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4D4D6EE-F002-8200-A4DC-546BBA165C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CA2B7-FD3C-4E2C-A96F-483A16FD06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88639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5B4C7B0-0478-48E4-15BB-BD717051EC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BE325-3765-4C3A-8F14-1DA20FF0F211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0AB1430-319A-3C00-FD70-F813D2F93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799EAC-DDF2-10DE-8B10-33D7961032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CA2B7-FD3C-4E2C-A96F-483A16FD06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5062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BDCE77-4C50-E542-AC2A-805717DE1F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9B963-3DEF-12E3-4421-470ADFAAC6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F4965B-7FB9-6738-A9E5-54E92D8597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0201FF-079D-7B58-F057-80CA25A795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BE325-3765-4C3A-8F14-1DA20FF0F211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0A02EF-D387-5552-CB6F-1F5D99C4F3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6CD77D-BCED-9014-4FA9-649092BE3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CA2B7-FD3C-4E2C-A96F-483A16FD06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30943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653637-4CB0-A054-2348-3B5C90B223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8D46B34-03E1-9615-5E8D-4347B969A1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9CF6327-13F4-1274-776E-F1F17F543A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F348BF-00F6-66F2-F50B-4A0B02DD22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BE325-3765-4C3A-8F14-1DA20FF0F211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F3E117-EB2F-8619-8305-8A39972163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6A2FCA-651C-240F-79B6-FC2F8194F3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CA2B7-FD3C-4E2C-A96F-483A16FD06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8373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4AF79B-E137-B699-63C3-02A5A8142A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FDF8E20-D6ED-F26C-D935-75EFA5698F9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8D1C91-C410-8EF5-D196-DD8505B181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BE325-3765-4C3A-8F14-1DA20FF0F211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4A277B-A9D4-ED19-F33B-558E183614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4A20C8-51E1-3C85-DF8C-A568F25E1A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CA2B7-FD3C-4E2C-A96F-483A16FD06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68480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D73A36A-0D9C-BEB8-D7CC-17A593B5451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67C22A-91C2-CA9F-C881-2F483ED6C4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7DA206-E50C-4D06-57FB-1DA794F22E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BE325-3765-4C3A-8F14-1DA20FF0F211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193B11-256B-3785-8FC4-073E4A618A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8A3064-1129-C9CD-7C58-5A8C3DCA39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CA2B7-FD3C-4E2C-A96F-483A16FD06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89001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89A36A-45A0-8B8B-5C29-9D379974DF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7F40C3-5CB1-39D8-C780-16F78251F6E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84B417-3CDA-51BF-A51B-14546469FC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5BE325-3765-4C3A-8F14-1DA20FF0F211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CE5089-3E5D-ED4C-C849-22D673EC4F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3B71D6-B999-9F34-2B66-103F44E0C0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DCA2B7-FD3C-4E2C-A96F-483A16FD06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06314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7932CB9-7432-2E22-91C5-DD116FFDB5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097E00-E652-E559-067D-B4ED14AFCA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3F84EA-E038-E920-975A-4E1CBCB0F49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E5BE325-3765-4C3A-8F14-1DA20FF0F211}" type="datetimeFigureOut">
              <a:rPr lang="en-GB" smtClean="0"/>
              <a:t>21/02/2026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6DA31B-DB2E-A8DE-2AF7-B8E88EDB0F0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A2A3C6-3FF8-B0BB-8051-CE3E638E6A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EDCA2B7-FD3C-4E2C-A96F-483A16FD06E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42345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8" r:id="rId1"/>
    <p:sldLayoutId id="2147483719" r:id="rId2"/>
    <p:sldLayoutId id="2147483720" r:id="rId3"/>
    <p:sldLayoutId id="2147483721" r:id="rId4"/>
    <p:sldLayoutId id="2147483722" r:id="rId5"/>
    <p:sldLayoutId id="2147483723" r:id="rId6"/>
    <p:sldLayoutId id="2147483724" r:id="rId7"/>
    <p:sldLayoutId id="2147483725" r:id="rId8"/>
    <p:sldLayoutId id="2147483726" r:id="rId9"/>
    <p:sldLayoutId id="2147483727" r:id="rId10"/>
    <p:sldLayoutId id="2147483728" r:id="rId11"/>
    <p:sldLayoutId id="2147483729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cid:image001.png@01D0EA4A.2BD679A0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E3F4E23-8D72-1E7D-0A2E-67FC7F0BD53E}"/>
              </a:ext>
            </a:extLst>
          </p:cNvPr>
          <p:cNvSpPr txBox="1"/>
          <p:nvPr/>
        </p:nvSpPr>
        <p:spPr>
          <a:xfrm>
            <a:off x="1139253" y="2894884"/>
            <a:ext cx="8662473" cy="36566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400" b="1" kern="100" dirty="0">
                <a:solidFill>
                  <a:srgbClr val="153D63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Programme:</a:t>
            </a:r>
            <a:r>
              <a:rPr lang="en-GB" sz="2400" kern="100" dirty="0">
                <a:solidFill>
                  <a:srgbClr val="153D63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</a:t>
            </a:r>
            <a:r>
              <a:rPr lang="en-GB" sz="2400" b="1" kern="100" dirty="0">
                <a:solidFill>
                  <a:srgbClr val="153D63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BA (Hons) Business Management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400" b="1" kern="100" dirty="0">
                <a:solidFill>
                  <a:srgbClr val="153D63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Module: Principles of Human Resource Management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400" b="1" kern="100" dirty="0">
                <a:solidFill>
                  <a:srgbClr val="153D63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Module code: LCBB5012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400" b="1" kern="100" dirty="0">
                <a:solidFill>
                  <a:srgbClr val="153D63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Assignment Title: Interview  for HR Processes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400" b="1" kern="100" dirty="0">
                <a:solidFill>
                  <a:srgbClr val="153D63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Lecturer:</a:t>
            </a:r>
            <a:r>
              <a:rPr lang="en-GB" sz="2400" b="1" kern="100" dirty="0">
                <a:solidFill>
                  <a:srgbClr val="153D63"/>
                </a:solidFill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Koushik Das Sarma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400" b="1" kern="100" dirty="0">
                <a:solidFill>
                  <a:srgbClr val="153D63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Student Name: Dumitru Nechifor 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400" b="1" kern="100" dirty="0">
                <a:solidFill>
                  <a:srgbClr val="153D63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Student ID: 2245145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3" descr="Discover University of Wales Trinity Saint David">
            <a:extLst>
              <a:ext uri="{FF2B5EF4-FFF2-40B4-BE49-F238E27FC236}">
                <a16:creationId xmlns:a16="http://schemas.microsoft.com/office/drawing/2014/main" id="{6ED4E4C0-CF80-38EC-0508-E4C3C4B14F73}"/>
              </a:ext>
            </a:extLst>
          </p:cNvPr>
          <p:cNvPicPr/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39253" y="930944"/>
            <a:ext cx="1895475" cy="85725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295033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A46896-DB58-8FF5-F14E-0ECD7A8A5D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en-GB" b="0" i="0" u="none" strike="noStrike" kern="100" baseline="0" dirty="0">
                <a:solidFill>
                  <a:srgbClr val="0F4761"/>
                </a:solidFill>
                <a:latin typeface="Aptos Display"/>
              </a:rPr>
              <a:t>                   Job Description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8D7C31-0C84-A57C-B5AA-C9DE57DF330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R="0" lvl="0" rtl="0"/>
            <a:r>
              <a:rPr lang="en-GB" b="0" i="0" u="none" strike="noStrike" kern="100" baseline="0" dirty="0">
                <a:latin typeface="Arial" panose="020B0604020202020204" pitchFamily="34" charset="0"/>
                <a:cs typeface="Arial" panose="020B0604020202020204" pitchFamily="34" charset="0"/>
              </a:rPr>
              <a:t>Job Title: Innovation Support Officer</a:t>
            </a:r>
          </a:p>
          <a:p>
            <a:pPr marR="0" lvl="0" rtl="0"/>
            <a:r>
              <a:rPr lang="en-GB" b="0" i="0" u="none" strike="noStrike" kern="100" baseline="0" dirty="0">
                <a:latin typeface="Arial" panose="020B0604020202020204" pitchFamily="34" charset="0"/>
                <a:cs typeface="Arial" panose="020B0604020202020204" pitchFamily="34" charset="0"/>
              </a:rPr>
              <a:t>Department: UWTSD Student Union (SU)</a:t>
            </a:r>
          </a:p>
          <a:p>
            <a:pPr marR="0" lvl="0" rtl="0"/>
            <a:r>
              <a:rPr lang="en-GB" b="0" i="0" u="none" strike="noStrike" kern="100" baseline="0" dirty="0">
                <a:latin typeface="Arial" panose="020B0604020202020204" pitchFamily="34" charset="0"/>
                <a:cs typeface="Arial" panose="020B0604020202020204" pitchFamily="34" charset="0"/>
              </a:rPr>
              <a:t>Reporting to: Digital Transformation Manager</a:t>
            </a:r>
          </a:p>
          <a:p>
            <a:pPr marR="0" lvl="0" rtl="0"/>
            <a:r>
              <a:rPr lang="en-GB" b="0" i="0" u="none" strike="noStrike" kern="100" baseline="0" dirty="0">
                <a:latin typeface="Arial" panose="020B0604020202020204" pitchFamily="34" charset="0"/>
                <a:cs typeface="Arial" panose="020B0604020202020204" pitchFamily="34" charset="0"/>
              </a:rPr>
              <a:t>Salary: Competitive (Grade 5)</a:t>
            </a:r>
          </a:p>
          <a:p>
            <a:pPr marR="0" lvl="0" rtl="0"/>
            <a:r>
              <a:rPr lang="en-GB" b="0" i="0" u="none" strike="noStrike" kern="100" baseline="0" dirty="0">
                <a:latin typeface="Arial" panose="020B0604020202020204" pitchFamily="34" charset="0"/>
                <a:cs typeface="Arial" panose="020B0604020202020204" pitchFamily="34" charset="0"/>
              </a:rPr>
              <a:t>Location: Hybrid / Campus-based</a:t>
            </a:r>
          </a:p>
          <a:p>
            <a:pPr marR="0" lvl="0" rtl="0"/>
            <a:endParaRPr lang="en-GB" b="0" i="0" u="none" strike="noStrike" kern="100" baseline="0" dirty="0">
              <a:solidFill>
                <a:srgbClr val="0F4761"/>
              </a:solidFill>
              <a:latin typeface="Aptos Display"/>
            </a:endParaRPr>
          </a:p>
        </p:txBody>
      </p:sp>
    </p:spTree>
    <p:extLst>
      <p:ext uri="{BB962C8B-B14F-4D97-AF65-F5344CB8AC3E}">
        <p14:creationId xmlns:p14="http://schemas.microsoft.com/office/powerpoint/2010/main" val="33703771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0EE62-2BAA-084E-854C-209A64E6ED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en-GB" b="0" i="0" u="none" strike="noStrike" kern="100" baseline="0" dirty="0">
                <a:solidFill>
                  <a:srgbClr val="0F4761"/>
                </a:solidFill>
                <a:latin typeface="Aptos Display"/>
              </a:rPr>
              <a:t>                     Job Purpose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CA729F-A1FA-1AC8-10B2-EEB4217583B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R="0" lvl="0" rtl="0">
              <a:lnSpc>
                <a:spcPct val="150000"/>
              </a:lnSpc>
            </a:pPr>
            <a:r>
              <a:rPr lang="en-GB" b="0" i="0" u="none" strike="noStrike" kern="100" baseline="0" dirty="0">
                <a:latin typeface="Arial" panose="020B0604020202020204" pitchFamily="34" charset="0"/>
                <a:cs typeface="Arial" panose="020B0604020202020204" pitchFamily="34" charset="0"/>
              </a:rPr>
              <a:t>The Innovation Support Officer is responsible for identifying, developing, and implementing tech-driven solutions to improve Student Union operations. The role bridges the gap between traditional student services and modern digital needs, ensuring the SU remains relevant in an increasingly automated world.</a:t>
            </a:r>
          </a:p>
          <a:p>
            <a:pPr marR="0" lvl="0" rtl="0"/>
            <a:endParaRPr lang="en-GB" b="0" i="0" u="none" strike="noStrike" kern="100" baseline="0" dirty="0">
              <a:solidFill>
                <a:srgbClr val="0F4761"/>
              </a:solidFill>
              <a:latin typeface="Aptos Display"/>
            </a:endParaRPr>
          </a:p>
        </p:txBody>
      </p:sp>
    </p:spTree>
    <p:extLst>
      <p:ext uri="{BB962C8B-B14F-4D97-AF65-F5344CB8AC3E}">
        <p14:creationId xmlns:p14="http://schemas.microsoft.com/office/powerpoint/2010/main" val="14498016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88D2D4-1519-1B4C-0176-07160DF4B7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en-GB" b="0" i="0" u="none" strike="noStrike" kern="100" baseline="0">
                <a:solidFill>
                  <a:srgbClr val="0F4761"/>
                </a:solidFill>
                <a:latin typeface="Aptos Display"/>
              </a:rPr>
              <a:t>Key Responsibilities (Addressing Innovation)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9CDC7F-6A3A-B551-12E6-2115939441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9863" y="1528997"/>
            <a:ext cx="11872210" cy="5156616"/>
          </a:xfrm>
        </p:spPr>
        <p:txBody>
          <a:bodyPr>
            <a:normAutofit fontScale="92500" lnSpcReduction="20000"/>
          </a:bodyPr>
          <a:lstStyle/>
          <a:p>
            <a:pPr marR="0" lvl="0" rtl="0"/>
            <a:r>
              <a:rPr lang="en-GB" b="1" i="0" u="none" strike="noStrike" kern="100" baseline="0" dirty="0">
                <a:latin typeface="Arial" panose="020B0604020202020204" pitchFamily="34" charset="0"/>
                <a:cs typeface="Arial" panose="020B0604020202020204" pitchFamily="34" charset="0"/>
              </a:rPr>
              <a:t>Process Automation</a:t>
            </a:r>
            <a:r>
              <a:rPr lang="en-GB" i="0" u="none" strike="noStrike" kern="100" baseline="0" dirty="0">
                <a:latin typeface="Arial" panose="020B0604020202020204" pitchFamily="34" charset="0"/>
                <a:cs typeface="Arial" panose="020B0604020202020204" pitchFamily="34" charset="0"/>
              </a:rPr>
              <a:t>: Audit </a:t>
            </a:r>
            <a:r>
              <a:rPr lang="en-GB" b="0" i="0" u="none" strike="noStrike" kern="100" baseline="0" dirty="0">
                <a:latin typeface="Arial" panose="020B0604020202020204" pitchFamily="34" charset="0"/>
                <a:cs typeface="Arial" panose="020B0604020202020204" pitchFamily="34" charset="0"/>
              </a:rPr>
              <a:t>manual workflows (e.g., membership sign-ups, event ticketing) and implement automated software solutions to reduce human error and increase efficiency.</a:t>
            </a:r>
          </a:p>
          <a:p>
            <a:pPr marR="0" lvl="0" rtl="0"/>
            <a:r>
              <a:rPr lang="en-GB" b="1" i="0" u="none" strike="noStrike" kern="100" baseline="0" dirty="0">
                <a:latin typeface="Arial" panose="020B0604020202020204" pitchFamily="34" charset="0"/>
                <a:cs typeface="Arial" panose="020B0604020202020204" pitchFamily="34" charset="0"/>
              </a:rPr>
              <a:t>Digital Strategy Implementation</a:t>
            </a:r>
            <a:r>
              <a:rPr lang="en-GB" b="0" i="0" u="none" strike="noStrike" kern="100" baseline="0" dirty="0">
                <a:latin typeface="Arial" panose="020B0604020202020204" pitchFamily="34" charset="0"/>
                <a:cs typeface="Arial" panose="020B0604020202020204" pitchFamily="34" charset="0"/>
              </a:rPr>
              <a:t>: Support the transition from face-to-face administrative roles to self-service digital kiosks and AI-integrated student portals.</a:t>
            </a:r>
          </a:p>
          <a:p>
            <a:pPr marR="0" lvl="0" rtl="0"/>
            <a:r>
              <a:rPr lang="en-GB" b="1" i="0" u="none" strike="noStrike" kern="100" baseline="0" dirty="0">
                <a:latin typeface="Arial" panose="020B0604020202020204" pitchFamily="34" charset="0"/>
                <a:cs typeface="Arial" panose="020B0604020202020204" pitchFamily="34" charset="0"/>
              </a:rPr>
              <a:t>User Experience (UX) Improvement</a:t>
            </a:r>
            <a:r>
              <a:rPr lang="en-GB" b="0" i="0" u="none" strike="noStrike" kern="100" baseline="0" dirty="0">
                <a:latin typeface="Arial" panose="020B0604020202020204" pitchFamily="34" charset="0"/>
                <a:cs typeface="Arial" panose="020B0604020202020204" pitchFamily="34" charset="0"/>
              </a:rPr>
              <a:t>: Continuously gather student feedback to redesign digital touchpoints, ensuring that "automation" does not lead to a loss of "service quality."</a:t>
            </a:r>
          </a:p>
          <a:p>
            <a:pPr marR="0" lvl="0" rtl="0"/>
            <a:r>
              <a:rPr lang="en-GB" b="1" i="0" u="none" strike="noStrike" kern="100" baseline="0" dirty="0">
                <a:latin typeface="Arial" panose="020B0604020202020204" pitchFamily="34" charset="0"/>
                <a:cs typeface="Arial" panose="020B0604020202020204" pitchFamily="34" charset="0"/>
              </a:rPr>
              <a:t>Technology Scouting</a:t>
            </a:r>
            <a:r>
              <a:rPr lang="en-GB" b="0" i="0" u="none" strike="noStrike" kern="100" baseline="0" dirty="0">
                <a:latin typeface="Arial" panose="020B0604020202020204" pitchFamily="34" charset="0"/>
                <a:cs typeface="Arial" panose="020B0604020202020204" pitchFamily="34" charset="0"/>
              </a:rPr>
              <a:t>: Research emerging trends such as AI, VR for campus tours, and Blockchain for student voting, providing quarterly reports on how these can integrate into the SU.</a:t>
            </a:r>
          </a:p>
          <a:p>
            <a:pPr marR="0" lvl="0" rtl="0"/>
            <a:r>
              <a:rPr lang="en-GB" b="1" i="0" u="none" strike="noStrike" kern="100" baseline="0" dirty="0">
                <a:latin typeface="Arial" panose="020B0604020202020204" pitchFamily="34" charset="0"/>
                <a:cs typeface="Arial" panose="020B0604020202020204" pitchFamily="34" charset="0"/>
              </a:rPr>
              <a:t>Change Advocacy</a:t>
            </a:r>
            <a:r>
              <a:rPr lang="en-GB" b="0" i="0" u="none" strike="noStrike" kern="100" baseline="0" dirty="0">
                <a:latin typeface="Arial" panose="020B0604020202020204" pitchFamily="34" charset="0"/>
                <a:cs typeface="Arial" panose="020B0604020202020204" pitchFamily="34" charset="0"/>
              </a:rPr>
              <a:t>: Facilitate workshops for SU staff to help them adapt to recent technologies, reducing "tech-anxiety" and fostering an innovative culture.</a:t>
            </a:r>
          </a:p>
        </p:txBody>
      </p:sp>
    </p:spTree>
    <p:extLst>
      <p:ext uri="{BB962C8B-B14F-4D97-AF65-F5344CB8AC3E}">
        <p14:creationId xmlns:p14="http://schemas.microsoft.com/office/powerpoint/2010/main" val="15107120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1E681B-9A53-4709-28AE-D7254DC4D1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en-GB" b="0" i="0" u="none" strike="noStrike" kern="100" baseline="0" dirty="0">
                <a:solidFill>
                  <a:srgbClr val="0F4761"/>
                </a:solidFill>
                <a:latin typeface="Aptos Display"/>
              </a:rPr>
              <a:t>                        Person Specification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88A2D6-A821-6A7D-1068-31F9D5DDC6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9882" y="1409074"/>
            <a:ext cx="11767279" cy="5651293"/>
          </a:xfrm>
        </p:spPr>
        <p:txBody>
          <a:bodyPr>
            <a:normAutofit fontScale="85000" lnSpcReduction="20000"/>
          </a:bodyPr>
          <a:lstStyle/>
          <a:p>
            <a:pPr marR="0" lvl="0" rtl="0"/>
            <a:r>
              <a:rPr lang="en-GB" b="0" i="0" u="none" strike="noStrike" kern="100" baseline="0" dirty="0">
                <a:latin typeface="Arial" panose="020B0604020202020204" pitchFamily="34" charset="0"/>
                <a:cs typeface="Arial" panose="020B0604020202020204" pitchFamily="34" charset="0"/>
              </a:rPr>
              <a:t>Criteria Essential (Must have) Desirable (Bonus) </a:t>
            </a:r>
          </a:p>
          <a:p>
            <a:pPr marR="0" lvl="0" rtl="0"/>
            <a:r>
              <a:rPr lang="en-GB" b="0" i="0" u="none" strike="noStrike" kern="100" baseline="0" dirty="0">
                <a:latin typeface="Arial" panose="020B0604020202020204" pitchFamily="34" charset="0"/>
                <a:cs typeface="Arial" panose="020B0604020202020204" pitchFamily="34" charset="0"/>
              </a:rPr>
              <a:t>Education/ Qualifications Degree in Business, IT, or a related field with a focus on digital trends. Certification in Project Management (Agile) or Design Thinking. </a:t>
            </a:r>
          </a:p>
          <a:p>
            <a:pPr marR="0" lvl="0" rtl="0"/>
            <a:r>
              <a:rPr lang="en-GB" b="1" i="0" u="none" strike="noStrike" kern="100" baseline="0" dirty="0">
                <a:latin typeface="Arial" panose="020B0604020202020204" pitchFamily="34" charset="0"/>
                <a:cs typeface="Arial" panose="020B0604020202020204" pitchFamily="34" charset="0"/>
              </a:rPr>
              <a:t>Knowledge </a:t>
            </a:r>
            <a:r>
              <a:rPr lang="en-GB" b="0" i="0" u="none" strike="noStrike" kern="100" baseline="0" dirty="0">
                <a:latin typeface="Arial" panose="020B0604020202020204" pitchFamily="34" charset="0"/>
                <a:cs typeface="Arial" panose="020B0604020202020204" pitchFamily="34" charset="0"/>
              </a:rPr>
              <a:t>Strong understanding of how automation is replacing traditional service roles (e.g., SaaS, AI). Knowledge of the specific software used in Higher Education (e.g., Canvas, MS Power Automate). </a:t>
            </a:r>
          </a:p>
          <a:p>
            <a:pPr marR="0" lvl="0" rtl="0"/>
            <a:r>
              <a:rPr lang="en-GB" b="1" i="0" u="none" strike="noStrike" kern="100" baseline="0" dirty="0">
                <a:latin typeface="Arial" panose="020B0604020202020204" pitchFamily="34" charset="0"/>
                <a:cs typeface="Arial" panose="020B0604020202020204" pitchFamily="34" charset="0"/>
              </a:rPr>
              <a:t>Skills (The Innovative Mindset) Growth Mindset</a:t>
            </a:r>
            <a:r>
              <a:rPr lang="en-GB" b="0" i="0" u="none" strike="noStrike" kern="100" baseline="0" dirty="0">
                <a:latin typeface="Arial" panose="020B0604020202020204" pitchFamily="34" charset="0"/>
                <a:cs typeface="Arial" panose="020B0604020202020204" pitchFamily="34" charset="0"/>
              </a:rPr>
              <a:t>: Ability to learn new digital tools rapidly and independently. </a:t>
            </a:r>
          </a:p>
          <a:p>
            <a:pPr marR="0" lvl="0" rtl="0"/>
            <a:r>
              <a:rPr lang="en-GB" b="1" i="0" u="none" strike="noStrike" kern="100" baseline="0" dirty="0">
                <a:latin typeface="Arial" panose="020B0604020202020204" pitchFamily="34" charset="0"/>
                <a:cs typeface="Arial" panose="020B0604020202020204" pitchFamily="34" charset="0"/>
              </a:rPr>
              <a:t>Data Visualization</a:t>
            </a:r>
            <a:r>
              <a:rPr lang="en-GB" b="0" i="0" u="none" strike="noStrike" kern="100" baseline="0" dirty="0">
                <a:latin typeface="Arial" panose="020B0604020202020204" pitchFamily="34" charset="0"/>
                <a:cs typeface="Arial" panose="020B0604020202020204" pitchFamily="34" charset="0"/>
              </a:rPr>
              <a:t>: Ability to turn complex data into simple, innovative visual reports. </a:t>
            </a:r>
          </a:p>
          <a:p>
            <a:pPr marR="0" lvl="0" rtl="0"/>
            <a:r>
              <a:rPr lang="en-GB" b="1" i="0" u="none" strike="noStrike" kern="100" baseline="0" dirty="0">
                <a:latin typeface="Arial" panose="020B0604020202020204" pitchFamily="34" charset="0"/>
                <a:cs typeface="Arial" panose="020B0604020202020204" pitchFamily="34" charset="0"/>
              </a:rPr>
              <a:t>Competencies Lateral Thinking</a:t>
            </a:r>
            <a:r>
              <a:rPr lang="en-GB" b="0" i="0" u="none" strike="noStrike" kern="100" baseline="0" dirty="0">
                <a:latin typeface="Arial" panose="020B0604020202020204" pitchFamily="34" charset="0"/>
                <a:cs typeface="Arial" panose="020B0604020202020204" pitchFamily="34" charset="0"/>
              </a:rPr>
              <a:t>: Ability to solve problems using unconventional or tech-centric methods.</a:t>
            </a:r>
          </a:p>
          <a:p>
            <a:pPr marR="0" lvl="0" rtl="0"/>
            <a:r>
              <a:rPr lang="en-GB" b="0" i="0" u="none" strike="noStrike" kern="100" baseline="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i="0" u="none" strike="noStrike" kern="100" baseline="0" dirty="0">
                <a:latin typeface="Arial" panose="020B0604020202020204" pitchFamily="34" charset="0"/>
                <a:cs typeface="Arial" panose="020B0604020202020204" pitchFamily="34" charset="0"/>
              </a:rPr>
              <a:t>Public Speaking</a:t>
            </a:r>
            <a:r>
              <a:rPr lang="en-GB" b="0" i="0" u="none" strike="noStrike" kern="100" baseline="0" dirty="0">
                <a:latin typeface="Arial" panose="020B0604020202020204" pitchFamily="34" charset="0"/>
                <a:cs typeface="Arial" panose="020B0604020202020204" pitchFamily="34" charset="0"/>
              </a:rPr>
              <a:t>: Ability to pitch "disruptive" ideas to senior university management. </a:t>
            </a:r>
          </a:p>
          <a:p>
            <a:pPr marR="0" lvl="0" rtl="0"/>
            <a:r>
              <a:rPr lang="en-GB" b="1" i="0" u="none" strike="noStrike" kern="100" baseline="0" dirty="0">
                <a:latin typeface="Arial" panose="020B0604020202020204" pitchFamily="34" charset="0"/>
                <a:cs typeface="Arial" panose="020B0604020202020204" pitchFamily="34" charset="0"/>
              </a:rPr>
              <a:t>Experience</a:t>
            </a:r>
            <a:r>
              <a:rPr lang="en-GB" b="0" i="0" u="none" strike="noStrike" kern="100" baseline="0" dirty="0">
                <a:latin typeface="Arial" panose="020B0604020202020204" pitchFamily="34" charset="0"/>
                <a:cs typeface="Arial" panose="020B0604020202020204" pitchFamily="34" charset="0"/>
              </a:rPr>
              <a:t> in a role that involved improving or changing a process. Experience working within a Students' Union or a community-led organization. </a:t>
            </a:r>
          </a:p>
        </p:txBody>
      </p:sp>
    </p:spTree>
    <p:extLst>
      <p:ext uri="{BB962C8B-B14F-4D97-AF65-F5344CB8AC3E}">
        <p14:creationId xmlns:p14="http://schemas.microsoft.com/office/powerpoint/2010/main" val="14582680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89902">
              <a:srgbClr val="87CCEC"/>
            </a:gs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25FD69-29B7-BFB2-89BC-801ADCA5B5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R="0" rtl="0"/>
            <a:r>
              <a:rPr lang="en-GB" b="0" i="0" u="none" strike="noStrike" kern="100" baseline="0" dirty="0">
                <a:solidFill>
                  <a:srgbClr val="0F4761"/>
                </a:solidFill>
                <a:latin typeface="Aptos Display"/>
              </a:rPr>
              <a:t>                              The Interview</a:t>
            </a:r>
            <a:endParaRPr lang="en-GB" b="0" i="0" u="none" strike="noStrike" kern="100" baseline="0" dirty="0">
              <a:solidFill>
                <a:srgbClr val="0F4761"/>
              </a:solidFill>
              <a:latin typeface="Times New Roman" panose="02020603050405020304" pitchFamily="18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0EEBD6-5737-FD2D-95ED-ADB5214B308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69823" y="1244184"/>
            <a:ext cx="11737298" cy="6505731"/>
          </a:xfrm>
        </p:spPr>
        <p:txBody>
          <a:bodyPr>
            <a:noAutofit/>
          </a:bodyPr>
          <a:lstStyle/>
          <a:p>
            <a:pPr marR="0" lvl="0" rtl="0"/>
            <a:r>
              <a:rPr lang="en-GB" sz="2000" b="1" i="0" u="none" strike="noStrike" kern="100" baseline="0" dirty="0">
                <a:latin typeface="Arial" panose="020B0604020202020204" pitchFamily="34" charset="0"/>
                <a:cs typeface="Arial" panose="020B0604020202020204" pitchFamily="34" charset="0"/>
              </a:rPr>
              <a:t>Question 1</a:t>
            </a:r>
          </a:p>
          <a:p>
            <a:pPr marR="0" lvl="0" rtl="0"/>
            <a:r>
              <a:rPr lang="en-GB" sz="2000" b="0" i="0" u="none" strike="noStrike" kern="100" baseline="0" dirty="0">
                <a:latin typeface="Arial" panose="020B0604020202020204" pitchFamily="34" charset="0"/>
                <a:cs typeface="Arial" panose="020B0604020202020204" pitchFamily="34" charset="0"/>
              </a:rPr>
              <a:t>"Can you share an example of a time you improved a task or process that seemed like it was 'always done a certain way'?"</a:t>
            </a:r>
          </a:p>
          <a:p>
            <a:pPr marR="0" lvl="0" rtl="0"/>
            <a:r>
              <a:rPr lang="en-GB" sz="2000" b="1" i="0" u="none" strike="noStrike" kern="100" baseline="0" dirty="0">
                <a:latin typeface="Arial" panose="020B0604020202020204" pitchFamily="34" charset="0"/>
                <a:cs typeface="Arial" panose="020B0604020202020204" pitchFamily="34" charset="0"/>
              </a:rPr>
              <a:t>Question 2</a:t>
            </a:r>
          </a:p>
          <a:p>
            <a:pPr marR="0" lvl="0" rtl="0"/>
            <a:r>
              <a:rPr lang="en-GB" sz="2000" b="0" i="0" u="none" strike="noStrike" kern="100" baseline="0" dirty="0">
                <a:latin typeface="Arial" panose="020B0604020202020204" pitchFamily="34" charset="0"/>
                <a:cs typeface="Arial" panose="020B0604020202020204" pitchFamily="34" charset="0"/>
              </a:rPr>
              <a:t>"Imagine we introduce a new tech tool for student help, but some students prefer talking to a person. How would you make sure our tech still feels personal and helpful?"</a:t>
            </a:r>
          </a:p>
          <a:p>
            <a:pPr marR="0" lvl="0" rtl="0"/>
            <a:r>
              <a:rPr lang="en-GB" sz="2000" b="1" i="0" u="none" strike="noStrike" kern="100" baseline="0" dirty="0">
                <a:latin typeface="Arial" panose="020B0604020202020204" pitchFamily="34" charset="0"/>
                <a:cs typeface="Arial" panose="020B0604020202020204" pitchFamily="34" charset="0"/>
              </a:rPr>
              <a:t>Question 3</a:t>
            </a:r>
          </a:p>
          <a:p>
            <a:pPr marR="0" lvl="0" rtl="0"/>
            <a:r>
              <a:rPr lang="en-GB" sz="2000" b="0" i="0" u="none" strike="noStrike" kern="100" baseline="0" dirty="0">
                <a:latin typeface="Arial" panose="020B0604020202020204" pitchFamily="34" charset="0"/>
                <a:cs typeface="Arial" panose="020B0604020202020204" pitchFamily="34" charset="0"/>
              </a:rPr>
              <a:t>"Tell me about a time you tried a new idea or technology that didn't work out as planned. What did you learn from that experience?"</a:t>
            </a:r>
          </a:p>
          <a:p>
            <a:pPr marR="0" lvl="0" rtl="0"/>
            <a:r>
              <a:rPr lang="en-GB" sz="2000" b="1" i="0" u="none" strike="noStrike" kern="100" baseline="0" dirty="0">
                <a:latin typeface="Arial" panose="020B0604020202020204" pitchFamily="34" charset="0"/>
                <a:cs typeface="Arial" panose="020B0604020202020204" pitchFamily="34" charset="0"/>
              </a:rPr>
              <a:t>Question 4</a:t>
            </a:r>
          </a:p>
          <a:p>
            <a:pPr marR="0" lvl="0" rtl="0"/>
            <a:r>
              <a:rPr lang="en-GB" sz="2000" b="0" i="0" u="none" strike="noStrike" kern="100" baseline="0" dirty="0">
                <a:latin typeface="Arial" panose="020B0604020202020204" pitchFamily="34" charset="0"/>
                <a:cs typeface="Arial" panose="020B0604020202020204" pitchFamily="34" charset="0"/>
              </a:rPr>
              <a:t>"Thinking about how technology is changing things, what's a task that a Student Union currently does manually that you think could be automated next? How would we help staff get ready for that change?"</a:t>
            </a:r>
          </a:p>
          <a:p>
            <a:pPr marR="0" lvl="0" rtl="0"/>
            <a:r>
              <a:rPr lang="en-GB" sz="2000" b="1" i="0" u="none" strike="noStrike" kern="100" baseline="0" dirty="0">
                <a:latin typeface="Arial" panose="020B0604020202020204" pitchFamily="34" charset="0"/>
                <a:cs typeface="Arial" panose="020B0604020202020204" pitchFamily="34" charset="0"/>
              </a:rPr>
              <a:t>Question 5</a:t>
            </a:r>
          </a:p>
          <a:p>
            <a:pPr marR="0" lvl="0" rtl="0"/>
            <a:r>
              <a:rPr lang="en-GB" sz="2000" b="0" i="0" u="none" strike="noStrike" kern="100" baseline="0" dirty="0">
                <a:latin typeface="Arial" panose="020B0604020202020204" pitchFamily="34" charset="0"/>
                <a:cs typeface="Arial" panose="020B0604020202020204" pitchFamily="34" charset="0"/>
              </a:rPr>
              <a:t>"If you had to learn a completely new software program for this role, how would you approach that challenge?</a:t>
            </a:r>
          </a:p>
        </p:txBody>
      </p:sp>
    </p:spTree>
    <p:extLst>
      <p:ext uri="{BB962C8B-B14F-4D97-AF65-F5344CB8AC3E}">
        <p14:creationId xmlns:p14="http://schemas.microsoft.com/office/powerpoint/2010/main" val="37016798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Zero painted in white">
            <a:extLst>
              <a:ext uri="{FF2B5EF4-FFF2-40B4-BE49-F238E27FC236}">
                <a16:creationId xmlns:a16="http://schemas.microsoft.com/office/drawing/2014/main" id="{F55F590F-6D09-1130-BADF-1D41ECF3F2E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2699" b="29960"/>
          <a:stretch>
            <a:fillRect/>
          </a:stretch>
        </p:blipFill>
        <p:spPr>
          <a:xfrm>
            <a:off x="0" y="10"/>
            <a:ext cx="12192000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D7FD803-3A8A-DC0C-A26C-F52D12E9B278}"/>
              </a:ext>
            </a:extLst>
          </p:cNvPr>
          <p:cNvSpPr txBox="1"/>
          <p:nvPr/>
        </p:nvSpPr>
        <p:spPr>
          <a:xfrm>
            <a:off x="5051684" y="1169233"/>
            <a:ext cx="4092315" cy="1678898"/>
          </a:xfrm>
          <a:prstGeom prst="rect">
            <a:avLst/>
          </a:prstGeom>
          <a:noFill/>
        </p:spPr>
        <p:txBody>
          <a:bodyPr vert="horz" lIns="91440" tIns="45720" rIns="91440" bIns="45720" rtlCol="0" anchor="b">
            <a:normAutofit fontScale="92500" lnSpcReduction="20000"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dirty="0">
                <a:latin typeface="+mj-lt"/>
                <a:ea typeface="+mj-ea"/>
                <a:cs typeface="+mj-cs"/>
              </a:rPr>
              <a:t>                                                                </a:t>
            </a:r>
            <a:r>
              <a:rPr lang="en-US" sz="9600" b="1" dirty="0">
                <a:latin typeface="+mj-lt"/>
                <a:ea typeface="+mj-ea"/>
                <a:cs typeface="+mj-cs"/>
              </a:rPr>
              <a:t>Q/A</a:t>
            </a:r>
          </a:p>
        </p:txBody>
      </p:sp>
    </p:spTree>
    <p:extLst>
      <p:ext uri="{BB962C8B-B14F-4D97-AF65-F5344CB8AC3E}">
        <p14:creationId xmlns:p14="http://schemas.microsoft.com/office/powerpoint/2010/main" val="22696177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8BF9AC769AD6E4EA4D545CCC79C824F" ma:contentTypeVersion="9" ma:contentTypeDescription="Create a new document." ma:contentTypeScope="" ma:versionID="b51b7f19810e61364e31eb93b20b59d8">
  <xsd:schema xmlns:xsd="http://www.w3.org/2001/XMLSchema" xmlns:xs="http://www.w3.org/2001/XMLSchema" xmlns:p="http://schemas.microsoft.com/office/2006/metadata/properties" xmlns:ns3="e9586b6e-d655-4ea8-9b46-aa323587a11f" xmlns:ns4="72e6e00a-7fea-48f1-b1b6-00c90b4ff77b" targetNamespace="http://schemas.microsoft.com/office/2006/metadata/properties" ma:root="true" ma:fieldsID="d46c83614dca69f2551284ae2d85f57f" ns3:_="" ns4:_="">
    <xsd:import namespace="e9586b6e-d655-4ea8-9b46-aa323587a11f"/>
    <xsd:import namespace="72e6e00a-7fea-48f1-b1b6-00c90b4ff77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9586b6e-d655-4ea8-9b46-aa323587a11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2e6e00a-7fea-48f1-b1b6-00c90b4ff77b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e9586b6e-d655-4ea8-9b46-aa323587a11f" xsi:nil="true"/>
  </documentManagement>
</p:properties>
</file>

<file path=customXml/itemProps1.xml><?xml version="1.0" encoding="utf-8"?>
<ds:datastoreItem xmlns:ds="http://schemas.openxmlformats.org/officeDocument/2006/customXml" ds:itemID="{E7502836-0BAB-4F8D-A5D2-7480325E8B8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9586b6e-d655-4ea8-9b46-aa323587a11f"/>
    <ds:schemaRef ds:uri="72e6e00a-7fea-48f1-b1b6-00c90b4ff77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12E3FC4-AD62-4BD5-ACBD-80C7C231B3A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CDE2409-1D76-40AE-A9B0-B5A3AAEC2BE7}">
  <ds:schemaRefs>
    <ds:schemaRef ds:uri="e9586b6e-d655-4ea8-9b46-aa323587a11f"/>
    <ds:schemaRef ds:uri="http://schemas.microsoft.com/office/infopath/2007/PartnerControls"/>
    <ds:schemaRef ds:uri="http://schemas.microsoft.com/office/2006/metadata/properties"/>
    <ds:schemaRef ds:uri="http://purl.org/dc/terms/"/>
    <ds:schemaRef ds:uri="http://purl.org/dc/elements/1.1/"/>
    <ds:schemaRef ds:uri="http://www.w3.org/XML/1998/namespace"/>
    <ds:schemaRef ds:uri="http://schemas.microsoft.com/office/2006/documentManagement/types"/>
    <ds:schemaRef ds:uri="http://purl.org/dc/dcmitype/"/>
    <ds:schemaRef ds:uri="http://schemas.openxmlformats.org/package/2006/metadata/core-properties"/>
    <ds:schemaRef ds:uri="72e6e00a-7fea-48f1-b1b6-00c90b4ff77b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74</TotalTime>
  <Words>612</Words>
  <Application>Microsoft Office PowerPoint</Application>
  <PresentationFormat>Widescreen</PresentationFormat>
  <Paragraphs>42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Aptos</vt:lpstr>
      <vt:lpstr>Aptos Display</vt:lpstr>
      <vt:lpstr>Arial</vt:lpstr>
      <vt:lpstr>Times New Roman</vt:lpstr>
      <vt:lpstr>Office Theme</vt:lpstr>
      <vt:lpstr>PowerPoint Presentation</vt:lpstr>
      <vt:lpstr>                   Job Description </vt:lpstr>
      <vt:lpstr>                     Job Purpose</vt:lpstr>
      <vt:lpstr>Key Responsibilities (Addressing Innovation)</vt:lpstr>
      <vt:lpstr>                        Person Specification </vt:lpstr>
      <vt:lpstr>                              The Interview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Dumitru Nechifor (2245145)</dc:creator>
  <cp:lastModifiedBy>Dumitru Nechifor (2245145)</cp:lastModifiedBy>
  <cp:revision>2</cp:revision>
  <dcterms:created xsi:type="dcterms:W3CDTF">2026-02-21T16:54:34Z</dcterms:created>
  <dcterms:modified xsi:type="dcterms:W3CDTF">2026-02-21T18:20:58Z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0x010100F8BF9AC769AD6E4EA4D545CCC79C824F</vt:lpwstr>
  </property>
</Properties>
</file>