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3" d="100"/>
          <a:sy n="63" d="100"/>
        </p:scale>
        <p:origin x="8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303D0A-EEFB-416F-B3FB-AD49C106D1B8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7747DB8-58DD-4870-8B08-CDABDEAD0986}">
      <dgm:prSet/>
      <dgm:spPr/>
      <dgm:t>
        <a:bodyPr/>
        <a:lstStyle/>
        <a:p>
          <a:r>
            <a:rPr lang="en-GB" dirty="0"/>
            <a:t>Evaluate the historical and contemporary support and provision for those living with mental ill health or mental disorders</a:t>
          </a:r>
          <a:endParaRPr lang="en-US" dirty="0"/>
        </a:p>
      </dgm:t>
    </dgm:pt>
    <dgm:pt modelId="{8AA217EA-2363-481B-B677-36FE99B5729E}" type="parTrans" cxnId="{57914CB8-3A3D-46A4-85FC-9BAF3859CF1C}">
      <dgm:prSet/>
      <dgm:spPr/>
      <dgm:t>
        <a:bodyPr/>
        <a:lstStyle/>
        <a:p>
          <a:endParaRPr lang="en-US"/>
        </a:p>
      </dgm:t>
    </dgm:pt>
    <dgm:pt modelId="{E1FA1082-3B72-4455-B78D-8A206C71AB96}" type="sibTrans" cxnId="{57914CB8-3A3D-46A4-85FC-9BAF3859CF1C}">
      <dgm:prSet/>
      <dgm:spPr/>
      <dgm:t>
        <a:bodyPr/>
        <a:lstStyle/>
        <a:p>
          <a:endParaRPr lang="en-US"/>
        </a:p>
      </dgm:t>
    </dgm:pt>
    <dgm:pt modelId="{156FA049-A2EA-4415-BCA8-C7721CE1F632}">
      <dgm:prSet/>
      <dgm:spPr/>
      <dgm:t>
        <a:bodyPr/>
        <a:lstStyle/>
        <a:p>
          <a:r>
            <a:rPr lang="en-GB"/>
            <a:t>To critically examine the classification and diagnosis of mental disorders as specified in the ICD (2010) from the World Health Organisation</a:t>
          </a:r>
          <a:endParaRPr lang="en-US"/>
        </a:p>
      </dgm:t>
    </dgm:pt>
    <dgm:pt modelId="{417ED35C-4825-403F-BFF2-849D365F121A}" type="parTrans" cxnId="{C9BFA1B6-6F13-4017-A17B-95B66328ACFD}">
      <dgm:prSet/>
      <dgm:spPr/>
      <dgm:t>
        <a:bodyPr/>
        <a:lstStyle/>
        <a:p>
          <a:endParaRPr lang="en-US"/>
        </a:p>
      </dgm:t>
    </dgm:pt>
    <dgm:pt modelId="{2FD94505-B42D-4C73-919C-404429B91EBC}" type="sibTrans" cxnId="{C9BFA1B6-6F13-4017-A17B-95B66328ACFD}">
      <dgm:prSet/>
      <dgm:spPr/>
      <dgm:t>
        <a:bodyPr/>
        <a:lstStyle/>
        <a:p>
          <a:endParaRPr lang="en-US"/>
        </a:p>
      </dgm:t>
    </dgm:pt>
    <dgm:pt modelId="{5DC65375-4B3F-4BE7-972A-A3C83D7D5B91}" type="pres">
      <dgm:prSet presAssocID="{16303D0A-EEFB-416F-B3FB-AD49C106D1B8}" presName="Name0" presStyleCnt="0">
        <dgm:presLayoutVars>
          <dgm:dir/>
          <dgm:animLvl val="lvl"/>
          <dgm:resizeHandles val="exact"/>
        </dgm:presLayoutVars>
      </dgm:prSet>
      <dgm:spPr/>
    </dgm:pt>
    <dgm:pt modelId="{BC3ACE4E-7439-495A-AAA8-3F092A2051C8}" type="pres">
      <dgm:prSet presAssocID="{156FA049-A2EA-4415-BCA8-C7721CE1F632}" presName="boxAndChildren" presStyleCnt="0"/>
      <dgm:spPr/>
    </dgm:pt>
    <dgm:pt modelId="{CE411F2D-D175-40F9-B113-12AAC1946461}" type="pres">
      <dgm:prSet presAssocID="{156FA049-A2EA-4415-BCA8-C7721CE1F632}" presName="parentTextBox" presStyleLbl="node1" presStyleIdx="0" presStyleCnt="2"/>
      <dgm:spPr/>
    </dgm:pt>
    <dgm:pt modelId="{95885905-653F-4902-AE37-B76DB036C035}" type="pres">
      <dgm:prSet presAssocID="{E1FA1082-3B72-4455-B78D-8A206C71AB96}" presName="sp" presStyleCnt="0"/>
      <dgm:spPr/>
    </dgm:pt>
    <dgm:pt modelId="{76054CCD-FCC0-4C76-B79D-1BA8189816F4}" type="pres">
      <dgm:prSet presAssocID="{27747DB8-58DD-4870-8B08-CDABDEAD0986}" presName="arrowAndChildren" presStyleCnt="0"/>
      <dgm:spPr/>
    </dgm:pt>
    <dgm:pt modelId="{A85D85BB-0A69-4201-AE45-2AE81EE4ECA5}" type="pres">
      <dgm:prSet presAssocID="{27747DB8-58DD-4870-8B08-CDABDEAD0986}" presName="parentTextArrow" presStyleLbl="node1" presStyleIdx="1" presStyleCnt="2"/>
      <dgm:spPr/>
    </dgm:pt>
  </dgm:ptLst>
  <dgm:cxnLst>
    <dgm:cxn modelId="{E99D6D12-798C-4F43-BDC0-38A132A7D1E9}" type="presOf" srcId="{16303D0A-EEFB-416F-B3FB-AD49C106D1B8}" destId="{5DC65375-4B3F-4BE7-972A-A3C83D7D5B91}" srcOrd="0" destOrd="0" presId="urn:microsoft.com/office/officeart/2005/8/layout/process4"/>
    <dgm:cxn modelId="{116C9091-7778-4051-8CE8-1F5D916AA3FF}" type="presOf" srcId="{156FA049-A2EA-4415-BCA8-C7721CE1F632}" destId="{CE411F2D-D175-40F9-B113-12AAC1946461}" srcOrd="0" destOrd="0" presId="urn:microsoft.com/office/officeart/2005/8/layout/process4"/>
    <dgm:cxn modelId="{F3D5B7A5-D0EA-4450-AD1E-4FC2E5F4A50A}" type="presOf" srcId="{27747DB8-58DD-4870-8B08-CDABDEAD0986}" destId="{A85D85BB-0A69-4201-AE45-2AE81EE4ECA5}" srcOrd="0" destOrd="0" presId="urn:microsoft.com/office/officeart/2005/8/layout/process4"/>
    <dgm:cxn modelId="{C9BFA1B6-6F13-4017-A17B-95B66328ACFD}" srcId="{16303D0A-EEFB-416F-B3FB-AD49C106D1B8}" destId="{156FA049-A2EA-4415-BCA8-C7721CE1F632}" srcOrd="1" destOrd="0" parTransId="{417ED35C-4825-403F-BFF2-849D365F121A}" sibTransId="{2FD94505-B42D-4C73-919C-404429B91EBC}"/>
    <dgm:cxn modelId="{57914CB8-3A3D-46A4-85FC-9BAF3859CF1C}" srcId="{16303D0A-EEFB-416F-B3FB-AD49C106D1B8}" destId="{27747DB8-58DD-4870-8B08-CDABDEAD0986}" srcOrd="0" destOrd="0" parTransId="{8AA217EA-2363-481B-B677-36FE99B5729E}" sibTransId="{E1FA1082-3B72-4455-B78D-8A206C71AB96}"/>
    <dgm:cxn modelId="{C0EB97E2-8059-4E19-8D41-2B11760314A9}" type="presParOf" srcId="{5DC65375-4B3F-4BE7-972A-A3C83D7D5B91}" destId="{BC3ACE4E-7439-495A-AAA8-3F092A2051C8}" srcOrd="0" destOrd="0" presId="urn:microsoft.com/office/officeart/2005/8/layout/process4"/>
    <dgm:cxn modelId="{465AC1F1-D740-4CE3-89D4-3A5CEF8A1ABE}" type="presParOf" srcId="{BC3ACE4E-7439-495A-AAA8-3F092A2051C8}" destId="{CE411F2D-D175-40F9-B113-12AAC1946461}" srcOrd="0" destOrd="0" presId="urn:microsoft.com/office/officeart/2005/8/layout/process4"/>
    <dgm:cxn modelId="{7342D5E3-DD9F-44E5-807E-351DCC9D0612}" type="presParOf" srcId="{5DC65375-4B3F-4BE7-972A-A3C83D7D5B91}" destId="{95885905-653F-4902-AE37-B76DB036C035}" srcOrd="1" destOrd="0" presId="urn:microsoft.com/office/officeart/2005/8/layout/process4"/>
    <dgm:cxn modelId="{34AB8758-CABA-4B23-808D-00B76C8A56D3}" type="presParOf" srcId="{5DC65375-4B3F-4BE7-972A-A3C83D7D5B91}" destId="{76054CCD-FCC0-4C76-B79D-1BA8189816F4}" srcOrd="2" destOrd="0" presId="urn:microsoft.com/office/officeart/2005/8/layout/process4"/>
    <dgm:cxn modelId="{8A03490C-A6DA-48E7-A24E-1D74617E263B}" type="presParOf" srcId="{76054CCD-FCC0-4C76-B79D-1BA8189816F4}" destId="{A85D85BB-0A69-4201-AE45-2AE81EE4ECA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411F2D-D175-40F9-B113-12AAC1946461}">
      <dsp:nvSpPr>
        <dsp:cNvPr id="0" name=""/>
        <dsp:cNvSpPr/>
      </dsp:nvSpPr>
      <dsp:spPr>
        <a:xfrm>
          <a:off x="0" y="3410021"/>
          <a:ext cx="6797675" cy="22373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To critically examine the classification and diagnosis of mental disorders as specified in the ICD (2010) from the World Health Organisation</a:t>
          </a:r>
          <a:endParaRPr lang="en-US" sz="3100" kern="1200"/>
        </a:p>
      </dsp:txBody>
      <dsp:txXfrm>
        <a:off x="0" y="3410021"/>
        <a:ext cx="6797675" cy="2237343"/>
      </dsp:txXfrm>
    </dsp:sp>
    <dsp:sp modelId="{A85D85BB-0A69-4201-AE45-2AE81EE4ECA5}">
      <dsp:nvSpPr>
        <dsp:cNvPr id="0" name=""/>
        <dsp:cNvSpPr/>
      </dsp:nvSpPr>
      <dsp:spPr>
        <a:xfrm rot="10800000">
          <a:off x="0" y="2547"/>
          <a:ext cx="6797675" cy="3441033"/>
        </a:xfrm>
        <a:prstGeom prst="upArrowCallou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Evaluate the historical and contemporary support and provision for those living with mental ill health or mental disorders</a:t>
          </a:r>
          <a:endParaRPr lang="en-US" sz="3100" kern="1200" dirty="0"/>
        </a:p>
      </dsp:txBody>
      <dsp:txXfrm rot="10800000">
        <a:off x="0" y="2547"/>
        <a:ext cx="6797675" cy="2235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74B07-0630-4E3A-832F-56609B9E48D3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4C3-48AA-4B2D-8402-00EDC467D3DB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0173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74B07-0630-4E3A-832F-56609B9E48D3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4C3-48AA-4B2D-8402-00EDC467D3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256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74B07-0630-4E3A-832F-56609B9E48D3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4C3-48AA-4B2D-8402-00EDC467D3DB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858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74B07-0630-4E3A-832F-56609B9E48D3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4C3-48AA-4B2D-8402-00EDC467D3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958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74B07-0630-4E3A-832F-56609B9E48D3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4C3-48AA-4B2D-8402-00EDC467D3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56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74B07-0630-4E3A-832F-56609B9E48D3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4C3-48AA-4B2D-8402-00EDC467D3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25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74B07-0630-4E3A-832F-56609B9E48D3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4C3-48AA-4B2D-8402-00EDC467D3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032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5A74B07-0630-4E3A-832F-56609B9E48D3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B7E4C3-48AA-4B2D-8402-00EDC467D3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856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74B07-0630-4E3A-832F-56609B9E48D3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4C3-48AA-4B2D-8402-00EDC467D3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550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74B07-0630-4E3A-832F-56609B9E48D3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4C3-48AA-4B2D-8402-00EDC467D3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795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74B07-0630-4E3A-832F-56609B9E48D3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4C3-48AA-4B2D-8402-00EDC467D3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505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5A74B07-0630-4E3A-832F-56609B9E48D3}" type="datetimeFigureOut">
              <a:rPr lang="en-US" smtClean="0"/>
              <a:t>1/14/2021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4B7E4C3-48AA-4B2D-8402-00EDC467D3D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0743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30660-FA6B-4BF9-90E1-F85E26F4C0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783" y="546648"/>
            <a:ext cx="10058400" cy="3892168"/>
          </a:xfrm>
        </p:spPr>
        <p:txBody>
          <a:bodyPr>
            <a:normAutofit/>
          </a:bodyPr>
          <a:lstStyle/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4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Mental Disorders and Psychopathology       </a:t>
            </a:r>
            <a:br>
              <a:rPr lang="en-US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Code: BMHP6006</a:t>
            </a:r>
            <a:br>
              <a:rPr lang="en-US" sz="6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68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9148E2-C746-4E9A-9219-13057B31EB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5225240"/>
            <a:ext cx="10058400" cy="1143000"/>
          </a:xfrm>
        </p:spPr>
        <p:txBody>
          <a:bodyPr>
            <a:normAutofit fontScale="85000" lnSpcReduction="2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Dushika </a:t>
            </a:r>
            <a:r>
              <a:rPr lang="en-US" dirty="0" err="1">
                <a:solidFill>
                  <a:srgbClr val="FFFFFF"/>
                </a:solidFill>
              </a:rPr>
              <a:t>Soundararajan</a:t>
            </a:r>
            <a:endParaRPr lang="en-US" dirty="0">
              <a:solidFill>
                <a:srgbClr val="FFFFFF"/>
              </a:solidFill>
            </a:endParaRPr>
          </a:p>
          <a:p>
            <a:r>
              <a:rPr lang="en-US" dirty="0" err="1">
                <a:solidFill>
                  <a:srgbClr val="FFFFFF"/>
                </a:solidFill>
              </a:rPr>
              <a:t>Bsc</a:t>
            </a:r>
            <a:r>
              <a:rPr lang="en-US" dirty="0">
                <a:solidFill>
                  <a:srgbClr val="FFFFFF"/>
                </a:solidFill>
              </a:rPr>
              <a:t> Psychology </a:t>
            </a:r>
          </a:p>
          <a:p>
            <a:r>
              <a:rPr lang="en-US" dirty="0">
                <a:solidFill>
                  <a:srgbClr val="FFFFFF"/>
                </a:solidFill>
              </a:rPr>
              <a:t>MSc Clinical and Health Psychology 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280519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2073F6-A74F-4090-B381-2F888D5A5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US" sz="3600" b="1" dirty="0">
                <a:solidFill>
                  <a:srgbClr val="FFFFFF"/>
                </a:solidFill>
              </a:rPr>
              <a:t>Aim of the Module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93566-165C-4A2D-83F6-8C9D44F2A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2016" y="605896"/>
            <a:ext cx="6413663" cy="5646208"/>
          </a:xfrm>
        </p:spPr>
        <p:txBody>
          <a:bodyPr anchor="ctr">
            <a:normAutofit/>
          </a:bodyPr>
          <a:lstStyle/>
          <a:p>
            <a:r>
              <a:rPr lang="en-GB" sz="2400" dirty="0">
                <a:ea typeface="Times New Roman" panose="02020603050405020304" pitchFamily="18" charset="0"/>
              </a:rPr>
              <a:t>C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ritically examine the historical and current provision and classifications of mental disorders and mental ill-health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07612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35133-2D61-49C7-8813-F06AACAE5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US" sz="3600" b="1" dirty="0">
                <a:solidFill>
                  <a:srgbClr val="FFFFFF"/>
                </a:solidFill>
              </a:rPr>
              <a:t>Learning Outcome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DA3E40-CBE3-482D-AC70-F12FF2B3B8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235694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6145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E1E99-B171-4798-992D-B8558924A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US" sz="3600" b="1" dirty="0">
                <a:solidFill>
                  <a:srgbClr val="FFFFFF"/>
                </a:solidFill>
              </a:rPr>
              <a:t>Delivery Plan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E085899-E63D-42D6-B41C-C4D1D807D3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5620279"/>
              </p:ext>
            </p:extLst>
          </p:nvPr>
        </p:nvGraphicFramePr>
        <p:xfrm>
          <a:off x="4104078" y="0"/>
          <a:ext cx="8087922" cy="68579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77406">
                  <a:extLst>
                    <a:ext uri="{9D8B030D-6E8A-4147-A177-3AD203B41FA5}">
                      <a16:colId xmlns:a16="http://schemas.microsoft.com/office/drawing/2014/main" val="3280527351"/>
                    </a:ext>
                  </a:extLst>
                </a:gridCol>
                <a:gridCol w="1161611">
                  <a:extLst>
                    <a:ext uri="{9D8B030D-6E8A-4147-A177-3AD203B41FA5}">
                      <a16:colId xmlns:a16="http://schemas.microsoft.com/office/drawing/2014/main" val="596416271"/>
                    </a:ext>
                  </a:extLst>
                </a:gridCol>
                <a:gridCol w="2870369">
                  <a:extLst>
                    <a:ext uri="{9D8B030D-6E8A-4147-A177-3AD203B41FA5}">
                      <a16:colId xmlns:a16="http://schemas.microsoft.com/office/drawing/2014/main" val="900264715"/>
                    </a:ext>
                  </a:extLst>
                </a:gridCol>
                <a:gridCol w="3078536">
                  <a:extLst>
                    <a:ext uri="{9D8B030D-6E8A-4147-A177-3AD203B41FA5}">
                      <a16:colId xmlns:a16="http://schemas.microsoft.com/office/drawing/2014/main" val="483572781"/>
                    </a:ext>
                  </a:extLst>
                </a:gridCol>
              </a:tblGrid>
              <a:tr h="4110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Week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Date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Content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Activity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extLst>
                  <a:ext uri="{0D108BD9-81ED-4DB2-BD59-A6C34878D82A}">
                    <a16:rowId xmlns:a16="http://schemas.microsoft.com/office/drawing/2014/main" val="2594338132"/>
                  </a:ext>
                </a:extLst>
              </a:tr>
              <a:tr h="105100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Week 1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18</a:t>
                      </a:r>
                      <a:r>
                        <a:rPr lang="en-US" sz="1600" baseline="30000">
                          <a:effectLst/>
                        </a:rPr>
                        <a:t>th</a:t>
                      </a:r>
                      <a:r>
                        <a:rPr lang="en-US" sz="1600">
                          <a:effectLst/>
                        </a:rPr>
                        <a:t>/01/21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Introduction to Module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History of Psychopathology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Issue of assessment 1 (component 1) and assessment 2 (component 2)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extLst>
                  <a:ext uri="{0D108BD9-81ED-4DB2-BD59-A6C34878D82A}">
                    <a16:rowId xmlns:a16="http://schemas.microsoft.com/office/drawing/2014/main" val="3082374764"/>
                  </a:ext>
                </a:extLst>
              </a:tr>
              <a:tr h="173136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Week 2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25</a:t>
                      </a:r>
                      <a:r>
                        <a:rPr lang="en-US" sz="1600" baseline="30000">
                          <a:effectLst/>
                        </a:rPr>
                        <a:t>th</a:t>
                      </a:r>
                      <a:r>
                        <a:rPr lang="en-US" sz="1600">
                          <a:effectLst/>
                        </a:rPr>
                        <a:t> /01/21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Introduction to ICD-10 and DSM V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Introduction to NHS and Community Teams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Students assigned to debate groups.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Assessment 1 workshop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extLst>
                  <a:ext uri="{0D108BD9-81ED-4DB2-BD59-A6C34878D82A}">
                    <a16:rowId xmlns:a16="http://schemas.microsoft.com/office/drawing/2014/main" val="2622005880"/>
                  </a:ext>
                </a:extLst>
              </a:tr>
              <a:tr h="37064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Week 3 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01</a:t>
                      </a:r>
                      <a:r>
                        <a:rPr lang="en-US" sz="1600" baseline="30000">
                          <a:effectLst/>
                        </a:rPr>
                        <a:t>st</a:t>
                      </a:r>
                      <a:r>
                        <a:rPr lang="en-US" sz="1600">
                          <a:effectLst/>
                        </a:rPr>
                        <a:t> /02/21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Human Rights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extLst>
                  <a:ext uri="{0D108BD9-81ED-4DB2-BD59-A6C34878D82A}">
                    <a16:rowId xmlns:a16="http://schemas.microsoft.com/office/drawing/2014/main" val="3013611505"/>
                  </a:ext>
                </a:extLst>
              </a:tr>
              <a:tr h="37064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Week 4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08</a:t>
                      </a:r>
                      <a:r>
                        <a:rPr lang="en-US" sz="1600" baseline="30000">
                          <a:effectLst/>
                        </a:rPr>
                        <a:t>th</a:t>
                      </a:r>
                      <a:r>
                        <a:rPr lang="en-US" sz="1600">
                          <a:effectLst/>
                        </a:rPr>
                        <a:t> /02/21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Mental Health Acts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extLst>
                  <a:ext uri="{0D108BD9-81ED-4DB2-BD59-A6C34878D82A}">
                    <a16:rowId xmlns:a16="http://schemas.microsoft.com/office/drawing/2014/main" val="3845613891"/>
                  </a:ext>
                </a:extLst>
              </a:tr>
              <a:tr h="37064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Week 5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15</a:t>
                      </a:r>
                      <a:r>
                        <a:rPr lang="en-US" sz="1600" baseline="30000">
                          <a:effectLst/>
                        </a:rPr>
                        <a:t>th</a:t>
                      </a:r>
                      <a:r>
                        <a:rPr lang="en-US" sz="1600">
                          <a:effectLst/>
                        </a:rPr>
                        <a:t> /02/21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Schizophrenia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extLst>
                  <a:ext uri="{0D108BD9-81ED-4DB2-BD59-A6C34878D82A}">
                    <a16:rowId xmlns:a16="http://schemas.microsoft.com/office/drawing/2014/main" val="1015548697"/>
                  </a:ext>
                </a:extLst>
              </a:tr>
              <a:tr h="37064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Week 6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22</a:t>
                      </a:r>
                      <a:r>
                        <a:rPr lang="en-US" sz="1600" baseline="30000">
                          <a:effectLst/>
                        </a:rPr>
                        <a:t>nd</a:t>
                      </a:r>
                      <a:r>
                        <a:rPr lang="en-US" sz="1600">
                          <a:effectLst/>
                        </a:rPr>
                        <a:t> /02/21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General Anxiety Disorder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extLst>
                  <a:ext uri="{0D108BD9-81ED-4DB2-BD59-A6C34878D82A}">
                    <a16:rowId xmlns:a16="http://schemas.microsoft.com/office/drawing/2014/main" val="3022273284"/>
                  </a:ext>
                </a:extLst>
              </a:tr>
              <a:tr h="38969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Week 7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01</a:t>
                      </a:r>
                      <a:r>
                        <a:rPr lang="en-US" sz="1600" baseline="30000">
                          <a:effectLst/>
                        </a:rPr>
                        <a:t>st</a:t>
                      </a:r>
                      <a:r>
                        <a:rPr lang="en-US" sz="1600">
                          <a:effectLst/>
                        </a:rPr>
                        <a:t> /03/21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Autism Spectrum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Assessment 2 Workshop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extLst>
                  <a:ext uri="{0D108BD9-81ED-4DB2-BD59-A6C34878D82A}">
                    <a16:rowId xmlns:a16="http://schemas.microsoft.com/office/drawing/2014/main" val="4108697985"/>
                  </a:ext>
                </a:extLst>
              </a:tr>
              <a:tr h="710826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Week 8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08</a:t>
                      </a:r>
                      <a:r>
                        <a:rPr lang="en-US" sz="1600" baseline="30000">
                          <a:effectLst/>
                        </a:rPr>
                        <a:t>th</a:t>
                      </a:r>
                      <a:r>
                        <a:rPr lang="en-US" sz="1600">
                          <a:effectLst/>
                        </a:rPr>
                        <a:t> /03/21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Borderline Personality Disorder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Further reading on: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Power threat meaning framework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extLst>
                  <a:ext uri="{0D108BD9-81ED-4DB2-BD59-A6C34878D82A}">
                    <a16:rowId xmlns:a16="http://schemas.microsoft.com/office/drawing/2014/main" val="223815007"/>
                  </a:ext>
                </a:extLst>
              </a:tr>
              <a:tr h="37064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Week 9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15</a:t>
                      </a:r>
                      <a:r>
                        <a:rPr lang="en-US" sz="1600" baseline="30000">
                          <a:effectLst/>
                        </a:rPr>
                        <a:t>th</a:t>
                      </a:r>
                      <a:r>
                        <a:rPr lang="en-US" sz="1600">
                          <a:effectLst/>
                        </a:rPr>
                        <a:t> /03/21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Addiction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extLst>
                  <a:ext uri="{0D108BD9-81ED-4DB2-BD59-A6C34878D82A}">
                    <a16:rowId xmlns:a16="http://schemas.microsoft.com/office/drawing/2014/main" val="3398989724"/>
                  </a:ext>
                </a:extLst>
              </a:tr>
              <a:tr h="710826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Week 10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22</a:t>
                      </a:r>
                      <a:r>
                        <a:rPr lang="en-US" sz="1600" baseline="30000">
                          <a:effectLst/>
                        </a:rPr>
                        <a:t>nd</a:t>
                      </a:r>
                      <a:r>
                        <a:rPr lang="en-US" sz="1600">
                          <a:effectLst/>
                        </a:rPr>
                        <a:t>/03/21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Deprivation of liberty, restraint, power and coercion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484" marR="47484" marT="0" marB="0"/>
                </a:tc>
                <a:extLst>
                  <a:ext uri="{0D108BD9-81ED-4DB2-BD59-A6C34878D82A}">
                    <a16:rowId xmlns:a16="http://schemas.microsoft.com/office/drawing/2014/main" val="1894197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8680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D50F9-6A81-4484-9A57-D15D38C77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b="1" dirty="0"/>
              <a:t>Assessment Overview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14D16AA-C52D-4100-B05C-808C9E06CF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3574384"/>
              </p:ext>
            </p:extLst>
          </p:nvPr>
        </p:nvGraphicFramePr>
        <p:xfrm>
          <a:off x="1096963" y="2164080"/>
          <a:ext cx="10058401" cy="3881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06556">
                  <a:extLst>
                    <a:ext uri="{9D8B030D-6E8A-4147-A177-3AD203B41FA5}">
                      <a16:colId xmlns:a16="http://schemas.microsoft.com/office/drawing/2014/main" val="565905640"/>
                    </a:ext>
                  </a:extLst>
                </a:gridCol>
                <a:gridCol w="2506556">
                  <a:extLst>
                    <a:ext uri="{9D8B030D-6E8A-4147-A177-3AD203B41FA5}">
                      <a16:colId xmlns:a16="http://schemas.microsoft.com/office/drawing/2014/main" val="2451840651"/>
                    </a:ext>
                  </a:extLst>
                </a:gridCol>
                <a:gridCol w="2537660">
                  <a:extLst>
                    <a:ext uri="{9D8B030D-6E8A-4147-A177-3AD203B41FA5}">
                      <a16:colId xmlns:a16="http://schemas.microsoft.com/office/drawing/2014/main" val="2245510986"/>
                    </a:ext>
                  </a:extLst>
                </a:gridCol>
                <a:gridCol w="2507629">
                  <a:extLst>
                    <a:ext uri="{9D8B030D-6E8A-4147-A177-3AD203B41FA5}">
                      <a16:colId xmlns:a16="http://schemas.microsoft.com/office/drawing/2014/main" val="1607507966"/>
                    </a:ext>
                  </a:extLst>
                </a:gridCol>
              </a:tblGrid>
              <a:tr h="8812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Assessment </a:t>
                      </a:r>
                      <a:endParaRPr lang="en-US" sz="1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Task </a:t>
                      </a:r>
                      <a:endParaRPr lang="en-US" sz="1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Submission Requirement </a:t>
                      </a:r>
                      <a:endParaRPr lang="en-US" sz="1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Submission Date</a:t>
                      </a:r>
                      <a:endParaRPr lang="en-US" sz="1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/>
                </a:tc>
                <a:extLst>
                  <a:ext uri="{0D108BD9-81ED-4DB2-BD59-A6C34878D82A}">
                    <a16:rowId xmlns:a16="http://schemas.microsoft.com/office/drawing/2014/main" val="2339314087"/>
                  </a:ext>
                </a:extLst>
              </a:tr>
              <a:tr h="129370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Component 1</a:t>
                      </a:r>
                      <a:endParaRPr lang="en-US" sz="1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Task 1: Debate </a:t>
                      </a:r>
                      <a:endParaRPr lang="en-US" sz="1900" dirty="0">
                        <a:effectLst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Task 2: Supporting Paper </a:t>
                      </a:r>
                      <a:endParaRPr lang="en-US" sz="1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Task 1: Equivalent of 1000 words </a:t>
                      </a:r>
                      <a:endParaRPr lang="en-US" sz="1900">
                        <a:effectLst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Task 2: 3000 words</a:t>
                      </a:r>
                      <a:endParaRPr lang="en-US" sz="1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19</a:t>
                      </a:r>
                      <a:r>
                        <a:rPr lang="en-US" sz="2000" baseline="30000" dirty="0">
                          <a:effectLst/>
                        </a:rPr>
                        <a:t>th</a:t>
                      </a:r>
                      <a:r>
                        <a:rPr lang="en-US" sz="2000" dirty="0">
                          <a:effectLst/>
                        </a:rPr>
                        <a:t> February 2021</a:t>
                      </a:r>
                      <a:endParaRPr lang="en-US" sz="1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/>
                </a:tc>
                <a:extLst>
                  <a:ext uri="{0D108BD9-81ED-4DB2-BD59-A6C34878D82A}">
                    <a16:rowId xmlns:a16="http://schemas.microsoft.com/office/drawing/2014/main" val="3915408229"/>
                  </a:ext>
                </a:extLst>
              </a:tr>
              <a:tr h="170616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Component 2 </a:t>
                      </a:r>
                      <a:endParaRPr lang="en-US" sz="1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Report: General Anxiety Disorder, Schizophrenia and Autism </a:t>
                      </a:r>
                      <a:endParaRPr lang="en-US" sz="1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3000 words </a:t>
                      </a:r>
                      <a:endParaRPr lang="en-US" sz="1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31</a:t>
                      </a:r>
                      <a:r>
                        <a:rPr lang="en-US" sz="2000" baseline="30000" dirty="0">
                          <a:effectLst/>
                        </a:rPr>
                        <a:t>st</a:t>
                      </a:r>
                      <a:r>
                        <a:rPr lang="en-US" sz="2000" dirty="0">
                          <a:effectLst/>
                        </a:rPr>
                        <a:t> March 2021</a:t>
                      </a:r>
                      <a:endParaRPr lang="en-US" sz="1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/>
                </a:tc>
                <a:extLst>
                  <a:ext uri="{0D108BD9-81ED-4DB2-BD59-A6C34878D82A}">
                    <a16:rowId xmlns:a16="http://schemas.microsoft.com/office/drawing/2014/main" val="9536768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3810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CCE869-097B-4937-BC09-F5B9068D4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US" sz="3600" b="1" dirty="0">
                <a:solidFill>
                  <a:srgbClr val="FFFFFF"/>
                </a:solidFill>
              </a:rPr>
              <a:t>Assessment Submission Guidelines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7063B-E121-4D5D-9A36-7F8A692B1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2016" y="605896"/>
            <a:ext cx="6413663" cy="5646208"/>
          </a:xfrm>
        </p:spPr>
        <p:txBody>
          <a:bodyPr anchor="ctr">
            <a:norm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effectLst/>
                <a:ea typeface="Times New Roman" panose="02020603050405020304" pitchFamily="18" charset="0"/>
              </a:rPr>
              <a:t>1. All of your written submissions must include a title page that clearly states your name, your student number, the module code and title, your lecturer’s name, and your assignment title.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sz="2400" dirty="0">
              <a:effectLst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effectLst/>
                <a:ea typeface="Times New Roman" panose="02020603050405020304" pitchFamily="18" charset="0"/>
              </a:rPr>
              <a:t>2. All of your written submissions should be typed in Arial font, size 11.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sz="2400" dirty="0">
              <a:effectLst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effectLst/>
                <a:ea typeface="Times New Roman" panose="02020603050405020304" pitchFamily="18" charset="0"/>
              </a:rPr>
              <a:t>3. All of your written submissions should be typed with 1.5 line spacing.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US" sz="2400" dirty="0">
              <a:effectLst/>
              <a:ea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effectLst/>
                <a:ea typeface="Times New Roman" panose="02020603050405020304" pitchFamily="18" charset="0"/>
              </a:rPr>
              <a:t>4. All of your written submissions should have an appropriate structure, include page numbers, and have a reference list. </a:t>
            </a:r>
            <a:endParaRPr lang="en-US" sz="2400" dirty="0">
              <a:effectLst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91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5B570-0FBC-41D3-A727-B48E81512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Level 6 – Grading system 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4D01165-4E9B-4A87-9472-8B93912631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774883"/>
              </p:ext>
            </p:extLst>
          </p:nvPr>
        </p:nvGraphicFramePr>
        <p:xfrm>
          <a:off x="1097278" y="1845735"/>
          <a:ext cx="10058400" cy="43552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1845358680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253360665"/>
                    </a:ext>
                  </a:extLst>
                </a:gridCol>
              </a:tblGrid>
              <a:tr h="342367">
                <a:tc>
                  <a:txBody>
                    <a:bodyPr/>
                    <a:lstStyle/>
                    <a:p>
                      <a:r>
                        <a:rPr lang="en-US" dirty="0"/>
                        <a:t>Outcome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Boundary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1184781"/>
                  </a:ext>
                </a:extLst>
              </a:tr>
              <a:tr h="34236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Fail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0-29%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5941585"/>
                  </a:ext>
                </a:extLst>
              </a:tr>
              <a:tr h="34236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Marginal Fail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30-29%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5974587"/>
                  </a:ext>
                </a:extLst>
              </a:tr>
              <a:tr h="599141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Satisfactory (3</a:t>
                      </a:r>
                      <a:r>
                        <a:rPr lang="en-US" baseline="30000" dirty="0"/>
                        <a:t>rd</a:t>
                      </a:r>
                      <a:r>
                        <a:rPr lang="en-US" dirty="0"/>
                        <a:t>/pass)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40-49%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729561"/>
                  </a:ext>
                </a:extLst>
              </a:tr>
              <a:tr h="599141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Good (2.2/ Pass)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50-59%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4406068"/>
                  </a:ext>
                </a:extLst>
              </a:tr>
              <a:tr h="599141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Very Good (2.1/Merit)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60-69%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1310064"/>
                  </a:ext>
                </a:extLst>
              </a:tr>
              <a:tr h="855916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Excellent (1</a:t>
                      </a:r>
                      <a:r>
                        <a:rPr lang="en-US" baseline="30000" dirty="0"/>
                        <a:t>st</a:t>
                      </a:r>
                      <a:r>
                        <a:rPr lang="en-US" dirty="0"/>
                        <a:t>/Distinction)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70-84%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8488819"/>
                  </a:ext>
                </a:extLst>
              </a:tr>
              <a:tr h="60465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Exceptional (1</a:t>
                      </a:r>
                      <a:r>
                        <a:rPr lang="en-US" baseline="30000" dirty="0"/>
                        <a:t>st</a:t>
                      </a:r>
                      <a:r>
                        <a:rPr lang="en-US" dirty="0"/>
                        <a:t> /Distinction)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85-100%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02250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2659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001BED-0D08-417C-8177-0215C4638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US" sz="3600" b="1">
                <a:solidFill>
                  <a:srgbClr val="FFFFFF"/>
                </a:solidFill>
              </a:rPr>
              <a:t>Grading Criteria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7" name="Table 8">
            <a:extLst>
              <a:ext uri="{FF2B5EF4-FFF2-40B4-BE49-F238E27FC236}">
                <a16:creationId xmlns:a16="http://schemas.microsoft.com/office/drawing/2014/main" id="{A345A7ED-F64A-4F9B-A779-0E81EB7DCB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0214211"/>
              </p:ext>
            </p:extLst>
          </p:nvPr>
        </p:nvGraphicFramePr>
        <p:xfrm>
          <a:off x="4104079" y="0"/>
          <a:ext cx="8087921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87921">
                  <a:extLst>
                    <a:ext uri="{9D8B030D-6E8A-4147-A177-3AD203B41FA5}">
                      <a16:colId xmlns:a16="http://schemas.microsoft.com/office/drawing/2014/main" val="1916064910"/>
                    </a:ext>
                  </a:extLst>
                </a:gridCol>
              </a:tblGrid>
              <a:tr h="380405">
                <a:tc>
                  <a:txBody>
                    <a:bodyPr/>
                    <a:lstStyle/>
                    <a:p>
                      <a:r>
                        <a:rPr lang="en-US" sz="2000"/>
                        <a:t>Grading Criteria </a:t>
                      </a:r>
                    </a:p>
                  </a:txBody>
                  <a:tcPr marL="70074" marR="70074" marT="35037" marB="35037"/>
                </a:tc>
                <a:extLst>
                  <a:ext uri="{0D108BD9-81ED-4DB2-BD59-A6C34878D82A}">
                    <a16:rowId xmlns:a16="http://schemas.microsoft.com/office/drawing/2014/main" val="2760743371"/>
                  </a:ext>
                </a:extLst>
              </a:tr>
              <a:tr h="689703">
                <a:tc>
                  <a:txBody>
                    <a:bodyPr/>
                    <a:lstStyle/>
                    <a:p>
                      <a:pPr algn="l"/>
                      <a:r>
                        <a:rPr lang="en-GB" sz="20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Engagement with literature </a:t>
                      </a:r>
                      <a:r>
                        <a:rPr lang="en-GB" sz="2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(including reading, referencing, academic conventions and</a:t>
                      </a:r>
                      <a:r>
                        <a:rPr lang="en-US" sz="2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academic honesty)</a:t>
                      </a:r>
                      <a:r>
                        <a:rPr lang="en-GB" sz="20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sz="2000"/>
                    </a:p>
                  </a:txBody>
                  <a:tcPr marL="70074" marR="70074" marT="35037" marB="35037"/>
                </a:tc>
                <a:extLst>
                  <a:ext uri="{0D108BD9-81ED-4DB2-BD59-A6C34878D82A}">
                    <a16:rowId xmlns:a16="http://schemas.microsoft.com/office/drawing/2014/main" val="560619330"/>
                  </a:ext>
                </a:extLst>
              </a:tr>
              <a:tr h="130829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Knowledge and understanding </a:t>
                      </a: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(Coherent and detailed knowledge and systematic understanding of the subject area, at least some of which is informed by the latest research and/or advanced scholarship within the discipline.)</a:t>
                      </a:r>
                      <a:endParaRPr lang="en-US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0074" marR="70074" marT="35037" marB="35037"/>
                </a:tc>
                <a:extLst>
                  <a:ext uri="{0D108BD9-81ED-4DB2-BD59-A6C34878D82A}">
                    <a16:rowId xmlns:a16="http://schemas.microsoft.com/office/drawing/2014/main" val="3847617441"/>
                  </a:ext>
                </a:extLst>
              </a:tr>
              <a:tr h="1308297">
                <a:tc>
                  <a:txBody>
                    <a:bodyPr/>
                    <a:lstStyle/>
                    <a:p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Cognitive and intellectual skills </a:t>
                      </a:r>
                      <a:endParaRPr lang="en-US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(Conceptual and critical thinking, analysis, synthesis and evaluation of research, assumptions, abstract concepts and data (that may be incomplete); logic, argument and judgement.) </a:t>
                      </a:r>
                      <a:endParaRPr lang="en-US" sz="2000" dirty="0"/>
                    </a:p>
                  </a:txBody>
                  <a:tcPr marL="70074" marR="70074" marT="35037" marB="35037"/>
                </a:tc>
                <a:extLst>
                  <a:ext uri="{0D108BD9-81ED-4DB2-BD59-A6C34878D82A}">
                    <a16:rowId xmlns:a16="http://schemas.microsoft.com/office/drawing/2014/main" val="3596951841"/>
                  </a:ext>
                </a:extLst>
              </a:tr>
              <a:tr h="1308297">
                <a:tc>
                  <a:txBody>
                    <a:bodyPr/>
                    <a:lstStyle/>
                    <a:p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Practical skills</a:t>
                      </a:r>
                      <a:endParaRPr lang="en-US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(Apply/deploy accurately established tools and techniques; initiate and carry out projects; formulate solutions to solve problems in complex and unpredictable contexts.)</a:t>
                      </a:r>
                      <a:endParaRPr lang="en-US" sz="2000" dirty="0"/>
                    </a:p>
                  </a:txBody>
                  <a:tcPr marL="70074" marR="70074" marT="35037" marB="35037"/>
                </a:tc>
                <a:extLst>
                  <a:ext uri="{0D108BD9-81ED-4DB2-BD59-A6C34878D82A}">
                    <a16:rowId xmlns:a16="http://schemas.microsoft.com/office/drawing/2014/main" val="4060750198"/>
                  </a:ext>
                </a:extLst>
              </a:tr>
              <a:tr h="1863001">
                <a:tc>
                  <a:txBody>
                    <a:bodyPr/>
                    <a:lstStyle/>
                    <a:p>
                      <a:pPr marL="68580" marR="0">
                        <a:lnSpc>
                          <a:spcPct val="99000"/>
                        </a:lnSpc>
                        <a:spcBef>
                          <a:spcPts val="170"/>
                        </a:spcBef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Transferable skills for </a:t>
                      </a:r>
                      <a:r>
                        <a:rPr lang="en-GB" sz="20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life and professional practice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68580" marR="0">
                        <a:lnSpc>
                          <a:spcPct val="99000"/>
                        </a:lnSpc>
                        <a:spcBef>
                          <a:spcPts val="17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(Exercise of initiative and personal responsibility; professional development; initiate and complete tasks and procedures: individually and/or collaboratively; use appropriate media to communicate effectively; fluency of expression; clarity and effectiveness in presentation and organisation.)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2555" marR="52555" marT="0" marB="0"/>
                </a:tc>
                <a:extLst>
                  <a:ext uri="{0D108BD9-81ED-4DB2-BD59-A6C34878D82A}">
                    <a16:rowId xmlns:a16="http://schemas.microsoft.com/office/drawing/2014/main" val="39793667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613480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593</Words>
  <Application>Microsoft Office PowerPoint</Application>
  <PresentationFormat>Widescreen</PresentationFormat>
  <Paragraphs>111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Retrospect</vt:lpstr>
      <vt:lpstr>Mental Disorders and Psychopathology        Module Code: BMHP6006 </vt:lpstr>
      <vt:lpstr>Aim of the Module </vt:lpstr>
      <vt:lpstr>Learning Outcome</vt:lpstr>
      <vt:lpstr>Delivery Plan</vt:lpstr>
      <vt:lpstr>Assessment Overview </vt:lpstr>
      <vt:lpstr>Assessment Submission Guidelines </vt:lpstr>
      <vt:lpstr>Level 6 – Grading system </vt:lpstr>
      <vt:lpstr>Grading Criteria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Disorders and Psychopathology        Module Code: BMHP6006 </dc:title>
  <dc:creator>Dushika Rajan</dc:creator>
  <cp:lastModifiedBy>Dushika Rajan</cp:lastModifiedBy>
  <cp:revision>2</cp:revision>
  <dcterms:created xsi:type="dcterms:W3CDTF">2021-01-14T21:24:51Z</dcterms:created>
  <dcterms:modified xsi:type="dcterms:W3CDTF">2021-01-14T21:27:00Z</dcterms:modified>
</cp:coreProperties>
</file>