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</p:sldMasterIdLst>
  <p:notesMasterIdLst>
    <p:notesMasterId r:id="rId90"/>
  </p:notesMasterIdLst>
  <p:sldIdLst>
    <p:sldId id="257" r:id="rId5"/>
    <p:sldId id="256" r:id="rId6"/>
    <p:sldId id="558" r:id="rId7"/>
    <p:sldId id="290" r:id="rId8"/>
    <p:sldId id="331" r:id="rId9"/>
    <p:sldId id="332" r:id="rId10"/>
    <p:sldId id="333" r:id="rId11"/>
    <p:sldId id="334" r:id="rId12"/>
    <p:sldId id="335" r:id="rId13"/>
    <p:sldId id="336" r:id="rId14"/>
    <p:sldId id="337" r:id="rId15"/>
    <p:sldId id="326" r:id="rId16"/>
    <p:sldId id="260" r:id="rId17"/>
    <p:sldId id="286" r:id="rId18"/>
    <p:sldId id="287" r:id="rId19"/>
    <p:sldId id="263" r:id="rId20"/>
    <p:sldId id="288" r:id="rId21"/>
    <p:sldId id="273" r:id="rId22"/>
    <p:sldId id="274" r:id="rId23"/>
    <p:sldId id="276" r:id="rId24"/>
    <p:sldId id="289" r:id="rId25"/>
    <p:sldId id="277" r:id="rId26"/>
    <p:sldId id="559" r:id="rId27"/>
    <p:sldId id="283" r:id="rId28"/>
    <p:sldId id="284" r:id="rId29"/>
    <p:sldId id="291" r:id="rId30"/>
    <p:sldId id="264" r:id="rId31"/>
    <p:sldId id="292" r:id="rId32"/>
    <p:sldId id="293" r:id="rId33"/>
    <p:sldId id="294" r:id="rId34"/>
    <p:sldId id="295" r:id="rId35"/>
    <p:sldId id="265" r:id="rId36"/>
    <p:sldId id="296" r:id="rId37"/>
    <p:sldId id="279" r:id="rId38"/>
    <p:sldId id="267" r:id="rId39"/>
    <p:sldId id="297" r:id="rId40"/>
    <p:sldId id="278" r:id="rId41"/>
    <p:sldId id="272" r:id="rId42"/>
    <p:sldId id="269" r:id="rId43"/>
    <p:sldId id="281" r:id="rId44"/>
    <p:sldId id="282" r:id="rId45"/>
    <p:sldId id="270" r:id="rId46"/>
    <p:sldId id="271" r:id="rId47"/>
    <p:sldId id="285" r:id="rId48"/>
    <p:sldId id="560" r:id="rId49"/>
    <p:sldId id="261" r:id="rId50"/>
    <p:sldId id="262" r:id="rId51"/>
    <p:sldId id="561" r:id="rId52"/>
    <p:sldId id="258" r:id="rId53"/>
    <p:sldId id="562" r:id="rId54"/>
    <p:sldId id="563" r:id="rId55"/>
    <p:sldId id="564" r:id="rId56"/>
    <p:sldId id="565" r:id="rId57"/>
    <p:sldId id="566" r:id="rId58"/>
    <p:sldId id="567" r:id="rId59"/>
    <p:sldId id="568" r:id="rId60"/>
    <p:sldId id="569" r:id="rId61"/>
    <p:sldId id="570" r:id="rId62"/>
    <p:sldId id="571" r:id="rId63"/>
    <p:sldId id="572" r:id="rId64"/>
    <p:sldId id="573" r:id="rId65"/>
    <p:sldId id="574" r:id="rId66"/>
    <p:sldId id="575" r:id="rId67"/>
    <p:sldId id="576" r:id="rId68"/>
    <p:sldId id="577" r:id="rId69"/>
    <p:sldId id="266" r:id="rId70"/>
    <p:sldId id="578" r:id="rId71"/>
    <p:sldId id="299" r:id="rId72"/>
    <p:sldId id="298" r:id="rId73"/>
    <p:sldId id="300" r:id="rId74"/>
    <p:sldId id="301" r:id="rId75"/>
    <p:sldId id="302" r:id="rId76"/>
    <p:sldId id="303" r:id="rId77"/>
    <p:sldId id="304" r:id="rId78"/>
    <p:sldId id="305" r:id="rId79"/>
    <p:sldId id="579" r:id="rId80"/>
    <p:sldId id="268" r:id="rId81"/>
    <p:sldId id="580" r:id="rId82"/>
    <p:sldId id="581" r:id="rId83"/>
    <p:sldId id="582" r:id="rId84"/>
    <p:sldId id="583" r:id="rId85"/>
    <p:sldId id="275" r:id="rId86"/>
    <p:sldId id="584" r:id="rId87"/>
    <p:sldId id="585" r:id="rId88"/>
    <p:sldId id="586" r:id="rId8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notesMaster" Target="notesMasters/notesMaster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9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80E310-C0D2-47B7-B69C-EE64E31C4B3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7FA2A6-AFBE-4D64-B50A-C274F6D4807A}">
      <dgm:prSet phldrT="[Text]"/>
      <dgm:spPr/>
      <dgm:t>
        <a:bodyPr/>
        <a:lstStyle/>
        <a:p>
          <a:r>
            <a:rPr lang="en-GB" dirty="0"/>
            <a:t>Develop confidence</a:t>
          </a:r>
        </a:p>
      </dgm:t>
    </dgm:pt>
    <dgm:pt modelId="{CA643CC2-6475-4A75-A260-6057E7B68F02}" type="parTrans" cxnId="{27CC1D28-0679-425B-AFF4-95A1313017A8}">
      <dgm:prSet/>
      <dgm:spPr/>
      <dgm:t>
        <a:bodyPr/>
        <a:lstStyle/>
        <a:p>
          <a:endParaRPr lang="en-GB"/>
        </a:p>
      </dgm:t>
    </dgm:pt>
    <dgm:pt modelId="{D3126FCF-4911-498A-B947-3250836499F3}" type="sibTrans" cxnId="{27CC1D28-0679-425B-AFF4-95A1313017A8}">
      <dgm:prSet/>
      <dgm:spPr/>
      <dgm:t>
        <a:bodyPr/>
        <a:lstStyle/>
        <a:p>
          <a:endParaRPr lang="en-GB"/>
        </a:p>
      </dgm:t>
    </dgm:pt>
    <dgm:pt modelId="{AE159192-9898-447B-8DF3-1B0B6676265F}">
      <dgm:prSet phldrT="[Text]"/>
      <dgm:spPr/>
      <dgm:t>
        <a:bodyPr/>
        <a:lstStyle/>
        <a:p>
          <a:r>
            <a:rPr lang="en-GB" dirty="0"/>
            <a:t>Self esteem</a:t>
          </a:r>
        </a:p>
      </dgm:t>
    </dgm:pt>
    <dgm:pt modelId="{1D779671-E71E-4524-AF78-03729F24C48A}" type="parTrans" cxnId="{EF6B59D3-32B3-4317-8F8F-7854518D2142}">
      <dgm:prSet/>
      <dgm:spPr/>
      <dgm:t>
        <a:bodyPr/>
        <a:lstStyle/>
        <a:p>
          <a:endParaRPr lang="en-GB"/>
        </a:p>
      </dgm:t>
    </dgm:pt>
    <dgm:pt modelId="{F0A92811-A68D-46E1-A6F4-02169851B85C}" type="sibTrans" cxnId="{EF6B59D3-32B3-4317-8F8F-7854518D2142}">
      <dgm:prSet/>
      <dgm:spPr/>
      <dgm:t>
        <a:bodyPr/>
        <a:lstStyle/>
        <a:p>
          <a:endParaRPr lang="en-GB"/>
        </a:p>
      </dgm:t>
    </dgm:pt>
    <dgm:pt modelId="{2CEA4611-32EE-4486-912D-76CE88FBA45B}">
      <dgm:prSet phldrT="[Text]"/>
      <dgm:spPr/>
      <dgm:t>
        <a:bodyPr/>
        <a:lstStyle/>
        <a:p>
          <a:r>
            <a:rPr lang="en-GB" dirty="0"/>
            <a:t>Emotional intelligence</a:t>
          </a:r>
        </a:p>
      </dgm:t>
    </dgm:pt>
    <dgm:pt modelId="{E33C09C0-83F1-45E1-B902-AC905DABD352}" type="parTrans" cxnId="{8CA296D2-4C4C-43B5-958A-1BE9E083D30B}">
      <dgm:prSet/>
      <dgm:spPr/>
      <dgm:t>
        <a:bodyPr/>
        <a:lstStyle/>
        <a:p>
          <a:endParaRPr lang="en-GB"/>
        </a:p>
      </dgm:t>
    </dgm:pt>
    <dgm:pt modelId="{E91BB770-C1AB-4825-A292-0B4E5EE65CAD}" type="sibTrans" cxnId="{8CA296D2-4C4C-43B5-958A-1BE9E083D30B}">
      <dgm:prSet/>
      <dgm:spPr/>
      <dgm:t>
        <a:bodyPr/>
        <a:lstStyle/>
        <a:p>
          <a:endParaRPr lang="en-GB"/>
        </a:p>
      </dgm:t>
    </dgm:pt>
    <dgm:pt modelId="{C896AC41-84E8-45A2-B034-76A4A8359233}" type="pres">
      <dgm:prSet presAssocID="{EE80E310-C0D2-47B7-B69C-EE64E31C4B3E}" presName="outerComposite" presStyleCnt="0">
        <dgm:presLayoutVars>
          <dgm:chMax val="5"/>
          <dgm:dir/>
          <dgm:resizeHandles val="exact"/>
        </dgm:presLayoutVars>
      </dgm:prSet>
      <dgm:spPr/>
    </dgm:pt>
    <dgm:pt modelId="{5A7C948E-3949-4C6B-B20C-69FC978D1753}" type="pres">
      <dgm:prSet presAssocID="{EE80E310-C0D2-47B7-B69C-EE64E31C4B3E}" presName="dummyMaxCanvas" presStyleCnt="0">
        <dgm:presLayoutVars/>
      </dgm:prSet>
      <dgm:spPr/>
    </dgm:pt>
    <dgm:pt modelId="{FB3FA2A1-BBCF-4EC6-A384-5B30A29A76B4}" type="pres">
      <dgm:prSet presAssocID="{EE80E310-C0D2-47B7-B69C-EE64E31C4B3E}" presName="ThreeNodes_1" presStyleLbl="node1" presStyleIdx="0" presStyleCnt="3" custLinFactNeighborX="-368" custLinFactNeighborY="1800">
        <dgm:presLayoutVars>
          <dgm:bulletEnabled val="1"/>
        </dgm:presLayoutVars>
      </dgm:prSet>
      <dgm:spPr/>
    </dgm:pt>
    <dgm:pt modelId="{42249F51-AEC6-4079-A12A-9951887411FB}" type="pres">
      <dgm:prSet presAssocID="{EE80E310-C0D2-47B7-B69C-EE64E31C4B3E}" presName="ThreeNodes_2" presStyleLbl="node1" presStyleIdx="1" presStyleCnt="3">
        <dgm:presLayoutVars>
          <dgm:bulletEnabled val="1"/>
        </dgm:presLayoutVars>
      </dgm:prSet>
      <dgm:spPr/>
    </dgm:pt>
    <dgm:pt modelId="{16FFA8F4-F97D-47A6-B57E-63BAA7E903A7}" type="pres">
      <dgm:prSet presAssocID="{EE80E310-C0D2-47B7-B69C-EE64E31C4B3E}" presName="ThreeNodes_3" presStyleLbl="node1" presStyleIdx="2" presStyleCnt="3">
        <dgm:presLayoutVars>
          <dgm:bulletEnabled val="1"/>
        </dgm:presLayoutVars>
      </dgm:prSet>
      <dgm:spPr/>
    </dgm:pt>
    <dgm:pt modelId="{5EC7E9C6-9227-4404-BA04-94CA5DFCC1A5}" type="pres">
      <dgm:prSet presAssocID="{EE80E310-C0D2-47B7-B69C-EE64E31C4B3E}" presName="ThreeConn_1-2" presStyleLbl="fgAccFollowNode1" presStyleIdx="0" presStyleCnt="2">
        <dgm:presLayoutVars>
          <dgm:bulletEnabled val="1"/>
        </dgm:presLayoutVars>
      </dgm:prSet>
      <dgm:spPr/>
    </dgm:pt>
    <dgm:pt modelId="{C783F1B8-47F6-49B8-9151-96953C01D77E}" type="pres">
      <dgm:prSet presAssocID="{EE80E310-C0D2-47B7-B69C-EE64E31C4B3E}" presName="ThreeConn_2-3" presStyleLbl="fgAccFollowNode1" presStyleIdx="1" presStyleCnt="2">
        <dgm:presLayoutVars>
          <dgm:bulletEnabled val="1"/>
        </dgm:presLayoutVars>
      </dgm:prSet>
      <dgm:spPr/>
    </dgm:pt>
    <dgm:pt modelId="{9CE2060D-CD12-436C-ACE5-071717699921}" type="pres">
      <dgm:prSet presAssocID="{EE80E310-C0D2-47B7-B69C-EE64E31C4B3E}" presName="ThreeNodes_1_text" presStyleLbl="node1" presStyleIdx="2" presStyleCnt="3">
        <dgm:presLayoutVars>
          <dgm:bulletEnabled val="1"/>
        </dgm:presLayoutVars>
      </dgm:prSet>
      <dgm:spPr/>
    </dgm:pt>
    <dgm:pt modelId="{E7F7E359-553F-45EF-B17D-9B1A66663CA9}" type="pres">
      <dgm:prSet presAssocID="{EE80E310-C0D2-47B7-B69C-EE64E31C4B3E}" presName="ThreeNodes_2_text" presStyleLbl="node1" presStyleIdx="2" presStyleCnt="3">
        <dgm:presLayoutVars>
          <dgm:bulletEnabled val="1"/>
        </dgm:presLayoutVars>
      </dgm:prSet>
      <dgm:spPr/>
    </dgm:pt>
    <dgm:pt modelId="{BFE14B31-3904-47DC-A06F-BF076CFE9CF3}" type="pres">
      <dgm:prSet presAssocID="{EE80E310-C0D2-47B7-B69C-EE64E31C4B3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767811F-23D0-4B4B-9B92-39CE68211248}" type="presOf" srcId="{977FA2A6-AFBE-4D64-B50A-C274F6D4807A}" destId="{FB3FA2A1-BBCF-4EC6-A384-5B30A29A76B4}" srcOrd="0" destOrd="0" presId="urn:microsoft.com/office/officeart/2005/8/layout/vProcess5"/>
    <dgm:cxn modelId="{27CC1D28-0679-425B-AFF4-95A1313017A8}" srcId="{EE80E310-C0D2-47B7-B69C-EE64E31C4B3E}" destId="{977FA2A6-AFBE-4D64-B50A-C274F6D4807A}" srcOrd="0" destOrd="0" parTransId="{CA643CC2-6475-4A75-A260-6057E7B68F02}" sibTransId="{D3126FCF-4911-498A-B947-3250836499F3}"/>
    <dgm:cxn modelId="{6E1B0C29-D18A-4737-8A8C-73DD1D0E352A}" type="presOf" srcId="{D3126FCF-4911-498A-B947-3250836499F3}" destId="{5EC7E9C6-9227-4404-BA04-94CA5DFCC1A5}" srcOrd="0" destOrd="0" presId="urn:microsoft.com/office/officeart/2005/8/layout/vProcess5"/>
    <dgm:cxn modelId="{BCECFF8B-D220-46EC-8972-5041D5B89CD4}" type="presOf" srcId="{F0A92811-A68D-46E1-A6F4-02169851B85C}" destId="{C783F1B8-47F6-49B8-9151-96953C01D77E}" srcOrd="0" destOrd="0" presId="urn:microsoft.com/office/officeart/2005/8/layout/vProcess5"/>
    <dgm:cxn modelId="{3033D18D-0024-4C22-A615-9AA6457428FE}" type="presOf" srcId="{AE159192-9898-447B-8DF3-1B0B6676265F}" destId="{E7F7E359-553F-45EF-B17D-9B1A66663CA9}" srcOrd="1" destOrd="0" presId="urn:microsoft.com/office/officeart/2005/8/layout/vProcess5"/>
    <dgm:cxn modelId="{C92F0D90-D795-4176-A644-5DE44509FCBA}" type="presOf" srcId="{2CEA4611-32EE-4486-912D-76CE88FBA45B}" destId="{BFE14B31-3904-47DC-A06F-BF076CFE9CF3}" srcOrd="1" destOrd="0" presId="urn:microsoft.com/office/officeart/2005/8/layout/vProcess5"/>
    <dgm:cxn modelId="{7594DAA9-55AB-47ED-B1A3-8EA013EF51A8}" type="presOf" srcId="{AE159192-9898-447B-8DF3-1B0B6676265F}" destId="{42249F51-AEC6-4079-A12A-9951887411FB}" srcOrd="0" destOrd="0" presId="urn:microsoft.com/office/officeart/2005/8/layout/vProcess5"/>
    <dgm:cxn modelId="{3D832CAA-6C10-4A07-9B3A-58CEA8E4ED7A}" type="presOf" srcId="{EE80E310-C0D2-47B7-B69C-EE64E31C4B3E}" destId="{C896AC41-84E8-45A2-B034-76A4A8359233}" srcOrd="0" destOrd="0" presId="urn:microsoft.com/office/officeart/2005/8/layout/vProcess5"/>
    <dgm:cxn modelId="{2B90EDB4-E95F-423A-B04B-20DDAA210866}" type="presOf" srcId="{977FA2A6-AFBE-4D64-B50A-C274F6D4807A}" destId="{9CE2060D-CD12-436C-ACE5-071717699921}" srcOrd="1" destOrd="0" presId="urn:microsoft.com/office/officeart/2005/8/layout/vProcess5"/>
    <dgm:cxn modelId="{175C51C1-A0C6-496C-B877-4A0766AF43E7}" type="presOf" srcId="{2CEA4611-32EE-4486-912D-76CE88FBA45B}" destId="{16FFA8F4-F97D-47A6-B57E-63BAA7E903A7}" srcOrd="0" destOrd="0" presId="urn:microsoft.com/office/officeart/2005/8/layout/vProcess5"/>
    <dgm:cxn modelId="{8CA296D2-4C4C-43B5-958A-1BE9E083D30B}" srcId="{EE80E310-C0D2-47B7-B69C-EE64E31C4B3E}" destId="{2CEA4611-32EE-4486-912D-76CE88FBA45B}" srcOrd="2" destOrd="0" parTransId="{E33C09C0-83F1-45E1-B902-AC905DABD352}" sibTransId="{E91BB770-C1AB-4825-A292-0B4E5EE65CAD}"/>
    <dgm:cxn modelId="{EF6B59D3-32B3-4317-8F8F-7854518D2142}" srcId="{EE80E310-C0D2-47B7-B69C-EE64E31C4B3E}" destId="{AE159192-9898-447B-8DF3-1B0B6676265F}" srcOrd="1" destOrd="0" parTransId="{1D779671-E71E-4524-AF78-03729F24C48A}" sibTransId="{F0A92811-A68D-46E1-A6F4-02169851B85C}"/>
    <dgm:cxn modelId="{611D0CAA-C2F0-40E9-BDD9-381456CCADD0}" type="presParOf" srcId="{C896AC41-84E8-45A2-B034-76A4A8359233}" destId="{5A7C948E-3949-4C6B-B20C-69FC978D1753}" srcOrd="0" destOrd="0" presId="urn:microsoft.com/office/officeart/2005/8/layout/vProcess5"/>
    <dgm:cxn modelId="{11CEFBCC-E6C0-4CCD-A75F-4A2DC7923EAB}" type="presParOf" srcId="{C896AC41-84E8-45A2-B034-76A4A8359233}" destId="{FB3FA2A1-BBCF-4EC6-A384-5B30A29A76B4}" srcOrd="1" destOrd="0" presId="urn:microsoft.com/office/officeart/2005/8/layout/vProcess5"/>
    <dgm:cxn modelId="{3AC6080A-A3AF-4A97-BF55-7E00772FDF40}" type="presParOf" srcId="{C896AC41-84E8-45A2-B034-76A4A8359233}" destId="{42249F51-AEC6-4079-A12A-9951887411FB}" srcOrd="2" destOrd="0" presId="urn:microsoft.com/office/officeart/2005/8/layout/vProcess5"/>
    <dgm:cxn modelId="{3969C808-0256-419A-B072-3A93123BD305}" type="presParOf" srcId="{C896AC41-84E8-45A2-B034-76A4A8359233}" destId="{16FFA8F4-F97D-47A6-B57E-63BAA7E903A7}" srcOrd="3" destOrd="0" presId="urn:microsoft.com/office/officeart/2005/8/layout/vProcess5"/>
    <dgm:cxn modelId="{F1435453-CD37-4A49-A5E7-3BE0CAFBC6EF}" type="presParOf" srcId="{C896AC41-84E8-45A2-B034-76A4A8359233}" destId="{5EC7E9C6-9227-4404-BA04-94CA5DFCC1A5}" srcOrd="4" destOrd="0" presId="urn:microsoft.com/office/officeart/2005/8/layout/vProcess5"/>
    <dgm:cxn modelId="{47E691E6-17B6-4A9A-9109-C4D4F0BA5383}" type="presParOf" srcId="{C896AC41-84E8-45A2-B034-76A4A8359233}" destId="{C783F1B8-47F6-49B8-9151-96953C01D77E}" srcOrd="5" destOrd="0" presId="urn:microsoft.com/office/officeart/2005/8/layout/vProcess5"/>
    <dgm:cxn modelId="{B91759DF-2A3B-493B-8DA1-0E489BFA9A8A}" type="presParOf" srcId="{C896AC41-84E8-45A2-B034-76A4A8359233}" destId="{9CE2060D-CD12-436C-ACE5-071717699921}" srcOrd="6" destOrd="0" presId="urn:microsoft.com/office/officeart/2005/8/layout/vProcess5"/>
    <dgm:cxn modelId="{95532D6A-4810-4239-9E35-595A384553CC}" type="presParOf" srcId="{C896AC41-84E8-45A2-B034-76A4A8359233}" destId="{E7F7E359-553F-45EF-B17D-9B1A66663CA9}" srcOrd="7" destOrd="0" presId="urn:microsoft.com/office/officeart/2005/8/layout/vProcess5"/>
    <dgm:cxn modelId="{2252719D-8B98-4E24-821B-9563D3D4EB82}" type="presParOf" srcId="{C896AC41-84E8-45A2-B034-76A4A8359233}" destId="{BFE14B31-3904-47DC-A06F-BF076CFE9CF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517D81-D5C0-45AC-8CB3-A895FA6A73E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F702D91-D39A-46D0-90A0-D5EE6F4EEA62}">
      <dgm:prSet phldrT="[Text]"/>
      <dgm:spPr/>
      <dgm:t>
        <a:bodyPr/>
        <a:lstStyle/>
        <a:p>
          <a:r>
            <a:rPr lang="en-GB" dirty="0"/>
            <a:t>The majority of pupils appear to make better progress and achieve better results when taught in a dyslexia friendly way</a:t>
          </a:r>
        </a:p>
      </dgm:t>
    </dgm:pt>
    <dgm:pt modelId="{5D43AD74-6D4E-4BCE-9490-C16F86A96AAB}" type="parTrans" cxnId="{844E4143-B9B3-4E39-BF3C-BD0DF2CB484E}">
      <dgm:prSet/>
      <dgm:spPr/>
      <dgm:t>
        <a:bodyPr/>
        <a:lstStyle/>
        <a:p>
          <a:endParaRPr lang="en-GB"/>
        </a:p>
      </dgm:t>
    </dgm:pt>
    <dgm:pt modelId="{F20EF8AA-1B5D-43DD-ADDA-E35C3D5CFBC9}" type="sibTrans" cxnId="{844E4143-B9B3-4E39-BF3C-BD0DF2CB484E}">
      <dgm:prSet/>
      <dgm:spPr/>
      <dgm:t>
        <a:bodyPr/>
        <a:lstStyle/>
        <a:p>
          <a:endParaRPr lang="en-GB"/>
        </a:p>
      </dgm:t>
    </dgm:pt>
    <dgm:pt modelId="{B4EF2DCA-56DD-421E-89E0-22AC58EB5052}">
      <dgm:prSet phldrT="[Text]"/>
      <dgm:spPr/>
      <dgm:t>
        <a:bodyPr/>
        <a:lstStyle/>
        <a:p>
          <a:r>
            <a:rPr lang="en-GB" dirty="0"/>
            <a:t>This is seen  regardless of learning need</a:t>
          </a:r>
        </a:p>
      </dgm:t>
    </dgm:pt>
    <dgm:pt modelId="{3F46BD40-9561-4AA1-A07F-E437C3EF03BA}" type="parTrans" cxnId="{9520F5D6-BDAE-4464-AF33-56F9F749E1C2}">
      <dgm:prSet/>
      <dgm:spPr/>
      <dgm:t>
        <a:bodyPr/>
        <a:lstStyle/>
        <a:p>
          <a:endParaRPr lang="en-GB"/>
        </a:p>
      </dgm:t>
    </dgm:pt>
    <dgm:pt modelId="{E5172AE9-D167-472A-AE0B-AD21C7B90F26}" type="sibTrans" cxnId="{9520F5D6-BDAE-4464-AF33-56F9F749E1C2}">
      <dgm:prSet/>
      <dgm:spPr/>
      <dgm:t>
        <a:bodyPr/>
        <a:lstStyle/>
        <a:p>
          <a:endParaRPr lang="en-GB"/>
        </a:p>
      </dgm:t>
    </dgm:pt>
    <dgm:pt modelId="{1511B677-5DED-4884-837B-675C06C5D874}">
      <dgm:prSet phldrT="[Text]"/>
      <dgm:spPr/>
      <dgm:t>
        <a:bodyPr/>
        <a:lstStyle/>
        <a:p>
          <a:r>
            <a:rPr lang="en-GB" dirty="0"/>
            <a:t>Best practice is to teach all students as if they are dyslexic</a:t>
          </a:r>
        </a:p>
      </dgm:t>
    </dgm:pt>
    <dgm:pt modelId="{1F3E855A-DE9D-4CBA-992C-B0FD2CC573BA}" type="parTrans" cxnId="{E10109D5-DA50-4843-B32D-BD23F0943915}">
      <dgm:prSet/>
      <dgm:spPr/>
      <dgm:t>
        <a:bodyPr/>
        <a:lstStyle/>
        <a:p>
          <a:endParaRPr lang="en-GB"/>
        </a:p>
      </dgm:t>
    </dgm:pt>
    <dgm:pt modelId="{8E1C2838-6BAF-4F11-88ED-9D50D0663A44}" type="sibTrans" cxnId="{E10109D5-DA50-4843-B32D-BD23F0943915}">
      <dgm:prSet/>
      <dgm:spPr/>
      <dgm:t>
        <a:bodyPr/>
        <a:lstStyle/>
        <a:p>
          <a:endParaRPr lang="en-GB"/>
        </a:p>
      </dgm:t>
    </dgm:pt>
    <dgm:pt modelId="{97DE951A-5D23-44BE-B936-07B6E8BBACBE}">
      <dgm:prSet phldrT="[Text]" custT="1"/>
      <dgm:spPr/>
      <dgm:t>
        <a:bodyPr/>
        <a:lstStyle/>
        <a:p>
          <a:r>
            <a:rPr lang="en-GB" sz="1800" dirty="0"/>
            <a:t>Source : Nottingham City Guide to Dyslexia Friendly Schools </a:t>
          </a:r>
        </a:p>
      </dgm:t>
    </dgm:pt>
    <dgm:pt modelId="{AF92364D-4FC1-486D-9453-AFFE85798760}" type="parTrans" cxnId="{927087F3-B580-4028-B05D-A79EB6AE555E}">
      <dgm:prSet/>
      <dgm:spPr/>
      <dgm:t>
        <a:bodyPr/>
        <a:lstStyle/>
        <a:p>
          <a:endParaRPr lang="en-GB"/>
        </a:p>
      </dgm:t>
    </dgm:pt>
    <dgm:pt modelId="{18D5273B-A4E8-4FD0-B3B8-1E9DB978FC6C}" type="sibTrans" cxnId="{927087F3-B580-4028-B05D-A79EB6AE555E}">
      <dgm:prSet/>
      <dgm:spPr/>
      <dgm:t>
        <a:bodyPr/>
        <a:lstStyle/>
        <a:p>
          <a:endParaRPr lang="en-GB"/>
        </a:p>
      </dgm:t>
    </dgm:pt>
    <dgm:pt modelId="{5584AE25-6AFE-444E-A63A-49F04F037AE1}" type="pres">
      <dgm:prSet presAssocID="{11517D81-D5C0-45AC-8CB3-A895FA6A73EF}" presName="linear" presStyleCnt="0">
        <dgm:presLayoutVars>
          <dgm:animLvl val="lvl"/>
          <dgm:resizeHandles val="exact"/>
        </dgm:presLayoutVars>
      </dgm:prSet>
      <dgm:spPr/>
    </dgm:pt>
    <dgm:pt modelId="{F231BF4C-578D-4A1C-802F-8A87CB3862A2}" type="pres">
      <dgm:prSet presAssocID="{8F702D91-D39A-46D0-90A0-D5EE6F4EEA6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2290265-DDA5-4939-992C-9F39039B860A}" type="pres">
      <dgm:prSet presAssocID="{8F702D91-D39A-46D0-90A0-D5EE6F4EEA62}" presName="childText" presStyleLbl="revTx" presStyleIdx="0" presStyleCnt="2">
        <dgm:presLayoutVars>
          <dgm:bulletEnabled val="1"/>
        </dgm:presLayoutVars>
      </dgm:prSet>
      <dgm:spPr/>
    </dgm:pt>
    <dgm:pt modelId="{C352881E-1816-41F8-9C68-B3AA116FE1E1}" type="pres">
      <dgm:prSet presAssocID="{1511B677-5DED-4884-837B-675C06C5D87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D91DF43-03FF-4B81-A502-B3B84E86810F}" type="pres">
      <dgm:prSet presAssocID="{1511B677-5DED-4884-837B-675C06C5D87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08CC82F-97E0-4D65-8729-57BC270F7068}" type="presOf" srcId="{8F702D91-D39A-46D0-90A0-D5EE6F4EEA62}" destId="{F231BF4C-578D-4A1C-802F-8A87CB3862A2}" srcOrd="0" destOrd="0" presId="urn:microsoft.com/office/officeart/2005/8/layout/vList2"/>
    <dgm:cxn modelId="{F7882335-3DEA-4333-B82B-A02E511BA39E}" type="presOf" srcId="{11517D81-D5C0-45AC-8CB3-A895FA6A73EF}" destId="{5584AE25-6AFE-444E-A63A-49F04F037AE1}" srcOrd="0" destOrd="0" presId="urn:microsoft.com/office/officeart/2005/8/layout/vList2"/>
    <dgm:cxn modelId="{844E4143-B9B3-4E39-BF3C-BD0DF2CB484E}" srcId="{11517D81-D5C0-45AC-8CB3-A895FA6A73EF}" destId="{8F702D91-D39A-46D0-90A0-D5EE6F4EEA62}" srcOrd="0" destOrd="0" parTransId="{5D43AD74-6D4E-4BCE-9490-C16F86A96AAB}" sibTransId="{F20EF8AA-1B5D-43DD-ADDA-E35C3D5CFBC9}"/>
    <dgm:cxn modelId="{3B1B6976-6B5E-4746-BCE1-9DAB551F2423}" type="presOf" srcId="{B4EF2DCA-56DD-421E-89E0-22AC58EB5052}" destId="{B2290265-DDA5-4939-992C-9F39039B860A}" srcOrd="0" destOrd="0" presId="urn:microsoft.com/office/officeart/2005/8/layout/vList2"/>
    <dgm:cxn modelId="{4E4992B5-3C15-4657-9346-8DED7EBD995D}" type="presOf" srcId="{1511B677-5DED-4884-837B-675C06C5D874}" destId="{C352881E-1816-41F8-9C68-B3AA116FE1E1}" srcOrd="0" destOrd="0" presId="urn:microsoft.com/office/officeart/2005/8/layout/vList2"/>
    <dgm:cxn modelId="{B7C4A1B6-C89A-4C5D-AE66-4CA8473729C0}" type="presOf" srcId="{97DE951A-5D23-44BE-B936-07B6E8BBACBE}" destId="{0D91DF43-03FF-4B81-A502-B3B84E86810F}" srcOrd="0" destOrd="0" presId="urn:microsoft.com/office/officeart/2005/8/layout/vList2"/>
    <dgm:cxn modelId="{E10109D5-DA50-4843-B32D-BD23F0943915}" srcId="{11517D81-D5C0-45AC-8CB3-A895FA6A73EF}" destId="{1511B677-5DED-4884-837B-675C06C5D874}" srcOrd="1" destOrd="0" parTransId="{1F3E855A-DE9D-4CBA-992C-B0FD2CC573BA}" sibTransId="{8E1C2838-6BAF-4F11-88ED-9D50D0663A44}"/>
    <dgm:cxn modelId="{9520F5D6-BDAE-4464-AF33-56F9F749E1C2}" srcId="{8F702D91-D39A-46D0-90A0-D5EE6F4EEA62}" destId="{B4EF2DCA-56DD-421E-89E0-22AC58EB5052}" srcOrd="0" destOrd="0" parTransId="{3F46BD40-9561-4AA1-A07F-E437C3EF03BA}" sibTransId="{E5172AE9-D167-472A-AE0B-AD21C7B90F26}"/>
    <dgm:cxn modelId="{927087F3-B580-4028-B05D-A79EB6AE555E}" srcId="{1511B677-5DED-4884-837B-675C06C5D874}" destId="{97DE951A-5D23-44BE-B936-07B6E8BBACBE}" srcOrd="0" destOrd="0" parTransId="{AF92364D-4FC1-486D-9453-AFFE85798760}" sibTransId="{18D5273B-A4E8-4FD0-B3B8-1E9DB978FC6C}"/>
    <dgm:cxn modelId="{F29E69BB-721E-4B9F-969B-460C1AA5314D}" type="presParOf" srcId="{5584AE25-6AFE-444E-A63A-49F04F037AE1}" destId="{F231BF4C-578D-4A1C-802F-8A87CB3862A2}" srcOrd="0" destOrd="0" presId="urn:microsoft.com/office/officeart/2005/8/layout/vList2"/>
    <dgm:cxn modelId="{37961BD6-E35F-4594-AEBB-0968B9461C1E}" type="presParOf" srcId="{5584AE25-6AFE-444E-A63A-49F04F037AE1}" destId="{B2290265-DDA5-4939-992C-9F39039B860A}" srcOrd="1" destOrd="0" presId="urn:microsoft.com/office/officeart/2005/8/layout/vList2"/>
    <dgm:cxn modelId="{459DFC44-7566-4122-A82D-E44328FACA85}" type="presParOf" srcId="{5584AE25-6AFE-444E-A63A-49F04F037AE1}" destId="{C352881E-1816-41F8-9C68-B3AA116FE1E1}" srcOrd="2" destOrd="0" presId="urn:microsoft.com/office/officeart/2005/8/layout/vList2"/>
    <dgm:cxn modelId="{75266F37-4DCE-449C-8144-46B2176A43EB}" type="presParOf" srcId="{5584AE25-6AFE-444E-A63A-49F04F037AE1}" destId="{0D91DF43-03FF-4B81-A502-B3B84E86810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B1258A-03C9-49F9-93B7-B25969CBADF4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3109216-163D-4538-A846-51A9BCC1A723}">
      <dgm:prSet phldrT="[Text]"/>
      <dgm:spPr/>
      <dgm:t>
        <a:bodyPr/>
        <a:lstStyle/>
        <a:p>
          <a:r>
            <a:rPr lang="en-GB" dirty="0">
              <a:latin typeface="Comic Sans MS" panose="030F0702030302020204" pitchFamily="66" charset="0"/>
            </a:rPr>
            <a:t>Small steps to build in success</a:t>
          </a:r>
        </a:p>
      </dgm:t>
    </dgm:pt>
    <dgm:pt modelId="{202C9348-55F8-4297-A96B-A2052D4A21CA}" type="parTrans" cxnId="{0F181ABF-89D8-49E3-BDD2-D0321D2A01D9}">
      <dgm:prSet/>
      <dgm:spPr/>
      <dgm:t>
        <a:bodyPr/>
        <a:lstStyle/>
        <a:p>
          <a:endParaRPr lang="en-GB"/>
        </a:p>
      </dgm:t>
    </dgm:pt>
    <dgm:pt modelId="{C47BAD25-8D19-4131-B818-C9EC76B56ACE}" type="sibTrans" cxnId="{0F181ABF-89D8-49E3-BDD2-D0321D2A01D9}">
      <dgm:prSet/>
      <dgm:spPr/>
      <dgm:t>
        <a:bodyPr/>
        <a:lstStyle/>
        <a:p>
          <a:endParaRPr lang="en-GB"/>
        </a:p>
      </dgm:t>
    </dgm:pt>
    <dgm:pt modelId="{2B35AAB7-C773-4B68-8B0F-63327FEF20EC}">
      <dgm:prSet phldrT="[Text]"/>
      <dgm:spPr/>
      <dgm:t>
        <a:bodyPr/>
        <a:lstStyle/>
        <a:p>
          <a:r>
            <a:rPr lang="en-GB" dirty="0">
              <a:latin typeface="Comic Sans MS" panose="030F0702030302020204" pitchFamily="66" charset="0"/>
            </a:rPr>
            <a:t>Multi-sensory</a:t>
          </a:r>
        </a:p>
      </dgm:t>
    </dgm:pt>
    <dgm:pt modelId="{20902284-6299-4F1B-80B0-71C766201DF9}" type="parTrans" cxnId="{4BA34AC4-503E-4192-A0C7-D3A4E3934D3C}">
      <dgm:prSet/>
      <dgm:spPr/>
      <dgm:t>
        <a:bodyPr/>
        <a:lstStyle/>
        <a:p>
          <a:endParaRPr lang="en-GB"/>
        </a:p>
      </dgm:t>
    </dgm:pt>
    <dgm:pt modelId="{E50164F3-EBF8-4008-B1B2-F0FE07D9A38B}" type="sibTrans" cxnId="{4BA34AC4-503E-4192-A0C7-D3A4E3934D3C}">
      <dgm:prSet/>
      <dgm:spPr/>
      <dgm:t>
        <a:bodyPr/>
        <a:lstStyle/>
        <a:p>
          <a:endParaRPr lang="en-GB"/>
        </a:p>
      </dgm:t>
    </dgm:pt>
    <dgm:pt modelId="{706F56E4-95D6-4327-BB78-FBB58161BFAA}">
      <dgm:prSet phldrT="[Text]"/>
      <dgm:spPr/>
      <dgm:t>
        <a:bodyPr/>
        <a:lstStyle/>
        <a:p>
          <a:r>
            <a:rPr lang="en-GB" dirty="0">
              <a:latin typeface="Comic Sans MS" panose="030F0702030302020204" pitchFamily="66" charset="0"/>
            </a:rPr>
            <a:t>Structured and systematic</a:t>
          </a:r>
        </a:p>
      </dgm:t>
    </dgm:pt>
    <dgm:pt modelId="{6ACC9EEA-CE3A-422D-BD60-4CA6427A1433}" type="parTrans" cxnId="{2CBCDB6E-6BC1-4792-BFA0-8068A2F96B51}">
      <dgm:prSet/>
      <dgm:spPr/>
      <dgm:t>
        <a:bodyPr/>
        <a:lstStyle/>
        <a:p>
          <a:endParaRPr lang="en-GB"/>
        </a:p>
      </dgm:t>
    </dgm:pt>
    <dgm:pt modelId="{11893865-4F2D-46EA-9E3F-A64921491E8E}" type="sibTrans" cxnId="{2CBCDB6E-6BC1-4792-BFA0-8068A2F96B51}">
      <dgm:prSet/>
      <dgm:spPr/>
      <dgm:t>
        <a:bodyPr/>
        <a:lstStyle/>
        <a:p>
          <a:endParaRPr lang="en-GB"/>
        </a:p>
      </dgm:t>
    </dgm:pt>
    <dgm:pt modelId="{0427BB90-88B4-4841-8B84-4D4DDF591A28}" type="pres">
      <dgm:prSet presAssocID="{8BB1258A-03C9-49F9-93B7-B25969CBADF4}" presName="compositeShape" presStyleCnt="0">
        <dgm:presLayoutVars>
          <dgm:dir/>
          <dgm:resizeHandles/>
        </dgm:presLayoutVars>
      </dgm:prSet>
      <dgm:spPr/>
    </dgm:pt>
    <dgm:pt modelId="{E3939E12-98F2-455A-920E-C05813245151}" type="pres">
      <dgm:prSet presAssocID="{8BB1258A-03C9-49F9-93B7-B25969CBADF4}" presName="pyramid" presStyleLbl="node1" presStyleIdx="0" presStyleCnt="1"/>
      <dgm:spPr/>
    </dgm:pt>
    <dgm:pt modelId="{992D0381-DEC3-4F21-B2A6-353C1D54600F}" type="pres">
      <dgm:prSet presAssocID="{8BB1258A-03C9-49F9-93B7-B25969CBADF4}" presName="theList" presStyleCnt="0"/>
      <dgm:spPr/>
    </dgm:pt>
    <dgm:pt modelId="{BF4A5F6E-0415-4C07-80DF-9445EC7C5192}" type="pres">
      <dgm:prSet presAssocID="{D3109216-163D-4538-A846-51A9BCC1A723}" presName="aNode" presStyleLbl="fgAcc1" presStyleIdx="0" presStyleCnt="3">
        <dgm:presLayoutVars>
          <dgm:bulletEnabled val="1"/>
        </dgm:presLayoutVars>
      </dgm:prSet>
      <dgm:spPr/>
    </dgm:pt>
    <dgm:pt modelId="{6C7CDE40-5A74-4E4E-9175-D2D62799C4EE}" type="pres">
      <dgm:prSet presAssocID="{D3109216-163D-4538-A846-51A9BCC1A723}" presName="aSpace" presStyleCnt="0"/>
      <dgm:spPr/>
    </dgm:pt>
    <dgm:pt modelId="{8B2F95ED-DF1D-4B04-A2E4-C38526D6CC55}" type="pres">
      <dgm:prSet presAssocID="{2B35AAB7-C773-4B68-8B0F-63327FEF20EC}" presName="aNode" presStyleLbl="fgAcc1" presStyleIdx="1" presStyleCnt="3" custLinFactNeighborX="1748" custLinFactNeighborY="18260">
        <dgm:presLayoutVars>
          <dgm:bulletEnabled val="1"/>
        </dgm:presLayoutVars>
      </dgm:prSet>
      <dgm:spPr/>
    </dgm:pt>
    <dgm:pt modelId="{F710FB81-D2C1-424A-A0C5-8A4A9DD23C0F}" type="pres">
      <dgm:prSet presAssocID="{2B35AAB7-C773-4B68-8B0F-63327FEF20EC}" presName="aSpace" presStyleCnt="0"/>
      <dgm:spPr/>
    </dgm:pt>
    <dgm:pt modelId="{95B9B2C5-B33A-4932-A22C-A5F718E6451C}" type="pres">
      <dgm:prSet presAssocID="{706F56E4-95D6-4327-BB78-FBB58161BFAA}" presName="aNode" presStyleLbl="fgAcc1" presStyleIdx="2" presStyleCnt="3">
        <dgm:presLayoutVars>
          <dgm:bulletEnabled val="1"/>
        </dgm:presLayoutVars>
      </dgm:prSet>
      <dgm:spPr/>
    </dgm:pt>
    <dgm:pt modelId="{7E41E5C6-E481-4AD0-A373-1544C8AE1A3C}" type="pres">
      <dgm:prSet presAssocID="{706F56E4-95D6-4327-BB78-FBB58161BFAA}" presName="aSpace" presStyleCnt="0"/>
      <dgm:spPr/>
    </dgm:pt>
  </dgm:ptLst>
  <dgm:cxnLst>
    <dgm:cxn modelId="{6A1A2B6A-968A-4E93-AB55-F466D4C5E580}" type="presOf" srcId="{D3109216-163D-4538-A846-51A9BCC1A723}" destId="{BF4A5F6E-0415-4C07-80DF-9445EC7C5192}" srcOrd="0" destOrd="0" presId="urn:microsoft.com/office/officeart/2005/8/layout/pyramid2"/>
    <dgm:cxn modelId="{2CBCDB6E-6BC1-4792-BFA0-8068A2F96B51}" srcId="{8BB1258A-03C9-49F9-93B7-B25969CBADF4}" destId="{706F56E4-95D6-4327-BB78-FBB58161BFAA}" srcOrd="2" destOrd="0" parTransId="{6ACC9EEA-CE3A-422D-BD60-4CA6427A1433}" sibTransId="{11893865-4F2D-46EA-9E3F-A64921491E8E}"/>
    <dgm:cxn modelId="{257E2D81-3BD9-47EE-B1C0-6E936F4DB2A3}" type="presOf" srcId="{706F56E4-95D6-4327-BB78-FBB58161BFAA}" destId="{95B9B2C5-B33A-4932-A22C-A5F718E6451C}" srcOrd="0" destOrd="0" presId="urn:microsoft.com/office/officeart/2005/8/layout/pyramid2"/>
    <dgm:cxn modelId="{F03651B4-A62E-45B9-8F52-4B64CE9D01CD}" type="presOf" srcId="{2B35AAB7-C773-4B68-8B0F-63327FEF20EC}" destId="{8B2F95ED-DF1D-4B04-A2E4-C38526D6CC55}" srcOrd="0" destOrd="0" presId="urn:microsoft.com/office/officeart/2005/8/layout/pyramid2"/>
    <dgm:cxn modelId="{0F181ABF-89D8-49E3-BDD2-D0321D2A01D9}" srcId="{8BB1258A-03C9-49F9-93B7-B25969CBADF4}" destId="{D3109216-163D-4538-A846-51A9BCC1A723}" srcOrd="0" destOrd="0" parTransId="{202C9348-55F8-4297-A96B-A2052D4A21CA}" sibTransId="{C47BAD25-8D19-4131-B818-C9EC76B56ACE}"/>
    <dgm:cxn modelId="{4BA34AC4-503E-4192-A0C7-D3A4E3934D3C}" srcId="{8BB1258A-03C9-49F9-93B7-B25969CBADF4}" destId="{2B35AAB7-C773-4B68-8B0F-63327FEF20EC}" srcOrd="1" destOrd="0" parTransId="{20902284-6299-4F1B-80B0-71C766201DF9}" sibTransId="{E50164F3-EBF8-4008-B1B2-F0FE07D9A38B}"/>
    <dgm:cxn modelId="{880A5CCF-0D37-4061-8DB0-E4E967BC4C54}" type="presOf" srcId="{8BB1258A-03C9-49F9-93B7-B25969CBADF4}" destId="{0427BB90-88B4-4841-8B84-4D4DDF591A28}" srcOrd="0" destOrd="0" presId="urn:microsoft.com/office/officeart/2005/8/layout/pyramid2"/>
    <dgm:cxn modelId="{4DBA85A2-BE40-4E5A-9291-36F092FCCC8D}" type="presParOf" srcId="{0427BB90-88B4-4841-8B84-4D4DDF591A28}" destId="{E3939E12-98F2-455A-920E-C05813245151}" srcOrd="0" destOrd="0" presId="urn:microsoft.com/office/officeart/2005/8/layout/pyramid2"/>
    <dgm:cxn modelId="{3A459360-BB84-4BB5-B3D2-0FFC966311AD}" type="presParOf" srcId="{0427BB90-88B4-4841-8B84-4D4DDF591A28}" destId="{992D0381-DEC3-4F21-B2A6-353C1D54600F}" srcOrd="1" destOrd="0" presId="urn:microsoft.com/office/officeart/2005/8/layout/pyramid2"/>
    <dgm:cxn modelId="{1C468290-9630-47A1-B0A3-45E3186F7C86}" type="presParOf" srcId="{992D0381-DEC3-4F21-B2A6-353C1D54600F}" destId="{BF4A5F6E-0415-4C07-80DF-9445EC7C5192}" srcOrd="0" destOrd="0" presId="urn:microsoft.com/office/officeart/2005/8/layout/pyramid2"/>
    <dgm:cxn modelId="{FA0804C2-E8BA-4D38-BFA2-56BBDF19D0EF}" type="presParOf" srcId="{992D0381-DEC3-4F21-B2A6-353C1D54600F}" destId="{6C7CDE40-5A74-4E4E-9175-D2D62799C4EE}" srcOrd="1" destOrd="0" presId="urn:microsoft.com/office/officeart/2005/8/layout/pyramid2"/>
    <dgm:cxn modelId="{478DA821-CDF2-4446-82DB-BBD9F1913825}" type="presParOf" srcId="{992D0381-DEC3-4F21-B2A6-353C1D54600F}" destId="{8B2F95ED-DF1D-4B04-A2E4-C38526D6CC55}" srcOrd="2" destOrd="0" presId="urn:microsoft.com/office/officeart/2005/8/layout/pyramid2"/>
    <dgm:cxn modelId="{33044B0A-AAD4-4C33-962F-2707CE3178D6}" type="presParOf" srcId="{992D0381-DEC3-4F21-B2A6-353C1D54600F}" destId="{F710FB81-D2C1-424A-A0C5-8A4A9DD23C0F}" srcOrd="3" destOrd="0" presId="urn:microsoft.com/office/officeart/2005/8/layout/pyramid2"/>
    <dgm:cxn modelId="{99E8D5CD-1531-4E26-8DDC-BF2D070CA359}" type="presParOf" srcId="{992D0381-DEC3-4F21-B2A6-353C1D54600F}" destId="{95B9B2C5-B33A-4932-A22C-A5F718E6451C}" srcOrd="4" destOrd="0" presId="urn:microsoft.com/office/officeart/2005/8/layout/pyramid2"/>
    <dgm:cxn modelId="{AD446C12-CDF4-42C2-AD63-54CFD45752C0}" type="presParOf" srcId="{992D0381-DEC3-4F21-B2A6-353C1D54600F}" destId="{7E41E5C6-E481-4AD0-A373-1544C8AE1A3C}" srcOrd="5" destOrd="0" presId="urn:microsoft.com/office/officeart/2005/8/layout/pyramid2"/>
  </dgm:cxnLst>
  <dgm:bg>
    <a:solidFill>
      <a:schemeClr val="accent3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6E277CA-22FB-4F8A-AC88-CB4F94B7450C}" type="doc">
      <dgm:prSet loTypeId="urn:microsoft.com/office/officeart/2005/8/layout/radial5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18BF08FC-95CF-4E3F-832E-5198D1D60BC9}">
      <dgm:prSet phldrT="[Text]"/>
      <dgm:spPr/>
      <dgm:t>
        <a:bodyPr/>
        <a:lstStyle/>
        <a:p>
          <a:r>
            <a:rPr lang="en-GB" dirty="0">
              <a:latin typeface="Comic Sans MS" pitchFamily="66" charset="0"/>
            </a:rPr>
            <a:t>Teaching should be</a:t>
          </a:r>
        </a:p>
      </dgm:t>
    </dgm:pt>
    <dgm:pt modelId="{E269BF55-B7B7-4165-B3BA-4A42F3E15547}" type="parTrans" cxnId="{3E1C0D93-5064-4CC9-A8CC-D9E6E9F5A9DA}">
      <dgm:prSet/>
      <dgm:spPr/>
      <dgm:t>
        <a:bodyPr/>
        <a:lstStyle/>
        <a:p>
          <a:endParaRPr lang="en-GB"/>
        </a:p>
      </dgm:t>
    </dgm:pt>
    <dgm:pt modelId="{5F92F418-608E-4921-8EFE-BA298EEF6442}" type="sibTrans" cxnId="{3E1C0D93-5064-4CC9-A8CC-D9E6E9F5A9DA}">
      <dgm:prSet/>
      <dgm:spPr/>
      <dgm:t>
        <a:bodyPr/>
        <a:lstStyle/>
        <a:p>
          <a:endParaRPr lang="en-GB"/>
        </a:p>
      </dgm:t>
    </dgm:pt>
    <dgm:pt modelId="{23B0E8E1-4F58-4436-A641-53ECD1680A0A}">
      <dgm:prSet phldrT="[Text]" custT="1"/>
      <dgm:spPr/>
      <dgm:t>
        <a:bodyPr/>
        <a:lstStyle/>
        <a:p>
          <a:r>
            <a:rPr lang="en-GB" sz="1800" dirty="0">
              <a:latin typeface="Comic Sans MS" pitchFamily="66" charset="0"/>
            </a:rPr>
            <a:t>1 Structured </a:t>
          </a:r>
        </a:p>
      </dgm:t>
    </dgm:pt>
    <dgm:pt modelId="{C176C6FB-9FA7-4B3A-B41E-98BEA225B0D9}" type="parTrans" cxnId="{1B3844B1-CB33-480D-9028-13C8CAC0D7C2}">
      <dgm:prSet/>
      <dgm:spPr/>
      <dgm:t>
        <a:bodyPr/>
        <a:lstStyle/>
        <a:p>
          <a:endParaRPr lang="en-GB"/>
        </a:p>
      </dgm:t>
    </dgm:pt>
    <dgm:pt modelId="{7AECB703-FB63-4ED9-9E26-D71E75CE2AE1}" type="sibTrans" cxnId="{1B3844B1-CB33-480D-9028-13C8CAC0D7C2}">
      <dgm:prSet/>
      <dgm:spPr/>
      <dgm:t>
        <a:bodyPr/>
        <a:lstStyle/>
        <a:p>
          <a:endParaRPr lang="en-GB"/>
        </a:p>
      </dgm:t>
    </dgm:pt>
    <dgm:pt modelId="{DBFC571B-E11C-420F-A560-A9AC65F87E91}">
      <dgm:prSet phldrT="[Text]" custT="1"/>
      <dgm:spPr/>
      <dgm:t>
        <a:bodyPr/>
        <a:lstStyle/>
        <a:p>
          <a:r>
            <a:rPr lang="en-GB" sz="1800" dirty="0">
              <a:latin typeface="Comic Sans MS" pitchFamily="66" charset="0"/>
            </a:rPr>
            <a:t>3 Cumulative</a:t>
          </a:r>
        </a:p>
      </dgm:t>
    </dgm:pt>
    <dgm:pt modelId="{B21AD973-40DA-4DAA-AA2C-9C88A0F6A7A9}" type="parTrans" cxnId="{E3045C38-AC67-477A-BCE1-C46CB1C7334A}">
      <dgm:prSet/>
      <dgm:spPr/>
      <dgm:t>
        <a:bodyPr/>
        <a:lstStyle/>
        <a:p>
          <a:endParaRPr lang="en-GB"/>
        </a:p>
      </dgm:t>
    </dgm:pt>
    <dgm:pt modelId="{85D0EFDB-5572-4D4C-8B70-A375E5690EF1}" type="sibTrans" cxnId="{E3045C38-AC67-477A-BCE1-C46CB1C7334A}">
      <dgm:prSet/>
      <dgm:spPr/>
      <dgm:t>
        <a:bodyPr/>
        <a:lstStyle/>
        <a:p>
          <a:endParaRPr lang="en-GB"/>
        </a:p>
      </dgm:t>
    </dgm:pt>
    <dgm:pt modelId="{3468B3A4-B69F-48DC-98C7-5DAC3CE8BAB1}">
      <dgm:prSet phldrT="[Text]" custT="1"/>
      <dgm:spPr/>
      <dgm:t>
        <a:bodyPr/>
        <a:lstStyle/>
        <a:p>
          <a:r>
            <a:rPr lang="en-GB" sz="2000" dirty="0">
              <a:latin typeface="Comic Sans MS" pitchFamily="66" charset="0"/>
            </a:rPr>
            <a:t>4  Thorough</a:t>
          </a:r>
        </a:p>
      </dgm:t>
    </dgm:pt>
    <dgm:pt modelId="{C2DFFF87-DFE7-4462-B809-2FFF5A2AC0BF}" type="parTrans" cxnId="{F266DED1-A8D1-4F88-8765-6F73964CD35A}">
      <dgm:prSet/>
      <dgm:spPr/>
      <dgm:t>
        <a:bodyPr/>
        <a:lstStyle/>
        <a:p>
          <a:endParaRPr lang="en-GB"/>
        </a:p>
      </dgm:t>
    </dgm:pt>
    <dgm:pt modelId="{46CE527A-4098-43F7-AF62-754EA8F178B2}" type="sibTrans" cxnId="{F266DED1-A8D1-4F88-8765-6F73964CD35A}">
      <dgm:prSet/>
      <dgm:spPr/>
      <dgm:t>
        <a:bodyPr/>
        <a:lstStyle/>
        <a:p>
          <a:endParaRPr lang="en-GB"/>
        </a:p>
      </dgm:t>
    </dgm:pt>
    <dgm:pt modelId="{7D5D3644-CCD2-4C70-BDA1-778FEC0008A9}">
      <dgm:prSet phldrT="[Text]" custT="1"/>
      <dgm:spPr/>
      <dgm:t>
        <a:bodyPr/>
        <a:lstStyle/>
        <a:p>
          <a:r>
            <a:rPr lang="en-GB" sz="1800" dirty="0"/>
            <a:t>2 </a:t>
          </a:r>
          <a:r>
            <a:rPr lang="en-GB" sz="1800" dirty="0">
              <a:latin typeface="Comic Sans MS" pitchFamily="66" charset="0"/>
            </a:rPr>
            <a:t>Sequential</a:t>
          </a:r>
          <a:r>
            <a:rPr lang="en-GB" sz="1800" dirty="0"/>
            <a:t> </a:t>
          </a:r>
          <a:endParaRPr lang="en-GB" sz="1800" dirty="0">
            <a:latin typeface="Comic Sans MS" pitchFamily="66" charset="0"/>
          </a:endParaRPr>
        </a:p>
      </dgm:t>
    </dgm:pt>
    <dgm:pt modelId="{75A57CFC-3104-4B60-9A6C-9EB89EF070B4}" type="parTrans" cxnId="{C9C5D826-7CB5-4700-828E-74F0CA605CBC}">
      <dgm:prSet/>
      <dgm:spPr/>
      <dgm:t>
        <a:bodyPr/>
        <a:lstStyle/>
        <a:p>
          <a:endParaRPr lang="en-GB"/>
        </a:p>
      </dgm:t>
    </dgm:pt>
    <dgm:pt modelId="{DDE8F7AE-9B10-43E3-AA95-FAE8C258C12B}" type="sibTrans" cxnId="{C9C5D826-7CB5-4700-828E-74F0CA605CBC}">
      <dgm:prSet/>
      <dgm:spPr/>
      <dgm:t>
        <a:bodyPr/>
        <a:lstStyle/>
        <a:p>
          <a:endParaRPr lang="en-GB"/>
        </a:p>
      </dgm:t>
    </dgm:pt>
    <dgm:pt modelId="{4D9FB59A-1026-458C-AC41-C8F3543F1EFA}" type="pres">
      <dgm:prSet presAssocID="{B6E277CA-22FB-4F8A-AC88-CB4F94B7450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7A215FB-1179-4660-96D7-CDD896B9A22D}" type="pres">
      <dgm:prSet presAssocID="{18BF08FC-95CF-4E3F-832E-5198D1D60BC9}" presName="centerShape" presStyleLbl="node0" presStyleIdx="0" presStyleCnt="1" custScaleX="129763" custScaleY="126871"/>
      <dgm:spPr/>
    </dgm:pt>
    <dgm:pt modelId="{5AD55F88-9A9D-4F0E-BFBF-6F749CC2BD60}" type="pres">
      <dgm:prSet presAssocID="{C176C6FB-9FA7-4B3A-B41E-98BEA225B0D9}" presName="parTrans" presStyleLbl="sibTrans2D1" presStyleIdx="0" presStyleCnt="4"/>
      <dgm:spPr/>
    </dgm:pt>
    <dgm:pt modelId="{19B3D665-E6CF-4E2E-8478-732C8BBD66BD}" type="pres">
      <dgm:prSet presAssocID="{C176C6FB-9FA7-4B3A-B41E-98BEA225B0D9}" presName="connectorText" presStyleLbl="sibTrans2D1" presStyleIdx="0" presStyleCnt="4"/>
      <dgm:spPr/>
    </dgm:pt>
    <dgm:pt modelId="{E17637F9-5824-4E32-8013-A6A43C1D5208}" type="pres">
      <dgm:prSet presAssocID="{23B0E8E1-4F58-4436-A641-53ECD1680A0A}" presName="node" presStyleLbl="node1" presStyleIdx="0" presStyleCnt="4" custScaleX="118329" custRadScaleRad="94646" custRadScaleInc="-4234">
        <dgm:presLayoutVars>
          <dgm:bulletEnabled val="1"/>
        </dgm:presLayoutVars>
      </dgm:prSet>
      <dgm:spPr/>
    </dgm:pt>
    <dgm:pt modelId="{784925EB-91DE-405C-9DCB-D69B3B1DE791}" type="pres">
      <dgm:prSet presAssocID="{75A57CFC-3104-4B60-9A6C-9EB89EF070B4}" presName="parTrans" presStyleLbl="sibTrans2D1" presStyleIdx="1" presStyleCnt="4"/>
      <dgm:spPr/>
    </dgm:pt>
    <dgm:pt modelId="{C8910C79-39E4-40D4-9423-32793011EA80}" type="pres">
      <dgm:prSet presAssocID="{75A57CFC-3104-4B60-9A6C-9EB89EF070B4}" presName="connectorText" presStyleLbl="sibTrans2D1" presStyleIdx="1" presStyleCnt="4"/>
      <dgm:spPr/>
    </dgm:pt>
    <dgm:pt modelId="{7014D2A3-998F-42C7-9CF5-D093BA98A4C6}" type="pres">
      <dgm:prSet presAssocID="{7D5D3644-CCD2-4C70-BDA1-778FEC0008A9}" presName="node" presStyleLbl="node1" presStyleIdx="1" presStyleCnt="4" custScaleX="109165" custRadScaleRad="103824" custRadScaleInc="-5672">
        <dgm:presLayoutVars>
          <dgm:bulletEnabled val="1"/>
        </dgm:presLayoutVars>
      </dgm:prSet>
      <dgm:spPr/>
    </dgm:pt>
    <dgm:pt modelId="{8549DFB6-4C48-46FA-8ABC-55AFD45750A7}" type="pres">
      <dgm:prSet presAssocID="{B21AD973-40DA-4DAA-AA2C-9C88A0F6A7A9}" presName="parTrans" presStyleLbl="sibTrans2D1" presStyleIdx="2" presStyleCnt="4"/>
      <dgm:spPr/>
    </dgm:pt>
    <dgm:pt modelId="{A40C019C-7D62-4080-9740-1C3D8B33EA0C}" type="pres">
      <dgm:prSet presAssocID="{B21AD973-40DA-4DAA-AA2C-9C88A0F6A7A9}" presName="connectorText" presStyleLbl="sibTrans2D1" presStyleIdx="2" presStyleCnt="4"/>
      <dgm:spPr/>
    </dgm:pt>
    <dgm:pt modelId="{75E603D3-53B7-43AA-9FD5-81B9BDCCA9CD}" type="pres">
      <dgm:prSet presAssocID="{DBFC571B-E11C-420F-A560-A9AC65F87E91}" presName="node" presStyleLbl="node1" presStyleIdx="2" presStyleCnt="4" custScaleX="124514" custRadScaleRad="108084" custRadScaleInc="-6494">
        <dgm:presLayoutVars>
          <dgm:bulletEnabled val="1"/>
        </dgm:presLayoutVars>
      </dgm:prSet>
      <dgm:spPr/>
    </dgm:pt>
    <dgm:pt modelId="{376E50F6-2D66-4369-BFA9-6BC2F9A32C3B}" type="pres">
      <dgm:prSet presAssocID="{C2DFFF87-DFE7-4462-B809-2FFF5A2AC0BF}" presName="parTrans" presStyleLbl="sibTrans2D1" presStyleIdx="3" presStyleCnt="4"/>
      <dgm:spPr/>
    </dgm:pt>
    <dgm:pt modelId="{986DA9BA-1AA4-4A92-9C61-8974B714480D}" type="pres">
      <dgm:prSet presAssocID="{C2DFFF87-DFE7-4462-B809-2FFF5A2AC0BF}" presName="connectorText" presStyleLbl="sibTrans2D1" presStyleIdx="3" presStyleCnt="4"/>
      <dgm:spPr/>
    </dgm:pt>
    <dgm:pt modelId="{7EB40B9A-4070-4998-A471-C7A6F6D5E70C}" type="pres">
      <dgm:prSet presAssocID="{3468B3A4-B69F-48DC-98C7-5DAC3CE8BAB1}" presName="node" presStyleLbl="node1" presStyleIdx="3" presStyleCnt="4" custScaleX="126114">
        <dgm:presLayoutVars>
          <dgm:bulletEnabled val="1"/>
        </dgm:presLayoutVars>
      </dgm:prSet>
      <dgm:spPr/>
    </dgm:pt>
  </dgm:ptLst>
  <dgm:cxnLst>
    <dgm:cxn modelId="{E1A8EF1A-ED1A-4403-A0A5-049D18ACBD20}" type="presOf" srcId="{C2DFFF87-DFE7-4462-B809-2FFF5A2AC0BF}" destId="{986DA9BA-1AA4-4A92-9C61-8974B714480D}" srcOrd="1" destOrd="0" presId="urn:microsoft.com/office/officeart/2005/8/layout/radial5"/>
    <dgm:cxn modelId="{C9C5D826-7CB5-4700-828E-74F0CA605CBC}" srcId="{18BF08FC-95CF-4E3F-832E-5198D1D60BC9}" destId="{7D5D3644-CCD2-4C70-BDA1-778FEC0008A9}" srcOrd="1" destOrd="0" parTransId="{75A57CFC-3104-4B60-9A6C-9EB89EF070B4}" sibTransId="{DDE8F7AE-9B10-43E3-AA95-FAE8C258C12B}"/>
    <dgm:cxn modelId="{69113C34-B43C-4F43-A6FB-63CA420CF7A0}" type="presOf" srcId="{75A57CFC-3104-4B60-9A6C-9EB89EF070B4}" destId="{C8910C79-39E4-40D4-9423-32793011EA80}" srcOrd="1" destOrd="0" presId="urn:microsoft.com/office/officeart/2005/8/layout/radial5"/>
    <dgm:cxn modelId="{E3045C38-AC67-477A-BCE1-C46CB1C7334A}" srcId="{18BF08FC-95CF-4E3F-832E-5198D1D60BC9}" destId="{DBFC571B-E11C-420F-A560-A9AC65F87E91}" srcOrd="2" destOrd="0" parTransId="{B21AD973-40DA-4DAA-AA2C-9C88A0F6A7A9}" sibTransId="{85D0EFDB-5572-4D4C-8B70-A375E5690EF1}"/>
    <dgm:cxn modelId="{9804416C-47BF-427D-8217-654CCDBA9BAE}" type="presOf" srcId="{C176C6FB-9FA7-4B3A-B41E-98BEA225B0D9}" destId="{5AD55F88-9A9D-4F0E-BFBF-6F749CC2BD60}" srcOrd="0" destOrd="0" presId="urn:microsoft.com/office/officeart/2005/8/layout/radial5"/>
    <dgm:cxn modelId="{F9518358-0D07-4B21-9E17-B8E3C51DC9FE}" type="presOf" srcId="{18BF08FC-95CF-4E3F-832E-5198D1D60BC9}" destId="{37A215FB-1179-4660-96D7-CDD896B9A22D}" srcOrd="0" destOrd="0" presId="urn:microsoft.com/office/officeart/2005/8/layout/radial5"/>
    <dgm:cxn modelId="{132DC18A-60DE-4286-AF80-D5CE1D4B31C6}" type="presOf" srcId="{C2DFFF87-DFE7-4462-B809-2FFF5A2AC0BF}" destId="{376E50F6-2D66-4369-BFA9-6BC2F9A32C3B}" srcOrd="0" destOrd="0" presId="urn:microsoft.com/office/officeart/2005/8/layout/radial5"/>
    <dgm:cxn modelId="{3E1C0D93-5064-4CC9-A8CC-D9E6E9F5A9DA}" srcId="{B6E277CA-22FB-4F8A-AC88-CB4F94B7450C}" destId="{18BF08FC-95CF-4E3F-832E-5198D1D60BC9}" srcOrd="0" destOrd="0" parTransId="{E269BF55-B7B7-4165-B3BA-4A42F3E15547}" sibTransId="{5F92F418-608E-4921-8EFE-BA298EEF6442}"/>
    <dgm:cxn modelId="{1BD22B95-16D8-467A-BCF3-FAF2F73AA6AE}" type="presOf" srcId="{DBFC571B-E11C-420F-A560-A9AC65F87E91}" destId="{75E603D3-53B7-43AA-9FD5-81B9BDCCA9CD}" srcOrd="0" destOrd="0" presId="urn:microsoft.com/office/officeart/2005/8/layout/radial5"/>
    <dgm:cxn modelId="{97DA0498-F854-459C-8868-5A53C3079205}" type="presOf" srcId="{C176C6FB-9FA7-4B3A-B41E-98BEA225B0D9}" destId="{19B3D665-E6CF-4E2E-8478-732C8BBD66BD}" srcOrd="1" destOrd="0" presId="urn:microsoft.com/office/officeart/2005/8/layout/radial5"/>
    <dgm:cxn modelId="{842F9CAC-9351-4D83-89F6-40E4A7600F99}" type="presOf" srcId="{3468B3A4-B69F-48DC-98C7-5DAC3CE8BAB1}" destId="{7EB40B9A-4070-4998-A471-C7A6F6D5E70C}" srcOrd="0" destOrd="0" presId="urn:microsoft.com/office/officeart/2005/8/layout/radial5"/>
    <dgm:cxn modelId="{1B3844B1-CB33-480D-9028-13C8CAC0D7C2}" srcId="{18BF08FC-95CF-4E3F-832E-5198D1D60BC9}" destId="{23B0E8E1-4F58-4436-A641-53ECD1680A0A}" srcOrd="0" destOrd="0" parTransId="{C176C6FB-9FA7-4B3A-B41E-98BEA225B0D9}" sibTransId="{7AECB703-FB63-4ED9-9E26-D71E75CE2AE1}"/>
    <dgm:cxn modelId="{F37D9DC2-7ABD-4AF7-8011-B8727A02545C}" type="presOf" srcId="{B6E277CA-22FB-4F8A-AC88-CB4F94B7450C}" destId="{4D9FB59A-1026-458C-AC41-C8F3543F1EFA}" srcOrd="0" destOrd="0" presId="urn:microsoft.com/office/officeart/2005/8/layout/radial5"/>
    <dgm:cxn modelId="{754A99C7-8A79-4F2F-A357-3566944594AB}" type="presOf" srcId="{23B0E8E1-4F58-4436-A641-53ECD1680A0A}" destId="{E17637F9-5824-4E32-8013-A6A43C1D5208}" srcOrd="0" destOrd="0" presId="urn:microsoft.com/office/officeart/2005/8/layout/radial5"/>
    <dgm:cxn modelId="{F266DED1-A8D1-4F88-8765-6F73964CD35A}" srcId="{18BF08FC-95CF-4E3F-832E-5198D1D60BC9}" destId="{3468B3A4-B69F-48DC-98C7-5DAC3CE8BAB1}" srcOrd="3" destOrd="0" parTransId="{C2DFFF87-DFE7-4462-B809-2FFF5A2AC0BF}" sibTransId="{46CE527A-4098-43F7-AF62-754EA8F178B2}"/>
    <dgm:cxn modelId="{158E99DB-52AF-4241-BBED-49C0BEBD5B99}" type="presOf" srcId="{B21AD973-40DA-4DAA-AA2C-9C88A0F6A7A9}" destId="{8549DFB6-4C48-46FA-8ABC-55AFD45750A7}" srcOrd="0" destOrd="0" presId="urn:microsoft.com/office/officeart/2005/8/layout/radial5"/>
    <dgm:cxn modelId="{837E35E8-70A7-4294-93C7-44EE078E9058}" type="presOf" srcId="{7D5D3644-CCD2-4C70-BDA1-778FEC0008A9}" destId="{7014D2A3-998F-42C7-9CF5-D093BA98A4C6}" srcOrd="0" destOrd="0" presId="urn:microsoft.com/office/officeart/2005/8/layout/radial5"/>
    <dgm:cxn modelId="{935E3BF4-C8BF-4098-8399-937FFBBBC4ED}" type="presOf" srcId="{75A57CFC-3104-4B60-9A6C-9EB89EF070B4}" destId="{784925EB-91DE-405C-9DCB-D69B3B1DE791}" srcOrd="0" destOrd="0" presId="urn:microsoft.com/office/officeart/2005/8/layout/radial5"/>
    <dgm:cxn modelId="{280BD3FE-5D91-4097-B941-616463944E54}" type="presOf" srcId="{B21AD973-40DA-4DAA-AA2C-9C88A0F6A7A9}" destId="{A40C019C-7D62-4080-9740-1C3D8B33EA0C}" srcOrd="1" destOrd="0" presId="urn:microsoft.com/office/officeart/2005/8/layout/radial5"/>
    <dgm:cxn modelId="{5E665A6E-6CE5-4850-9C51-3C13068C65C0}" type="presParOf" srcId="{4D9FB59A-1026-458C-AC41-C8F3543F1EFA}" destId="{37A215FB-1179-4660-96D7-CDD896B9A22D}" srcOrd="0" destOrd="0" presId="urn:microsoft.com/office/officeart/2005/8/layout/radial5"/>
    <dgm:cxn modelId="{81740884-1403-4C96-B379-E2BD2998CB9A}" type="presParOf" srcId="{4D9FB59A-1026-458C-AC41-C8F3543F1EFA}" destId="{5AD55F88-9A9D-4F0E-BFBF-6F749CC2BD60}" srcOrd="1" destOrd="0" presId="urn:microsoft.com/office/officeart/2005/8/layout/radial5"/>
    <dgm:cxn modelId="{A0FE6A6E-B91A-4F8E-8F6F-1A977DB11037}" type="presParOf" srcId="{5AD55F88-9A9D-4F0E-BFBF-6F749CC2BD60}" destId="{19B3D665-E6CF-4E2E-8478-732C8BBD66BD}" srcOrd="0" destOrd="0" presId="urn:microsoft.com/office/officeart/2005/8/layout/radial5"/>
    <dgm:cxn modelId="{7D43183A-98A1-42D4-999F-95FE730585B6}" type="presParOf" srcId="{4D9FB59A-1026-458C-AC41-C8F3543F1EFA}" destId="{E17637F9-5824-4E32-8013-A6A43C1D5208}" srcOrd="2" destOrd="0" presId="urn:microsoft.com/office/officeart/2005/8/layout/radial5"/>
    <dgm:cxn modelId="{7A86FF89-9366-490F-AC45-FBC190BFBCD3}" type="presParOf" srcId="{4D9FB59A-1026-458C-AC41-C8F3543F1EFA}" destId="{784925EB-91DE-405C-9DCB-D69B3B1DE791}" srcOrd="3" destOrd="0" presId="urn:microsoft.com/office/officeart/2005/8/layout/radial5"/>
    <dgm:cxn modelId="{AD5D5556-AF7C-4308-AC5E-CC102759C5FA}" type="presParOf" srcId="{784925EB-91DE-405C-9DCB-D69B3B1DE791}" destId="{C8910C79-39E4-40D4-9423-32793011EA80}" srcOrd="0" destOrd="0" presId="urn:microsoft.com/office/officeart/2005/8/layout/radial5"/>
    <dgm:cxn modelId="{751F188A-AE80-437D-88E2-69EEE2E4AA10}" type="presParOf" srcId="{4D9FB59A-1026-458C-AC41-C8F3543F1EFA}" destId="{7014D2A3-998F-42C7-9CF5-D093BA98A4C6}" srcOrd="4" destOrd="0" presId="urn:microsoft.com/office/officeart/2005/8/layout/radial5"/>
    <dgm:cxn modelId="{0772389B-C748-444A-B89B-8EB63466FF05}" type="presParOf" srcId="{4D9FB59A-1026-458C-AC41-C8F3543F1EFA}" destId="{8549DFB6-4C48-46FA-8ABC-55AFD45750A7}" srcOrd="5" destOrd="0" presId="urn:microsoft.com/office/officeart/2005/8/layout/radial5"/>
    <dgm:cxn modelId="{F545EF17-14EA-459C-A466-C47118112AAF}" type="presParOf" srcId="{8549DFB6-4C48-46FA-8ABC-55AFD45750A7}" destId="{A40C019C-7D62-4080-9740-1C3D8B33EA0C}" srcOrd="0" destOrd="0" presId="urn:microsoft.com/office/officeart/2005/8/layout/radial5"/>
    <dgm:cxn modelId="{C0EA72F3-9291-495B-9A92-88002D004F5F}" type="presParOf" srcId="{4D9FB59A-1026-458C-AC41-C8F3543F1EFA}" destId="{75E603D3-53B7-43AA-9FD5-81B9BDCCA9CD}" srcOrd="6" destOrd="0" presId="urn:microsoft.com/office/officeart/2005/8/layout/radial5"/>
    <dgm:cxn modelId="{77548B5C-D1FC-4E0F-8D67-C6DDFBFC9A84}" type="presParOf" srcId="{4D9FB59A-1026-458C-AC41-C8F3543F1EFA}" destId="{376E50F6-2D66-4369-BFA9-6BC2F9A32C3B}" srcOrd="7" destOrd="0" presId="urn:microsoft.com/office/officeart/2005/8/layout/radial5"/>
    <dgm:cxn modelId="{F584A021-D5FE-4F3D-A3A4-7E371B9DEECA}" type="presParOf" srcId="{376E50F6-2D66-4369-BFA9-6BC2F9A32C3B}" destId="{986DA9BA-1AA4-4A92-9C61-8974B714480D}" srcOrd="0" destOrd="0" presId="urn:microsoft.com/office/officeart/2005/8/layout/radial5"/>
    <dgm:cxn modelId="{E5F6536C-91F4-4856-AC60-97840B2ACDC4}" type="presParOf" srcId="{4D9FB59A-1026-458C-AC41-C8F3543F1EFA}" destId="{7EB40B9A-4070-4998-A471-C7A6F6D5E70C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A5F1B4C-67C8-4363-A6AA-AF0C38258C5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F74AC3-0D27-4985-8384-E0C1C27109B4}">
      <dgm:prSet phldrT="[Text]"/>
      <dgm:spPr/>
      <dgm:t>
        <a:bodyPr/>
        <a:lstStyle/>
        <a:p>
          <a:r>
            <a:rPr lang="en-GB" dirty="0"/>
            <a:t>*</a:t>
          </a:r>
        </a:p>
      </dgm:t>
    </dgm:pt>
    <dgm:pt modelId="{12802D5F-4022-4A5F-9A0F-09E3704116AA}" type="parTrans" cxnId="{514CD89F-1C1E-4649-8C3C-A72075ABEF76}">
      <dgm:prSet/>
      <dgm:spPr/>
      <dgm:t>
        <a:bodyPr/>
        <a:lstStyle/>
        <a:p>
          <a:endParaRPr lang="en-GB"/>
        </a:p>
      </dgm:t>
    </dgm:pt>
    <dgm:pt modelId="{1F9F696C-B53B-47EE-A91A-DA6BF1A81109}" type="sibTrans" cxnId="{514CD89F-1C1E-4649-8C3C-A72075ABEF76}">
      <dgm:prSet/>
      <dgm:spPr/>
      <dgm:t>
        <a:bodyPr/>
        <a:lstStyle/>
        <a:p>
          <a:endParaRPr lang="en-GB"/>
        </a:p>
      </dgm:t>
    </dgm:pt>
    <dgm:pt modelId="{477349E8-9F69-41E1-A17C-50A1DF6EEC14}">
      <dgm:prSet phldrT="[Text]"/>
      <dgm:spPr/>
      <dgm:t>
        <a:bodyPr/>
        <a:lstStyle/>
        <a:p>
          <a:r>
            <a:rPr lang="en-GB" dirty="0">
              <a:solidFill>
                <a:srgbClr val="0070C0"/>
              </a:solidFill>
              <a:latin typeface="Comic Sans MS" pitchFamily="66" charset="0"/>
            </a:rPr>
            <a:t>There are no surprises as the learner knows what to expect within the session.</a:t>
          </a:r>
        </a:p>
      </dgm:t>
    </dgm:pt>
    <dgm:pt modelId="{E926A149-24F0-41C2-9139-FECA7231374F}" type="parTrans" cxnId="{BE160815-925D-4F1F-B1F6-326D77AABB91}">
      <dgm:prSet/>
      <dgm:spPr/>
      <dgm:t>
        <a:bodyPr/>
        <a:lstStyle/>
        <a:p>
          <a:endParaRPr lang="en-GB"/>
        </a:p>
      </dgm:t>
    </dgm:pt>
    <dgm:pt modelId="{5D6786FE-56FF-4594-94F7-B02A1DF7FCC5}" type="sibTrans" cxnId="{BE160815-925D-4F1F-B1F6-326D77AABB91}">
      <dgm:prSet/>
      <dgm:spPr/>
      <dgm:t>
        <a:bodyPr/>
        <a:lstStyle/>
        <a:p>
          <a:endParaRPr lang="en-GB"/>
        </a:p>
      </dgm:t>
    </dgm:pt>
    <dgm:pt modelId="{C89C5C80-1CC5-476E-B5E0-30DC9843D2C4}">
      <dgm:prSet phldrT="[Text]"/>
      <dgm:spPr/>
      <dgm:t>
        <a:bodyPr/>
        <a:lstStyle/>
        <a:p>
          <a:r>
            <a:rPr lang="en-GB" dirty="0"/>
            <a:t>*</a:t>
          </a:r>
        </a:p>
      </dgm:t>
    </dgm:pt>
    <dgm:pt modelId="{0619A29C-9481-4FB5-8590-BD4FB4FDA16D}" type="parTrans" cxnId="{3E4E6F2C-02F1-415F-BE5E-2E66FB41377B}">
      <dgm:prSet/>
      <dgm:spPr/>
      <dgm:t>
        <a:bodyPr/>
        <a:lstStyle/>
        <a:p>
          <a:endParaRPr lang="en-GB"/>
        </a:p>
      </dgm:t>
    </dgm:pt>
    <dgm:pt modelId="{C3D0EAE7-ABC0-4CC5-888C-1E65DC803BA0}" type="sibTrans" cxnId="{3E4E6F2C-02F1-415F-BE5E-2E66FB41377B}">
      <dgm:prSet/>
      <dgm:spPr/>
      <dgm:t>
        <a:bodyPr/>
        <a:lstStyle/>
        <a:p>
          <a:endParaRPr lang="en-GB"/>
        </a:p>
      </dgm:t>
    </dgm:pt>
    <dgm:pt modelId="{92D5CD84-B2F2-46CA-B579-DA3E20C70E79}">
      <dgm:prSet phldrT="[Text]"/>
      <dgm:spPr/>
      <dgm:t>
        <a:bodyPr/>
        <a:lstStyle/>
        <a:p>
          <a:r>
            <a:rPr lang="en-GB" dirty="0">
              <a:solidFill>
                <a:srgbClr val="0070C0"/>
              </a:solidFill>
              <a:latin typeface="Comic Sans MS" pitchFamily="66" charset="0"/>
            </a:rPr>
            <a:t>All teaching is linked.</a:t>
          </a:r>
        </a:p>
      </dgm:t>
    </dgm:pt>
    <dgm:pt modelId="{04052098-A578-418A-89DF-FC00E90B45D0}" type="parTrans" cxnId="{97FFB7CA-DA6D-44BE-8F62-CD088AC56797}">
      <dgm:prSet/>
      <dgm:spPr/>
      <dgm:t>
        <a:bodyPr/>
        <a:lstStyle/>
        <a:p>
          <a:endParaRPr lang="en-GB"/>
        </a:p>
      </dgm:t>
    </dgm:pt>
    <dgm:pt modelId="{193A1FB8-CA43-4AC2-B37B-A970D49619DB}" type="sibTrans" cxnId="{97FFB7CA-DA6D-44BE-8F62-CD088AC56797}">
      <dgm:prSet/>
      <dgm:spPr/>
      <dgm:t>
        <a:bodyPr/>
        <a:lstStyle/>
        <a:p>
          <a:endParaRPr lang="en-GB"/>
        </a:p>
      </dgm:t>
    </dgm:pt>
    <dgm:pt modelId="{B6080B9D-3D93-41A6-B45B-51A266E6D031}">
      <dgm:prSet phldrT="[Text]"/>
      <dgm:spPr/>
      <dgm:t>
        <a:bodyPr/>
        <a:lstStyle/>
        <a:p>
          <a:r>
            <a:rPr lang="en-GB" dirty="0"/>
            <a:t>*</a:t>
          </a:r>
        </a:p>
      </dgm:t>
    </dgm:pt>
    <dgm:pt modelId="{027B133B-5715-446D-B5A2-F36E30D3422C}" type="parTrans" cxnId="{C79B9D41-0E77-4690-BEA4-21920BBFD488}">
      <dgm:prSet/>
      <dgm:spPr/>
      <dgm:t>
        <a:bodyPr/>
        <a:lstStyle/>
        <a:p>
          <a:endParaRPr lang="en-GB"/>
        </a:p>
      </dgm:t>
    </dgm:pt>
    <dgm:pt modelId="{6FFC869E-A095-43F5-94CD-DF70B2ACA175}" type="sibTrans" cxnId="{C79B9D41-0E77-4690-BEA4-21920BBFD488}">
      <dgm:prSet/>
      <dgm:spPr/>
      <dgm:t>
        <a:bodyPr/>
        <a:lstStyle/>
        <a:p>
          <a:endParaRPr lang="en-GB"/>
        </a:p>
      </dgm:t>
    </dgm:pt>
    <dgm:pt modelId="{5DC945BE-6031-4584-BAB9-BF865A35F6E2}">
      <dgm:prSet phldrT="[Text]"/>
      <dgm:spPr/>
      <dgm:t>
        <a:bodyPr/>
        <a:lstStyle/>
        <a:p>
          <a:r>
            <a:rPr lang="en-GB" dirty="0">
              <a:solidFill>
                <a:srgbClr val="0070C0"/>
              </a:solidFill>
              <a:latin typeface="Comic Sans MS" pitchFamily="66" charset="0"/>
            </a:rPr>
            <a:t>New tasks are built upon previously remembered material.</a:t>
          </a:r>
        </a:p>
      </dgm:t>
    </dgm:pt>
    <dgm:pt modelId="{D417B29F-4F28-4E68-9698-CFD8D36CFFAA}" type="parTrans" cxnId="{AB938A08-CA1C-419B-AA02-71A245A7A28D}">
      <dgm:prSet/>
      <dgm:spPr/>
      <dgm:t>
        <a:bodyPr/>
        <a:lstStyle/>
        <a:p>
          <a:endParaRPr lang="en-GB"/>
        </a:p>
      </dgm:t>
    </dgm:pt>
    <dgm:pt modelId="{C27E5E2A-CC4A-4BD3-9EC1-E97766C88536}" type="sibTrans" cxnId="{AB938A08-CA1C-419B-AA02-71A245A7A28D}">
      <dgm:prSet/>
      <dgm:spPr/>
      <dgm:t>
        <a:bodyPr/>
        <a:lstStyle/>
        <a:p>
          <a:endParaRPr lang="en-GB"/>
        </a:p>
      </dgm:t>
    </dgm:pt>
    <dgm:pt modelId="{7DE32CD4-8CCB-43A3-BED8-D25D13D7A681}" type="pres">
      <dgm:prSet presAssocID="{BA5F1B4C-67C8-4363-A6AA-AF0C38258C52}" presName="linearFlow" presStyleCnt="0">
        <dgm:presLayoutVars>
          <dgm:dir/>
          <dgm:animLvl val="lvl"/>
          <dgm:resizeHandles val="exact"/>
        </dgm:presLayoutVars>
      </dgm:prSet>
      <dgm:spPr/>
    </dgm:pt>
    <dgm:pt modelId="{530FEF09-680F-46A9-90E0-89E282911431}" type="pres">
      <dgm:prSet presAssocID="{62F74AC3-0D27-4985-8384-E0C1C27109B4}" presName="composite" presStyleCnt="0"/>
      <dgm:spPr/>
    </dgm:pt>
    <dgm:pt modelId="{479EE1F8-25DE-4213-BD37-6B0ABEC35522}" type="pres">
      <dgm:prSet presAssocID="{62F74AC3-0D27-4985-8384-E0C1C27109B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40E3886-099C-43CB-9259-37D371867E4F}" type="pres">
      <dgm:prSet presAssocID="{62F74AC3-0D27-4985-8384-E0C1C27109B4}" presName="descendantText" presStyleLbl="alignAcc1" presStyleIdx="0" presStyleCnt="3" custLinFactNeighborX="-131" custLinFactNeighborY="-10871">
        <dgm:presLayoutVars>
          <dgm:bulletEnabled val="1"/>
        </dgm:presLayoutVars>
      </dgm:prSet>
      <dgm:spPr/>
    </dgm:pt>
    <dgm:pt modelId="{A0A9E4D3-5010-43CD-B677-30986234FF47}" type="pres">
      <dgm:prSet presAssocID="{1F9F696C-B53B-47EE-A91A-DA6BF1A81109}" presName="sp" presStyleCnt="0"/>
      <dgm:spPr/>
    </dgm:pt>
    <dgm:pt modelId="{DB5AEFD1-6EBB-4DAB-86EB-61D1392C9A75}" type="pres">
      <dgm:prSet presAssocID="{C89C5C80-1CC5-476E-B5E0-30DC9843D2C4}" presName="composite" presStyleCnt="0"/>
      <dgm:spPr/>
    </dgm:pt>
    <dgm:pt modelId="{D42FC4AC-7660-4675-8616-5533554CF9E6}" type="pres">
      <dgm:prSet presAssocID="{C89C5C80-1CC5-476E-B5E0-30DC9843D2C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3FB61190-6972-409C-B3BD-7EE14CDF8091}" type="pres">
      <dgm:prSet presAssocID="{C89C5C80-1CC5-476E-B5E0-30DC9843D2C4}" presName="descendantText" presStyleLbl="alignAcc1" presStyleIdx="1" presStyleCnt="3" custLinFactNeighborX="588" custLinFactNeighborY="4136">
        <dgm:presLayoutVars>
          <dgm:bulletEnabled val="1"/>
        </dgm:presLayoutVars>
      </dgm:prSet>
      <dgm:spPr/>
    </dgm:pt>
    <dgm:pt modelId="{6D075E75-D02F-463D-ABDD-E01DAEE110B1}" type="pres">
      <dgm:prSet presAssocID="{C3D0EAE7-ABC0-4CC5-888C-1E65DC803BA0}" presName="sp" presStyleCnt="0"/>
      <dgm:spPr/>
    </dgm:pt>
    <dgm:pt modelId="{0A4DBA0C-D720-4445-B421-492B546BB432}" type="pres">
      <dgm:prSet presAssocID="{B6080B9D-3D93-41A6-B45B-51A266E6D031}" presName="composite" presStyleCnt="0"/>
      <dgm:spPr/>
    </dgm:pt>
    <dgm:pt modelId="{98DC1334-764F-49E7-974F-F7A831C6995C}" type="pres">
      <dgm:prSet presAssocID="{B6080B9D-3D93-41A6-B45B-51A266E6D03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E886814C-F2C2-430A-B415-2A177F2C0375}" type="pres">
      <dgm:prSet presAssocID="{B6080B9D-3D93-41A6-B45B-51A266E6D031}" presName="descendantText" presStyleLbl="alignAcc1" presStyleIdx="2" presStyleCnt="3" custLinFactNeighborX="2342" custLinFactNeighborY="22303">
        <dgm:presLayoutVars>
          <dgm:bulletEnabled val="1"/>
        </dgm:presLayoutVars>
      </dgm:prSet>
      <dgm:spPr/>
    </dgm:pt>
  </dgm:ptLst>
  <dgm:cxnLst>
    <dgm:cxn modelId="{AB938A08-CA1C-419B-AA02-71A245A7A28D}" srcId="{B6080B9D-3D93-41A6-B45B-51A266E6D031}" destId="{5DC945BE-6031-4584-BAB9-BF865A35F6E2}" srcOrd="0" destOrd="0" parTransId="{D417B29F-4F28-4E68-9698-CFD8D36CFFAA}" sibTransId="{C27E5E2A-CC4A-4BD3-9EC1-E97766C88536}"/>
    <dgm:cxn modelId="{BE160815-925D-4F1F-B1F6-326D77AABB91}" srcId="{62F74AC3-0D27-4985-8384-E0C1C27109B4}" destId="{477349E8-9F69-41E1-A17C-50A1DF6EEC14}" srcOrd="0" destOrd="0" parTransId="{E926A149-24F0-41C2-9139-FECA7231374F}" sibTransId="{5D6786FE-56FF-4594-94F7-B02A1DF7FCC5}"/>
    <dgm:cxn modelId="{3E4E6F2C-02F1-415F-BE5E-2E66FB41377B}" srcId="{BA5F1B4C-67C8-4363-A6AA-AF0C38258C52}" destId="{C89C5C80-1CC5-476E-B5E0-30DC9843D2C4}" srcOrd="1" destOrd="0" parTransId="{0619A29C-9481-4FB5-8590-BD4FB4FDA16D}" sibTransId="{C3D0EAE7-ABC0-4CC5-888C-1E65DC803BA0}"/>
    <dgm:cxn modelId="{C79B9D41-0E77-4690-BEA4-21920BBFD488}" srcId="{BA5F1B4C-67C8-4363-A6AA-AF0C38258C52}" destId="{B6080B9D-3D93-41A6-B45B-51A266E6D031}" srcOrd="2" destOrd="0" parTransId="{027B133B-5715-446D-B5A2-F36E30D3422C}" sibTransId="{6FFC869E-A095-43F5-94CD-DF70B2ACA175}"/>
    <dgm:cxn modelId="{BFA97E43-A019-4933-93C4-9C12E1AB9EE3}" type="presOf" srcId="{BA5F1B4C-67C8-4363-A6AA-AF0C38258C52}" destId="{7DE32CD4-8CCB-43A3-BED8-D25D13D7A681}" srcOrd="0" destOrd="0" presId="urn:microsoft.com/office/officeart/2005/8/layout/chevron2"/>
    <dgm:cxn modelId="{54089A51-1D76-48A6-962D-7DA76AD2591E}" type="presOf" srcId="{62F74AC3-0D27-4985-8384-E0C1C27109B4}" destId="{479EE1F8-25DE-4213-BD37-6B0ABEC35522}" srcOrd="0" destOrd="0" presId="urn:microsoft.com/office/officeart/2005/8/layout/chevron2"/>
    <dgm:cxn modelId="{804B327C-0D9D-41E9-AFB0-5E7BE2622577}" type="presOf" srcId="{C89C5C80-1CC5-476E-B5E0-30DC9843D2C4}" destId="{D42FC4AC-7660-4675-8616-5533554CF9E6}" srcOrd="0" destOrd="0" presId="urn:microsoft.com/office/officeart/2005/8/layout/chevron2"/>
    <dgm:cxn modelId="{7030EE88-E133-4369-8276-B1CFCE703464}" type="presOf" srcId="{92D5CD84-B2F2-46CA-B579-DA3E20C70E79}" destId="{3FB61190-6972-409C-B3BD-7EE14CDF8091}" srcOrd="0" destOrd="0" presId="urn:microsoft.com/office/officeart/2005/8/layout/chevron2"/>
    <dgm:cxn modelId="{40BA008A-B50B-499D-89A6-3C795297AA72}" type="presOf" srcId="{B6080B9D-3D93-41A6-B45B-51A266E6D031}" destId="{98DC1334-764F-49E7-974F-F7A831C6995C}" srcOrd="0" destOrd="0" presId="urn:microsoft.com/office/officeart/2005/8/layout/chevron2"/>
    <dgm:cxn modelId="{514CD89F-1C1E-4649-8C3C-A72075ABEF76}" srcId="{BA5F1B4C-67C8-4363-A6AA-AF0C38258C52}" destId="{62F74AC3-0D27-4985-8384-E0C1C27109B4}" srcOrd="0" destOrd="0" parTransId="{12802D5F-4022-4A5F-9A0F-09E3704116AA}" sibTransId="{1F9F696C-B53B-47EE-A91A-DA6BF1A81109}"/>
    <dgm:cxn modelId="{3EF227A4-A403-46CF-846E-0B998FBB3C8C}" type="presOf" srcId="{5DC945BE-6031-4584-BAB9-BF865A35F6E2}" destId="{E886814C-F2C2-430A-B415-2A177F2C0375}" srcOrd="0" destOrd="0" presId="urn:microsoft.com/office/officeart/2005/8/layout/chevron2"/>
    <dgm:cxn modelId="{97FFB7CA-DA6D-44BE-8F62-CD088AC56797}" srcId="{C89C5C80-1CC5-476E-B5E0-30DC9843D2C4}" destId="{92D5CD84-B2F2-46CA-B579-DA3E20C70E79}" srcOrd="0" destOrd="0" parTransId="{04052098-A578-418A-89DF-FC00E90B45D0}" sibTransId="{193A1FB8-CA43-4AC2-B37B-A970D49619DB}"/>
    <dgm:cxn modelId="{515101CC-4CB8-45C5-A6D9-4800C880EE6B}" type="presOf" srcId="{477349E8-9F69-41E1-A17C-50A1DF6EEC14}" destId="{240E3886-099C-43CB-9259-37D371867E4F}" srcOrd="0" destOrd="0" presId="urn:microsoft.com/office/officeart/2005/8/layout/chevron2"/>
    <dgm:cxn modelId="{E8320553-3218-4B39-B41A-A0E3C52121B7}" type="presParOf" srcId="{7DE32CD4-8CCB-43A3-BED8-D25D13D7A681}" destId="{530FEF09-680F-46A9-90E0-89E282911431}" srcOrd="0" destOrd="0" presId="urn:microsoft.com/office/officeart/2005/8/layout/chevron2"/>
    <dgm:cxn modelId="{BC6953CD-63CD-45E3-9297-FBA0E9907D47}" type="presParOf" srcId="{530FEF09-680F-46A9-90E0-89E282911431}" destId="{479EE1F8-25DE-4213-BD37-6B0ABEC35522}" srcOrd="0" destOrd="0" presId="urn:microsoft.com/office/officeart/2005/8/layout/chevron2"/>
    <dgm:cxn modelId="{02627B9F-E067-4677-9284-950FAEC7175B}" type="presParOf" srcId="{530FEF09-680F-46A9-90E0-89E282911431}" destId="{240E3886-099C-43CB-9259-37D371867E4F}" srcOrd="1" destOrd="0" presId="urn:microsoft.com/office/officeart/2005/8/layout/chevron2"/>
    <dgm:cxn modelId="{D8E25CA9-3982-442F-9963-C680E3EEBFEC}" type="presParOf" srcId="{7DE32CD4-8CCB-43A3-BED8-D25D13D7A681}" destId="{A0A9E4D3-5010-43CD-B677-30986234FF47}" srcOrd="1" destOrd="0" presId="urn:microsoft.com/office/officeart/2005/8/layout/chevron2"/>
    <dgm:cxn modelId="{FCBB45A7-71EF-4458-8639-DC696B1CD4E3}" type="presParOf" srcId="{7DE32CD4-8CCB-43A3-BED8-D25D13D7A681}" destId="{DB5AEFD1-6EBB-4DAB-86EB-61D1392C9A75}" srcOrd="2" destOrd="0" presId="urn:microsoft.com/office/officeart/2005/8/layout/chevron2"/>
    <dgm:cxn modelId="{D670A300-2F6D-4136-95F5-425327CD4AFE}" type="presParOf" srcId="{DB5AEFD1-6EBB-4DAB-86EB-61D1392C9A75}" destId="{D42FC4AC-7660-4675-8616-5533554CF9E6}" srcOrd="0" destOrd="0" presId="urn:microsoft.com/office/officeart/2005/8/layout/chevron2"/>
    <dgm:cxn modelId="{B653EF1B-C666-4110-A229-70A5D2D4FE3C}" type="presParOf" srcId="{DB5AEFD1-6EBB-4DAB-86EB-61D1392C9A75}" destId="{3FB61190-6972-409C-B3BD-7EE14CDF8091}" srcOrd="1" destOrd="0" presId="urn:microsoft.com/office/officeart/2005/8/layout/chevron2"/>
    <dgm:cxn modelId="{CFA42C63-C2F5-4A0B-BD50-08FE6446B8C2}" type="presParOf" srcId="{7DE32CD4-8CCB-43A3-BED8-D25D13D7A681}" destId="{6D075E75-D02F-463D-ABDD-E01DAEE110B1}" srcOrd="3" destOrd="0" presId="urn:microsoft.com/office/officeart/2005/8/layout/chevron2"/>
    <dgm:cxn modelId="{54DF0108-C0B8-4032-AB94-16832DC45BD9}" type="presParOf" srcId="{7DE32CD4-8CCB-43A3-BED8-D25D13D7A681}" destId="{0A4DBA0C-D720-4445-B421-492B546BB432}" srcOrd="4" destOrd="0" presId="urn:microsoft.com/office/officeart/2005/8/layout/chevron2"/>
    <dgm:cxn modelId="{68C5CE1F-04E5-4DD5-A8C5-3708B950E026}" type="presParOf" srcId="{0A4DBA0C-D720-4445-B421-492B546BB432}" destId="{98DC1334-764F-49E7-974F-F7A831C6995C}" srcOrd="0" destOrd="0" presId="urn:microsoft.com/office/officeart/2005/8/layout/chevron2"/>
    <dgm:cxn modelId="{6AC961D2-8F1F-41D4-A6DA-70CFCC18FC14}" type="presParOf" srcId="{0A4DBA0C-D720-4445-B421-492B546BB432}" destId="{E886814C-F2C2-430A-B415-2A177F2C037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3FA2A1-BBCF-4EC6-A384-5B30A29A76B4}">
      <dsp:nvSpPr>
        <dsp:cNvPr id="0" name=""/>
        <dsp:cNvSpPr/>
      </dsp:nvSpPr>
      <dsp:spPr>
        <a:xfrm>
          <a:off x="0" y="21008"/>
          <a:ext cx="6908800" cy="1167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Develop confidence</a:t>
          </a:r>
        </a:p>
      </dsp:txBody>
      <dsp:txXfrm>
        <a:off x="34184" y="55192"/>
        <a:ext cx="5649375" cy="1098761"/>
      </dsp:txXfrm>
    </dsp:sp>
    <dsp:sp modelId="{42249F51-AEC6-4079-A12A-9951887411FB}">
      <dsp:nvSpPr>
        <dsp:cNvPr id="0" name=""/>
        <dsp:cNvSpPr/>
      </dsp:nvSpPr>
      <dsp:spPr>
        <a:xfrm>
          <a:off x="609599" y="1361651"/>
          <a:ext cx="6908800" cy="1167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Self esteem</a:t>
          </a:r>
        </a:p>
      </dsp:txBody>
      <dsp:txXfrm>
        <a:off x="643783" y="1395835"/>
        <a:ext cx="5472197" cy="1098761"/>
      </dsp:txXfrm>
    </dsp:sp>
    <dsp:sp modelId="{16FFA8F4-F97D-47A6-B57E-63BAA7E903A7}">
      <dsp:nvSpPr>
        <dsp:cNvPr id="0" name=""/>
        <dsp:cNvSpPr/>
      </dsp:nvSpPr>
      <dsp:spPr>
        <a:xfrm>
          <a:off x="1219199" y="2723303"/>
          <a:ext cx="6908800" cy="1167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Emotional intelligence</a:t>
          </a:r>
        </a:p>
      </dsp:txBody>
      <dsp:txXfrm>
        <a:off x="1253383" y="2757487"/>
        <a:ext cx="5472197" cy="1098761"/>
      </dsp:txXfrm>
    </dsp:sp>
    <dsp:sp modelId="{5EC7E9C6-9227-4404-BA04-94CA5DFCC1A5}">
      <dsp:nvSpPr>
        <dsp:cNvPr id="0" name=""/>
        <dsp:cNvSpPr/>
      </dsp:nvSpPr>
      <dsp:spPr>
        <a:xfrm>
          <a:off x="6150165" y="885073"/>
          <a:ext cx="758634" cy="75863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6320858" y="885073"/>
        <a:ext cx="417248" cy="570872"/>
      </dsp:txXfrm>
    </dsp:sp>
    <dsp:sp modelId="{C783F1B8-47F6-49B8-9151-96953C01D77E}">
      <dsp:nvSpPr>
        <dsp:cNvPr id="0" name=""/>
        <dsp:cNvSpPr/>
      </dsp:nvSpPr>
      <dsp:spPr>
        <a:xfrm>
          <a:off x="6759765" y="2238944"/>
          <a:ext cx="758634" cy="75863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6930458" y="2238944"/>
        <a:ext cx="417248" cy="570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1BF4C-578D-4A1C-802F-8A87CB3862A2}">
      <dsp:nvSpPr>
        <dsp:cNvPr id="0" name=""/>
        <dsp:cNvSpPr/>
      </dsp:nvSpPr>
      <dsp:spPr>
        <a:xfrm>
          <a:off x="0" y="205083"/>
          <a:ext cx="8128000" cy="19246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The majority of pupils appear to make better progress and achieve better results when taught in a dyslexia friendly way</a:t>
          </a:r>
        </a:p>
      </dsp:txBody>
      <dsp:txXfrm>
        <a:off x="93954" y="299037"/>
        <a:ext cx="7940092" cy="1736741"/>
      </dsp:txXfrm>
    </dsp:sp>
    <dsp:sp modelId="{B2290265-DDA5-4939-992C-9F39039B860A}">
      <dsp:nvSpPr>
        <dsp:cNvPr id="0" name=""/>
        <dsp:cNvSpPr/>
      </dsp:nvSpPr>
      <dsp:spPr>
        <a:xfrm>
          <a:off x="0" y="2129733"/>
          <a:ext cx="8128000" cy="57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064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This is seen  regardless of learning need</a:t>
          </a:r>
        </a:p>
      </dsp:txBody>
      <dsp:txXfrm>
        <a:off x="0" y="2129733"/>
        <a:ext cx="8128000" cy="579600"/>
      </dsp:txXfrm>
    </dsp:sp>
    <dsp:sp modelId="{C352881E-1816-41F8-9C68-B3AA116FE1E1}">
      <dsp:nvSpPr>
        <dsp:cNvPr id="0" name=""/>
        <dsp:cNvSpPr/>
      </dsp:nvSpPr>
      <dsp:spPr>
        <a:xfrm>
          <a:off x="0" y="2709333"/>
          <a:ext cx="8128000" cy="19246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Best practice is to teach all students as if they are dyslexic</a:t>
          </a:r>
        </a:p>
      </dsp:txBody>
      <dsp:txXfrm>
        <a:off x="93954" y="2803287"/>
        <a:ext cx="7940092" cy="1736741"/>
      </dsp:txXfrm>
    </dsp:sp>
    <dsp:sp modelId="{0D91DF43-03FF-4B81-A502-B3B84E86810F}">
      <dsp:nvSpPr>
        <dsp:cNvPr id="0" name=""/>
        <dsp:cNvSpPr/>
      </dsp:nvSpPr>
      <dsp:spPr>
        <a:xfrm>
          <a:off x="0" y="4633983"/>
          <a:ext cx="8128000" cy="57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064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Source : Nottingham City Guide to Dyslexia Friendly Schools </a:t>
          </a:r>
        </a:p>
      </dsp:txBody>
      <dsp:txXfrm>
        <a:off x="0" y="4633983"/>
        <a:ext cx="8128000" cy="5796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39E12-98F2-455A-920E-C05813245151}">
      <dsp:nvSpPr>
        <dsp:cNvPr id="0" name=""/>
        <dsp:cNvSpPr/>
      </dsp:nvSpPr>
      <dsp:spPr>
        <a:xfrm>
          <a:off x="1512371" y="0"/>
          <a:ext cx="4525963" cy="4525963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A5F6E-0415-4C07-80DF-9445EC7C5192}">
      <dsp:nvSpPr>
        <dsp:cNvPr id="0" name=""/>
        <dsp:cNvSpPr/>
      </dsp:nvSpPr>
      <dsp:spPr>
        <a:xfrm>
          <a:off x="3775352" y="455027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mic Sans MS" panose="030F0702030302020204" pitchFamily="66" charset="0"/>
            </a:rPr>
            <a:t>Small steps to build in success</a:t>
          </a:r>
        </a:p>
      </dsp:txBody>
      <dsp:txXfrm>
        <a:off x="3827652" y="507327"/>
        <a:ext cx="2837275" cy="966780"/>
      </dsp:txXfrm>
    </dsp:sp>
    <dsp:sp modelId="{8B2F95ED-DF1D-4B04-A2E4-C38526D6CC55}">
      <dsp:nvSpPr>
        <dsp:cNvPr id="0" name=""/>
        <dsp:cNvSpPr/>
      </dsp:nvSpPr>
      <dsp:spPr>
        <a:xfrm>
          <a:off x="3826776" y="1684784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mic Sans MS" panose="030F0702030302020204" pitchFamily="66" charset="0"/>
            </a:rPr>
            <a:t>Multi-sensory</a:t>
          </a:r>
        </a:p>
      </dsp:txBody>
      <dsp:txXfrm>
        <a:off x="3879076" y="1737084"/>
        <a:ext cx="2837275" cy="966780"/>
      </dsp:txXfrm>
    </dsp:sp>
    <dsp:sp modelId="{95B9B2C5-B33A-4932-A22C-A5F718E6451C}">
      <dsp:nvSpPr>
        <dsp:cNvPr id="0" name=""/>
        <dsp:cNvSpPr/>
      </dsp:nvSpPr>
      <dsp:spPr>
        <a:xfrm>
          <a:off x="3775352" y="2865632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omic Sans MS" panose="030F0702030302020204" pitchFamily="66" charset="0"/>
            </a:rPr>
            <a:t>Structured and systematic</a:t>
          </a:r>
        </a:p>
      </dsp:txBody>
      <dsp:txXfrm>
        <a:off x="3827652" y="2917932"/>
        <a:ext cx="2837275" cy="966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215FB-1179-4660-96D7-CDD896B9A22D}">
      <dsp:nvSpPr>
        <dsp:cNvPr id="0" name=""/>
        <dsp:cNvSpPr/>
      </dsp:nvSpPr>
      <dsp:spPr>
        <a:xfrm>
          <a:off x="3315802" y="2118894"/>
          <a:ext cx="1730122" cy="1691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mic Sans MS" pitchFamily="66" charset="0"/>
            </a:rPr>
            <a:t>Teaching should be</a:t>
          </a:r>
        </a:p>
      </dsp:txBody>
      <dsp:txXfrm>
        <a:off x="3569173" y="2366618"/>
        <a:ext cx="1223380" cy="1196116"/>
      </dsp:txXfrm>
    </dsp:sp>
    <dsp:sp modelId="{5AD55F88-9A9D-4F0E-BFBF-6F749CC2BD60}">
      <dsp:nvSpPr>
        <dsp:cNvPr id="0" name=""/>
        <dsp:cNvSpPr/>
      </dsp:nvSpPr>
      <dsp:spPr>
        <a:xfrm rot="16085682">
          <a:off x="4029015" y="1640952"/>
          <a:ext cx="233261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065167" y="1781942"/>
        <a:ext cx="163283" cy="318061"/>
      </dsp:txXfrm>
    </dsp:sp>
    <dsp:sp modelId="{E17637F9-5824-4E32-8013-A6A43C1D5208}">
      <dsp:nvSpPr>
        <dsp:cNvPr id="0" name=""/>
        <dsp:cNvSpPr/>
      </dsp:nvSpPr>
      <dsp:spPr>
        <a:xfrm>
          <a:off x="3189739" y="120653"/>
          <a:ext cx="1844895" cy="15591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omic Sans MS" pitchFamily="66" charset="0"/>
            </a:rPr>
            <a:t>1 Structured </a:t>
          </a:r>
        </a:p>
      </dsp:txBody>
      <dsp:txXfrm>
        <a:off x="3459918" y="348981"/>
        <a:ext cx="1304537" cy="1102467"/>
      </dsp:txXfrm>
    </dsp:sp>
    <dsp:sp modelId="{784925EB-91DE-405C-9DCB-D69B3B1DE791}">
      <dsp:nvSpPr>
        <dsp:cNvPr id="0" name=""/>
        <dsp:cNvSpPr/>
      </dsp:nvSpPr>
      <dsp:spPr>
        <a:xfrm rot="21446856">
          <a:off x="5165771" y="2649223"/>
          <a:ext cx="291521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5165814" y="2757190"/>
        <a:ext cx="204065" cy="318061"/>
      </dsp:txXfrm>
    </dsp:sp>
    <dsp:sp modelId="{7014D2A3-998F-42C7-9CF5-D093BA98A4C6}">
      <dsp:nvSpPr>
        <dsp:cNvPr id="0" name=""/>
        <dsp:cNvSpPr/>
      </dsp:nvSpPr>
      <dsp:spPr>
        <a:xfrm>
          <a:off x="5593516" y="2084207"/>
          <a:ext cx="1702017" cy="15591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2 </a:t>
          </a:r>
          <a:r>
            <a:rPr lang="en-GB" sz="1800" kern="1200" dirty="0">
              <a:latin typeface="Comic Sans MS" pitchFamily="66" charset="0"/>
            </a:rPr>
            <a:t>Sequential</a:t>
          </a:r>
          <a:r>
            <a:rPr lang="en-GB" sz="1800" kern="1200" dirty="0"/>
            <a:t> </a:t>
          </a:r>
          <a:endParaRPr lang="en-GB" sz="1800" kern="1200" dirty="0">
            <a:latin typeface="Comic Sans MS" pitchFamily="66" charset="0"/>
          </a:endParaRPr>
        </a:p>
      </dsp:txBody>
      <dsp:txXfrm>
        <a:off x="5842771" y="2312535"/>
        <a:ext cx="1203507" cy="1102467"/>
      </dsp:txXfrm>
    </dsp:sp>
    <dsp:sp modelId="{8549DFB6-4C48-46FA-8ABC-55AFD45750A7}">
      <dsp:nvSpPr>
        <dsp:cNvPr id="0" name=""/>
        <dsp:cNvSpPr/>
      </dsp:nvSpPr>
      <dsp:spPr>
        <a:xfrm rot="5210991">
          <a:off x="4093249" y="3816636"/>
          <a:ext cx="298180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135518" y="3877997"/>
        <a:ext cx="208726" cy="318061"/>
      </dsp:txXfrm>
    </dsp:sp>
    <dsp:sp modelId="{75E603D3-53B7-43AA-9FD5-81B9BDCCA9CD}">
      <dsp:nvSpPr>
        <dsp:cNvPr id="0" name=""/>
        <dsp:cNvSpPr/>
      </dsp:nvSpPr>
      <dsp:spPr>
        <a:xfrm>
          <a:off x="3330460" y="4370230"/>
          <a:ext cx="1941326" cy="15591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omic Sans MS" pitchFamily="66" charset="0"/>
            </a:rPr>
            <a:t>3 Cumulative</a:t>
          </a:r>
        </a:p>
      </dsp:txBody>
      <dsp:txXfrm>
        <a:off x="3614761" y="4598558"/>
        <a:ext cx="1372724" cy="1102467"/>
      </dsp:txXfrm>
    </dsp:sp>
    <dsp:sp modelId="{376E50F6-2D66-4369-BFA9-6BC2F9A32C3B}">
      <dsp:nvSpPr>
        <dsp:cNvPr id="0" name=""/>
        <dsp:cNvSpPr/>
      </dsp:nvSpPr>
      <dsp:spPr>
        <a:xfrm rot="10800000">
          <a:off x="3065111" y="2699626"/>
          <a:ext cx="177154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3118257" y="2805646"/>
        <a:ext cx="124008" cy="318061"/>
      </dsp:txXfrm>
    </dsp:sp>
    <dsp:sp modelId="{7EB40B9A-4070-4998-A471-C7A6F6D5E70C}">
      <dsp:nvSpPr>
        <dsp:cNvPr id="0" name=""/>
        <dsp:cNvSpPr/>
      </dsp:nvSpPr>
      <dsp:spPr>
        <a:xfrm>
          <a:off x="1015275" y="2185115"/>
          <a:ext cx="1966272" cy="155912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omic Sans MS" pitchFamily="66" charset="0"/>
            </a:rPr>
            <a:t>4  Thorough</a:t>
          </a:r>
        </a:p>
      </dsp:txBody>
      <dsp:txXfrm>
        <a:off x="1303229" y="2413443"/>
        <a:ext cx="1390364" cy="11024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9EE1F8-25DE-4213-BD37-6B0ABEC35522}">
      <dsp:nvSpPr>
        <dsp:cNvPr id="0" name=""/>
        <dsp:cNvSpPr/>
      </dsp:nvSpPr>
      <dsp:spPr>
        <a:xfrm rot="5400000">
          <a:off x="-308113" y="310377"/>
          <a:ext cx="2054086" cy="14378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*</a:t>
          </a:r>
        </a:p>
      </dsp:txBody>
      <dsp:txXfrm rot="-5400000">
        <a:off x="0" y="721194"/>
        <a:ext cx="1437860" cy="616226"/>
      </dsp:txXfrm>
    </dsp:sp>
    <dsp:sp modelId="{240E3886-099C-43CB-9259-37D371867E4F}">
      <dsp:nvSpPr>
        <dsp:cNvPr id="0" name=""/>
        <dsp:cNvSpPr/>
      </dsp:nvSpPr>
      <dsp:spPr>
        <a:xfrm rot="5400000">
          <a:off x="4221409" y="-2792614"/>
          <a:ext cx="1335156" cy="69203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>
              <a:solidFill>
                <a:srgbClr val="0070C0"/>
              </a:solidFill>
              <a:latin typeface="Comic Sans MS" pitchFamily="66" charset="0"/>
            </a:rPr>
            <a:t>There are no surprises as the learner knows what to expect within the session.</a:t>
          </a:r>
        </a:p>
      </dsp:txBody>
      <dsp:txXfrm rot="-5400000">
        <a:off x="1428795" y="65177"/>
        <a:ext cx="6855208" cy="1204802"/>
      </dsp:txXfrm>
    </dsp:sp>
    <dsp:sp modelId="{D42FC4AC-7660-4675-8616-5533554CF9E6}">
      <dsp:nvSpPr>
        <dsp:cNvPr id="0" name=""/>
        <dsp:cNvSpPr/>
      </dsp:nvSpPr>
      <dsp:spPr>
        <a:xfrm rot="5400000">
          <a:off x="-308113" y="2174308"/>
          <a:ext cx="2054086" cy="14378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*</a:t>
          </a:r>
        </a:p>
      </dsp:txBody>
      <dsp:txXfrm rot="-5400000">
        <a:off x="0" y="2585125"/>
        <a:ext cx="1437860" cy="616226"/>
      </dsp:txXfrm>
    </dsp:sp>
    <dsp:sp modelId="{3FB61190-6972-409C-B3BD-7EE14CDF8091}">
      <dsp:nvSpPr>
        <dsp:cNvPr id="0" name=""/>
        <dsp:cNvSpPr/>
      </dsp:nvSpPr>
      <dsp:spPr>
        <a:xfrm rot="5400000">
          <a:off x="4230475" y="-871196"/>
          <a:ext cx="1335156" cy="69203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>
              <a:solidFill>
                <a:srgbClr val="0070C0"/>
              </a:solidFill>
              <a:latin typeface="Comic Sans MS" pitchFamily="66" charset="0"/>
            </a:rPr>
            <a:t>All teaching is linked.</a:t>
          </a:r>
        </a:p>
      </dsp:txBody>
      <dsp:txXfrm rot="-5400000">
        <a:off x="1437861" y="1986595"/>
        <a:ext cx="6855208" cy="1204802"/>
      </dsp:txXfrm>
    </dsp:sp>
    <dsp:sp modelId="{98DC1334-764F-49E7-974F-F7A831C6995C}">
      <dsp:nvSpPr>
        <dsp:cNvPr id="0" name=""/>
        <dsp:cNvSpPr/>
      </dsp:nvSpPr>
      <dsp:spPr>
        <a:xfrm rot="5400000">
          <a:off x="-308113" y="4038239"/>
          <a:ext cx="2054086" cy="14378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*</a:t>
          </a:r>
        </a:p>
      </dsp:txBody>
      <dsp:txXfrm rot="-5400000">
        <a:off x="0" y="4449056"/>
        <a:ext cx="1437860" cy="616226"/>
      </dsp:txXfrm>
    </dsp:sp>
    <dsp:sp modelId="{E886814C-F2C2-430A-B415-2A177F2C0375}">
      <dsp:nvSpPr>
        <dsp:cNvPr id="0" name=""/>
        <dsp:cNvSpPr/>
      </dsp:nvSpPr>
      <dsp:spPr>
        <a:xfrm rot="5400000">
          <a:off x="4230475" y="1235291"/>
          <a:ext cx="1335156" cy="69203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 dirty="0">
              <a:solidFill>
                <a:srgbClr val="0070C0"/>
              </a:solidFill>
              <a:latin typeface="Comic Sans MS" pitchFamily="66" charset="0"/>
            </a:rPr>
            <a:t>New tasks are built upon previously remembered material.</a:t>
          </a:r>
        </a:p>
      </dsp:txBody>
      <dsp:txXfrm rot="-5400000">
        <a:off x="1437861" y="4093083"/>
        <a:ext cx="6855208" cy="12048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2562C6-585D-4C97-A760-C37E258D909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1666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64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05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167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319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7699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03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157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018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1443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249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2288C8-AC10-4850-9359-E9E50B874B1A}" type="slidenum">
              <a:rPr lang="en-GB" smtClean="0"/>
              <a:pPr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4262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2288C8-AC10-4850-9359-E9E50B874B1A}" type="slidenum">
              <a:rPr lang="en-GB" smtClean="0"/>
              <a:pPr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411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8/17/2026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30842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410F5-BC50-0C90-C6C8-65F05870A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DD30B6-707D-F292-B637-E9620DC23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DECE-925F-40BB-A610-91DD68AA377E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F90C90-BEC0-8E26-AB5E-DDE4C7717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1DC124-194D-4C10-4E9C-3DE187FFA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8352-CC87-4711-8E04-6461DA13C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545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FDE6D0-598B-0AF7-439D-77C272CB8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4DECE-925F-40BB-A610-91DD68AA377E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EC79A9-FE73-09C7-7005-8824CAAE7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93F46D-BEE1-3C92-536D-AC18C9B32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78352-CC87-4711-8E04-6461DA13C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8572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9C07-9E1D-48FB-9655-3E79375E5C71}" type="datetimeFigureOut">
              <a:rPr lang="en-US" smtClean="0"/>
              <a:pPr/>
              <a:t>8/17/2026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D30B-14FD-4B17-B0CF-346A8298E1E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223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17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98" r:id="rId3"/>
    <p:sldLayoutId id="2147483699" r:id="rId4"/>
    <p:sldLayoutId id="2147483700" r:id="rId5"/>
    <p:sldLayoutId id="214748370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uctural-learning.com/post/multisensory-learning-in-the-classroom-a-teachers-guide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image" Target="../media/image4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gif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812B0-17EB-2D41-7390-D2970BF65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EF10A-8EED-DA6A-4260-D53C6952D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Multisensory learning in the classroom: A teacher's guide (structural-learning.com)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149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Positive Working Environment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838200" y="1473200"/>
            <a:ext cx="10515600" cy="470376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Pupils have no difficulty in recognising the learning environment in which they can succeed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major influence is the </a:t>
            </a:r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climate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the classroom rather than any specific techniques or special methodology</a:t>
            </a:r>
          </a:p>
          <a:p>
            <a:pPr marL="0" indent="0"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Patience, time, attitude</a:t>
            </a:r>
          </a:p>
          <a:p>
            <a:pPr marL="0" indent="0">
              <a:buNone/>
            </a:pPr>
            <a:endParaRPr lang="en-GB" sz="2400" dirty="0">
              <a:solidFill>
                <a:srgbClr val="00B0F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4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8655" y="4521200"/>
            <a:ext cx="2063345" cy="23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911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Dyslexia friendly teaching has benefits,</a:t>
            </a:r>
            <a:br>
              <a:rPr lang="en-GB" dirty="0"/>
            </a:br>
            <a:r>
              <a:rPr lang="en-GB" dirty="0"/>
              <a:t>pupils..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276600" y="2133600"/>
            <a:ext cx="8915400" cy="3778250"/>
          </a:xfrm>
        </p:spPr>
        <p:txBody>
          <a:bodyPr>
            <a:normAutofit/>
          </a:bodyPr>
          <a:lstStyle/>
          <a:p>
            <a:r>
              <a:rPr lang="en-GB" sz="2400" dirty="0"/>
              <a:t>Benefits all pupils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968500" y="1888066"/>
          <a:ext cx="8128000" cy="3890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879600" y="5956300"/>
            <a:ext cx="9486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These are seen as the keys to maximising strengths and minimising weaknesses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>
                <a:solidFill>
                  <a:srgbClr val="000000"/>
                </a:solidFill>
                <a:latin typeface="Comic Sans MS" panose="030F0702030302020204" pitchFamily="66" charset="0"/>
              </a:rPr>
              <a:t>Dyslexia-friendly support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5719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Procedures for working with dyslexic learners</a:t>
            </a:r>
            <a:br>
              <a:rPr lang="en-GB" dirty="0">
                <a:latin typeface="Comic Sans MS" pitchFamily="66" charset="0"/>
              </a:rPr>
            </a:b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36618" y="1421394"/>
            <a:ext cx="6970451" cy="4599160"/>
          </a:xfrm>
          <a:prstGeom prst="rect">
            <a:avLst/>
          </a:prstGeom>
        </p:spPr>
        <p:txBody>
          <a:bodyPr>
            <a:normAutofit/>
          </a:bodyPr>
          <a:lstStyle/>
          <a:p>
            <a:endParaRPr lang="en-GB" sz="2700" b="1" dirty="0">
              <a:latin typeface="Comic Sans MS" pitchFamily="66" charset="0"/>
            </a:endParaRP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Make sure the learner understands the task</a:t>
            </a: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Encourage a ‘Have a go attitude’</a:t>
            </a: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Look for the ‘positive’ </a:t>
            </a:r>
          </a:p>
          <a:p>
            <a:pPr>
              <a:buNone/>
            </a:pPr>
            <a:r>
              <a:rPr lang="en-GB" sz="2700" i="1" dirty="0"/>
              <a:t>                     </a:t>
            </a:r>
          </a:p>
        </p:txBody>
      </p:sp>
      <p:pic>
        <p:nvPicPr>
          <p:cNvPr id="13313" name="Picture 1" descr="C:\Users\amelia\Downloads\Small-Steps-Big-Rewards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35428" y="4606893"/>
            <a:ext cx="3483006" cy="15661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0303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br>
              <a:rPr lang="en-GB" dirty="0"/>
            </a:br>
            <a:r>
              <a:rPr lang="en-GB" dirty="0"/>
              <a:t>Task..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27354" y="1407622"/>
            <a:ext cx="9544007" cy="3777622"/>
          </a:xfrm>
        </p:spPr>
        <p:txBody>
          <a:bodyPr>
            <a:noAutofit/>
          </a:bodyPr>
          <a:lstStyle/>
          <a:p>
            <a:r>
              <a:rPr lang="en-GB" sz="2400" dirty="0"/>
              <a:t>To encourage a sense of pride in their strengths </a:t>
            </a:r>
          </a:p>
          <a:p>
            <a:endParaRPr lang="en-GB" sz="2400" dirty="0"/>
          </a:p>
          <a:p>
            <a:r>
              <a:rPr lang="en-GB" sz="2400" dirty="0"/>
              <a:t>Have an understanding of their weaknesses </a:t>
            </a:r>
          </a:p>
          <a:p>
            <a:endParaRPr lang="en-GB" sz="2400" dirty="0"/>
          </a:p>
          <a:p>
            <a:r>
              <a:rPr lang="en-GB" sz="2400" dirty="0"/>
              <a:t>Allow alternative forms of recording for pupils to show their knowledge</a:t>
            </a:r>
          </a:p>
          <a:p>
            <a:endParaRPr lang="en-GB" sz="2400" dirty="0"/>
          </a:p>
          <a:p>
            <a:r>
              <a:rPr lang="en-GB" sz="2400" dirty="0"/>
              <a:t>Use alternative methods of presenting information to enhance learning and make lessons fun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2C0E6-1AB4-43F1-B44C-9FFEAC015FF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018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5671" y="1106743"/>
            <a:ext cx="5915025" cy="994172"/>
          </a:xfrm>
        </p:spPr>
        <p:txBody>
          <a:bodyPr>
            <a:normAutofit/>
          </a:bodyPr>
          <a:lstStyle/>
          <a:p>
            <a:r>
              <a:rPr lang="en-GB" dirty="0"/>
              <a:t>Building self confidence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99992" y="2186862"/>
            <a:ext cx="8193385" cy="4241098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The language of:</a:t>
            </a:r>
          </a:p>
          <a:p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 </a:t>
            </a:r>
          </a:p>
          <a:p>
            <a:endParaRPr lang="en-GB" sz="3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Hope  </a:t>
            </a:r>
          </a:p>
          <a:p>
            <a:endParaRPr lang="en-GB" sz="3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Possibility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>
                <a:latin typeface="Comic Sans MS" pitchFamily="66" charset="0"/>
              </a:rPr>
              <a:t>From Hughes, M and Vass, A (2001) Strategies for closing the learning gap </a:t>
            </a:r>
          </a:p>
        </p:txBody>
      </p:sp>
      <p:pic>
        <p:nvPicPr>
          <p:cNvPr id="8193" name="Picture 1" descr="C:\Users\amelia\Downloads\7790445-confidence-building-self-esteem-and-belief-psychology-Stock-Ph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4461" y="3153693"/>
            <a:ext cx="5278915" cy="21075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3083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104346"/>
            <a:ext cx="11481847" cy="1325563"/>
          </a:xfrm>
        </p:spPr>
        <p:txBody>
          <a:bodyPr>
            <a:normAutofit/>
          </a:bodyPr>
          <a:lstStyle/>
          <a:p>
            <a:r>
              <a:rPr lang="en-GB" dirty="0"/>
              <a:t>‘Actively seek and find something that merits praise...... and use specific praise’</a:t>
            </a:r>
            <a:br>
              <a:rPr lang="en-GB" dirty="0"/>
            </a:br>
            <a:r>
              <a:rPr lang="en-GB" sz="2000" dirty="0"/>
              <a:t>Leicester City Council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7990" y="1383905"/>
            <a:ext cx="10397109" cy="4559300"/>
          </a:xfrm>
        </p:spPr>
        <p:txBody>
          <a:bodyPr>
            <a:normAutofit/>
          </a:bodyPr>
          <a:lstStyle/>
          <a:p>
            <a:r>
              <a:rPr lang="en-GB" sz="2400" dirty="0"/>
              <a:t>Pupils with </a:t>
            </a:r>
            <a:r>
              <a:rPr lang="en-GB" sz="2400" dirty="0" err="1"/>
              <a:t>SpLD</a:t>
            </a:r>
            <a:r>
              <a:rPr lang="en-GB" sz="2400" dirty="0"/>
              <a:t> should not be in lower sets simply on the basis of their assessed level of literacy skills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They often have clear areas of strength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They can make a valuable contribution to their class and the school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Areas of difficulty should be noted and curriculums should be adjusted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This will enable teachers to differentiate effectively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support strategies – teacher’s could</a:t>
            </a:r>
            <a:r>
              <a:rPr lang="en-GB" dirty="0">
                <a:latin typeface="Comic Sans MS" panose="030F0702030302020204" pitchFamily="66" charset="0"/>
              </a:rPr>
              <a:t>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923453" y="1905001"/>
            <a:ext cx="9216427" cy="4504852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frequent repetition and re-teaching in order to transfer information to long term memory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over-learning through seeing, saying, hearing, writing and physical movement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opportunities for role play – acting out everyday situations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 down the speed of initial presentations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games that reinforce common language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7069" y="737595"/>
            <a:ext cx="3875607" cy="387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822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Principles of the teaching approach for dyslexic learners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</a:t>
            </a:r>
            <a:r>
              <a:rPr lang="en-GB" i="1" dirty="0">
                <a:latin typeface="Comic Sans MS" panose="030F0702030302020204" pitchFamily="66" charset="0"/>
              </a:rPr>
              <a:t>If the child does not learn in the way in which we teach, then we must teach him in the way in which he learns 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’ </a:t>
            </a:r>
          </a:p>
          <a:p>
            <a:r>
              <a:rPr lang="en-GB" dirty="0">
                <a:latin typeface="Comic Sans MS" panose="030F0702030302020204" pitchFamily="66" charset="0"/>
              </a:rPr>
              <a:t>Harry </a:t>
            </a:r>
            <a:r>
              <a:rPr lang="en-GB" dirty="0" err="1">
                <a:latin typeface="Comic Sans MS" panose="030F0702030302020204" pitchFamily="66" charset="0"/>
              </a:rPr>
              <a:t>Chasty</a:t>
            </a:r>
            <a:r>
              <a:rPr lang="en-GB" dirty="0">
                <a:latin typeface="Comic Sans MS" panose="030F0702030302020204" pitchFamily="66" charset="0"/>
              </a:rPr>
              <a:t> (Pollock &amp; Waller,1997:176)</a:t>
            </a:r>
          </a:p>
          <a:p>
            <a:r>
              <a:rPr lang="en-GB" dirty="0">
                <a:latin typeface="Comic Sans MS" panose="030F0702030302020204" pitchFamily="66" charset="0"/>
              </a:rPr>
              <a:t>Darren O’Connor</a:t>
            </a:r>
          </a:p>
        </p:txBody>
      </p:sp>
      <p:pic>
        <p:nvPicPr>
          <p:cNvPr id="32770" name="Picture 2" descr="https://s-media-cache-ak0.pinimg.com/236x/c5/2e/b6/c52eb6a5758763d49d0170af86802c7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00256" y="188640"/>
            <a:ext cx="2103884" cy="1577914"/>
          </a:xfrm>
          <a:prstGeom prst="rect">
            <a:avLst/>
          </a:prstGeom>
          <a:noFill/>
        </p:spPr>
      </p:pic>
      <p:pic>
        <p:nvPicPr>
          <p:cNvPr id="32772" name="Picture 4" descr="http://www.earlylearninghq.org.uk/wp-content/uploads/2012/10/Dyslexia-cards-preview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35560" y="5301209"/>
            <a:ext cx="4464496" cy="1340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The difficulty</a:t>
            </a:r>
          </a:p>
          <a:p>
            <a:endParaRPr lang="en-GB" sz="2400" dirty="0"/>
          </a:p>
          <a:p>
            <a:r>
              <a:rPr lang="en-GB" sz="2400" dirty="0"/>
              <a:t>The task</a:t>
            </a:r>
          </a:p>
          <a:p>
            <a:endParaRPr lang="en-GB" sz="2400" dirty="0"/>
          </a:p>
          <a:p>
            <a:r>
              <a:rPr lang="en-GB" sz="2400" dirty="0"/>
              <a:t>Oral language</a:t>
            </a:r>
          </a:p>
          <a:p>
            <a:endParaRPr lang="en-GB" sz="2400" dirty="0"/>
          </a:p>
          <a:p>
            <a:r>
              <a:rPr lang="en-GB" sz="2400" dirty="0"/>
              <a:t>The teaching approach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Teaching procedures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024" y="476672"/>
            <a:ext cx="39370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713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48680"/>
            <a:ext cx="8229600" cy="2304256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It has been shown that early recognition and appropriate intervention can make a significant difference to the dyslexic learner</a:t>
            </a:r>
            <a:r>
              <a:rPr lang="en-GB" dirty="0"/>
              <a:t>. </a:t>
            </a:r>
            <a:br>
              <a:rPr lang="en-GB" dirty="0">
                <a:latin typeface="Comic Sans MS" panose="030F0702030302020204" pitchFamily="66" charset="0"/>
              </a:rPr>
            </a:b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2708920"/>
            <a:ext cx="8229600" cy="3240360"/>
          </a:xfrm>
        </p:spPr>
        <p:txBody>
          <a:bodyPr>
            <a:normAutofit/>
          </a:bodyPr>
          <a:lstStyle/>
          <a:p>
            <a:endParaRPr lang="en-GB" b="1" dirty="0"/>
          </a:p>
          <a:p>
            <a:pPr marL="0" indent="0">
              <a:buNone/>
            </a:pPr>
            <a:r>
              <a:rPr lang="en-GB" dirty="0"/>
              <a:t>To develop an appropriate methodology it is necessary to understand 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The difficulty                  </a:t>
            </a:r>
          </a:p>
          <a:p>
            <a:pPr marL="514350" indent="-514350">
              <a:buNone/>
            </a:pPr>
            <a:endParaRPr lang="en-GB" i="1" dirty="0"/>
          </a:p>
          <a:p>
            <a:pPr marL="514350" indent="-514350">
              <a:buNone/>
            </a:pPr>
            <a:r>
              <a:rPr lang="en-GB" i="1" dirty="0"/>
              <a:t>2. The task that must be learned and performed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726" y="581538"/>
            <a:ext cx="7886700" cy="144016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1</a:t>
            </a:r>
            <a:r>
              <a:rPr lang="en-GB" dirty="0"/>
              <a:t>. The Difficulty</a:t>
            </a:r>
            <a:b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br>
              <a:rPr lang="en-GB" dirty="0">
                <a:latin typeface="Comic Sans MS" panose="030F0702030302020204" pitchFamily="66" charset="0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841986" y="1301618"/>
            <a:ext cx="7886700" cy="4167784"/>
          </a:xfrm>
        </p:spPr>
        <p:txBody>
          <a:bodyPr>
            <a:normAutofit/>
          </a:bodyPr>
          <a:lstStyle/>
          <a:p>
            <a:pPr lvl="0"/>
            <a:r>
              <a:rPr lang="en-GB" sz="2800" dirty="0"/>
              <a:t>Research studies show evidence that:</a:t>
            </a:r>
          </a:p>
          <a:p>
            <a:pPr lvl="0"/>
            <a:r>
              <a:rPr lang="en-GB" sz="2800" dirty="0"/>
              <a:t>neurological deficits in sensory processing systems,</a:t>
            </a:r>
          </a:p>
          <a:p>
            <a:pPr lvl="0"/>
            <a:r>
              <a:rPr lang="en-GB" sz="2800" dirty="0"/>
              <a:t> anomalies in language processing areas of the brain and</a:t>
            </a:r>
          </a:p>
          <a:p>
            <a:pPr lvl="0"/>
            <a:r>
              <a:rPr lang="en-GB" sz="2800" dirty="0"/>
              <a:t> anomalies in the functioning of the cerebellum….</a:t>
            </a:r>
          </a:p>
        </p:txBody>
      </p:sp>
      <p:pic>
        <p:nvPicPr>
          <p:cNvPr id="1026" name="Picture 2" descr="Prin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1920" y="44624"/>
            <a:ext cx="288032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Have </a:t>
            </a:r>
            <a:r>
              <a:rPr lang="en-GB" sz="3600"/>
              <a:t>an affect on…</a:t>
            </a:r>
            <a:br>
              <a:rPr lang="en-GB" sz="3600" dirty="0">
                <a:latin typeface="Comic Sans MS" panose="030F0702030302020204" pitchFamily="66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  <a:p>
            <a:pPr lvl="0"/>
            <a:r>
              <a:rPr lang="en-GB" sz="2400" dirty="0"/>
              <a:t>The development of phonemic and phonological segmentation skills, 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The development of motor and visual –spatial skills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The learning of skills to an automatic level</a:t>
            </a:r>
          </a:p>
          <a:p>
            <a:endParaRPr lang="en-GB" dirty="0"/>
          </a:p>
        </p:txBody>
      </p:sp>
      <p:pic>
        <p:nvPicPr>
          <p:cNvPr id="2050" name="Picture 2" descr="http://media2.picsearch.com/is?-bmZS9xbhlmkcRwSnBaJtqN4hjm-XJN5GAzD95FOTaQ&amp;height=25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0" y="116632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media5.picsearch.com/is?hvpK5JbvObV8heXt12Ak6gSMOhTBAqVpVfnsixE38xw&amp;height=25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5176" y="3805166"/>
            <a:ext cx="1898848" cy="18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280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These deficits have implications for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b="1" dirty="0"/>
              <a:t>  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dirty="0"/>
              <a:t>a .  Working Memory – </a:t>
            </a:r>
            <a:r>
              <a:rPr lang="en-GB" sz="1800" dirty="0"/>
              <a:t>where information from the senses is 	processed and passed to cognitive centres for further      	processing</a:t>
            </a:r>
          </a:p>
          <a:p>
            <a:pPr>
              <a:buNone/>
            </a:pPr>
            <a:r>
              <a:rPr lang="en-GB" sz="1800" dirty="0"/>
              <a:t>                                      </a:t>
            </a:r>
          </a:p>
          <a:p>
            <a:pPr>
              <a:buNone/>
            </a:pPr>
            <a:r>
              <a:rPr lang="en-GB" dirty="0"/>
              <a:t>b.   Long-term memory - Recall</a:t>
            </a:r>
          </a:p>
        </p:txBody>
      </p:sp>
      <p:pic>
        <p:nvPicPr>
          <p:cNvPr id="1026" name="Picture 2" descr="C:\Users\amelia\Downloads\memory_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52926" y="1500175"/>
            <a:ext cx="3333750" cy="2371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2. 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en-GB" sz="4000" dirty="0"/>
          </a:p>
          <a:p>
            <a:pPr algn="ctr">
              <a:buNone/>
            </a:pPr>
            <a:r>
              <a:rPr lang="en-GB" sz="4000" dirty="0"/>
              <a:t>To learn and use</a:t>
            </a:r>
          </a:p>
          <a:p>
            <a:pPr algn="ctr">
              <a:buNone/>
            </a:pPr>
            <a:endParaRPr lang="en-GB" sz="4000" dirty="0"/>
          </a:p>
          <a:p>
            <a:pPr algn="ctr">
              <a:buNone/>
            </a:pPr>
            <a:r>
              <a:rPr lang="en-GB" sz="4000" dirty="0"/>
              <a:t>and </a:t>
            </a:r>
          </a:p>
          <a:p>
            <a:pPr algn="ctr">
              <a:buNone/>
            </a:pPr>
            <a:endParaRPr lang="en-GB" sz="4000" dirty="0"/>
          </a:p>
          <a:p>
            <a:pPr algn="ctr">
              <a:buNone/>
            </a:pPr>
            <a:r>
              <a:rPr lang="en-GB" sz="4000" dirty="0"/>
              <a:t>to an automatic level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2050" name="Picture 2" descr="C:\Users\amelia\Downloads\literacy system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516" y="2569860"/>
            <a:ext cx="2438400" cy="1876425"/>
          </a:xfrm>
          <a:prstGeom prst="rect">
            <a:avLst/>
          </a:prstGeom>
          <a:noFill/>
        </p:spPr>
      </p:pic>
      <p:pic>
        <p:nvPicPr>
          <p:cNvPr id="2051" name="Picture 3" descr="C:\Users\amelia\Downloads\numeracy syst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82517" y="2102224"/>
            <a:ext cx="2076450" cy="2200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Dyslexic learners have difficulty with 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9735" y="2608597"/>
            <a:ext cx="7886700" cy="3703266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Learning and using a symbolic system e.g. alphabetic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Tasks of phonological processing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Mastering skills to an automatic level of performance</a:t>
            </a:r>
          </a:p>
          <a:p>
            <a:endParaRPr lang="en-GB" dirty="0"/>
          </a:p>
        </p:txBody>
      </p:sp>
      <p:pic>
        <p:nvPicPr>
          <p:cNvPr id="3074" name="Picture 2" descr="http://media3.picsearch.com/is?YHQB9RQys5wAMzNnaVgPAPP-JpacZm2OeFlH8ArIKfA&amp;height=26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979" y="176986"/>
            <a:ext cx="3320033" cy="232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Consequently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b="1" dirty="0">
              <a:latin typeface="Comic Sans MS" panose="030F0702030302020204" pitchFamily="66" charset="0"/>
            </a:endParaRPr>
          </a:p>
          <a:p>
            <a:pPr lvl="0"/>
            <a:r>
              <a:rPr lang="en-GB" dirty="0"/>
              <a:t>The basic or low-level tasks of written language (and or other systems) require close attention and make great demands on the working memory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The difficulties are multiplied where tasks are complex or multi-level </a:t>
            </a:r>
          </a:p>
          <a:p>
            <a:endParaRPr lang="en-GB" dirty="0"/>
          </a:p>
        </p:txBody>
      </p:sp>
      <p:pic>
        <p:nvPicPr>
          <p:cNvPr id="4098" name="Picture 2" descr="http://static4.businessinsider.com/image/50210a70ecad04f13b000008/multitasking-is-making-you-dumb-infograph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920" y="4365105"/>
            <a:ext cx="3456384" cy="227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everydaylife.globalpost.com/DM-Resize/photos.demandstudios.com/getty/article/34/112/71019436.jpg?w=600&amp;h=600&amp;keep_ratio=1&amp;webp=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944" y="400256"/>
            <a:ext cx="3816424" cy="166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1206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Reading and writing are complex, information-processing tasks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194" name="Picture 2" descr="C:\Users\amelia\Downloads\reading_writing_link.132959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1291" y="1785926"/>
            <a:ext cx="6331789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52650" y="66684"/>
            <a:ext cx="7886700" cy="5616624"/>
          </a:xfrm>
        </p:spPr>
        <p:txBody>
          <a:bodyPr>
            <a:normAutofit fontScale="55000" lnSpcReduction="20000"/>
          </a:bodyPr>
          <a:lstStyle/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3400" dirty="0">
              <a:latin typeface="Comic Sans MS" panose="030F0702030302020204" pitchFamily="66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 key element of the programme</a:t>
            </a: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 structured approach is required</a:t>
            </a: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Vital in the development of literacy skills</a:t>
            </a: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The study pupil needs to be encouraged to extend and develop their oral language skills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813" y="66684"/>
            <a:ext cx="4433533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0267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Students with dyslexia  may have poor vocabulary due to :</a:t>
            </a:r>
            <a:br>
              <a:rPr lang="en-GB" sz="3600" dirty="0">
                <a:latin typeface="Comic Sans MS" pitchFamily="66" charset="0"/>
              </a:rPr>
            </a:br>
            <a:endParaRPr lang="en-GB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340768"/>
            <a:ext cx="7886700" cy="5328592"/>
          </a:xfrm>
        </p:spPr>
        <p:txBody>
          <a:bodyPr>
            <a:noAutofit/>
          </a:bodyPr>
          <a:lstStyle/>
          <a:p>
            <a:pPr>
              <a:buNone/>
            </a:pPr>
            <a:endParaRPr lang="en-GB" sz="2400" dirty="0">
              <a:latin typeface="Comic Sans MS" pitchFamily="66" charset="0"/>
            </a:endParaRPr>
          </a:p>
          <a:p>
            <a:r>
              <a:rPr lang="en-GB" sz="2400" dirty="0"/>
              <a:t>Limited life experiences          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Specific difficulties learning and remembering new words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Problems accessing words stored in the memory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Feeling de-motivated or disinterested in the topic or learning process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982" y="1"/>
            <a:ext cx="9180368" cy="1124744"/>
          </a:xfrm>
        </p:spPr>
        <p:txBody>
          <a:bodyPr>
            <a:normAutofit/>
          </a:bodyPr>
          <a:lstStyle/>
          <a:p>
            <a:r>
              <a:rPr lang="en-GB" dirty="0"/>
              <a:t>A limited vocabulary means that students may not be able to :</a:t>
            </a:r>
          </a:p>
        </p:txBody>
      </p:sp>
      <p:sp>
        <p:nvSpPr>
          <p:cNvPr id="4" name="AutoShape 2" descr="data:image/jpeg;base64,/9j/4AAQSkZJRgABAQAAAQABAAD/2wCEAAkGBhQSDxUUDxAPDw8QDw8QEBAPEA8PDw8PFhAVFBUQFBIXHCYeFxkjGRQUHy8gJCcpLCwsFR4xNTAqNSYrLCkBCQoKDgwOGg8PGi0kHiQpKSkqLCwsKSkqLywsKSkpLCotKSwpLykpLTAsLCwqKSwsLCosLCksLCkqLCwpLC0sKf/AABEIAOEA4AMBIgACEQEDEQH/xAAcAAABBQEBAQAAAAAAAAAAAAAAAQIEBQYDBwj/xABBEAABAwIDBAcEBwYGAwAAAAABAAIDBBEFEiExQVFhBgcTcYGRoSIyscEUQlJicoLhFSOSotHwQ1WElNLxJDNj/8QAGwEAAQUBAQAAAAAAAAAAAAAAAgADBAUGAQf/xAA6EQABAwIDBQUGBAYDAQAAAAABAAIDBBESITEFQVFhkRNxgaHRBhQiMrHBUuHw8SMzQlOi0hZykhX/2gAMAwEAAhEDEQA/APcUIQkkhCEjnAC5NgFwkAXKSVI54G0gDmbKuqMTOxmg+0dvgFAe4k3JJPPVZes9pYISWwjGeOg/P9ZqSynJ1yVy6vYPrDwuUgxKP7XmCPkqUhNIVN/ymqv8jfP1T4pWcStFHO13uuB7iE9ZcqXT4q9vve23nt8CrSk9p43nDO3DzGY6a/VA6kP9JV6hcqepa8Xae8bx3hdVq2SNkaHMNwd4UMgg2KEIQjXEIQhJJCELnPUBgu49w3lBJIyJpe82A3ldAJyC6Jr5QNpA7yAqqfEXO2eyOW3zUQrJ1XtREw4YGYuZyHTX6KS2mJ+Yq6Ncz7Y9U5taw7Ht8Tb4qhKaVXj2pqL5sb5+qd91bxWlBSrNRzub7riO7Z5KxpMYB0k0+8NniNyu6L2ip5zhkGA88x19U0+mc3MZq0QkBSrSKKhCEJJIQhCSSRzrC52BU9XVl54NGwfMqRitR9Qd7vkFXLBe0e1HPeaWM5D5uZ4dw+vcpsEVhiKcodHi0MxcIZoZXRmzxHIx5YeDgDos/wBaOLOp8JndGS17wyEOGhAkeGuIPHLmXgPRHpA6irYp2EgNeBKBsfCTZ7CN+nqAdyrtnbFdW075g6xGQHEgX/JHJNgcAvqcppS34JCVQqSFwq6tkbS6V7I2Da+RzWNF9ntONkMkDgC0hzSAQ5pBBB2EEbQvCOubpE6bEDACexpQ1obfQzFoc95HHUN/LzK1nUbjLpKWaB5JFPJG6O5vlZIHXaOWZhP5loJdjPioRVl2eRI5HTPommTgyYF6fDOWOu02PoRwK0VJVCRuYeI4HgswVJwysySC/uu0d8indibSdSyiN5+B3kePqjqIcbbjULSIQhejqoQhCEklxqagMbc7dw4lU8khcbuNz/eidV1Gd5O4aN7lyuvMNt7UdWSljD8DdOfP05KxiiwDmgrjTVjJBeKSORoJaTG9rwHDaCWnbyXn3Xd0kdBRsgicWuq3vDyDY9gwDM2+65c0d1wvPup3HHwYoyME9lVB0UjdxdlLmOtxDhbucUqbYr5qJ1Vita5A4ga59bJOms/CvoYppSkrM9YuOOpMMmljOWUhsUbhta6RwbmHMAuI5gKogidNI2NupIHVSCcIuVftma4kNc1xabOAIJaeBA2FBXzJ0Q6Svo62OZrnZS8Cdt9JIifbB4m2o5gFfTWbhqNx4hWm1Nlu2e9oxXBGR001QwS9oFOw3EshyuPsH+U/0V8si5XeCVmZuU7WbObf0/or/wBntpuJ91lP/U/b06JmqhyxjxVmhCFs1XIQhc6h1mOPBrj6IXuwtLuC6BcqimlzPJ4k+W5MuuYKW68ZkcZHl7tSb9Vc4bZLMdZ+GOqMJnawXexrZmgak9m8OcB+UOXzbDEXODWglziGtA2lxNgB4lfXN1lqPq2oYqv6THCRKHZ2Mzkwxv8Attj3HhrYbgNFo9j7ZZQwvjeCd4txtoVGmgLyCFpqdmVjWnUta1pPEgAJxKQlNJWb1zUsBfNnWRTlmLVQdtMxeObXtDmnyIXoXUXhhbT1ExBAmkjjZfeIw4kjleS35Vq+lHQGlr5GyVDXiRgDc8TwwvYDcNdcG+067dVdUNCyCJsULBHFG0NYxuwD5nfffdams2wyahbTtBxWAdwy4d9lHjpy2QuOikEphKCU0lZsBTwFrMPnzxNO+1j3jQ/BSFWdH33iPJ5+AKs16xQSmWmjedS0KhlbheRzQo2Iy5YzxPsjx/S6kqtxp3stH3ifIfqmtqSmKjkeNbW65fdKIYngKtBS3XMFLdeS2VrZeRdf9K7/AMSSxyDt4ydwccjh5gO/hWP6p8PdLi8BaLthL5nng1rDb+YtHive+kGAw1kDoaluaNxBFjlcxw2Pa7cR8yFA6KdCqfD2uFOHF8ls8spDpHAbG3AAAHABamn2yyLZxprHHYgcLG+fhdRnQEyYty0BKx/WvQGXCJwwXMZjmt91jxm8mlx8FriVzkaCCCAQQQQRcEEWII4LP00pglbKP6SD0KlOZiBC+TIoy5wa0Xc4hoA2kk2AX1fTsLWNadrWNae8AArI4Z1VUcFWKhglJa7PHE9wdFE/aCNLm265NlryVe7b2lHXFgivYX14m3omqaEx3xIJXfDZ8szTuJynuOn9FGJTc1j3Kmp5DFI2QbiD0UtzcTSFtEJGnRKvXlnkLnOLscOLXD0T0iB4Dmlp3royKywcqqPpTC6rNLGJZJWf+1zInOhiNgcr5NgOo8TZW1VHkkc3gTbu2j0VHj+GvcxstJlbVQPdLGNGsmzC0kEnJ4A13Oa07l5K2JrZHRy65jgAefL91duuRdqvLpMyqcA6Qx1cWeO7XtOSaF+ksEo0Mb27je+u9WeZMPjcxxa4WIRCxFwnEppKTMmlyGyMBKSmkpC5R6usZGxz5XNZGxpc9zjZrWjeSja0k2CLRQcc6SxUmUztmEbzYzNic+GM3t+8ePdVjmvs1HxWdweV1ZJ9KkaWUwa5lHE8WL2OFn1UjTvcPZaDsaT9pXxPBS5Y2ssz+oa8O7w38+7MWknPduWn6PD9z3vd8AFaqvw1mWNrd4GvedT6lTwvS6CMxU7GHUAKjmOJ5KVVmOD2Wn7xHmP0VkoeKRZoncR7Q8NvpdNbUjMtJIwcPpn9koTaQFUQKLrmHJcy8qsrqyfdISs/0g6a01IQyRzpKh3uU0De1neTs9kbL87KBFiOJ1GsdNTUER2Grc+eoI49kywaeRUplHIW43Wa07ybX7t58AUGIXsMytaSkJWY/Ydefexax4R0FK1o/iufVNdh2JR6x19LUH7NTSCK/wCeE/JEKZm6Vv8Al92ruI/hPl6rTkppKyEnTeWmNsUo5KdlwPpNOfpFKeZt7TO43K0lJXslYHwvZLG4Xa9jg5p8QuSU0kQBcMjoRmOoyTjXtdkFIJTEhcu2HR5pmjcDmPcNV2CIyyNYN5AXXOwglbFuzuSrkx66hestWeQmuKcuUhQP0SCqcbgvZ43aO7txVQHq/qH8VnquPI7T3Ts5clh9tUBxmdg119Va0suWA+Cz+PdFnPl+k0Mv0SuAAL7XhqWj/DnZ9Yfe2jnYWgQ9YfYOEeLU8lFJsEzWulpJebXtuR3a23laoSpszWvaWva17Tta4BzT3g6KnZOC0MmbiA0Ojh3HhyIPKykmOxu02+ij0nSSmlF4qqnk/DNHfxbe4XSoxiFgvJPAwcXyxtHqVQ1nV/h8hu6kiaf/AJl8Xowgei4w9W2HtNxSh345JnDyzI+zo9cT+7C364vsuXk4DqfRPr+simDuzpe0r5zo2KlY59zzfawHMXUemwCorHtlxUtbE0h0WHxnNE1w2Ond/iO5bPULQ0VDFC3LBFHC3hGxrAe+w1XYyIu2ZGLQNsfxE3d4bh4Z80sBd858N35roXKRh0WeQE+63U8zuCgZ7mwVvQ2AAH/Z4qbsuhMsgkePhHmf1qmqiXCLDVX1O5TmqvpQrBuxb5miqCgrm9ye5R5XIJCk0LPVsOR5G7a3uWV6U4pVMeyGmbG01f7qGpcT/wCPMA5787bG942uLbb2m4W3xBge2x2jUHgVRudY2cNQd+48QsBW0nuk/aBt2HTgDw8D1GSuIn9qy181VdGeh8NGC5t5ql9zLVS+1NI47bE+6OQ8SVe5lx7RHaKple+Vxe83KkNaGiwXUuTS5ci9NMiANRJ8gDgQ4AtIIIIBBG8EHaFiq7Av2c91XQuyU49qroiT2cjdmaH7MnAbN2g0WvL0x7+KlQSuiNtWnUbiP1odRuTb2h3eudBNIYmmdrGSuGZzGElsdzcMudpAsCd5BV/gsNgXHa7Zyb+qpacZna+78eSv6Z60Ox6P4/eHi3Aff0UOplywDxVvCVJaolOpYWxYqwpy5SBdUxwScLpBVtSFR14WlmiVXVUl1XSsT7SshNW5DqDbluTocTY73XA8r6+Sn1+FX3LNV/R2+7XjsKoptmRPNxkfLopjZ3DXNXn0kJDUjishJhEzfdmlA4Z3Eeq5/s2oO2aY/mI+Cif/ACD+IJz3kcFrZq9rRdzgBzIChOxcONme1z3fqqil6POJu7M48XEk+q0WH4HbcpkOyY2m7jfyTbqgnRdKFpO1aTD4FyocLtuV5S0tlfww2sBooT3LvBHopQTGtT1YAWCZTXKLOpZXCViakFwiaqeqKoa871pqiBVNXRXVVNGHAhwuFIa62YWd/arQbPOU89nmpLasHYRbkuOIYNfcs9UYC9pvG57PwuLfgqSTZLHG7DZS21B3rUfSE01I4rHOpaobJ5PENPxCaKCod700pHfl+FkwNkO3uHn6IveRwWqqMTY33nAeOvkozcRzn2QQOJ2lVVJgRBuQSeJ1Pmr6iwy25T4NmRRm7sz5Jp87jpkp9Cr+iYoFFRK9paeyvImqG4qXA1SQmRtT1YtFkyUqRLZFkrLiY5q4SQKVZJlQOZdECqyWiuoU2Fg7lf8AZpDEmHU4KIPWWkwUcFz/AGIOC1nYjgjsRwQe6ou0WbgwccFYQYeBuVr2IS5E62ABCX3UaOnspDWJwCVPhtkBKSyckSo1xImuanIQkLqjviUaSlurAhNLEw6IFEHKmloL7lEkwgHctEY00wpkwBHjWYdgY4JowMcFqOwSdgh93XcazrMHHBSocNA3K47BObEiEK4XqJBSWUxkdk8MTrKUxlk2SgBKAhKnUKEIQkkhCEJJIQhRpcQY3fc/d19UxNURQDFK4NHM2RBpdopKSyr3YxwYfE2TRjPFn836KsO3qC9u08neic7CTgrKyLKFHi7Dtu3vGnopjHgi4II4jVWEFXBUZxPB7j9tUDmObqEtkWSoUpAhCEJJJLIslQkkksiyVCVkklkWSPkAFyQBzUSTFGjZd3oPVRKisp6f+a8Dxz6ao2sc7QKZZGVVpxj7n836JW40N7D4EFQBt3Z5Nu08neic7CTgrHKiyjw4ix31rHg7RSVZwzRTNxRuBHI3TTmluqSyLJUJ9ChCEJJIQhCSSFyqKgMFz4DeU6aYNaSd3qeCpJZi43P/AEOCoNs7XFCzAzN505Difsn4oseZ0XSoq3P2mw4DZ+qjpyxh62KH6b9FzyXz9n2+Vv0btL2y573tfTNa3O2q8+tU1z3PzeRmd+X63KddrMtFsCmlOKaVDCcCaQlincw3aSD6HvCy/STrHo6KdsM73mQgF4iZnETTsL9dNNbC5tu1C0EFQ2RjXxuD2PaHsc03a5pFwQeFlM7OeANlsW3+U5joV0FrrhaChxMP0Psv4bj3f0U5ZO9tm0K/wyv7Rtj77dvMcVuNi7ZNT/Am+fceP5/VQainwfE3RTUIQtQoaEIQkkhQ6uvy6N1d6BFfV5RYe8fQcVVrI7c22acmnpz8W88OQ5/Tv0lQw3+JyWSQuN3Ek80xRcWxWKmgfNUPEcUbbucdd9gAN5JIAHEqj6JdYdLiLnsp+0ZJGMxjma1rnMuBnblcQRcjfcXCxPYzysdPYkDU69SpmIA2WkKaU8rlPMGNLnkNY1pc5zjZrWgXJJ3ABMDNOBIQpFLiLmfeb9k/I7lkMA6yKOsqDBBI8Sa5O0ZkEwGpLDfXTWxsbblpSp7TU0MoObHdP3CQwyDiFpqepa9t2nvG8HgV1WYpaoxuuPEbiFpIZQ5oc3UEXC9C2TtQVzLOyeNR9x+slWzw9mctE9CEK6UdCEJCUklVYpPd2UbG7e9Q7prpLkk7ySi68gr6k1VQ+U7zl3bvJW7GYWgKp6Y4g6HDqmRhs9lNKWEbnFuVp8CQfBfK6+rukGG/SaSaC4BmgkjBOwOc0hp8DY+C+XmYNMan6OIn/STJ2XZW9oSXta3z4arW+yz2NilBOdwT3W/dQ6kG4X030TrnTYfTSPN3yUsLnE7S7ILnxIurVQcGoBT00MINxDDHFfiWsAJ8SCVLzLFzYTI4t0ubd11PaDZfK/SWvdNWzyuJJkqJXa7hnNh4Cw8F7T1MYi6TC8riT2E8kbb/AGCGyAeBe5eSdPMCdS4hMxzSGOkfLEdzonuLmkHfa9jzaV7H1T4K6mwxvaAtfO985adCGuAay4/C0H8y3e3HxO2czDvw4enooVMD2pWxJT6Sp7N4dwOvNu9ciUwlYmJ7o3h7dQbhWmEEWK2QN9mxKoeETZoW8Rdp8Dp6WUxetwSiaJsg3gHqqB7cLi3ghNe+wJOwC5TlDxWS0f4iB8/kgq5/d4Hy8ASkxuJwCq5JS5xJ3n+wm3TAUt14+9znuLnZk5lW9rLynr9xNwhpoAfZkfLK/nkDWtH87vILAdV9UY8Xpi0n2pDG4De17HNIPn6L0Xr1wN8tNDUMaXCmfI2WwvaOTLZ55BzAPzrIdTXR582ICctIhpQ5xdb2TKWlrGA8dS78vMLeUEkTNjOJ4PB7ze31CgPaTN0XvxKxvW3WujwibKSDIYoiR9l0gzDxAI8VsCVn+nOCGrw6eFmsjmB0Y4yMcHtb4ltvFY2hc1lTG5+gcL9VOe0lpsvmzDq50MzJYzZ8UjJGn7zTcfBfVcU2ZrXDY5rXDuIv818s4ZhEk9SyBjXdq+QR5SCC03s7MN1tSeFivqSKMNaGjY1oaO4Cw+C1PtRgLora59MrfdR6IHNOKtMCqtSw7D7Te/eP74KpJT6WbLI13Bw8t/os/s6oNNUskHHPuOqmyx42ELXIQherKiQudSfYd+F3wXRMlbdpHEEeiblBLCBwK6NVmQU665XS5l42Qryy6XXH6MzPnyM7S2XtMrc+Xhm22TrpC5IXGiWFOJTSUl0hK7ZEAuFXQRyFpliilLDmYZI2PLHcW5hoe5dSUEphKPMiyMBKSmEoLkwlEAiWj6Ou/dH8Z+AVqqvAG2h/E5x+XyVmF6jssEUkYP4QqGfOR3elVZjZ9lv4j8FZqtxtv7sHg74gpvbIJoZAOH3CUH8wKpBS3XMORdeV2VvZOdqLEXB0IOoI4Fc4YWsblja1jRsaxoa0eA0TrpLrueiVk4lNJSEppK6AjAXFtFGJDI2KMSuFnSBjBI4cC+1yupKQlMJTmZ1RAWSkphcguSMFyANpIHmbI2tJNgunJbWM6DuHwTkxqevXm6LOFIkSpjiuONl0LO4lFklI3E5h3H9bqK5+my+mwb+SucWgztuPebqOY3hUIkXme1aM09QbfKcx6eCuoHY2c1l8J6YVc1PHI3DHy9o0uLmVNPEy+YggNeS4WtbXeCpjekFZvwmUf62kV4wACzQANdAABqbnTvJS5lGdNESSIm273/7IxGd7j5eipRjlV/lcv+7o/wDkg45Vf5ZL/u6P/krkvTS9B2jP7bf8v9kWA8T5eion47WbsKkP+tpAmNx+suM2FSAXFy2spCfLRXpeml6cErP7ber/APZLAfxHy9FWdGMYdU0rZZGCNznzNsNhDJXMDhqdobx23Vne5sNpNh3rkLAWAAA2AAAAcgp2FRXdnOwe7zPFPQU/vU+FgsCegQvf2bLlaajblY1o+qAFLaoVM5TWr0yIBrQBoFRuzKVR62HPG5u8jTvGoXcrm9yCdoewsdoQQfFJuRuFlsyy2MVWLB7xSwYe6PM7s3vkkLyy+l2kgB1vBbHFoMr8w91x15O/VQg9eYyRuo5nMc0Otx079VeC0rQQVmei/TgzSGmroxR4gzbE7Rkw+1ESde654gndfYxjUVLCZaiQRxt0ubkudua1o1ceQULH+jFPWtAqYw4t9yRpLJY/wvGvhs5KpoOrqnjmZLJLVVbojeJtXN2rIzuIbYajy5IyKSQ4zdvFoF//ACb5A8wbc0NpBlrzUzCesCkqJBGHvhmd7sdTG6Fz+GW+h7r3WgLlV47gMFZHkqYxIPqu2SRnix+0H+zdZ2LoA4ew/E8RfTDTsDLlu37BkBvl3aALnZ00guHFnI/F0It0IHei+NuVr+SsMQ6xqGGUxSVIztNnZGSSMYeBc0EXUun6YUcjbsrKYjbrMxhA5tcQR5KVS4fFFGGRRRxxtFg1rGgW+fequt6GUUrs0lHAXbSWtMd+8MIBRAUhyIeOdwfKwt1K7/E5eabQdLxU1XZ0kZngjv29XmywtdbRken7x17cAtVhEeaUHcz2j37vX4Kqp4GRsDImNjY3RrGNDWjuAV/hkeRv3jq7+isNnUzJ6kOY2zG55534X5nllZMzPLGEE5lX8b12Ch05UsLftVOUFcpCuy4yBC/RdCg1EioK9tjcb9o+avKpqpK1ipKyBk7cDwpUTyw3CiCZO7VU9XI9hu3XkVFHSNo0kDmc7EjzCys2zJWH4RccvRWLZ2nXJaHtE0yKmZj8R2Sx/wAYCH45ENssY/O1RPdn3tYpzGFbmRc3Sqil6TxfVcXn7gJHnsXNmIvkOgyjzPmpcOzppDpYc026ZoV8yTMbbt6u6I7OAVDhsBWlooFqaGjZTizdd5VfLIXnNW1IFOCi07VLCvWaKGUhUacqSVHmagkGS61VdWQQQdQVQzHKeW4q/qmKhxCErP11GypHxajQqbDIWaJolR2io5618Z1GYeRTGdJIvrOyHg8FvrsWYl2dNGdL92antmad6vjImmRVIxuI7JY/42/1XKXpBENssfg4E+QTApnk2DSjxjirkyLk+eyoX9JGn/1hz+di1vqulNI95u7yGxWEGy5Xn4sh+tyZfO0aZq/ozrc7d3LmrulcqWhhKv6KFaulgbC0MYMlXSPLjcq0pgpjVHgYpAVuwZKMUqY4J6QhcIukFBniVbUUqvHsUd8ChSR3TzXLK1WHX3KlrMBB3LeSUajvw/kopiKcxLzOo6KA/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/2Q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data:image/jpeg;base64,/9j/4AAQSkZJRgABAQAAAQABAAD/2wCEAAkGBhQSDxUUDxAPDw8QDw8QEBAPEA8PDw8PFhAVFBUQFBIXHCYeFxkjGRQUHy8gJCcpLCwsFR4xNTAqNSYrLCkBCQoKDgwOGg8PGi0kHiQpKSkqLCwsKSkqLywsKSkpLCotKSwpLykpLTAsLCwqKSwsLCosLCksLCkqLCwpLC0sKf/AABEIAOEA4AMBIgACEQEDEQH/xAAcAAABBQEBAQAAAAAAAAAAAAAAAQIEBQYDBwj/xABBEAABAwIDBAcEBwYGAwAAAAABAAIDBBEFEiExQVFhBgcTcYGRoSIyscEUQlJicoLhFSOSotHwQ1WElNLxJDNj/8QAGwEAAQUBAQAAAAAAAAAAAAAAAgADBAUGAQf/xAA6EQABAwIDBQUGBAYDAQAAAAABAAIDBBESITEFQVFhkRNxgaHRBhQiMrHBUuHw8SMzQlOi0hZykhX/2gAMAwEAAhEDEQA/APcUIQkkhCEjnAC5NgFwkAXKSVI54G0gDmbKuqMTOxmg+0dvgFAe4k3JJPPVZes9pYISWwjGeOg/P9ZqSynJ1yVy6vYPrDwuUgxKP7XmCPkqUhNIVN/ymqv8jfP1T4pWcStFHO13uuB7iE9ZcqXT4q9vve23nt8CrSk9p43nDO3DzGY6a/VA6kP9JV6hcqepa8Xae8bx3hdVq2SNkaHMNwd4UMgg2KEIQjXEIQhJJCELnPUBgu49w3lBJIyJpe82A3ldAJyC6Jr5QNpA7yAqqfEXO2eyOW3zUQrJ1XtREw4YGYuZyHTX6KS2mJ+Yq6Ncz7Y9U5taw7Ht8Tb4qhKaVXj2pqL5sb5+qd91bxWlBSrNRzub7riO7Z5KxpMYB0k0+8NniNyu6L2ip5zhkGA88x19U0+mc3MZq0QkBSrSKKhCEJJIQhCSSRzrC52BU9XVl54NGwfMqRitR9Qd7vkFXLBe0e1HPeaWM5D5uZ4dw+vcpsEVhiKcodHi0MxcIZoZXRmzxHIx5YeDgDos/wBaOLOp8JndGS17wyEOGhAkeGuIPHLmXgPRHpA6irYp2EgNeBKBsfCTZ7CN+nqAdyrtnbFdW075g6xGQHEgX/JHJNgcAvqcppS34JCVQqSFwq6tkbS6V7I2Da+RzWNF9ntONkMkDgC0hzSAQ5pBBB2EEbQvCOubpE6bEDACexpQ1obfQzFoc95HHUN/LzK1nUbjLpKWaB5JFPJG6O5vlZIHXaOWZhP5loJdjPioRVl2eRI5HTPommTgyYF6fDOWOu02PoRwK0VJVCRuYeI4HgswVJwysySC/uu0d8indibSdSyiN5+B3kePqjqIcbbjULSIQhejqoQhCEklxqagMbc7dw4lU8khcbuNz/eidV1Gd5O4aN7lyuvMNt7UdWSljD8DdOfP05KxiiwDmgrjTVjJBeKSORoJaTG9rwHDaCWnbyXn3Xd0kdBRsgicWuq3vDyDY9gwDM2+65c0d1wvPup3HHwYoyME9lVB0UjdxdlLmOtxDhbucUqbYr5qJ1Vita5A4ga59bJOms/CvoYppSkrM9YuOOpMMmljOWUhsUbhta6RwbmHMAuI5gKogidNI2NupIHVSCcIuVftma4kNc1xabOAIJaeBA2FBXzJ0Q6Svo62OZrnZS8Cdt9JIifbB4m2o5gFfTWbhqNx4hWm1Nlu2e9oxXBGR001QwS9oFOw3EshyuPsH+U/0V8si5XeCVmZuU7WbObf0/or/wBntpuJ91lP/U/b06JmqhyxjxVmhCFs1XIQhc6h1mOPBrj6IXuwtLuC6BcqimlzPJ4k+W5MuuYKW68ZkcZHl7tSb9Vc4bZLMdZ+GOqMJnawXexrZmgak9m8OcB+UOXzbDEXODWglziGtA2lxNgB4lfXN1lqPq2oYqv6THCRKHZ2Mzkwxv8Attj3HhrYbgNFo9j7ZZQwvjeCd4txtoVGmgLyCFpqdmVjWnUta1pPEgAJxKQlNJWb1zUsBfNnWRTlmLVQdtMxeObXtDmnyIXoXUXhhbT1ExBAmkjjZfeIw4kjleS35Vq+lHQGlr5GyVDXiRgDc8TwwvYDcNdcG+067dVdUNCyCJsULBHFG0NYxuwD5nfffdams2wyahbTtBxWAdwy4d9lHjpy2QuOikEphKCU0lZsBTwFrMPnzxNO+1j3jQ/BSFWdH33iPJ5+AKs16xQSmWmjedS0KhlbheRzQo2Iy5YzxPsjx/S6kqtxp3stH3ifIfqmtqSmKjkeNbW65fdKIYngKtBS3XMFLdeS2VrZeRdf9K7/AMSSxyDt4ydwccjh5gO/hWP6p8PdLi8BaLthL5nng1rDb+YtHive+kGAw1kDoaluaNxBFjlcxw2Pa7cR8yFA6KdCqfD2uFOHF8ls8spDpHAbG3AAAHABamn2yyLZxprHHYgcLG+fhdRnQEyYty0BKx/WvQGXCJwwXMZjmt91jxm8mlx8FriVzkaCCCAQQQQRcEEWII4LP00pglbKP6SD0KlOZiBC+TIoy5wa0Xc4hoA2kk2AX1fTsLWNadrWNae8AArI4Z1VUcFWKhglJa7PHE9wdFE/aCNLm265NlryVe7b2lHXFgivYX14m3omqaEx3xIJXfDZ8szTuJynuOn9FGJTc1j3Kmp5DFI2QbiD0UtzcTSFtEJGnRKvXlnkLnOLscOLXD0T0iB4Dmlp3royKywcqqPpTC6rNLGJZJWf+1zInOhiNgcr5NgOo8TZW1VHkkc3gTbu2j0VHj+GvcxstJlbVQPdLGNGsmzC0kEnJ4A13Oa07l5K2JrZHRy65jgAefL91duuRdqvLpMyqcA6Qx1cWeO7XtOSaF+ksEo0Mb27je+u9WeZMPjcxxa4WIRCxFwnEppKTMmlyGyMBKSmkpC5R6usZGxz5XNZGxpc9zjZrWjeSja0k2CLRQcc6SxUmUztmEbzYzNic+GM3t+8ePdVjmvs1HxWdweV1ZJ9KkaWUwa5lHE8WL2OFn1UjTvcPZaDsaT9pXxPBS5Y2ssz+oa8O7w38+7MWknPduWn6PD9z3vd8AFaqvw1mWNrd4GvedT6lTwvS6CMxU7GHUAKjmOJ5KVVmOD2Wn7xHmP0VkoeKRZoncR7Q8NvpdNbUjMtJIwcPpn9koTaQFUQKLrmHJcy8qsrqyfdISs/0g6a01IQyRzpKh3uU0De1neTs9kbL87KBFiOJ1GsdNTUER2Grc+eoI49kywaeRUplHIW43Wa07ybX7t58AUGIXsMytaSkJWY/Ydefexax4R0FK1o/iufVNdh2JR6x19LUH7NTSCK/wCeE/JEKZm6Vv8Al92ruI/hPl6rTkppKyEnTeWmNsUo5KdlwPpNOfpFKeZt7TO43K0lJXslYHwvZLG4Xa9jg5p8QuSU0kQBcMjoRmOoyTjXtdkFIJTEhcu2HR5pmjcDmPcNV2CIyyNYN5AXXOwglbFuzuSrkx66hestWeQmuKcuUhQP0SCqcbgvZ43aO7txVQHq/qH8VnquPI7T3Ts5clh9tUBxmdg119Va0suWA+Cz+PdFnPl+k0Mv0SuAAL7XhqWj/DnZ9Yfe2jnYWgQ9YfYOEeLU8lFJsEzWulpJebXtuR3a23laoSpszWvaWva17Tta4BzT3g6KnZOC0MmbiA0Ojh3HhyIPKykmOxu02+ij0nSSmlF4qqnk/DNHfxbe4XSoxiFgvJPAwcXyxtHqVQ1nV/h8hu6kiaf/AJl8Xowgei4w9W2HtNxSh345JnDyzI+zo9cT+7C364vsuXk4DqfRPr+simDuzpe0r5zo2KlY59zzfawHMXUemwCorHtlxUtbE0h0WHxnNE1w2Ond/iO5bPULQ0VDFC3LBFHC3hGxrAe+w1XYyIu2ZGLQNsfxE3d4bh4Z80sBd858N35roXKRh0WeQE+63U8zuCgZ7mwVvQ2AAH/Z4qbsuhMsgkePhHmf1qmqiXCLDVX1O5TmqvpQrBuxb5miqCgrm9ye5R5XIJCk0LPVsOR5G7a3uWV6U4pVMeyGmbG01f7qGpcT/wCPMA5787bG942uLbb2m4W3xBge2x2jUHgVRudY2cNQd+48QsBW0nuk/aBt2HTgDw8D1GSuIn9qy181VdGeh8NGC5t5ql9zLVS+1NI47bE+6OQ8SVe5lx7RHaKple+Vxe83KkNaGiwXUuTS5ci9NMiANRJ8gDgQ4AtIIIIBBG8EHaFiq7Av2c91XQuyU49qroiT2cjdmaH7MnAbN2g0WvL0x7+KlQSuiNtWnUbiP1odRuTb2h3eudBNIYmmdrGSuGZzGElsdzcMudpAsCd5BV/gsNgXHa7Zyb+qpacZna+78eSv6Z60Ox6P4/eHi3Aff0UOplywDxVvCVJaolOpYWxYqwpy5SBdUxwScLpBVtSFR14WlmiVXVUl1XSsT7SshNW5DqDbluTocTY73XA8r6+Sn1+FX3LNV/R2+7XjsKoptmRPNxkfLopjZ3DXNXn0kJDUjishJhEzfdmlA4Z3Eeq5/s2oO2aY/mI+Cif/ACD+IJz3kcFrZq9rRdzgBzIChOxcONme1z3fqqil6POJu7M48XEk+q0WH4HbcpkOyY2m7jfyTbqgnRdKFpO1aTD4FyocLtuV5S0tlfww2sBooT3LvBHopQTGtT1YAWCZTXKLOpZXCViakFwiaqeqKoa871pqiBVNXRXVVNGHAhwuFIa62YWd/arQbPOU89nmpLasHYRbkuOIYNfcs9UYC9pvG57PwuLfgqSTZLHG7DZS21B3rUfSE01I4rHOpaobJ5PENPxCaKCod700pHfl+FkwNkO3uHn6IveRwWqqMTY33nAeOvkozcRzn2QQOJ2lVVJgRBuQSeJ1Pmr6iwy25T4NmRRm7sz5Jp87jpkp9Cr+iYoFFRK9paeyvImqG4qXA1SQmRtT1YtFkyUqRLZFkrLiY5q4SQKVZJlQOZdECqyWiuoU2Fg7lf8AZpDEmHU4KIPWWkwUcFz/AGIOC1nYjgjsRwQe6ou0WbgwccFYQYeBuVr2IS5E62ABCX3UaOnspDWJwCVPhtkBKSyckSo1xImuanIQkLqjviUaSlurAhNLEw6IFEHKmloL7lEkwgHctEY00wpkwBHjWYdgY4JowMcFqOwSdgh93XcazrMHHBSocNA3K47BObEiEK4XqJBSWUxkdk8MTrKUxlk2SgBKAhKnUKEIQkkhCEJJIQhRpcQY3fc/d19UxNURQDFK4NHM2RBpdopKSyr3YxwYfE2TRjPFn836KsO3qC9u08neic7CTgrKyLKFHi7Dtu3vGnopjHgi4II4jVWEFXBUZxPB7j9tUDmObqEtkWSoUpAhCEJJJLIslQkkksiyVCVkklkWSPkAFyQBzUSTFGjZd3oPVRKisp6f+a8Dxz6ao2sc7QKZZGVVpxj7n836JW40N7D4EFQBt3Z5Nu08neic7CTgrHKiyjw4ix31rHg7RSVZwzRTNxRuBHI3TTmluqSyLJUJ9ChCEJJIQhCSSFyqKgMFz4DeU6aYNaSd3qeCpJZi43P/AEOCoNs7XFCzAzN505Difsn4oseZ0XSoq3P2mw4DZ+qjpyxh62KH6b9FzyXz9n2+Vv0btL2y573tfTNa3O2q8+tU1z3PzeRmd+X63KddrMtFsCmlOKaVDCcCaQlincw3aSD6HvCy/STrHo6KdsM73mQgF4iZnETTsL9dNNbC5tu1C0EFQ2RjXxuD2PaHsc03a5pFwQeFlM7OeANlsW3+U5joV0FrrhaChxMP0Psv4bj3f0U5ZO9tm0K/wyv7Rtj77dvMcVuNi7ZNT/Am+fceP5/VQainwfE3RTUIQtQoaEIQkkhQ6uvy6N1d6BFfV5RYe8fQcVVrI7c22acmnpz8W88OQ5/Tv0lQw3+JyWSQuN3Ek80xRcWxWKmgfNUPEcUbbucdd9gAN5JIAHEqj6JdYdLiLnsp+0ZJGMxjma1rnMuBnblcQRcjfcXCxPYzysdPYkDU69SpmIA2WkKaU8rlPMGNLnkNY1pc5zjZrWgXJJ3ABMDNOBIQpFLiLmfeb9k/I7lkMA6yKOsqDBBI8Sa5O0ZkEwGpLDfXTWxsbblpSp7TU0MoObHdP3CQwyDiFpqepa9t2nvG8HgV1WYpaoxuuPEbiFpIZQ5oc3UEXC9C2TtQVzLOyeNR9x+slWzw9mctE9CEK6UdCEJCUklVYpPd2UbG7e9Q7prpLkk7ySi68gr6k1VQ+U7zl3bvJW7GYWgKp6Y4g6HDqmRhs9lNKWEbnFuVp8CQfBfK6+rukGG/SaSaC4BmgkjBOwOc0hp8DY+C+XmYNMan6OIn/STJ2XZW9oSXta3z4arW+yz2NilBOdwT3W/dQ6kG4X030TrnTYfTSPN3yUsLnE7S7ILnxIurVQcGoBT00MINxDDHFfiWsAJ8SCVLzLFzYTI4t0ubd11PaDZfK/SWvdNWzyuJJkqJXa7hnNh4Cw8F7T1MYi6TC8riT2E8kbb/AGCGyAeBe5eSdPMCdS4hMxzSGOkfLEdzonuLmkHfa9jzaV7H1T4K6mwxvaAtfO985adCGuAay4/C0H8y3e3HxO2czDvw4enooVMD2pWxJT6Sp7N4dwOvNu9ciUwlYmJ7o3h7dQbhWmEEWK2QN9mxKoeETZoW8Rdp8Dp6WUxetwSiaJsg3gHqqB7cLi3ghNe+wJOwC5TlDxWS0f4iB8/kgq5/d4Hy8ASkxuJwCq5JS5xJ3n+wm3TAUt14+9znuLnZk5lW9rLynr9xNwhpoAfZkfLK/nkDWtH87vILAdV9UY8Xpi0n2pDG4De17HNIPn6L0Xr1wN8tNDUMaXCmfI2WwvaOTLZ55BzAPzrIdTXR582ICctIhpQ5xdb2TKWlrGA8dS78vMLeUEkTNjOJ4PB7ze31CgPaTN0XvxKxvW3WujwibKSDIYoiR9l0gzDxAI8VsCVn+nOCGrw6eFmsjmB0Y4yMcHtb4ltvFY2hc1lTG5+gcL9VOe0lpsvmzDq50MzJYzZ8UjJGn7zTcfBfVcU2ZrXDY5rXDuIv818s4ZhEk9SyBjXdq+QR5SCC03s7MN1tSeFivqSKMNaGjY1oaO4Cw+C1PtRgLora59MrfdR6IHNOKtMCqtSw7D7Te/eP74KpJT6WbLI13Bw8t/os/s6oNNUskHHPuOqmyx42ELXIQherKiQudSfYd+F3wXRMlbdpHEEeiblBLCBwK6NVmQU665XS5l42Qryy6XXH6MzPnyM7S2XtMrc+Xhm22TrpC5IXGiWFOJTSUl0hK7ZEAuFXQRyFpliilLDmYZI2PLHcW5hoe5dSUEphKPMiyMBKSmEoLkwlEAiWj6Ou/dH8Z+AVqqvAG2h/E5x+XyVmF6jssEUkYP4QqGfOR3elVZjZ9lv4j8FZqtxtv7sHg74gpvbIJoZAOH3CUH8wKpBS3XMORdeV2VvZOdqLEXB0IOoI4Fc4YWsblja1jRsaxoa0eA0TrpLrueiVk4lNJSEppK6AjAXFtFGJDI2KMSuFnSBjBI4cC+1yupKQlMJTmZ1RAWSkphcguSMFyANpIHmbI2tJNgunJbWM6DuHwTkxqevXm6LOFIkSpjiuONl0LO4lFklI3E5h3H9bqK5+my+mwb+SucWgztuPebqOY3hUIkXme1aM09QbfKcx6eCuoHY2c1l8J6YVc1PHI3DHy9o0uLmVNPEy+YggNeS4WtbXeCpjekFZvwmUf62kV4wACzQANdAABqbnTvJS5lGdNESSIm273/7IxGd7j5eipRjlV/lcv+7o/wDkg45Vf5ZL/u6P/krkvTS9B2jP7bf8v9kWA8T5eion47WbsKkP+tpAmNx+suM2FSAXFy2spCfLRXpeml6cErP7ber/APZLAfxHy9FWdGMYdU0rZZGCNznzNsNhDJXMDhqdobx23Vne5sNpNh3rkLAWAAA2AAAAcgp2FRXdnOwe7zPFPQU/vU+FgsCegQvf2bLlaajblY1o+qAFLaoVM5TWr0yIBrQBoFRuzKVR62HPG5u8jTvGoXcrm9yCdoewsdoQQfFJuRuFlsyy2MVWLB7xSwYe6PM7s3vkkLyy+l2kgB1vBbHFoMr8w91x15O/VQg9eYyRuo5nMc0Otx079VeC0rQQVmei/TgzSGmroxR4gzbE7Rkw+1ESde654gndfYxjUVLCZaiQRxt0ubkudua1o1ceQULH+jFPWtAqYw4t9yRpLJY/wvGvhs5KpoOrqnjmZLJLVVbojeJtXN2rIzuIbYajy5IyKSQ4zdvFoF//ACb5A8wbc0NpBlrzUzCesCkqJBGHvhmd7sdTG6Fz+GW+h7r3WgLlV47gMFZHkqYxIPqu2SRnix+0H+zdZ2LoA4ew/E8RfTDTsDLlu37BkBvl3aALnZ00guHFnI/F0It0IHei+NuVr+SsMQ6xqGGUxSVIztNnZGSSMYeBc0EXUun6YUcjbsrKYjbrMxhA5tcQR5KVS4fFFGGRRRxxtFg1rGgW+fequt6GUUrs0lHAXbSWtMd+8MIBRAUhyIeOdwfKwt1K7/E5eabQdLxU1XZ0kZngjv29XmywtdbRken7x17cAtVhEeaUHcz2j37vX4Kqp4GRsDImNjY3RrGNDWjuAV/hkeRv3jq7+isNnUzJ6kOY2zG55534X5nllZMzPLGEE5lX8b12Ch05UsLftVOUFcpCuy4yBC/RdCg1EioK9tjcb9o+avKpqpK1ipKyBk7cDwpUTyw3CiCZO7VU9XI9hu3XkVFHSNo0kDmc7EjzCys2zJWH4RccvRWLZ2nXJaHtE0yKmZj8R2Sx/wAYCH45ENssY/O1RPdn3tYpzGFbmRc3Sqil6TxfVcXn7gJHnsXNmIvkOgyjzPmpcOzppDpYc026ZoV8yTMbbt6u6I7OAVDhsBWlooFqaGjZTizdd5VfLIXnNW1IFOCi07VLCvWaKGUhUacqSVHmagkGS61VdWQQQdQVQzHKeW4q/qmKhxCErP11GypHxajQqbDIWaJolR2io5618Z1GYeRTGdJIvrOyHg8FvrsWYl2dNGdL92antmad6vjImmRVIxuI7JY/42/1XKXpBENssfg4E+QTApnk2DSjxjirkyLk+eyoX9JGn/1hz+di1vqulNI95u7yGxWEGy5Xn4sh+tyZfO0aZq/ozrc7d3LmrulcqWhhKv6KFaulgbC0MYMlXSPLjcq0pgpjVHgYpAVuwZKMUqY4J6QhcIukFBniVbUUqvHsUd8ChSR3TzXLK1WHX3KlrMBB3LeSUajvw/kopiKcxLzOo6KA/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/2Q==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data:image/jpeg;base64,/9j/4AAQSkZJRgABAQAAAQABAAD/2wCEAAkGBhQSDxUUDxAPDw8QDw8QEBAPEA8PDw8PFhAVFBUQFBIXHCYeFxkjGRQUHy8gJCcpLCwsFR4xNTAqNSYrLCkBCQoKDgwOGg8PGi0kHiQpKSkqLCwsKSkqLywsKSkpLCotKSwpLykpLTAsLCwqKSwsLCosLCksLCkqLCwpLC0sKf/AABEIAOEA4AMBIgACEQEDEQH/xAAcAAABBQEBAQAAAAAAAAAAAAAAAQIEBQYDBwj/xABBEAABAwIDBAcEBwYGAwAAAAABAAIDBBEFEiExQVFhBgcTcYGRoSIyscEUQlJicoLhFSOSotHwQ1WElNLxJDNj/8QAGwEAAQUBAQAAAAAAAAAAAAAAAgADBAUGAQf/xAA6EQABAwIDBQUGBAYDAQAAAAABAAIDBBESITEFQVFhkRNxgaHRBhQiMrHBUuHw8SMzQlOi0hZykhX/2gAMAwEAAhEDEQA/APcUIQkkhCEjnAC5NgFwkAXKSVI54G0gDmbKuqMTOxmg+0dvgFAe4k3JJPPVZes9pYISWwjGeOg/P9ZqSynJ1yVy6vYPrDwuUgxKP7XmCPkqUhNIVN/ymqv8jfP1T4pWcStFHO13uuB7iE9ZcqXT4q9vve23nt8CrSk9p43nDO3DzGY6a/VA6kP9JV6hcqepa8Xae8bx3hdVq2SNkaHMNwd4UMgg2KEIQjXEIQhJJCELnPUBgu49w3lBJIyJpe82A3ldAJyC6Jr5QNpA7yAqqfEXO2eyOW3zUQrJ1XtREw4YGYuZyHTX6KS2mJ+Yq6Ncz7Y9U5taw7Ht8Tb4qhKaVXj2pqL5sb5+qd91bxWlBSrNRzub7riO7Z5KxpMYB0k0+8NniNyu6L2ip5zhkGA88x19U0+mc3MZq0QkBSrSKKhCEJJIQhCSSRzrC52BU9XVl54NGwfMqRitR9Qd7vkFXLBe0e1HPeaWM5D5uZ4dw+vcpsEVhiKcodHi0MxcIZoZXRmzxHIx5YeDgDos/wBaOLOp8JndGS17wyEOGhAkeGuIPHLmXgPRHpA6irYp2EgNeBKBsfCTZ7CN+nqAdyrtnbFdW075g6xGQHEgX/JHJNgcAvqcppS34JCVQqSFwq6tkbS6V7I2Da+RzWNF9ntONkMkDgC0hzSAQ5pBBB2EEbQvCOubpE6bEDACexpQ1obfQzFoc95HHUN/LzK1nUbjLpKWaB5JFPJG6O5vlZIHXaOWZhP5loJdjPioRVl2eRI5HTPommTgyYF6fDOWOu02PoRwK0VJVCRuYeI4HgswVJwysySC/uu0d8indibSdSyiN5+B3kePqjqIcbbjULSIQhejqoQhCEklxqagMbc7dw4lU8khcbuNz/eidV1Gd5O4aN7lyuvMNt7UdWSljD8DdOfP05KxiiwDmgrjTVjJBeKSORoJaTG9rwHDaCWnbyXn3Xd0kdBRsgicWuq3vDyDY9gwDM2+65c0d1wvPup3HHwYoyME9lVB0UjdxdlLmOtxDhbucUqbYr5qJ1Vita5A4ga59bJOms/CvoYppSkrM9YuOOpMMmljOWUhsUbhta6RwbmHMAuI5gKogidNI2NupIHVSCcIuVftma4kNc1xabOAIJaeBA2FBXzJ0Q6Svo62OZrnZS8Cdt9JIifbB4m2o5gFfTWbhqNx4hWm1Nlu2e9oxXBGR001QwS9oFOw3EshyuPsH+U/0V8si5XeCVmZuU7WbObf0/or/wBntpuJ91lP/U/b06JmqhyxjxVmhCFs1XIQhc6h1mOPBrj6IXuwtLuC6BcqimlzPJ4k+W5MuuYKW68ZkcZHl7tSb9Vc4bZLMdZ+GOqMJnawXexrZmgak9m8OcB+UOXzbDEXODWglziGtA2lxNgB4lfXN1lqPq2oYqv6THCRKHZ2Mzkwxv8Attj3HhrYbgNFo9j7ZZQwvjeCd4txtoVGmgLyCFpqdmVjWnUta1pPEgAJxKQlNJWb1zUsBfNnWRTlmLVQdtMxeObXtDmnyIXoXUXhhbT1ExBAmkjjZfeIw4kjleS35Vq+lHQGlr5GyVDXiRgDc8TwwvYDcNdcG+067dVdUNCyCJsULBHFG0NYxuwD5nfffdams2wyahbTtBxWAdwy4d9lHjpy2QuOikEphKCU0lZsBTwFrMPnzxNO+1j3jQ/BSFWdH33iPJ5+AKs16xQSmWmjedS0KhlbheRzQo2Iy5YzxPsjx/S6kqtxp3stH3ifIfqmtqSmKjkeNbW65fdKIYngKtBS3XMFLdeS2VrZeRdf9K7/AMSSxyDt4ydwccjh5gO/hWP6p8PdLi8BaLthL5nng1rDb+YtHive+kGAw1kDoaluaNxBFjlcxw2Pa7cR8yFA6KdCqfD2uFOHF8ls8spDpHAbG3AAAHABamn2yyLZxprHHYgcLG+fhdRnQEyYty0BKx/WvQGXCJwwXMZjmt91jxm8mlx8FriVzkaCCCAQQQQRcEEWII4LP00pglbKP6SD0KlOZiBC+TIoy5wa0Xc4hoA2kk2AX1fTsLWNadrWNae8AArI4Z1VUcFWKhglJa7PHE9wdFE/aCNLm265NlryVe7b2lHXFgivYX14m3omqaEx3xIJXfDZ8szTuJynuOn9FGJTc1j3Kmp5DFI2QbiD0UtzcTSFtEJGnRKvXlnkLnOLscOLXD0T0iB4Dmlp3royKywcqqPpTC6rNLGJZJWf+1zInOhiNgcr5NgOo8TZW1VHkkc3gTbu2j0VHj+GvcxstJlbVQPdLGNGsmzC0kEnJ4A13Oa07l5K2JrZHRy65jgAefL91duuRdqvLpMyqcA6Qx1cWeO7XtOSaF+ksEo0Mb27je+u9WeZMPjcxxa4WIRCxFwnEppKTMmlyGyMBKSmkpC5R6usZGxz5XNZGxpc9zjZrWjeSja0k2CLRQcc6SxUmUztmEbzYzNic+GM3t+8ePdVjmvs1HxWdweV1ZJ9KkaWUwa5lHE8WL2OFn1UjTvcPZaDsaT9pXxPBS5Y2ssz+oa8O7w38+7MWknPduWn6PD9z3vd8AFaqvw1mWNrd4GvedT6lTwvS6CMxU7GHUAKjmOJ5KVVmOD2Wn7xHmP0VkoeKRZoncR7Q8NvpdNbUjMtJIwcPpn9koTaQFUQKLrmHJcy8qsrqyfdISs/0g6a01IQyRzpKh3uU0De1neTs9kbL87KBFiOJ1GsdNTUER2Grc+eoI49kywaeRUplHIW43Wa07ybX7t58AUGIXsMytaSkJWY/Ydefexax4R0FK1o/iufVNdh2JR6x19LUH7NTSCK/wCeE/JEKZm6Vv8Al92ruI/hPl6rTkppKyEnTeWmNsUo5KdlwPpNOfpFKeZt7TO43K0lJXslYHwvZLG4Xa9jg5p8QuSU0kQBcMjoRmOoyTjXtdkFIJTEhcu2HR5pmjcDmPcNV2CIyyNYN5AXXOwglbFuzuSrkx66hestWeQmuKcuUhQP0SCqcbgvZ43aO7txVQHq/qH8VnquPI7T3Ts5clh9tUBxmdg119Va0suWA+Cz+PdFnPl+k0Mv0SuAAL7XhqWj/DnZ9Yfe2jnYWgQ9YfYOEeLU8lFJsEzWulpJebXtuR3a23laoSpszWvaWva17Tta4BzT3g6KnZOC0MmbiA0Ojh3HhyIPKykmOxu02+ij0nSSmlF4qqnk/DNHfxbe4XSoxiFgvJPAwcXyxtHqVQ1nV/h8hu6kiaf/AJl8Xowgei4w9W2HtNxSh345JnDyzI+zo9cT+7C364vsuXk4DqfRPr+simDuzpe0r5zo2KlY59zzfawHMXUemwCorHtlxUtbE0h0WHxnNE1w2Ond/iO5bPULQ0VDFC3LBFHC3hGxrAe+w1XYyIu2ZGLQNsfxE3d4bh4Z80sBd858N35roXKRh0WeQE+63U8zuCgZ7mwVvQ2AAH/Z4qbsuhMsgkePhHmf1qmqiXCLDVX1O5TmqvpQrBuxb5miqCgrm9ye5R5XIJCk0LPVsOR5G7a3uWV6U4pVMeyGmbG01f7qGpcT/wCPMA5787bG942uLbb2m4W3xBge2x2jUHgVRudY2cNQd+48QsBW0nuk/aBt2HTgDw8D1GSuIn9qy181VdGeh8NGC5t5ql9zLVS+1NI47bE+6OQ8SVe5lx7RHaKple+Vxe83KkNaGiwXUuTS5ci9NMiANRJ8gDgQ4AtIIIIBBG8EHaFiq7Av2c91XQuyU49qroiT2cjdmaH7MnAbN2g0WvL0x7+KlQSuiNtWnUbiP1odRuTb2h3eudBNIYmmdrGSuGZzGElsdzcMudpAsCd5BV/gsNgXHa7Zyb+qpacZna+78eSv6Z60Ox6P4/eHi3Aff0UOplywDxVvCVJaolOpYWxYqwpy5SBdUxwScLpBVtSFR14WlmiVXVUl1XSsT7SshNW5DqDbluTocTY73XA8r6+Sn1+FX3LNV/R2+7XjsKoptmRPNxkfLopjZ3DXNXn0kJDUjishJhEzfdmlA4Z3Eeq5/s2oO2aY/mI+Cif/ACD+IJz3kcFrZq9rRdzgBzIChOxcONme1z3fqqil6POJu7M48XEk+q0WH4HbcpkOyY2m7jfyTbqgnRdKFpO1aTD4FyocLtuV5S0tlfww2sBooT3LvBHopQTGtT1YAWCZTXKLOpZXCViakFwiaqeqKoa871pqiBVNXRXVVNGHAhwuFIa62YWd/arQbPOU89nmpLasHYRbkuOIYNfcs9UYC9pvG57PwuLfgqSTZLHG7DZS21B3rUfSE01I4rHOpaobJ5PENPxCaKCod700pHfl+FkwNkO3uHn6IveRwWqqMTY33nAeOvkozcRzn2QQOJ2lVVJgRBuQSeJ1Pmr6iwy25T4NmRRm7sz5Jp87jpkp9Cr+iYoFFRK9paeyvImqG4qXA1SQmRtT1YtFkyUqRLZFkrLiY5q4SQKVZJlQOZdECqyWiuoU2Fg7lf8AZpDEmHU4KIPWWkwUcFz/AGIOC1nYjgjsRwQe6ou0WbgwccFYQYeBuVr2IS5E62ABCX3UaOnspDWJwCVPhtkBKSyckSo1xImuanIQkLqjviUaSlurAhNLEw6IFEHKmloL7lEkwgHctEY00wpkwBHjWYdgY4JowMcFqOwSdgh93XcazrMHHBSocNA3K47BObEiEK4XqJBSWUxkdk8MTrKUxlk2SgBKAhKnUKEIQkkhCEJJIQhRpcQY3fc/d19UxNURQDFK4NHM2RBpdopKSyr3YxwYfE2TRjPFn836KsO3qC9u08neic7CTgrKyLKFHi7Dtu3vGnopjHgi4II4jVWEFXBUZxPB7j9tUDmObqEtkWSoUpAhCEJJJLIslQkkksiyVCVkklkWSPkAFyQBzUSTFGjZd3oPVRKisp6f+a8Dxz6ao2sc7QKZZGVVpxj7n836JW40N7D4EFQBt3Z5Nu08neic7CTgrHKiyjw4ix31rHg7RSVZwzRTNxRuBHI3TTmluqSyLJUJ9ChCEJJIQhCSSFyqKgMFz4DeU6aYNaSd3qeCpJZi43P/AEOCoNs7XFCzAzN505Difsn4oseZ0XSoq3P2mw4DZ+qjpyxh62KH6b9FzyXz9n2+Vv0btL2y573tfTNa3O2q8+tU1z3PzeRmd+X63KddrMtFsCmlOKaVDCcCaQlincw3aSD6HvCy/STrHo6KdsM73mQgF4iZnETTsL9dNNbC5tu1C0EFQ2RjXxuD2PaHsc03a5pFwQeFlM7OeANlsW3+U5joV0FrrhaChxMP0Psv4bj3f0U5ZO9tm0K/wyv7Rtj77dvMcVuNi7ZNT/Am+fceP5/VQainwfE3RTUIQtQoaEIQkkhQ6uvy6N1d6BFfV5RYe8fQcVVrI7c22acmnpz8W88OQ5/Tv0lQw3+JyWSQuN3Ek80xRcWxWKmgfNUPEcUbbucdd9gAN5JIAHEqj6JdYdLiLnsp+0ZJGMxjma1rnMuBnblcQRcjfcXCxPYzysdPYkDU69SpmIA2WkKaU8rlPMGNLnkNY1pc5zjZrWgXJJ3ABMDNOBIQpFLiLmfeb9k/I7lkMA6yKOsqDBBI8Sa5O0ZkEwGpLDfXTWxsbblpSp7TU0MoObHdP3CQwyDiFpqepa9t2nvG8HgV1WYpaoxuuPEbiFpIZQ5oc3UEXC9C2TtQVzLOyeNR9x+slWzw9mctE9CEK6UdCEJCUklVYpPd2UbG7e9Q7prpLkk7ySi68gr6k1VQ+U7zl3bvJW7GYWgKp6Y4g6HDqmRhs9lNKWEbnFuVp8CQfBfK6+rukGG/SaSaC4BmgkjBOwOc0hp8DY+C+XmYNMan6OIn/STJ2XZW9oSXta3z4arW+yz2NilBOdwT3W/dQ6kG4X030TrnTYfTSPN3yUsLnE7S7ILnxIurVQcGoBT00MINxDDHFfiWsAJ8SCVLzLFzYTI4t0ubd11PaDZfK/SWvdNWzyuJJkqJXa7hnNh4Cw8F7T1MYi6TC8riT2E8kbb/AGCGyAeBe5eSdPMCdS4hMxzSGOkfLEdzonuLmkHfa9jzaV7H1T4K6mwxvaAtfO985adCGuAay4/C0H8y3e3HxO2czDvw4enooVMD2pWxJT6Sp7N4dwOvNu9ciUwlYmJ7o3h7dQbhWmEEWK2QN9mxKoeETZoW8Rdp8Dp6WUxetwSiaJsg3gHqqB7cLi3ghNe+wJOwC5TlDxWS0f4iB8/kgq5/d4Hy8ASkxuJwCq5JS5xJ3n+wm3TAUt14+9znuLnZk5lW9rLynr9xNwhpoAfZkfLK/nkDWtH87vILAdV9UY8Xpi0n2pDG4De17HNIPn6L0Xr1wN8tNDUMaXCmfI2WwvaOTLZ55BzAPzrIdTXR582ICctIhpQ5xdb2TKWlrGA8dS78vMLeUEkTNjOJ4PB7ze31CgPaTN0XvxKxvW3WujwibKSDIYoiR9l0gzDxAI8VsCVn+nOCGrw6eFmsjmB0Y4yMcHtb4ltvFY2hc1lTG5+gcL9VOe0lpsvmzDq50MzJYzZ8UjJGn7zTcfBfVcU2ZrXDY5rXDuIv818s4ZhEk9SyBjXdq+QR5SCC03s7MN1tSeFivqSKMNaGjY1oaO4Cw+C1PtRgLora59MrfdR6IHNOKtMCqtSw7D7Te/eP74KpJT6WbLI13Bw8t/os/s6oNNUskHHPuOqmyx42ELXIQherKiQudSfYd+F3wXRMlbdpHEEeiblBLCBwK6NVmQU665XS5l42Qryy6XXH6MzPnyM7S2XtMrc+Xhm22TrpC5IXGiWFOJTSUl0hK7ZEAuFXQRyFpliilLDmYZI2PLHcW5hoe5dSUEphKPMiyMBKSmEoLkwlEAiWj6Ou/dH8Z+AVqqvAG2h/E5x+XyVmF6jssEUkYP4QqGfOR3elVZjZ9lv4j8FZqtxtv7sHg74gpvbIJoZAOH3CUH8wKpBS3XMORdeV2VvZOdqLEXB0IOoI4Fc4YWsblja1jRsaxoa0eA0TrpLrueiVk4lNJSEppK6AjAXFtFGJDI2KMSuFnSBjBI4cC+1yupKQlMJTmZ1RAWSkphcguSMFyANpIHmbI2tJNgunJbWM6DuHwTkxqevXm6LOFIkSpjiuONl0LO4lFklI3E5h3H9bqK5+my+mwb+SucWgztuPebqOY3hUIkXme1aM09QbfKcx6eCuoHY2c1l8J6YVc1PHI3DHy9o0uLmVNPEy+YggNeS4WtbXeCpjekFZvwmUf62kV4wACzQANdAABqbnTvJS5lGdNESSIm273/7IxGd7j5eipRjlV/lcv+7o/wDkg45Vf5ZL/u6P/krkvTS9B2jP7bf8v9kWA8T5eion47WbsKkP+tpAmNx+suM2FSAXFy2spCfLRXpeml6cErP7ber/APZLAfxHy9FWdGMYdU0rZZGCNznzNsNhDJXMDhqdobx23Vne5sNpNh3rkLAWAAA2AAAAcgp2FRXdnOwe7zPFPQU/vU+FgsCegQvf2bLlaajblY1o+qAFLaoVM5TWr0yIBrQBoFRuzKVR62HPG5u8jTvGoXcrm9yCdoewsdoQQfFJuRuFlsyy2MVWLB7xSwYe6PM7s3vkkLyy+l2kgB1vBbHFoMr8w91x15O/VQg9eYyRuo5nMc0Otx079VeC0rQQVmei/TgzSGmroxR4gzbE7Rkw+1ESde654gndfYxjUVLCZaiQRxt0ubkudua1o1ceQULH+jFPWtAqYw4t9yRpLJY/wvGvhs5KpoOrqnjmZLJLVVbojeJtXN2rIzuIbYajy5IyKSQ4zdvFoF//ACb5A8wbc0NpBlrzUzCesCkqJBGHvhmd7sdTG6Fz+GW+h7r3WgLlV47gMFZHkqYxIPqu2SRnix+0H+zdZ2LoA4ew/E8RfTDTsDLlu37BkBvl3aALnZ00guHFnI/F0It0IHei+NuVr+SsMQ6xqGGUxSVIztNnZGSSMYeBc0EXUun6YUcjbsrKYjbrMxhA5tcQR5KVS4fFFGGRRRxxtFg1rGgW+fequt6GUUrs0lHAXbSWtMd+8MIBRAUhyIeOdwfKwt1K7/E5eabQdLxU1XZ0kZngjv29XmywtdbRken7x17cAtVhEeaUHcz2j37vX4Kqp4GRsDImNjY3RrGNDWjuAV/hkeRv3jq7+isNnUzJ6kOY2zG55534X5nllZMzPLGEE5lX8b12Ch05UsLftVOUFcpCuy4yBC/RdCg1EioK9tjcb9o+avKpqpK1ipKyBk7cDwpUTyw3CiCZO7VU9XI9hu3XkVFHSNo0kDmc7EjzCys2zJWH4RccvRWLZ2nXJaHtE0yKmZj8R2Sx/wAYCH45ENssY/O1RPdn3tYpzGFbmRc3Sqil6TxfVcXn7gJHnsXNmIvkOgyjzPmpcOzppDpYc026ZoV8yTMbbt6u6I7OAVDhsBWlooFqaGjZTizdd5VfLIXnNW1IFOCi07VLCvWaKGUhUacqSVHmagkGS61VdWQQQdQVQzHKeW4q/qmKhxCErP11GypHxajQqbDIWaJolR2io5618Z1GYeRTGdJIvrOyHg8FvrsWYl2dNGdL92antmad6vjImmRVIxuI7JY/42/1XKXpBENssfg4E+QTApnk2DSjxjirkyLk+eyoX9JGn/1hz+di1vqulNI95u7yGxWEGy5Xn4sh+tyZfO0aZq/ozrc7d3LmrulcqWhhKv6KFaulgbC0MYMlXSPLjcq0pgpjVHgYpAVuwZKMUqY4J6QhcIukFBniVbUUqvHsUd8ChSR3TzXLK1WHX3KlrMBB3LeSUajvw/kopiKcxLzOo6KA/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/2Q=="/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4534" y="1574303"/>
            <a:ext cx="8664898" cy="5275759"/>
          </a:xfrm>
        </p:spPr>
        <p:txBody>
          <a:bodyPr>
            <a:noAutofit/>
          </a:bodyPr>
          <a:lstStyle/>
          <a:p>
            <a:r>
              <a:rPr lang="en-GB" sz="2800" dirty="0"/>
              <a:t>Understand the full meaning of what is said</a:t>
            </a:r>
            <a:endParaRPr lang="en-GB" sz="2400" dirty="0"/>
          </a:p>
          <a:p>
            <a:r>
              <a:rPr lang="en-GB" sz="2800" dirty="0"/>
              <a:t>Extend knowledge through lessons because earlier work has not been understood</a:t>
            </a:r>
            <a:endParaRPr lang="en-GB" sz="2400" dirty="0"/>
          </a:p>
          <a:p>
            <a:r>
              <a:rPr lang="en-GB" sz="2800" dirty="0"/>
              <a:t>Learn through reading           </a:t>
            </a:r>
            <a:endParaRPr lang="en-GB" sz="2400" dirty="0"/>
          </a:p>
          <a:p>
            <a:r>
              <a:rPr lang="en-GB" sz="2800" dirty="0"/>
              <a:t>Express their ideas and emotions clearly</a:t>
            </a:r>
            <a:endParaRPr lang="en-GB" sz="2400" dirty="0"/>
          </a:p>
          <a:p>
            <a:r>
              <a:rPr lang="en-GB" sz="2800" dirty="0"/>
              <a:t>Demonstrate evidence of improved knowledge through writing</a:t>
            </a:r>
          </a:p>
          <a:p>
            <a:pPr marL="0" indent="0">
              <a:buNone/>
            </a:pPr>
            <a:endParaRPr lang="en-GB" sz="2400" dirty="0">
              <a:latin typeface="Comic Sans MS" pitchFamily="66" charset="0"/>
            </a:endParaRPr>
          </a:p>
        </p:txBody>
      </p:sp>
      <p:pic>
        <p:nvPicPr>
          <p:cNvPr id="2060" name="Picture 12" descr="http://blog.friendshipcircle.org/wp-content/uploads/2011/03/Fac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7625" y="495284"/>
            <a:ext cx="1766261" cy="165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600" dirty="0"/>
              <a:t>BDA recommendations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024034" y="500042"/>
          <a:ext cx="8229600" cy="5929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9217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104659"/>
            <a:ext cx="11481847" cy="1325563"/>
          </a:xfrm>
        </p:spPr>
        <p:txBody>
          <a:bodyPr/>
          <a:lstStyle/>
          <a:p>
            <a:pPr algn="l"/>
            <a:r>
              <a:rPr lang="en-GB" dirty="0"/>
              <a:t>The teaching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4713" y="1690689"/>
            <a:ext cx="8354637" cy="3826544"/>
          </a:xfrm>
        </p:spPr>
        <p:txBody>
          <a:bodyPr>
            <a:noAutofit/>
          </a:bodyPr>
          <a:lstStyle/>
          <a:p>
            <a:r>
              <a:rPr lang="en-GB" sz="2400" dirty="0"/>
              <a:t>A good programme takes the learner through the simpler spelling form, one by one, towards the more difficult, the order of work being carefully sequenced.</a:t>
            </a:r>
          </a:p>
          <a:p>
            <a:endParaRPr lang="en-GB" sz="2400" dirty="0"/>
          </a:p>
          <a:p>
            <a:r>
              <a:rPr lang="en-GB" sz="2400" dirty="0"/>
              <a:t>Each spelling pattern needs to be taught in order for the learner to understand and internalise it.</a:t>
            </a:r>
          </a:p>
          <a:p>
            <a:endParaRPr lang="en-GB" sz="2400" dirty="0"/>
          </a:p>
          <a:p>
            <a:r>
              <a:rPr lang="en-GB" sz="2400" dirty="0"/>
              <a:t>‘</a:t>
            </a:r>
            <a:r>
              <a:rPr lang="en-GB" sz="2400" i="1" dirty="0"/>
              <a:t>Dyslexic learners have to be taught all the rules and conventions and exceptions of English reading and spelling in an organised way’ (BDA)</a:t>
            </a:r>
            <a:endParaRPr lang="en-GB" sz="2400" dirty="0"/>
          </a:p>
        </p:txBody>
      </p:sp>
      <p:pic>
        <p:nvPicPr>
          <p:cNvPr id="4098" name="Picture 2" descr="C:\Users\amelia\Downloads\teachers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1950" y="214291"/>
            <a:ext cx="2143140" cy="15442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melia\Downloads\nessylearn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98415" y="4293096"/>
            <a:ext cx="2571736" cy="2127846"/>
          </a:xfrm>
          <a:prstGeom prst="rect">
            <a:avLst/>
          </a:prstGeom>
          <a:noFill/>
        </p:spPr>
      </p:pic>
      <p:pic>
        <p:nvPicPr>
          <p:cNvPr id="1027" name="Picture 3" descr="C:\Users\amelia\Downloads\Toe by To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0961" y="2913982"/>
            <a:ext cx="2143140" cy="1744416"/>
          </a:xfrm>
          <a:prstGeom prst="rect">
            <a:avLst/>
          </a:prstGeom>
          <a:noFill/>
        </p:spPr>
      </p:pic>
      <p:pic>
        <p:nvPicPr>
          <p:cNvPr id="1028" name="Picture 4" descr="C:\Users\amelia\Downloads\word shar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81158" y="4929198"/>
            <a:ext cx="2373940" cy="1143008"/>
          </a:xfrm>
          <a:prstGeom prst="rect">
            <a:avLst/>
          </a:prstGeom>
          <a:noFill/>
        </p:spPr>
      </p:pic>
      <p:pic>
        <p:nvPicPr>
          <p:cNvPr id="3074" name="Picture 2" descr="C:\Users\amelia\Downloads\Tackling dyslexi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33317" y="1340768"/>
            <a:ext cx="2436834" cy="2143140"/>
          </a:xfrm>
          <a:prstGeom prst="rect">
            <a:avLst/>
          </a:prstGeom>
          <a:noFill/>
        </p:spPr>
      </p:pic>
      <p:pic>
        <p:nvPicPr>
          <p:cNvPr id="3075" name="Picture 3" descr="C:\Users\amelia\Downloads\Bangor syste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55305" y="500042"/>
            <a:ext cx="1785950" cy="2143140"/>
          </a:xfrm>
          <a:prstGeom prst="rect">
            <a:avLst/>
          </a:prstGeom>
          <a:noFill/>
        </p:spPr>
      </p:pic>
      <p:pic>
        <p:nvPicPr>
          <p:cNvPr id="3076" name="Picture 4" descr="C:\Users\amelia\Downloads\alpha to omeg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04991" y="1844824"/>
            <a:ext cx="2714644" cy="4000528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9977" y="260648"/>
            <a:ext cx="4191955" cy="825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2843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amelia\Downloads\scaffold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664" y="1955878"/>
            <a:ext cx="6356540" cy="221343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071546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Schema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8196" y="1418704"/>
            <a:ext cx="8229600" cy="435055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sz="3800" dirty="0"/>
              <a:t>Schemas provide a ‘scaffolding’ which can give the </a:t>
            </a:r>
            <a:r>
              <a:rPr lang="en-GB" sz="3800" dirty="0" err="1"/>
              <a:t>wholistic</a:t>
            </a:r>
            <a:r>
              <a:rPr lang="en-GB" sz="3800" dirty="0"/>
              <a:t> learner a reliable framework (Mortimore,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1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amelia\Downloads\scaffolding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8218" y="0"/>
            <a:ext cx="4933782" cy="1957203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872133" y="1957203"/>
            <a:ext cx="8229600" cy="381642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cumulative and structured nature of a multisensory teaching programme can be linked to the schema theory.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general rules and structured framework of a multisensory programme can reduce the anxiety of the dyslexic learner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give them a feeling of security and allow them to focus on the set tasks.</a:t>
            </a:r>
          </a:p>
        </p:txBody>
      </p:sp>
    </p:spTree>
    <p:extLst>
      <p:ext uri="{BB962C8B-B14F-4D97-AF65-F5344CB8AC3E}">
        <p14:creationId xmlns:p14="http://schemas.microsoft.com/office/powerpoint/2010/main" val="26834918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524000" y="1600201"/>
            <a:ext cx="8229600" cy="4525963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831282" y="277764"/>
          <a:ext cx="8358246" cy="5786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70585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5118" y="51303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Multi sensory teaching will use strengths to help develop weaker areas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125" name="Picture 5" descr="C:\Users\amelia\Pictures\multisensory wheel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09444" y="2004056"/>
            <a:ext cx="3324264" cy="3324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72560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Since the Rose Review(2006) the use of synthetic phonics has been recommended for use with all beginner readers.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146" name="Picture 2" descr="C:\Users\amelia\Downloads\Phoneme W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6910" y="1928802"/>
            <a:ext cx="7929618" cy="45005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Synthetic phonics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115" y="1900460"/>
            <a:ext cx="7886700" cy="3816424"/>
          </a:xfrm>
        </p:spPr>
        <p:txBody>
          <a:bodyPr>
            <a:normAutofit/>
          </a:bodyPr>
          <a:lstStyle/>
          <a:p>
            <a:r>
              <a:rPr lang="en-GB" sz="2400" dirty="0"/>
              <a:t>The principle behind synthetic phonics is to teach one phoneme and its corresponding grapheme at a time, then to read and write words that can be made from the graphemes that have been worked on.</a:t>
            </a:r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pPr>
              <a:buNone/>
            </a:pPr>
            <a:endParaRPr lang="en-GB" dirty="0">
              <a:latin typeface="Comic Sans MS" pitchFamily="66" charset="0"/>
            </a:endParaRPr>
          </a:p>
          <a:p>
            <a:r>
              <a:rPr lang="en-GB" sz="2400" dirty="0"/>
              <a:t>The dyslexic learner has to be made aware that individual phonemes go together to make up a word as this is critical to their success in learning to read (Muter,2003). </a:t>
            </a:r>
          </a:p>
        </p:txBody>
      </p:sp>
      <p:pic>
        <p:nvPicPr>
          <p:cNvPr id="14338" name="Picture 2" descr="C:\Users\amelia\Downloads\phonics-clip-art-phonic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2815" y="155353"/>
            <a:ext cx="3816424" cy="2420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Procedures for working with dyslexic learners</a:t>
            </a:r>
            <a:br>
              <a:rPr lang="en-GB" dirty="0">
                <a:latin typeface="Comic Sans MS" pitchFamily="66" charset="0"/>
              </a:rPr>
            </a:b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1158" y="1571613"/>
            <a:ext cx="8229600" cy="4525963"/>
          </a:xfrm>
        </p:spPr>
        <p:txBody>
          <a:bodyPr>
            <a:normAutofit fontScale="92500" lnSpcReduction="20000"/>
          </a:bodyPr>
          <a:lstStyle/>
          <a:p>
            <a:endParaRPr lang="en-GB" sz="3600" b="1" dirty="0">
              <a:latin typeface="Comic Sans MS" pitchFamily="66" charset="0"/>
            </a:endParaRPr>
          </a:p>
          <a:p>
            <a:r>
              <a:rPr lang="en-GB" sz="3600" dirty="0"/>
              <a:t>Make sure the learner understands the task</a:t>
            </a:r>
          </a:p>
          <a:p>
            <a:endParaRPr lang="en-GB" sz="3600" dirty="0"/>
          </a:p>
          <a:p>
            <a:r>
              <a:rPr lang="en-GB" sz="3600" dirty="0"/>
              <a:t>Use small steps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Use multisensory approaches</a:t>
            </a:r>
          </a:p>
          <a:p>
            <a:pPr>
              <a:buNone/>
            </a:pPr>
            <a:r>
              <a:rPr lang="en-GB" sz="3600" i="1" dirty="0"/>
              <a:t>                     </a:t>
            </a:r>
          </a:p>
        </p:txBody>
      </p:sp>
      <p:pic>
        <p:nvPicPr>
          <p:cNvPr id="13313" name="Picture 1" descr="C:\Users\amelia\Downloads\Small-Steps-Big-Rewards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5960" y="2780928"/>
            <a:ext cx="4644008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215618" y="2487176"/>
            <a:ext cx="8064896" cy="3180011"/>
          </a:xfrm>
        </p:spPr>
        <p:txBody>
          <a:bodyPr>
            <a:normAutofit fontScale="85000" lnSpcReduction="20000"/>
          </a:bodyPr>
          <a:lstStyle/>
          <a:p>
            <a:endParaRPr lang="en-GB" b="1" dirty="0">
              <a:latin typeface="Comic Sans MS" pitchFamily="66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Over-learning - repetition is vital when working towards automaticity of reading and spelling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systematic procedures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Drills, practice routines, dictated sentences</a:t>
            </a:r>
          </a:p>
        </p:txBody>
      </p:sp>
      <p:pic>
        <p:nvPicPr>
          <p:cNvPr id="47106" name="Picture 2" descr="C:\Users\amelia\Downloads\pa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3008" y="38904"/>
            <a:ext cx="4320480" cy="24482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itchFamily="66" charset="0"/>
              </a:rPr>
              <a:t>Dictated Sentences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The use of dictated sentences is a vital element in most programmes.</a:t>
            </a:r>
          </a:p>
          <a:p>
            <a:endParaRPr lang="en-GB" sz="2400" dirty="0"/>
          </a:p>
          <a:p>
            <a:r>
              <a:rPr lang="en-GB" sz="2400" dirty="0"/>
              <a:t>These should provide practice for the new pattern whilst revising previously learnt patterns.</a:t>
            </a:r>
          </a:p>
          <a:p>
            <a:pPr>
              <a:buNone/>
            </a:pPr>
            <a:r>
              <a:rPr lang="en-GB" sz="2400" dirty="0"/>
              <a:t> </a:t>
            </a:r>
          </a:p>
          <a:p>
            <a:r>
              <a:rPr lang="en-GB" sz="2400" dirty="0"/>
              <a:t>They should slowly grow in complexity as the child’s knowledge increases.</a:t>
            </a:r>
          </a:p>
          <a:p>
            <a:endParaRPr lang="en-GB" sz="2400" dirty="0"/>
          </a:p>
          <a:p>
            <a:r>
              <a:rPr lang="en-GB" sz="2400" dirty="0"/>
              <a:t>A dictated sentence should never contain a word from a pattern that has not been taught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Comic Sans MS" pitchFamily="66" charset="0"/>
              </a:rPr>
              <a:t>Explore the ways your learner learns best – their learning style- and build on this </a:t>
            </a:r>
            <a:endParaRPr lang="en-GB" sz="3200" dirty="0">
              <a:latin typeface="Comic Sans MS" pitchFamily="66" charset="0"/>
            </a:endParaRPr>
          </a:p>
        </p:txBody>
      </p:sp>
      <p:pic>
        <p:nvPicPr>
          <p:cNvPr id="4098" name="Picture 2" descr="C:\Users\amelia\Downloads\adult-learning-style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095625" y="2001044"/>
            <a:ext cx="6000750" cy="4000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Phonetic Cues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538" y="2298077"/>
            <a:ext cx="8229600" cy="263691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C00000"/>
                </a:solidFill>
              </a:rPr>
              <a:t>‘</a:t>
            </a:r>
            <a:r>
              <a:rPr lang="en-GB" sz="2800" i="1" dirty="0"/>
              <a:t>One of the main features of the method is that the (child ) should say the word very carefully and should pay special attention to the movements of his tongue, lips and throat in doing so.’ </a:t>
            </a:r>
            <a:r>
              <a:rPr lang="en-GB" sz="2800" dirty="0"/>
              <a:t>(Miles, 1970:28)</a:t>
            </a:r>
          </a:p>
        </p:txBody>
      </p:sp>
      <p:pic>
        <p:nvPicPr>
          <p:cNvPr id="3074" name="Picture 2" descr="C:\Users\amelia\Downloads\mou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11680" y="77234"/>
            <a:ext cx="2880320" cy="27186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560" y="332657"/>
            <a:ext cx="7886700" cy="1325563"/>
          </a:xfrm>
        </p:spPr>
        <p:txBody>
          <a:bodyPr/>
          <a:lstStyle/>
          <a:p>
            <a:r>
              <a:rPr lang="en-GB" dirty="0"/>
              <a:t>Building self confidence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5560" y="1772816"/>
            <a:ext cx="7886700" cy="482453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The language of:</a:t>
            </a:r>
          </a:p>
          <a:p>
            <a:endParaRPr lang="en-GB" dirty="0"/>
          </a:p>
          <a:p>
            <a:r>
              <a:rPr lang="en-GB" sz="3800" dirty="0"/>
              <a:t>Success  </a:t>
            </a:r>
          </a:p>
          <a:p>
            <a:endParaRPr lang="en-GB" sz="3800" dirty="0"/>
          </a:p>
          <a:p>
            <a:r>
              <a:rPr lang="en-GB" sz="3800" dirty="0"/>
              <a:t>Hope  </a:t>
            </a:r>
          </a:p>
          <a:p>
            <a:endParaRPr lang="en-GB" sz="3800" dirty="0"/>
          </a:p>
          <a:p>
            <a:r>
              <a:rPr lang="en-GB" sz="3800" dirty="0"/>
              <a:t>Possibility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endParaRPr lang="en-GB" sz="1800" dirty="0">
              <a:latin typeface="Comic Sans MS" pitchFamily="66" charset="0"/>
            </a:endParaRPr>
          </a:p>
          <a:p>
            <a:endParaRPr lang="en-GB" sz="1800" dirty="0">
              <a:latin typeface="Comic Sans MS" pitchFamily="66" charset="0"/>
            </a:endParaRPr>
          </a:p>
          <a:p>
            <a:endParaRPr lang="en-GB" sz="1800" dirty="0">
              <a:latin typeface="Comic Sans MS" pitchFamily="66" charset="0"/>
            </a:endParaRPr>
          </a:p>
          <a:p>
            <a:r>
              <a:rPr lang="en-GB" sz="1800" dirty="0">
                <a:latin typeface="Comic Sans MS" pitchFamily="66" charset="0"/>
              </a:rPr>
              <a:t>From Hughes, M and Vass, A (2001) Strategies for closing the learning gap </a:t>
            </a:r>
          </a:p>
        </p:txBody>
      </p:sp>
      <p:pic>
        <p:nvPicPr>
          <p:cNvPr id="8193" name="Picture 1" descr="C:\Users\amelia\Downloads\7790445-confidence-building-self-esteem-and-belief-psychology-Stock-Ph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5880" y="2204864"/>
            <a:ext cx="5112568" cy="28100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/>
          <a:lstStyle/>
          <a:p>
            <a:r>
              <a:rPr lang="en-GB" dirty="0"/>
              <a:t>General hints for teaching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4206" y="825344"/>
            <a:ext cx="8047806" cy="5040560"/>
          </a:xfrm>
        </p:spPr>
        <p:txBody>
          <a:bodyPr>
            <a:normAutofit/>
          </a:bodyPr>
          <a:lstStyle/>
          <a:p>
            <a:r>
              <a:rPr lang="en-GB" b="1" dirty="0"/>
              <a:t>Highlight the successes </a:t>
            </a:r>
            <a:r>
              <a:rPr lang="en-GB" dirty="0"/>
              <a:t>– not the failures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Always offer encouragement 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Try to always offer a positive approach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Treat mistakes as starting points for learning</a:t>
            </a:r>
          </a:p>
          <a:p>
            <a:endParaRPr lang="en-GB" dirty="0"/>
          </a:p>
          <a:p>
            <a:r>
              <a:rPr lang="en-GB" dirty="0"/>
              <a:t>Try to encourage a positive attitude in the pupil</a:t>
            </a:r>
          </a:p>
          <a:p>
            <a:endParaRPr lang="en-GB" dirty="0"/>
          </a:p>
          <a:p>
            <a:r>
              <a:rPr lang="en-GB" dirty="0"/>
              <a:t>Don’t be afraid of admitting your own mistakes if ideas don’t work, perhaps the time is not right or you can revisit the subject in a different way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5543" y="50701"/>
            <a:ext cx="2857500" cy="272415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Key Ingredients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0" y="1571613"/>
            <a:ext cx="889248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3600" dirty="0"/>
              <a:t>                            The pupil is never </a:t>
            </a:r>
            <a:r>
              <a:rPr lang="en-GB" sz="3600" b="1" dirty="0"/>
              <a:t>wrong</a:t>
            </a:r>
            <a:endParaRPr lang="en-GB" sz="3600" dirty="0"/>
          </a:p>
          <a:p>
            <a:pPr algn="r">
              <a:buNone/>
            </a:pPr>
            <a:r>
              <a:rPr lang="en-GB" sz="3600" dirty="0"/>
              <a:t>  </a:t>
            </a:r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r>
              <a:rPr lang="en-GB" sz="3600" dirty="0"/>
              <a:t>Work within limits of the pupil</a:t>
            </a:r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endParaRPr lang="en-GB" sz="3600" dirty="0"/>
          </a:p>
          <a:p>
            <a:pPr>
              <a:buNone/>
            </a:pPr>
            <a:r>
              <a:rPr lang="en-GB" sz="3600" dirty="0"/>
              <a:t>                              One vital component………</a:t>
            </a:r>
          </a:p>
        </p:txBody>
      </p:sp>
      <p:pic>
        <p:nvPicPr>
          <p:cNvPr id="2051" name="Picture 3" descr="C:\Users\amelia\Downloads\K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3552" y="1340769"/>
            <a:ext cx="2186228" cy="1547555"/>
          </a:xfrm>
          <a:prstGeom prst="rect">
            <a:avLst/>
          </a:prstGeom>
          <a:noFill/>
        </p:spPr>
      </p:pic>
      <p:pic>
        <p:nvPicPr>
          <p:cNvPr id="7" name="Picture 3" descr="C:\Users\amelia\Downloads\K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5520" y="3068960"/>
            <a:ext cx="2114790" cy="1496986"/>
          </a:xfrm>
          <a:prstGeom prst="rect">
            <a:avLst/>
          </a:prstGeom>
          <a:noFill/>
        </p:spPr>
      </p:pic>
      <p:pic>
        <p:nvPicPr>
          <p:cNvPr id="8" name="Picture 3" descr="C:\Users\amelia\Downloads\K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5520" y="4941169"/>
            <a:ext cx="2220246" cy="15716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Comic Sans MS" pitchFamily="66" charset="0"/>
              </a:rPr>
              <a:t>success!!!!</a:t>
            </a:r>
          </a:p>
        </p:txBody>
      </p:sp>
      <p:pic>
        <p:nvPicPr>
          <p:cNvPr id="1027" name="Picture 3" descr="C:\Users\amelia\Downloads\images (2) - Copy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6589" y="1774326"/>
            <a:ext cx="3714776" cy="373135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Miles, T R 1970, </a:t>
            </a:r>
            <a:r>
              <a:rPr lang="en-GB" i="1" dirty="0"/>
              <a:t>On helping the dyslexic child,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Methuen Educational Ltd, London, Toronto, Sydney &amp; Wellington.</a:t>
            </a:r>
          </a:p>
          <a:p>
            <a:r>
              <a:rPr lang="en-GB" dirty="0"/>
              <a:t>Muter, V 2003, </a:t>
            </a:r>
            <a:r>
              <a:rPr lang="en-GB" i="1" dirty="0"/>
              <a:t>Early Reading Development and Dyslexia, </a:t>
            </a:r>
            <a:r>
              <a:rPr lang="en-GB" dirty="0" err="1"/>
              <a:t>Whurr</a:t>
            </a:r>
            <a:r>
              <a:rPr lang="en-GB" dirty="0"/>
              <a:t>, London &amp; Philadelphia.</a:t>
            </a:r>
            <a:endParaRPr lang="en-GB" i="1" dirty="0"/>
          </a:p>
          <a:p>
            <a:r>
              <a:rPr lang="en-GB" dirty="0"/>
              <a:t>Pollock, J &amp;Waller, E 1997, </a:t>
            </a:r>
            <a:r>
              <a:rPr lang="en-GB" i="1" dirty="0"/>
              <a:t>Day to Day Dyslexia in the Classroom, </a:t>
            </a:r>
            <a:r>
              <a:rPr lang="en-GB" dirty="0"/>
              <a:t>revised edition, Routledge, London.</a:t>
            </a:r>
          </a:p>
          <a:p>
            <a:r>
              <a:rPr lang="en-GB" dirty="0"/>
              <a:t>  www.bdsdyselxia.org.uk</a:t>
            </a:r>
          </a:p>
        </p:txBody>
      </p:sp>
    </p:spTree>
    <p:extLst>
      <p:ext uri="{BB962C8B-B14F-4D97-AF65-F5344CB8AC3E}">
        <p14:creationId xmlns:p14="http://schemas.microsoft.com/office/powerpoint/2010/main" val="36797888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CF136F-828A-8187-14D3-2F51F6811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/>
              <a:t>Spelling</a:t>
            </a:r>
            <a:br>
              <a:rPr lang="en-GB" sz="5400" dirty="0"/>
            </a:br>
            <a:r>
              <a:rPr lang="en-GB" sz="5400" dirty="0"/>
              <a:t>and </a:t>
            </a:r>
          </a:p>
          <a:p>
            <a:pPr marL="0" indent="0" algn="ctr">
              <a:buNone/>
            </a:pPr>
            <a:r>
              <a:rPr lang="en-GB" sz="5400" dirty="0"/>
              <a:t>Practical Approaches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301E970-3934-8931-5796-626DA1CEC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768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Has developed by borrowing, adapting and absorbing words from many different languages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Consequence: an irregular orthography</a:t>
            </a:r>
          </a:p>
          <a:p>
            <a:pPr>
              <a:buNone/>
            </a:pPr>
            <a:endParaRPr lang="en-GB" sz="2800" dirty="0"/>
          </a:p>
          <a:p>
            <a:r>
              <a:rPr lang="en-GB" sz="2800" dirty="0"/>
              <a:t>Pronunciation has changed but spelling has not. </a:t>
            </a:r>
          </a:p>
          <a:p>
            <a:endParaRPr lang="en-GB" sz="2800" dirty="0"/>
          </a:p>
          <a:p>
            <a:r>
              <a:rPr lang="en-GB" sz="2800" dirty="0"/>
              <a:t>Early dictionaries (starting in the 18</a:t>
            </a:r>
            <a:r>
              <a:rPr lang="en-GB" sz="2800" baseline="30000" dirty="0"/>
              <a:t>th</a:t>
            </a:r>
            <a:r>
              <a:rPr lang="en-GB" sz="2800" dirty="0"/>
              <a:t> C.) attempted to  regularise spelling and present-day campaigns urge the removal of at least some the most irregular spellings.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English  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2" y="0"/>
            <a:ext cx="4032448" cy="1512168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more transparent orthography</a:t>
            </a:r>
          </a:p>
          <a:p>
            <a:endParaRPr lang="en-GB" dirty="0"/>
          </a:p>
          <a:p>
            <a:r>
              <a:rPr lang="en-GB" dirty="0"/>
              <a:t>It is easier to learn to read in Welsh than in English</a:t>
            </a:r>
          </a:p>
          <a:p>
            <a:endParaRPr lang="en-GB" dirty="0"/>
          </a:p>
          <a:p>
            <a:r>
              <a:rPr lang="en-GB" dirty="0"/>
              <a:t>If spelling follows reading, as in the models we have seen, then we can assume that it is easier to learn to spell in Welsh.</a:t>
            </a:r>
          </a:p>
          <a:p>
            <a:endParaRPr lang="en-GB" dirty="0"/>
          </a:p>
          <a:p>
            <a:r>
              <a:rPr lang="en-GB" dirty="0"/>
              <a:t>However, rules still need to be learnt – mutations, etc.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r>
              <a:rPr lang="en-GB" dirty="0"/>
              <a:t>Orthography is the conventional spelling system of a language </a:t>
            </a:r>
          </a:p>
          <a:p>
            <a:endParaRPr lang="en-GB" dirty="0"/>
          </a:p>
          <a:p>
            <a:r>
              <a:rPr lang="en-GB" dirty="0"/>
              <a:t>It is the study of how letters combine to represent sounds and to form words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A dyslexic pupil will often not have adequately stored orthographic knowledge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340768"/>
            <a:ext cx="8229600" cy="482453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en-GB" altLang="en-US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needed to spell?</a:t>
            </a:r>
          </a:p>
        </p:txBody>
      </p:sp>
    </p:spTree>
    <p:extLst>
      <p:ext uri="{BB962C8B-B14F-4D97-AF65-F5344CB8AC3E}">
        <p14:creationId xmlns:p14="http://schemas.microsoft.com/office/powerpoint/2010/main" val="342430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82296" indent="0">
              <a:buNone/>
            </a:pPr>
            <a:r>
              <a:rPr lang="en-GB" sz="2800" b="1" dirty="0"/>
              <a:t>Listening skills</a:t>
            </a:r>
            <a:r>
              <a:rPr lang="en-GB" sz="2800" dirty="0"/>
              <a:t> – auditory discrimination</a:t>
            </a:r>
          </a:p>
          <a:p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Segmentation skills </a:t>
            </a:r>
            <a:r>
              <a:rPr lang="en-GB" sz="2800" dirty="0"/>
              <a:t>– syllables / sounds </a:t>
            </a:r>
          </a:p>
          <a:p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Alphabetic skills </a:t>
            </a:r>
            <a:r>
              <a:rPr lang="en-GB" sz="2800" dirty="0"/>
              <a:t>– sound / symbol</a:t>
            </a:r>
          </a:p>
          <a:p>
            <a:pPr marL="82296" indent="0">
              <a:buNone/>
            </a:pPr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Good visual recall </a:t>
            </a:r>
            <a:r>
              <a:rPr lang="en-GB" sz="2800" dirty="0"/>
              <a:t>– mental imagery</a:t>
            </a:r>
          </a:p>
          <a:p>
            <a:pPr marL="82296" indent="0">
              <a:buNone/>
            </a:pPr>
            <a:endParaRPr lang="en-GB" sz="2800" dirty="0"/>
          </a:p>
          <a:p>
            <a:pPr marL="82296" indent="0">
              <a:buNone/>
            </a:pPr>
            <a:r>
              <a:rPr lang="en-GB" sz="2800" b="1" dirty="0"/>
              <a:t>Knowledge of language, syntax and orthography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a competent speller needs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Knowledge of letters – named and written</a:t>
            </a:r>
          </a:p>
          <a:p>
            <a:r>
              <a:rPr lang="en-GB" dirty="0"/>
              <a:t>Knowledge of sounds – named and written</a:t>
            </a:r>
          </a:p>
          <a:p>
            <a:r>
              <a:rPr lang="en-GB" dirty="0"/>
              <a:t>Phonological awareness</a:t>
            </a:r>
          </a:p>
          <a:p>
            <a:r>
              <a:rPr lang="en-GB" dirty="0"/>
              <a:t>Understanding of spelling rules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How will we do this?</a:t>
            </a:r>
          </a:p>
          <a:p>
            <a:r>
              <a:rPr lang="en-GB" dirty="0"/>
              <a:t>Alphabet</a:t>
            </a:r>
          </a:p>
          <a:p>
            <a:r>
              <a:rPr lang="en-GB" dirty="0"/>
              <a:t>Sounds &amp; phonological awareness</a:t>
            </a:r>
          </a:p>
          <a:p>
            <a:r>
              <a:rPr lang="en-GB" dirty="0"/>
              <a:t>Single word spelling</a:t>
            </a:r>
          </a:p>
          <a:p>
            <a:r>
              <a:rPr lang="en-GB" dirty="0"/>
              <a:t>Spelling in context – dictation &amp; free-writing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Suggestions for screening of spelling </a:t>
            </a:r>
          </a:p>
        </p:txBody>
      </p:sp>
    </p:spTree>
    <p:extLst>
      <p:ext uri="{BB962C8B-B14F-4D97-AF65-F5344CB8AC3E}">
        <p14:creationId xmlns:p14="http://schemas.microsoft.com/office/powerpoint/2010/main" val="26767614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u="sng" dirty="0"/>
              <a:t>Spelling:</a:t>
            </a:r>
            <a:r>
              <a:rPr lang="en-GB" sz="3600" dirty="0"/>
              <a:t> </a:t>
            </a:r>
            <a:r>
              <a:rPr lang="en-GB" sz="2700" dirty="0"/>
              <a:t>areas where difficulties can occur</a:t>
            </a:r>
            <a:endParaRPr lang="en-US" sz="2700" u="sng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Lack of phonological awareness</a:t>
            </a:r>
          </a:p>
          <a:p>
            <a:r>
              <a:rPr lang="en-GB"/>
              <a:t>Poor visual recall of words</a:t>
            </a:r>
          </a:p>
          <a:p>
            <a:r>
              <a:rPr lang="en-GB"/>
              <a:t>Poor auditory discrimination</a:t>
            </a:r>
          </a:p>
          <a:p>
            <a:r>
              <a:rPr lang="en-GB"/>
              <a:t>Poor sound-symbol correspondence</a:t>
            </a:r>
          </a:p>
          <a:p>
            <a:r>
              <a:rPr lang="en-GB"/>
              <a:t>Naming speed problems</a:t>
            </a:r>
          </a:p>
          <a:p>
            <a:r>
              <a:rPr lang="en-GB"/>
              <a:t>Difficulty with alternative ways of spelling same sound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46CD6-56D9-453C-9CF0-2D093AFDBB0C}" type="slidenum">
              <a:rPr lang="en-US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12527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Successful spelling depends so heavily on memory for the correct sequencing of symbolic information</a:t>
            </a:r>
          </a:p>
          <a:p>
            <a:endParaRPr lang="en-GB" dirty="0"/>
          </a:p>
          <a:p>
            <a:r>
              <a:rPr lang="en-GB" dirty="0"/>
              <a:t>A  dyslexic pupil often cannot recall, or reproduce exactly, what they have seen or heard</a:t>
            </a:r>
          </a:p>
          <a:p>
            <a:endParaRPr lang="en-GB" dirty="0"/>
          </a:p>
          <a:p>
            <a:r>
              <a:rPr lang="en-GB" dirty="0"/>
              <a:t>The ability some have with 3D thinking can become a source of confusion in spelling and reading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Writing/picture</a:t>
            </a:r>
            <a:r>
              <a:rPr lang="en-GB" dirty="0"/>
              <a:t> from 3 years</a:t>
            </a:r>
          </a:p>
          <a:p>
            <a:endParaRPr lang="en-GB" sz="1000" dirty="0"/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Semantic attributes </a:t>
            </a:r>
            <a:r>
              <a:rPr lang="en-GB" dirty="0"/>
              <a:t>- duck/bear</a:t>
            </a:r>
          </a:p>
          <a:p>
            <a:endParaRPr lang="en-GB" sz="1000" dirty="0"/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Alphabetic understanding </a:t>
            </a:r>
            <a:r>
              <a:rPr lang="en-GB" dirty="0"/>
              <a:t>– </a:t>
            </a:r>
            <a:r>
              <a:rPr lang="en-GB" dirty="0" err="1"/>
              <a:t>wom</a:t>
            </a:r>
            <a:r>
              <a:rPr lang="en-GB" dirty="0"/>
              <a:t>/warm</a:t>
            </a:r>
          </a:p>
          <a:p>
            <a:pPr lvl="1"/>
            <a:r>
              <a:rPr lang="en-GB" dirty="0"/>
              <a:t>Syllables – phonemes</a:t>
            </a:r>
          </a:p>
          <a:p>
            <a:pPr lvl="1"/>
            <a:endParaRPr lang="en-GB" sz="1000" dirty="0"/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Orthographic</a:t>
            </a:r>
            <a:r>
              <a:rPr lang="en-GB" dirty="0"/>
              <a:t> – </a:t>
            </a:r>
            <a:r>
              <a:rPr lang="en-GB" dirty="0" err="1"/>
              <a:t>tup</a:t>
            </a:r>
            <a:r>
              <a:rPr lang="en-GB" dirty="0"/>
              <a:t> – </a:t>
            </a:r>
            <a:r>
              <a:rPr lang="en-GB" dirty="0" err="1"/>
              <a:t>nda</a:t>
            </a:r>
            <a:r>
              <a:rPr lang="en-GB" dirty="0"/>
              <a:t> &amp; dink  </a:t>
            </a:r>
          </a:p>
          <a:p>
            <a:endParaRPr lang="en-GB" sz="1000" dirty="0"/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Morphological</a:t>
            </a:r>
            <a:r>
              <a:rPr lang="en-GB" dirty="0"/>
              <a:t> – health – heal           </a:t>
            </a:r>
          </a:p>
          <a:p>
            <a:r>
              <a:rPr lang="en-GB" dirty="0"/>
              <a:t> jumped, hemmed -t and –d  </a:t>
            </a:r>
          </a:p>
          <a:p>
            <a:r>
              <a:rPr lang="en-GB" dirty="0"/>
              <a:t> signal - sign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Spelling development</a:t>
            </a:r>
          </a:p>
        </p:txBody>
      </p:sp>
    </p:spTree>
    <p:extLst>
      <p:ext uri="{BB962C8B-B14F-4D97-AF65-F5344CB8AC3E}">
        <p14:creationId xmlns:p14="http://schemas.microsoft.com/office/powerpoint/2010/main" val="64530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/>
              <a:t>Common spelling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Missing / misplaced </a:t>
            </a:r>
            <a:r>
              <a:rPr lang="en-GB" i="1" dirty="0" err="1"/>
              <a:t>i</a:t>
            </a:r>
            <a:r>
              <a:rPr lang="en-GB" i="1" dirty="0"/>
              <a:t> dotting</a:t>
            </a:r>
            <a:r>
              <a:rPr lang="en-GB" dirty="0"/>
              <a:t> and </a:t>
            </a:r>
            <a:r>
              <a:rPr lang="en-GB" i="1" dirty="0"/>
              <a:t>t</a:t>
            </a:r>
            <a:r>
              <a:rPr lang="en-GB" dirty="0"/>
              <a:t> </a:t>
            </a:r>
            <a:r>
              <a:rPr lang="en-GB" i="1" dirty="0"/>
              <a:t>crossing</a:t>
            </a:r>
          </a:p>
          <a:p>
            <a:r>
              <a:rPr lang="en-GB" dirty="0"/>
              <a:t>Reversal / mirroring</a:t>
            </a:r>
          </a:p>
          <a:p>
            <a:r>
              <a:rPr lang="en-GB" dirty="0"/>
              <a:t>Incorrect letter order</a:t>
            </a:r>
          </a:p>
          <a:p>
            <a:r>
              <a:rPr lang="en-GB" dirty="0"/>
              <a:t>Wrong letter used for similar sounds</a:t>
            </a:r>
          </a:p>
          <a:p>
            <a:r>
              <a:rPr lang="en-GB" dirty="0"/>
              <a:t>Unaware of letters in blends</a:t>
            </a:r>
          </a:p>
          <a:p>
            <a:r>
              <a:rPr lang="en-GB" dirty="0"/>
              <a:t>Missing out vowels</a:t>
            </a:r>
          </a:p>
          <a:p>
            <a:r>
              <a:rPr lang="en-GB" dirty="0"/>
              <a:t>Shortening words</a:t>
            </a:r>
          </a:p>
          <a:p>
            <a:r>
              <a:rPr lang="en-GB" dirty="0"/>
              <a:t>One word or two?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2522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</a:t>
            </a:r>
            <a:r>
              <a:rPr lang="en-GB" u="sng" dirty="0"/>
              <a:t>Learning styles</a:t>
            </a:r>
            <a:endParaRPr lang="en-US" u="sng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Visual</a:t>
            </a:r>
          </a:p>
          <a:p>
            <a:r>
              <a:rPr lang="en-GB" dirty="0"/>
              <a:t>Auditory</a:t>
            </a:r>
          </a:p>
          <a:p>
            <a:r>
              <a:rPr lang="en-GB" dirty="0"/>
              <a:t>Kinaesthetic</a:t>
            </a:r>
          </a:p>
          <a:p>
            <a:endParaRPr lang="en-GB" dirty="0"/>
          </a:p>
          <a:p>
            <a:pPr marL="82296" indent="0">
              <a:buNone/>
            </a:pPr>
            <a:r>
              <a:rPr lang="en-GB" dirty="0"/>
              <a:t>From the outset, the teacher needs to be aware of the pupil’s preferred way of learning and utilise it – the ideal learning situation involves all 4 senses – sometimes even 5!!!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  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      “ See it; hear it; say it; do it.”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F3704-90AF-476A-8F4A-281F68D15226}" type="slidenum">
              <a:rPr lang="en-US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84195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Teaching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5680" y="1628801"/>
            <a:ext cx="6995120" cy="4497363"/>
          </a:xfrm>
        </p:spPr>
        <p:txBody>
          <a:bodyPr/>
          <a:lstStyle/>
          <a:p>
            <a:r>
              <a:rPr lang="en-GB"/>
              <a:t>Whole </a:t>
            </a:r>
            <a:r>
              <a:rPr lang="en-GB" dirty="0"/>
              <a:t>word</a:t>
            </a:r>
          </a:p>
          <a:p>
            <a:endParaRPr lang="en-GB" dirty="0"/>
          </a:p>
          <a:p>
            <a:r>
              <a:rPr lang="en-GB" dirty="0"/>
              <a:t>Phonic</a:t>
            </a:r>
          </a:p>
          <a:p>
            <a:endParaRPr lang="en-GB" dirty="0"/>
          </a:p>
          <a:p>
            <a:r>
              <a:rPr lang="en-GB" dirty="0"/>
              <a:t>Syllabic</a:t>
            </a:r>
          </a:p>
          <a:p>
            <a:endParaRPr lang="en-GB" dirty="0"/>
          </a:p>
          <a:p>
            <a:r>
              <a:rPr lang="en-GB" dirty="0"/>
              <a:t>Knowledge of spelling rules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57653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Remedial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400" dirty="0"/>
              <a:t>Multisensory teaching</a:t>
            </a:r>
          </a:p>
          <a:p>
            <a:r>
              <a:rPr lang="en-GB" sz="4400" dirty="0"/>
              <a:t>Phonic programmes</a:t>
            </a:r>
          </a:p>
          <a:p>
            <a:r>
              <a:rPr lang="en-GB" sz="4400" dirty="0"/>
              <a:t>Simultaneous oral spelling</a:t>
            </a:r>
          </a:p>
          <a:p>
            <a:r>
              <a:rPr lang="en-GB" sz="4400" dirty="0"/>
              <a:t>Spelling by analogy</a:t>
            </a:r>
          </a:p>
          <a:p>
            <a:r>
              <a:rPr lang="en-GB" sz="4400" dirty="0"/>
              <a:t>Onset and rime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1927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9616" y="188640"/>
            <a:ext cx="7704856" cy="418058"/>
          </a:xfrm>
        </p:spPr>
        <p:txBody>
          <a:bodyPr>
            <a:noAutofit/>
          </a:bodyPr>
          <a:lstStyle/>
          <a:p>
            <a:r>
              <a:rPr lang="en-GB" sz="3600" u="sng" dirty="0"/>
              <a:t>Remedial approaches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6" y="1124745"/>
            <a:ext cx="8291264" cy="5001419"/>
          </a:xfrm>
        </p:spPr>
        <p:txBody>
          <a:bodyPr>
            <a:normAutofit/>
          </a:bodyPr>
          <a:lstStyle/>
          <a:p>
            <a:r>
              <a:rPr lang="en-GB" sz="4000" dirty="0"/>
              <a:t>  Letter strings and patterns</a:t>
            </a:r>
          </a:p>
          <a:p>
            <a:endParaRPr lang="en-GB" sz="4000" dirty="0"/>
          </a:p>
          <a:p>
            <a:r>
              <a:rPr lang="en-GB" sz="4000" dirty="0"/>
              <a:t>  Counting syllables</a:t>
            </a:r>
          </a:p>
          <a:p>
            <a:pPr marL="82296" indent="0">
              <a:buNone/>
            </a:pPr>
            <a:r>
              <a:rPr lang="en-GB" sz="4000" dirty="0"/>
              <a:t>           </a:t>
            </a:r>
          </a:p>
          <a:p>
            <a:r>
              <a:rPr lang="en-GB" sz="4000" dirty="0"/>
              <a:t>  </a:t>
            </a:r>
            <a:r>
              <a:rPr lang="en-GB" sz="4000"/>
              <a:t>Word Families</a:t>
            </a:r>
          </a:p>
          <a:p>
            <a:endParaRPr lang="en-GB" sz="4000" dirty="0"/>
          </a:p>
          <a:p>
            <a:r>
              <a:rPr lang="en-GB" sz="4000" dirty="0"/>
              <a:t>  Drills, revision, review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74995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Phonics</a:t>
            </a:r>
            <a:endParaRPr lang="en-US" u="sng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teaching system – to teach the connection between letter patterns and the sounds they represent: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         ‘sound-symbol correspondence’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	(phoneme-grapheme correspondence)</a:t>
            </a:r>
          </a:p>
          <a:p>
            <a:endParaRPr lang="en-GB" dirty="0"/>
          </a:p>
          <a:p>
            <a:r>
              <a:rPr lang="en-GB" dirty="0"/>
              <a:t>A phoneme is the smallest unit of sound (44)</a:t>
            </a:r>
          </a:p>
          <a:p>
            <a:endParaRPr lang="en-GB" dirty="0"/>
          </a:p>
          <a:p>
            <a:r>
              <a:rPr lang="en-GB" dirty="0"/>
              <a:t>A grapheme is a written letter or group of letters representing one sound (140)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F5EDC-B023-4232-AC0E-854E09AF0429}" type="slidenum">
              <a:rPr lang="en-US"/>
              <a:pPr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06505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Phonics</a:t>
            </a:r>
          </a:p>
          <a:p>
            <a:r>
              <a:rPr lang="en-GB" dirty="0"/>
              <a:t>Phoneme</a:t>
            </a:r>
          </a:p>
          <a:p>
            <a:r>
              <a:rPr lang="en-GB" dirty="0"/>
              <a:t>Grapheme</a:t>
            </a:r>
          </a:p>
          <a:p>
            <a:r>
              <a:rPr lang="en-GB" dirty="0"/>
              <a:t>Morpheme</a:t>
            </a:r>
          </a:p>
          <a:p>
            <a:r>
              <a:rPr lang="en-GB" dirty="0"/>
              <a:t>Digraph – vowel or consonant</a:t>
            </a:r>
          </a:p>
          <a:p>
            <a:r>
              <a:rPr lang="en-GB" dirty="0"/>
              <a:t>Schwa </a:t>
            </a:r>
          </a:p>
          <a:p>
            <a:r>
              <a:rPr lang="en-GB" dirty="0"/>
              <a:t>Blend </a:t>
            </a:r>
            <a:r>
              <a:rPr lang="en-GB"/>
              <a:t>- consonant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4121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5640" y="274638"/>
            <a:ext cx="7602048" cy="994122"/>
          </a:xfrm>
        </p:spPr>
        <p:txBody>
          <a:bodyPr>
            <a:normAutofit/>
          </a:bodyPr>
          <a:lstStyle/>
          <a:p>
            <a:r>
              <a:rPr lang="en-GB" sz="3200" dirty="0"/>
              <a:t>Early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9608" y="1268760"/>
            <a:ext cx="7498080" cy="4979640"/>
          </a:xfrm>
        </p:spPr>
        <p:txBody>
          <a:bodyPr>
            <a:normAutofit/>
          </a:bodyPr>
          <a:lstStyle/>
          <a:p>
            <a:r>
              <a:rPr lang="en-GB" dirty="0"/>
              <a:t>Establish alphabet knowledge – linkage sound-letter</a:t>
            </a:r>
          </a:p>
          <a:p>
            <a:r>
              <a:rPr lang="en-GB" dirty="0"/>
              <a:t>Short vowels – </a:t>
            </a:r>
            <a:r>
              <a:rPr lang="en-GB" dirty="0" err="1"/>
              <a:t>cvc</a:t>
            </a:r>
            <a:r>
              <a:rPr lang="en-GB" dirty="0"/>
              <a:t> words</a:t>
            </a:r>
          </a:p>
          <a:p>
            <a:r>
              <a:rPr lang="en-GB" dirty="0"/>
              <a:t>Consonant digraphs and blends</a:t>
            </a:r>
          </a:p>
          <a:p>
            <a:r>
              <a:rPr lang="en-GB" dirty="0" err="1"/>
              <a:t>ck</a:t>
            </a:r>
            <a:r>
              <a:rPr lang="en-GB" dirty="0"/>
              <a:t> - </a:t>
            </a:r>
            <a:r>
              <a:rPr lang="en-GB" dirty="0" err="1"/>
              <a:t>tch</a:t>
            </a:r>
            <a:r>
              <a:rPr lang="en-GB" dirty="0"/>
              <a:t> - </a:t>
            </a:r>
            <a:r>
              <a:rPr lang="en-GB" dirty="0" err="1"/>
              <a:t>dge</a:t>
            </a:r>
            <a:endParaRPr lang="en-GB" dirty="0"/>
          </a:p>
          <a:p>
            <a:r>
              <a:rPr lang="en-GB" dirty="0" err="1"/>
              <a:t>ff</a:t>
            </a:r>
            <a:r>
              <a:rPr lang="en-GB" dirty="0"/>
              <a:t> /</a:t>
            </a:r>
            <a:r>
              <a:rPr lang="en-GB" dirty="0" err="1"/>
              <a:t>ll</a:t>
            </a:r>
            <a:r>
              <a:rPr lang="en-GB" dirty="0"/>
              <a:t> / </a:t>
            </a:r>
            <a:r>
              <a:rPr lang="en-GB" dirty="0" err="1"/>
              <a:t>ss</a:t>
            </a:r>
            <a:endParaRPr lang="en-GB" dirty="0"/>
          </a:p>
          <a:p>
            <a:r>
              <a:rPr lang="en-GB" dirty="0"/>
              <a:t>Suffixing ‘rule’ – root word ending in a consonant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00801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Early work 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Basic sight vocabulary: high frequency irregular words</a:t>
            </a:r>
          </a:p>
          <a:p>
            <a:endParaRPr lang="en-GB" dirty="0"/>
          </a:p>
          <a:p>
            <a:r>
              <a:rPr lang="en-GB" dirty="0"/>
              <a:t>Basic prefix-root-suffix </a:t>
            </a:r>
          </a:p>
          <a:p>
            <a:endParaRPr lang="en-GB" dirty="0"/>
          </a:p>
          <a:p>
            <a:r>
              <a:rPr lang="en-GB" dirty="0"/>
              <a:t>Open and closed syllables</a:t>
            </a:r>
          </a:p>
          <a:p>
            <a:endParaRPr lang="en-GB" dirty="0"/>
          </a:p>
          <a:p>
            <a:r>
              <a:rPr lang="en-GB" dirty="0"/>
              <a:t>Introduce long vowels </a:t>
            </a:r>
            <a:r>
              <a:rPr lang="en-GB" dirty="0" err="1"/>
              <a:t>ee</a:t>
            </a:r>
            <a:r>
              <a:rPr lang="en-GB" dirty="0"/>
              <a:t>/</a:t>
            </a:r>
            <a:r>
              <a:rPr lang="en-GB" dirty="0" err="1"/>
              <a:t>ea</a:t>
            </a:r>
            <a:r>
              <a:rPr lang="en-GB" dirty="0"/>
              <a:t>/</a:t>
            </a:r>
            <a:r>
              <a:rPr lang="en-GB" dirty="0" err="1"/>
              <a:t>oo</a:t>
            </a:r>
            <a:r>
              <a:rPr lang="en-GB" dirty="0"/>
              <a:t> and silent -e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2135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Long / short vowels</a:t>
            </a:r>
          </a:p>
          <a:p>
            <a:endParaRPr lang="en-GB" dirty="0"/>
          </a:p>
          <a:p>
            <a:pPr>
              <a:buFont typeface="Wingdings" pitchFamily="2" charset="2"/>
              <a:buChar char="§"/>
            </a:pPr>
            <a:r>
              <a:rPr lang="en-GB" dirty="0"/>
              <a:t>		</a:t>
            </a:r>
            <a:endParaRPr lang="en-GB" sz="2800" dirty="0"/>
          </a:p>
          <a:p>
            <a:pPr lvl="1">
              <a:buNone/>
            </a:pPr>
            <a:r>
              <a:rPr lang="en-GB" sz="2800" dirty="0">
                <a:solidFill>
                  <a:srgbClr val="C00000"/>
                </a:solidFill>
              </a:rPr>
              <a:t>Open / closed syllables</a:t>
            </a:r>
          </a:p>
          <a:p>
            <a:pPr lvl="1">
              <a:buNone/>
            </a:pPr>
            <a:endParaRPr lang="en-GB" sz="2800" dirty="0">
              <a:solidFill>
                <a:srgbClr val="C00000"/>
              </a:solidFill>
            </a:endParaRPr>
          </a:p>
          <a:p>
            <a:pPr lvl="1">
              <a:buNone/>
            </a:pPr>
            <a:r>
              <a:rPr lang="en-GB" sz="2800" dirty="0"/>
              <a:t>			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fundamental work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In addition to phonically-based teaching, we can also consider: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7648" y="1988840"/>
            <a:ext cx="7530040" cy="4259560"/>
          </a:xfrm>
        </p:spPr>
        <p:txBody>
          <a:bodyPr/>
          <a:lstStyle/>
          <a:p>
            <a:r>
              <a:rPr lang="en-GB" dirty="0"/>
              <a:t>Morphology – how words are structured in terms of meaning</a:t>
            </a:r>
          </a:p>
          <a:p>
            <a:endParaRPr lang="en-GB" dirty="0"/>
          </a:p>
          <a:p>
            <a:r>
              <a:rPr lang="en-GB" dirty="0"/>
              <a:t>Etymology – the origin of words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1120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09728" indent="0">
              <a:buNone/>
            </a:pPr>
            <a:endParaRPr lang="en-GB" sz="2400" i="1" dirty="0">
              <a:solidFill>
                <a:schemeClr val="accent5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3600" i="1" dirty="0">
                <a:solidFill>
                  <a:schemeClr val="accent5">
                    <a:lumMod val="50000"/>
                  </a:schemeClr>
                </a:solidFill>
                <a:latin typeface="Comic Sans MS" panose="030F0702030302020204" pitchFamily="66" charset="0"/>
              </a:rPr>
              <a:t>Understanding how syllables divide can help to ‘navigate’ the sequence of syllables in a word , which can be spelled in turn.  </a:t>
            </a:r>
          </a:p>
          <a:p>
            <a:endParaRPr lang="en-GB" sz="3600" i="1" dirty="0">
              <a:solidFill>
                <a:schemeClr val="accent5">
                  <a:lumMod val="50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3600" i="1" dirty="0">
                <a:solidFill>
                  <a:schemeClr val="accent5">
                    <a:lumMod val="50000"/>
                  </a:schemeClr>
                </a:solidFill>
                <a:latin typeface="Comic Sans MS" panose="030F0702030302020204" pitchFamily="66" charset="0"/>
              </a:rPr>
              <a:t>This cuts out phoneme by phoneme segmentation of a word – especially inefficient for polysyllabic words. 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Syllables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633" y="260648"/>
            <a:ext cx="7274768" cy="93610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dirty="0"/>
              <a:t>6 kinds of syllable in English words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024884"/>
            <a:ext cx="8229600" cy="504056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2200" b="1" dirty="0" err="1"/>
              <a:t>cvc</a:t>
            </a:r>
            <a:r>
              <a:rPr lang="en-GB" sz="2200" b="1" dirty="0"/>
              <a:t> </a:t>
            </a:r>
            <a:r>
              <a:rPr lang="en-GB" sz="2200" dirty="0"/>
              <a:t>-  closed syllable:  vowel is short, final consonant  ‘closes’ the vowel sound </a:t>
            </a:r>
            <a:r>
              <a:rPr lang="en-GB" sz="2200" dirty="0" err="1"/>
              <a:t>eg</a:t>
            </a:r>
            <a:r>
              <a:rPr lang="en-GB" sz="2200" dirty="0"/>
              <a:t> cat, (also syllables ending in more than one consonant) 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/>
              <a:t>cv</a:t>
            </a:r>
            <a:r>
              <a:rPr lang="en-GB" sz="2200" dirty="0"/>
              <a:t> -  open syllable (no  consonant after the vowel) long vowel        </a:t>
            </a:r>
            <a:r>
              <a:rPr lang="en-GB" sz="2200" dirty="0" err="1"/>
              <a:t>eg</a:t>
            </a:r>
            <a:r>
              <a:rPr lang="en-GB" sz="2200" dirty="0"/>
              <a:t> we, by 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 err="1"/>
              <a:t>vce</a:t>
            </a:r>
            <a:r>
              <a:rPr lang="en-GB" sz="2200" b="1" dirty="0"/>
              <a:t>/</a:t>
            </a:r>
            <a:r>
              <a:rPr lang="en-GB" sz="2200" b="1" dirty="0" err="1"/>
              <a:t>cvce</a:t>
            </a:r>
            <a:r>
              <a:rPr lang="en-GB" sz="2200" dirty="0"/>
              <a:t> -   e is marker for long vowel  </a:t>
            </a:r>
            <a:r>
              <a:rPr lang="en-GB" sz="2200" dirty="0" err="1"/>
              <a:t>eg</a:t>
            </a:r>
            <a:r>
              <a:rPr lang="en-GB" sz="2200" dirty="0"/>
              <a:t> age, cake, slide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/>
              <a:t>vowel digraph </a:t>
            </a:r>
            <a:r>
              <a:rPr lang="en-GB" sz="2200" dirty="0"/>
              <a:t>-  </a:t>
            </a:r>
            <a:r>
              <a:rPr lang="en-GB" sz="2200" dirty="0" err="1"/>
              <a:t>eg</a:t>
            </a:r>
            <a:r>
              <a:rPr lang="en-GB" sz="2200" dirty="0"/>
              <a:t>  rain, sleep, oil, out </a:t>
            </a:r>
            <a:r>
              <a:rPr lang="en-GB" sz="2200" dirty="0" err="1"/>
              <a:t>etc</a:t>
            </a:r>
            <a:endParaRPr lang="en-GB" sz="2200" dirty="0"/>
          </a:p>
          <a:p>
            <a:pPr lvl="0"/>
            <a:endParaRPr lang="en-GB" sz="2200" dirty="0"/>
          </a:p>
          <a:p>
            <a:pPr lvl="0"/>
            <a:r>
              <a:rPr lang="en-GB" sz="2200" b="1" dirty="0" err="1"/>
              <a:t>vowel+r</a:t>
            </a:r>
            <a:r>
              <a:rPr lang="en-GB" sz="2200" dirty="0"/>
              <a:t> -  modified vowel sound   </a:t>
            </a:r>
            <a:r>
              <a:rPr lang="en-GB" sz="2200" dirty="0" err="1"/>
              <a:t>eg</a:t>
            </a:r>
            <a:r>
              <a:rPr lang="en-GB" sz="2200" dirty="0"/>
              <a:t> car, term, fir, horse, fur</a:t>
            </a:r>
          </a:p>
          <a:p>
            <a:pPr lvl="0"/>
            <a:endParaRPr lang="en-GB" sz="2200" dirty="0"/>
          </a:p>
          <a:p>
            <a:pPr lvl="0"/>
            <a:r>
              <a:rPr lang="en-GB" sz="2200" b="1" dirty="0"/>
              <a:t>stable final syllable - </a:t>
            </a:r>
            <a:r>
              <a:rPr lang="en-GB" sz="2200" dirty="0" err="1"/>
              <a:t>eg</a:t>
            </a:r>
            <a:r>
              <a:rPr lang="en-GB" sz="2200" dirty="0"/>
              <a:t> -le , -</a:t>
            </a:r>
            <a:r>
              <a:rPr lang="en-GB" sz="2200" dirty="0" err="1"/>
              <a:t>tion</a:t>
            </a:r>
            <a:r>
              <a:rPr lang="en-GB" sz="2200" dirty="0"/>
              <a:t> </a:t>
            </a:r>
            <a:r>
              <a:rPr lang="en-GB" sz="2200" dirty="0" err="1"/>
              <a:t>etc</a:t>
            </a:r>
            <a:endParaRPr lang="en-GB" sz="22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7923698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Syllables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/>
              <a:t>Open</a:t>
            </a:r>
          </a:p>
          <a:p>
            <a:r>
              <a:rPr lang="en-GB" sz="4000"/>
              <a:t>Closed</a:t>
            </a:r>
          </a:p>
          <a:p>
            <a:r>
              <a:rPr lang="en-GB" sz="4000"/>
              <a:t>Vowel-consonant-e</a:t>
            </a:r>
          </a:p>
          <a:p>
            <a:r>
              <a:rPr lang="en-GB" sz="4000"/>
              <a:t>Consonant-le</a:t>
            </a:r>
          </a:p>
          <a:p>
            <a:r>
              <a:rPr lang="en-GB" sz="4000"/>
              <a:t>Vowel digraph</a:t>
            </a:r>
          </a:p>
          <a:p>
            <a:r>
              <a:rPr lang="en-GB" sz="4000"/>
              <a:t>Vowel-r</a:t>
            </a: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80289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Suffixing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en-GB" dirty="0"/>
              <a:t>Root words ending in a consonant</a:t>
            </a:r>
          </a:p>
          <a:p>
            <a:endParaRPr lang="en-GB" dirty="0"/>
          </a:p>
          <a:p>
            <a:pPr marL="82296" indent="0">
              <a:buNone/>
            </a:pPr>
            <a:r>
              <a:rPr lang="en-GB" dirty="0"/>
              <a:t>Root words ending in silent –e</a:t>
            </a:r>
          </a:p>
          <a:p>
            <a:endParaRPr lang="en-GB" dirty="0"/>
          </a:p>
          <a:p>
            <a:pPr marL="82296" indent="0">
              <a:buNone/>
            </a:pPr>
            <a:r>
              <a:rPr lang="en-GB" dirty="0"/>
              <a:t>Root words ending in a vowel + y</a:t>
            </a:r>
          </a:p>
          <a:p>
            <a:endParaRPr lang="en-GB" dirty="0"/>
          </a:p>
          <a:p>
            <a:pPr marL="82296" indent="0">
              <a:buNone/>
            </a:pPr>
            <a:r>
              <a:rPr lang="en-GB" dirty="0"/>
              <a:t>Root words ending in a consonant + 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5217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Ways of approaching the teaching of: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Prefix – root – suffix </a:t>
            </a:r>
          </a:p>
          <a:p>
            <a:endParaRPr lang="en-GB" sz="4400" dirty="0"/>
          </a:p>
          <a:p>
            <a:r>
              <a:rPr lang="en-GB" sz="4400" dirty="0"/>
              <a:t>Adding a suffix to root words ending in a consonant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0101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Hard and Soft 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82296" indent="0">
              <a:buNone/>
            </a:pPr>
            <a:r>
              <a:rPr lang="en-GB" dirty="0"/>
              <a:t>C has a soft sound before e, </a:t>
            </a:r>
            <a:r>
              <a:rPr lang="en-GB" dirty="0" err="1"/>
              <a:t>i</a:t>
            </a:r>
            <a:r>
              <a:rPr lang="en-GB" dirty="0"/>
              <a:t>, y</a:t>
            </a:r>
          </a:p>
          <a:p>
            <a:pPr marL="82296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centre    city    cycle</a:t>
            </a:r>
          </a:p>
          <a:p>
            <a:pPr marL="82296" indent="0">
              <a:buNone/>
            </a:pPr>
            <a:r>
              <a:rPr lang="en-GB" dirty="0"/>
              <a:t>In every other position, it has a hard sound </a:t>
            </a:r>
          </a:p>
          <a:p>
            <a:pPr marL="82296" indent="0">
              <a:buNone/>
            </a:pPr>
            <a:r>
              <a:rPr lang="en-GB" sz="2800" dirty="0">
                <a:solidFill>
                  <a:srgbClr val="0070C0"/>
                </a:solidFill>
              </a:rPr>
              <a:t>car</a:t>
            </a:r>
            <a:r>
              <a:rPr lang="en-GB" sz="2800" dirty="0"/>
              <a:t>   </a:t>
            </a:r>
            <a:r>
              <a:rPr lang="en-GB" sz="2800" dirty="0">
                <a:solidFill>
                  <a:srgbClr val="0070C0"/>
                </a:solidFill>
              </a:rPr>
              <a:t>cot   cut</a:t>
            </a:r>
          </a:p>
          <a:p>
            <a:pPr marL="82296" indent="0">
              <a:buNone/>
            </a:pPr>
            <a:r>
              <a:rPr lang="en-GB" sz="3000" dirty="0"/>
              <a:t>Before consonants</a:t>
            </a:r>
          </a:p>
          <a:p>
            <a:pPr marL="82296" indent="0">
              <a:buNone/>
            </a:pPr>
            <a:r>
              <a:rPr lang="en-GB" sz="2800" dirty="0">
                <a:solidFill>
                  <a:srgbClr val="0070C0"/>
                </a:solidFill>
              </a:rPr>
              <a:t>class   crisps   act   acne  sack</a:t>
            </a:r>
          </a:p>
          <a:p>
            <a:pPr marL="82296" indent="0">
              <a:buNone/>
            </a:pPr>
            <a:r>
              <a:rPr lang="en-GB" sz="3000" dirty="0"/>
              <a:t>At the end of a word</a:t>
            </a:r>
          </a:p>
          <a:p>
            <a:pPr marL="82296" indent="0">
              <a:buNone/>
            </a:pPr>
            <a:r>
              <a:rPr lang="en-GB" sz="2800" dirty="0">
                <a:solidFill>
                  <a:srgbClr val="0070C0"/>
                </a:solidFill>
              </a:rPr>
              <a:t>music</a:t>
            </a:r>
          </a:p>
          <a:p>
            <a:pPr marL="82296" indent="0">
              <a:buNone/>
            </a:pPr>
            <a:r>
              <a:rPr lang="en-GB" sz="3000" dirty="0"/>
              <a:t>Words with –cc</a:t>
            </a:r>
          </a:p>
          <a:p>
            <a:pPr marL="82296" indent="0">
              <a:buNone/>
            </a:pPr>
            <a:r>
              <a:rPr lang="en-GB" sz="2800" dirty="0"/>
              <a:t>o</a:t>
            </a:r>
            <a:r>
              <a:rPr lang="en-GB" sz="2800" dirty="0">
                <a:solidFill>
                  <a:srgbClr val="0070C0"/>
                </a:solidFill>
              </a:rPr>
              <a:t>cc</a:t>
            </a:r>
            <a:r>
              <a:rPr lang="en-GB" sz="2800" dirty="0"/>
              <a:t>ur    a</a:t>
            </a:r>
            <a:r>
              <a:rPr lang="en-GB" sz="2800" dirty="0">
                <a:solidFill>
                  <a:srgbClr val="0070C0"/>
                </a:solidFill>
              </a:rPr>
              <a:t>c</a:t>
            </a:r>
            <a:r>
              <a:rPr lang="en-GB" sz="2800" dirty="0">
                <a:solidFill>
                  <a:srgbClr val="FF0000"/>
                </a:solidFill>
              </a:rPr>
              <a:t>c</a:t>
            </a:r>
            <a:r>
              <a:rPr lang="en-GB" sz="2800" dirty="0"/>
              <a:t>ess    </a:t>
            </a:r>
            <a:r>
              <a:rPr lang="en-GB" sz="2800" dirty="0">
                <a:solidFill>
                  <a:srgbClr val="0070C0"/>
                </a:solidFill>
              </a:rPr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4973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673A8-25B1-42CE-A485-341C828A6155}" type="slidenum">
              <a:rPr lang="en-US"/>
              <a:pPr/>
              <a:t>72</a:t>
            </a:fld>
            <a:endParaRPr lang="en-US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711624" y="274638"/>
            <a:ext cx="7499176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en-GB" sz="3800" u="sng"/>
              <a:t>Examples of different ways of spelling the same sound</a:t>
            </a:r>
            <a:r>
              <a:rPr lang="en-GB" sz="3800"/>
              <a:t> </a:t>
            </a:r>
            <a:endParaRPr lang="en-US" sz="3800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1981200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en-GB" sz="3200" dirty="0"/>
              <a:t>  Long </a:t>
            </a:r>
            <a:r>
              <a:rPr lang="en-GB" sz="3200" dirty="0">
                <a:solidFill>
                  <a:srgbClr val="FF0000"/>
                </a:solidFill>
              </a:rPr>
              <a:t>a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</a:pPr>
            <a:r>
              <a:rPr lang="en-GB" sz="3200" dirty="0"/>
              <a:t>	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</a:pPr>
            <a:endParaRPr lang="en-GB" sz="3200" dirty="0"/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en-GB" sz="3200" dirty="0"/>
              <a:t>  Long </a:t>
            </a:r>
            <a:r>
              <a:rPr lang="en-GB" sz="3200" dirty="0">
                <a:solidFill>
                  <a:srgbClr val="FF0000"/>
                </a:solidFill>
              </a:rPr>
              <a:t>u</a:t>
            </a:r>
            <a:r>
              <a:rPr lang="en-GB" sz="3200" dirty="0"/>
              <a:t> / </a:t>
            </a:r>
            <a:r>
              <a:rPr lang="en-GB" sz="3200" dirty="0" err="1">
                <a:solidFill>
                  <a:srgbClr val="FF0000"/>
                </a:solidFill>
              </a:rPr>
              <a:t>oo</a:t>
            </a:r>
            <a:endParaRPr lang="en-GB" sz="3200" dirty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</a:pPr>
            <a:r>
              <a:rPr lang="en-GB" sz="3200" dirty="0"/>
              <a:t>        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49961644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9608" y="274320"/>
            <a:ext cx="7240848" cy="545893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sz="3600" dirty="0"/>
              <a:t>Examples of ways to spell “shun” : 	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shion</a:t>
            </a:r>
            <a:r>
              <a:rPr lang="en-GB" sz="3600" dirty="0"/>
              <a:t>      cushion     fashion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cion</a:t>
            </a:r>
            <a:r>
              <a:rPr lang="en-GB" sz="3600" dirty="0"/>
              <a:t>        coercion    suspicion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cian</a:t>
            </a:r>
            <a:r>
              <a:rPr lang="en-GB" sz="3600" dirty="0">
                <a:solidFill>
                  <a:srgbClr val="FF0000"/>
                </a:solidFill>
              </a:rPr>
              <a:t> </a:t>
            </a:r>
            <a:r>
              <a:rPr lang="en-GB" sz="3600" dirty="0"/>
              <a:t>       musician    optician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cean</a:t>
            </a:r>
            <a:r>
              <a:rPr lang="en-GB" sz="3600" dirty="0"/>
              <a:t>       ocean       crustacean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ssion</a:t>
            </a:r>
            <a:r>
              <a:rPr lang="en-GB" sz="3600" dirty="0"/>
              <a:t>      passion     possession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sion</a:t>
            </a:r>
            <a:r>
              <a:rPr lang="en-GB" sz="3600" dirty="0"/>
              <a:t>        pension     revision</a:t>
            </a:r>
            <a:br>
              <a:rPr lang="en-GB" sz="3600" dirty="0"/>
            </a:br>
            <a:r>
              <a:rPr lang="en-GB" sz="3600" dirty="0" err="1">
                <a:solidFill>
                  <a:srgbClr val="FF0000"/>
                </a:solidFill>
              </a:rPr>
              <a:t>tion</a:t>
            </a:r>
            <a:r>
              <a:rPr lang="en-GB" sz="3600" dirty="0"/>
              <a:t>         action      condition </a:t>
            </a:r>
            <a:br>
              <a:rPr lang="en-GB" dirty="0"/>
            </a:br>
            <a:r>
              <a:rPr lang="en-GB" dirty="0"/>
              <a:t>	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89288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1519E-A3C5-4D98-9BC0-44DFEE62835F}" type="slidenum">
              <a:rPr lang="en-US"/>
              <a:pPr/>
              <a:t>74</a:t>
            </a:fld>
            <a:endParaRPr lang="en-US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568336" y="-254924"/>
            <a:ext cx="8869478" cy="1318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en-GB" sz="2500" dirty="0"/>
              <a:t>     </a:t>
            </a:r>
            <a:r>
              <a:rPr lang="en-GB" sz="2500" u="sng" dirty="0"/>
              <a:t>“shun” grouping</a:t>
            </a:r>
            <a:endParaRPr lang="en-US" sz="2500" u="sng" dirty="0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280950" y="626168"/>
            <a:ext cx="9156864" cy="5256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Business Studies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 infla</a:t>
            </a:r>
            <a:r>
              <a:rPr lang="en-GB" sz="2400" dirty="0">
                <a:solidFill>
                  <a:srgbClr val="FF0000"/>
                </a:solidFill>
              </a:rPr>
              <a:t>tion</a:t>
            </a:r>
            <a:r>
              <a:rPr lang="en-GB" sz="2400" dirty="0"/>
              <a:t> 	pen</a:t>
            </a:r>
            <a:r>
              <a:rPr lang="en-GB" sz="2400" dirty="0">
                <a:solidFill>
                  <a:srgbClr val="FF0000"/>
                </a:solidFill>
              </a:rPr>
              <a:t>sion</a:t>
            </a:r>
            <a:r>
              <a:rPr lang="en-GB" sz="2400" dirty="0"/>
              <a:t>	rece</a:t>
            </a:r>
            <a:r>
              <a:rPr lang="en-GB" sz="2400" dirty="0">
                <a:solidFill>
                  <a:srgbClr val="FF0000"/>
                </a:solidFill>
              </a:rPr>
              <a:t>ssion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Music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composi</a:t>
            </a:r>
            <a:r>
              <a:rPr lang="en-GB" sz="2400" dirty="0">
                <a:solidFill>
                  <a:srgbClr val="FF0000"/>
                </a:solidFill>
              </a:rPr>
              <a:t>tion	</a:t>
            </a:r>
            <a:r>
              <a:rPr lang="en-GB" sz="2400" dirty="0"/>
              <a:t>ten</a:t>
            </a:r>
            <a:r>
              <a:rPr lang="en-GB" sz="2400" dirty="0">
                <a:solidFill>
                  <a:srgbClr val="FF0000"/>
                </a:solidFill>
              </a:rPr>
              <a:t>sion	</a:t>
            </a:r>
            <a:r>
              <a:rPr lang="en-GB" sz="2400" dirty="0"/>
              <a:t>percu</a:t>
            </a:r>
            <a:r>
              <a:rPr lang="en-GB" sz="2400" dirty="0">
                <a:solidFill>
                  <a:srgbClr val="FF0000"/>
                </a:solidFill>
              </a:rPr>
              <a:t>ssion	</a:t>
            </a:r>
            <a:r>
              <a:rPr lang="en-GB" sz="2400" dirty="0"/>
              <a:t>musi</a:t>
            </a:r>
            <a:r>
              <a:rPr lang="en-GB" sz="2400" dirty="0">
                <a:solidFill>
                  <a:srgbClr val="FF0000"/>
                </a:solidFill>
              </a:rPr>
              <a:t>cian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Geography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glacia</a:t>
            </a:r>
            <a:r>
              <a:rPr lang="en-GB" sz="2400" dirty="0">
                <a:solidFill>
                  <a:srgbClr val="FF0000"/>
                </a:solidFill>
              </a:rPr>
              <a:t>tion	</a:t>
            </a:r>
            <a:r>
              <a:rPr lang="en-GB" sz="2400" dirty="0"/>
              <a:t>ero</a:t>
            </a:r>
            <a:r>
              <a:rPr lang="en-GB" sz="2400" dirty="0">
                <a:solidFill>
                  <a:srgbClr val="FF0000"/>
                </a:solidFill>
              </a:rPr>
              <a:t>sion</a:t>
            </a:r>
            <a:r>
              <a:rPr lang="en-GB" sz="2400" dirty="0"/>
              <a:t>	succe</a:t>
            </a:r>
            <a:r>
              <a:rPr lang="en-GB" sz="2400" dirty="0">
                <a:solidFill>
                  <a:srgbClr val="FF0000"/>
                </a:solidFill>
              </a:rPr>
              <a:t>ssion	</a:t>
            </a:r>
            <a:r>
              <a:rPr lang="en-GB" sz="2400" dirty="0"/>
              <a:t>o</a:t>
            </a:r>
            <a:r>
              <a:rPr lang="en-GB" sz="2400" dirty="0">
                <a:solidFill>
                  <a:srgbClr val="FF0000"/>
                </a:solidFill>
              </a:rPr>
              <a:t>cean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English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descrip</a:t>
            </a:r>
            <a:r>
              <a:rPr lang="en-GB" sz="2400" dirty="0">
                <a:solidFill>
                  <a:srgbClr val="FF0000"/>
                </a:solidFill>
              </a:rPr>
              <a:t>tion	</a:t>
            </a:r>
            <a:r>
              <a:rPr lang="en-GB" sz="2400" dirty="0"/>
              <a:t>comprehen</a:t>
            </a:r>
            <a:r>
              <a:rPr lang="en-GB" sz="2400" dirty="0">
                <a:solidFill>
                  <a:srgbClr val="FF0000"/>
                </a:solidFill>
              </a:rPr>
              <a:t>sion	</a:t>
            </a:r>
            <a:r>
              <a:rPr lang="en-GB" sz="2400" dirty="0"/>
              <a:t>discu</a:t>
            </a:r>
            <a:r>
              <a:rPr lang="en-GB" sz="2400" dirty="0">
                <a:solidFill>
                  <a:srgbClr val="FF0000"/>
                </a:solidFill>
              </a:rPr>
              <a:t>ssion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24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u="sng" dirty="0"/>
              <a:t>History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2400" dirty="0"/>
              <a:t>occupa</a:t>
            </a:r>
            <a:r>
              <a:rPr lang="en-GB" sz="2400" dirty="0">
                <a:solidFill>
                  <a:srgbClr val="FF0000"/>
                </a:solidFill>
              </a:rPr>
              <a:t>tion</a:t>
            </a:r>
            <a:r>
              <a:rPr lang="en-GB" sz="2400" dirty="0"/>
              <a:t>	inva</a:t>
            </a:r>
            <a:r>
              <a:rPr lang="en-GB" sz="2400" dirty="0">
                <a:solidFill>
                  <a:srgbClr val="FF0000"/>
                </a:solidFill>
              </a:rPr>
              <a:t>sion</a:t>
            </a:r>
            <a:r>
              <a:rPr lang="en-GB" sz="2400" dirty="0"/>
              <a:t>	aggre</a:t>
            </a:r>
            <a:r>
              <a:rPr lang="en-GB" sz="2400" dirty="0">
                <a:solidFill>
                  <a:srgbClr val="FF0000"/>
                </a:solidFill>
              </a:rPr>
              <a:t>ssion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  <a:tabLst>
                <a:tab pos="2057400" algn="l"/>
                <a:tab pos="4389438" algn="l"/>
                <a:tab pos="6645275" algn="l"/>
              </a:tabLst>
            </a:pPr>
            <a:endParaRPr lang="en-GB" sz="2400" dirty="0"/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  <a:tabLst>
                <a:tab pos="2057400" algn="l"/>
                <a:tab pos="4389438" algn="l"/>
                <a:tab pos="6645275" algn="l"/>
              </a:tabLst>
            </a:pPr>
            <a:endParaRPr lang="en-GB" sz="2400" dirty="0"/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  <a:tabLst>
                <a:tab pos="2057400" algn="l"/>
                <a:tab pos="4389438" algn="l"/>
                <a:tab pos="6645275" algn="l"/>
              </a:tabLst>
            </a:pPr>
            <a:endParaRPr lang="en-GB" sz="2400" u="sng" dirty="0"/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1400" u="sng" dirty="0"/>
              <a:t> 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800" u="sng" dirty="0"/>
              <a:t>   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r>
              <a:rPr lang="en-GB" sz="800" dirty="0"/>
              <a:t>   </a:t>
            </a: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GB" sz="800" dirty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tabLst>
                <a:tab pos="2057400" algn="l"/>
                <a:tab pos="4389438" algn="l"/>
                <a:tab pos="6645275" algn="l"/>
              </a:tabLst>
            </a:pPr>
            <a:endParaRPr lang="en-US" sz="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92446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Maths words ending in “shun”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608" y="1268760"/>
            <a:ext cx="7890080" cy="4979640"/>
          </a:xfrm>
        </p:spPr>
        <p:txBody>
          <a:bodyPr>
            <a:normAutofit/>
          </a:bodyPr>
          <a:lstStyle/>
          <a:p>
            <a:r>
              <a:rPr lang="en-GB" dirty="0"/>
              <a:t>addition                         divi</a:t>
            </a:r>
            <a:r>
              <a:rPr lang="en-GB" dirty="0">
                <a:solidFill>
                  <a:srgbClr val="FF0000"/>
                </a:solidFill>
              </a:rPr>
              <a:t>sion</a:t>
            </a:r>
          </a:p>
          <a:p>
            <a:r>
              <a:rPr lang="en-GB" dirty="0"/>
              <a:t>subtraction</a:t>
            </a:r>
          </a:p>
          <a:p>
            <a:r>
              <a:rPr lang="en-GB" dirty="0"/>
              <a:t>multiplication</a:t>
            </a:r>
          </a:p>
          <a:p>
            <a:r>
              <a:rPr lang="en-GB" dirty="0"/>
              <a:t>estimation</a:t>
            </a:r>
          </a:p>
          <a:p>
            <a:r>
              <a:rPr lang="en-GB" dirty="0"/>
              <a:t>proportion</a:t>
            </a:r>
          </a:p>
          <a:p>
            <a:r>
              <a:rPr lang="en-GB" dirty="0"/>
              <a:t>calculation</a:t>
            </a:r>
          </a:p>
          <a:p>
            <a:r>
              <a:rPr lang="en-GB" dirty="0"/>
              <a:t>equation</a:t>
            </a:r>
          </a:p>
          <a:p>
            <a:r>
              <a:rPr lang="en-GB" dirty="0"/>
              <a:t>fraction</a:t>
            </a:r>
          </a:p>
          <a:p>
            <a:r>
              <a:rPr lang="en-GB" dirty="0"/>
              <a:t>evaluation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D51BF-6CFD-4318-8775-47D559B404F2}" type="slidenum">
              <a:rPr lang="en-GB" smtClean="0"/>
              <a:pPr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617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dirty="0"/>
              <a:t>Group words that contain common patterns e.g. Mother, brother, other, another...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Make groups of words that have associations,, </a:t>
            </a:r>
            <a:r>
              <a:rPr lang="en-GB" dirty="0" err="1"/>
              <a:t>e.g</a:t>
            </a:r>
            <a:r>
              <a:rPr lang="en-GB" dirty="0"/>
              <a:t> mechanical words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Use pictures/ pictorial images whenever possible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Use rhythm, rap or make a rhyme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Keep a list of tricky words – phones, small address books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approaches 1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19536" y="1412776"/>
            <a:ext cx="8229600" cy="460851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Look, say, cover, write, check (Simultaneous oral spelling)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Look at the word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Write it out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Look at it again; trace the shape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Say it using letter names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Close your eyes and try to picture it in your head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Cover the word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Write the word in one go (saying letter names)</a:t>
            </a:r>
          </a:p>
          <a:p>
            <a:pPr marL="681228" indent="-571500">
              <a:buFont typeface="+mj-lt"/>
              <a:buAutoNum type="romanUcPeriod"/>
            </a:pPr>
            <a:r>
              <a:rPr lang="en-GB" dirty="0"/>
              <a:t>Check it</a:t>
            </a:r>
          </a:p>
          <a:p>
            <a:pPr marL="681228" indent="-571500">
              <a:buFont typeface="+mj-lt"/>
              <a:buAutoNum type="romanUcPeriod"/>
            </a:pPr>
            <a:endParaRPr lang="en-GB" dirty="0"/>
          </a:p>
          <a:p>
            <a:pPr marL="681228" indent="-571500">
              <a:buFont typeface="+mj-lt"/>
              <a:buAutoNum type="romanUcPeriod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approaches 2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Say the word in a silly way to help you remember  e.g.  Wed/</a:t>
            </a:r>
            <a:r>
              <a:rPr lang="en-GB" b="1" dirty="0" err="1"/>
              <a:t>nes</a:t>
            </a:r>
            <a:r>
              <a:rPr lang="en-GB" b="1" dirty="0"/>
              <a:t>/</a:t>
            </a:r>
            <a:r>
              <a:rPr lang="en-GB" dirty="0"/>
              <a:t>day, Feb/</a:t>
            </a:r>
            <a:r>
              <a:rPr lang="en-GB" b="1" dirty="0" err="1"/>
              <a:t>ru</a:t>
            </a:r>
            <a:r>
              <a:rPr lang="en-GB" b="1" dirty="0"/>
              <a:t>/</a:t>
            </a:r>
            <a:r>
              <a:rPr lang="en-GB" b="1" dirty="0" err="1"/>
              <a:t>ar</a:t>
            </a:r>
            <a:r>
              <a:rPr lang="en-GB" b="1" dirty="0"/>
              <a:t>/</a:t>
            </a:r>
            <a:r>
              <a:rPr lang="en-GB" dirty="0"/>
              <a:t>y</a:t>
            </a:r>
          </a:p>
          <a:p>
            <a:endParaRPr lang="en-GB" dirty="0"/>
          </a:p>
          <a:p>
            <a:r>
              <a:rPr lang="en-GB" dirty="0"/>
              <a:t>Match words and symbols in a word bank –</a:t>
            </a:r>
          </a:p>
          <a:p>
            <a:pPr>
              <a:buNone/>
            </a:pPr>
            <a:r>
              <a:rPr lang="en-GB" dirty="0"/>
              <a:t>   think</a:t>
            </a:r>
            <a:r>
              <a:rPr lang="en-GB" b="1" dirty="0"/>
              <a:t> logographic </a:t>
            </a:r>
            <a:r>
              <a:rPr lang="en-GB" dirty="0"/>
              <a:t>stage</a:t>
            </a:r>
          </a:p>
          <a:p>
            <a:pPr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/>
              <a:t>Link tricky words e.g. </a:t>
            </a:r>
          </a:p>
          <a:p>
            <a:pPr>
              <a:buNone/>
            </a:pPr>
            <a:r>
              <a:rPr lang="en-GB" dirty="0"/>
              <a:t>		A </a:t>
            </a:r>
            <a:r>
              <a:rPr lang="en-GB" dirty="0" err="1"/>
              <a:t>PIEce</a:t>
            </a:r>
            <a:r>
              <a:rPr lang="en-GB" dirty="0"/>
              <a:t> of PIE,   You HEAR with your EAR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Look for little words in big words </a:t>
            </a:r>
            <a:r>
              <a:rPr lang="en-GB" dirty="0" err="1"/>
              <a:t>e.g</a:t>
            </a:r>
            <a:r>
              <a:rPr lang="en-GB" dirty="0"/>
              <a:t> to , get, her</a:t>
            </a:r>
          </a:p>
          <a:p>
            <a:pPr>
              <a:buNone/>
            </a:pPr>
            <a:r>
              <a:rPr lang="en-GB" i="1" dirty="0"/>
              <a:t>together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approaches 3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Special – </a:t>
            </a:r>
            <a:r>
              <a:rPr lang="en-GB" dirty="0">
                <a:solidFill>
                  <a:srgbClr val="002060"/>
                </a:solidFill>
              </a:rPr>
              <a:t>the special agent is the CIA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Separate</a:t>
            </a:r>
            <a:r>
              <a:rPr lang="en-GB" dirty="0">
                <a:solidFill>
                  <a:srgbClr val="002060"/>
                </a:solidFill>
              </a:rPr>
              <a:t> – there is A RAT in separate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Necessary</a:t>
            </a:r>
            <a:r>
              <a:rPr lang="en-GB" dirty="0">
                <a:solidFill>
                  <a:srgbClr val="002060"/>
                </a:solidFill>
              </a:rPr>
              <a:t> – One collar, two sleeves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Through </a:t>
            </a:r>
            <a:r>
              <a:rPr lang="en-GB" dirty="0">
                <a:solidFill>
                  <a:srgbClr val="002060"/>
                </a:solidFill>
              </a:rPr>
              <a:t>- o u greedy hamster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These are more memorable if you make your own up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Mnemonics</a:t>
            </a: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400" dirty="0">
                <a:latin typeface="Matisse ITC" pitchFamily="82" charset="0"/>
              </a:rPr>
              <a:t>Scary</a:t>
            </a:r>
          </a:p>
          <a:p>
            <a:endParaRPr lang="en-GB" sz="3600" dirty="0">
              <a:latin typeface="Matisse ITC" pitchFamily="82" charset="0"/>
            </a:endParaRPr>
          </a:p>
          <a:p>
            <a:r>
              <a:rPr lang="en-GB" sz="5400" dirty="0">
                <a:latin typeface="Chiller" pitchFamily="82" charset="0"/>
              </a:rPr>
              <a:t>Chilled</a:t>
            </a:r>
          </a:p>
          <a:p>
            <a:endParaRPr lang="en-GB" sz="5400" dirty="0">
              <a:latin typeface="Chiller" pitchFamily="82" charset="0"/>
            </a:endParaRPr>
          </a:p>
          <a:p>
            <a:r>
              <a:rPr lang="en-GB" sz="5400" dirty="0">
                <a:latin typeface="Gill Sans Ultra Bold" pitchFamily="34" charset="0"/>
              </a:rPr>
              <a:t>Bold</a:t>
            </a:r>
          </a:p>
          <a:p>
            <a:endParaRPr lang="en-GB" sz="5400" dirty="0">
              <a:latin typeface="Gill Sans Ultra Bold" pitchFamily="34" charset="0"/>
            </a:endParaRPr>
          </a:p>
          <a:p>
            <a:r>
              <a:rPr lang="en-GB" sz="5400" dirty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en-GB" sz="5400" dirty="0">
                <a:solidFill>
                  <a:srgbClr val="00B050"/>
                </a:solidFill>
                <a:latin typeface="Comic Sans MS" pitchFamily="66" charset="0"/>
              </a:rPr>
              <a:t>O</a:t>
            </a:r>
            <a:r>
              <a:rPr lang="en-GB" sz="5400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L</a:t>
            </a:r>
            <a:r>
              <a:rPr lang="en-GB" sz="5400" dirty="0">
                <a:solidFill>
                  <a:schemeClr val="accent4">
                    <a:lumMod val="60000"/>
                    <a:lumOff val="40000"/>
                  </a:schemeClr>
                </a:solidFill>
                <a:latin typeface="Comic Sans MS" pitchFamily="66" charset="0"/>
              </a:rPr>
              <a:t>O</a:t>
            </a:r>
            <a:r>
              <a:rPr lang="en-GB" sz="5400" dirty="0">
                <a:solidFill>
                  <a:srgbClr val="7030A0"/>
                </a:solidFill>
                <a:latin typeface="Comic Sans MS" pitchFamily="66" charset="0"/>
              </a:rPr>
              <a:t>U</a:t>
            </a:r>
            <a:r>
              <a:rPr lang="en-GB" sz="5400" dirty="0">
                <a:solidFill>
                  <a:srgbClr val="002060"/>
                </a:solidFill>
                <a:latin typeface="Comic Sans MS" pitchFamily="66" charset="0"/>
              </a:rPr>
              <a:t>R</a:t>
            </a:r>
            <a:r>
              <a:rPr lang="en-GB" sz="5400" dirty="0">
                <a:latin typeface="Gill Sans Ultra Bold" pitchFamily="34" charset="0"/>
              </a:rPr>
              <a:t>     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fancy writing</a:t>
            </a: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1481328"/>
            <a:ext cx="8229600" cy="4827992"/>
          </a:xfrm>
        </p:spPr>
        <p:txBody>
          <a:bodyPr>
            <a:normAutofit/>
          </a:bodyPr>
          <a:lstStyle/>
          <a:p>
            <a:r>
              <a:rPr lang="en-GB" dirty="0"/>
              <a:t>Cut up words on cards to emphasise separate syllables</a:t>
            </a:r>
          </a:p>
          <a:p>
            <a:endParaRPr lang="en-GB" dirty="0"/>
          </a:p>
          <a:p>
            <a:r>
              <a:rPr lang="en-GB" dirty="0"/>
              <a:t>Use the cut-up syllables to explore possible new words, re –build the words in a timed exercise</a:t>
            </a:r>
          </a:p>
          <a:p>
            <a:endParaRPr lang="en-GB" dirty="0"/>
          </a:p>
          <a:p>
            <a:r>
              <a:rPr lang="en-GB" dirty="0"/>
              <a:t>This can help to become accustomed to the syllables as chunks e.g.</a:t>
            </a:r>
          </a:p>
          <a:p>
            <a:endParaRPr lang="en-GB" dirty="0"/>
          </a:p>
          <a:p>
            <a:pPr lvl="1" algn="ctr"/>
            <a:r>
              <a:rPr lang="en-GB" dirty="0">
                <a:solidFill>
                  <a:srgbClr val="002060"/>
                </a:solidFill>
              </a:rPr>
              <a:t>Prefixes</a:t>
            </a:r>
            <a:r>
              <a:rPr lang="en-GB" dirty="0"/>
              <a:t>: </a:t>
            </a:r>
            <a:r>
              <a:rPr lang="en-GB" i="1" dirty="0"/>
              <a:t>pro-, con-, de-, re- </a:t>
            </a:r>
          </a:p>
          <a:p>
            <a:pPr lvl="1" algn="ctr"/>
            <a:r>
              <a:rPr lang="en-GB" dirty="0">
                <a:solidFill>
                  <a:srgbClr val="FF0000"/>
                </a:solidFill>
              </a:rPr>
              <a:t>Word roots </a:t>
            </a:r>
            <a:r>
              <a:rPr lang="en-GB" dirty="0"/>
              <a:t>: </a:t>
            </a:r>
            <a:r>
              <a:rPr lang="en-GB" i="1" dirty="0"/>
              <a:t>-mote, -</a:t>
            </a:r>
            <a:r>
              <a:rPr lang="en-GB" i="1" dirty="0" err="1"/>
              <a:t>struct</a:t>
            </a:r>
            <a:r>
              <a:rPr lang="en-GB" i="1" dirty="0"/>
              <a:t>, -</a:t>
            </a:r>
            <a:r>
              <a:rPr lang="en-GB" i="1" dirty="0" err="1"/>
              <a:t>vise</a:t>
            </a:r>
            <a:r>
              <a:rPr lang="en-GB" i="1" dirty="0"/>
              <a:t>,  -port</a:t>
            </a:r>
          </a:p>
          <a:p>
            <a:pPr lvl="1" algn="ctr"/>
            <a:r>
              <a:rPr lang="en-GB" dirty="0">
                <a:solidFill>
                  <a:srgbClr val="00B050"/>
                </a:solidFill>
              </a:rPr>
              <a:t>Suffixes: </a:t>
            </a:r>
            <a:r>
              <a:rPr lang="en-GB" i="1" dirty="0"/>
              <a:t>-</a:t>
            </a:r>
            <a:r>
              <a:rPr lang="en-GB" i="1" dirty="0" err="1"/>
              <a:t>sion</a:t>
            </a:r>
            <a:r>
              <a:rPr lang="en-GB" i="1" dirty="0"/>
              <a:t>, </a:t>
            </a:r>
            <a:r>
              <a:rPr lang="en-GB" i="1" dirty="0" err="1"/>
              <a:t>tion</a:t>
            </a:r>
            <a:r>
              <a:rPr lang="en-GB" i="1" dirty="0"/>
              <a:t>, -</a:t>
            </a:r>
            <a:r>
              <a:rPr lang="en-GB" i="1" dirty="0" err="1"/>
              <a:t>ing</a:t>
            </a:r>
            <a:r>
              <a:rPr lang="en-GB" i="1" dirty="0"/>
              <a:t>, -</a:t>
            </a:r>
            <a:r>
              <a:rPr lang="en-GB" i="1" dirty="0" err="1"/>
              <a:t>ive</a:t>
            </a:r>
            <a:endParaRPr lang="en-GB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Syllables</a:t>
            </a: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sz="3200" dirty="0"/>
              <a:t>I before e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r>
              <a:rPr lang="en-GB" sz="3200" dirty="0"/>
              <a:t>Soft /hard C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r>
              <a:rPr lang="en-GB" sz="3200" dirty="0"/>
              <a:t>Soft hard G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r>
              <a:rPr lang="en-GB" sz="3200" dirty="0"/>
              <a:t>Le or el?</a:t>
            </a:r>
          </a:p>
          <a:p>
            <a:pPr>
              <a:buFont typeface="Wingdings" pitchFamily="2" charset="2"/>
              <a:buChar char="§"/>
            </a:pPr>
            <a:endParaRPr lang="en-GB" sz="3200" dirty="0"/>
          </a:p>
          <a:p>
            <a:pPr>
              <a:buFont typeface="Wingdings" pitchFamily="2" charset="2"/>
              <a:buChar char="§"/>
            </a:pPr>
            <a:endParaRPr lang="en-GB" sz="3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Spelling rules can help</a:t>
            </a: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The multi sensory alternative to Look, Cover, Write, Check</a:t>
            </a:r>
          </a:p>
          <a:p>
            <a:r>
              <a:rPr lang="en-GB" sz="4000" dirty="0"/>
              <a:t>Scrabble letters/ banana grams – keep a box handy</a:t>
            </a:r>
          </a:p>
          <a:p>
            <a:r>
              <a:rPr lang="en-GB" sz="4000" dirty="0"/>
              <a:t>5 stages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Make and Break – Neil Mackay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‘That is a great word – can </a:t>
            </a:r>
            <a:r>
              <a:rPr lang="en-GB" dirty="0" err="1"/>
              <a:t>i</a:t>
            </a:r>
            <a:r>
              <a:rPr lang="en-GB" dirty="0"/>
              <a:t> write it for you’</a:t>
            </a:r>
          </a:p>
          <a:p>
            <a:endParaRPr lang="en-GB" dirty="0"/>
          </a:p>
          <a:p>
            <a:r>
              <a:rPr lang="en-GB" dirty="0"/>
              <a:t>‘I’ll chunk it into syllables for you. Are you ready?’</a:t>
            </a:r>
          </a:p>
          <a:p>
            <a:endParaRPr lang="en-GB" dirty="0"/>
          </a:p>
          <a:p>
            <a:r>
              <a:rPr lang="en-GB" dirty="0"/>
              <a:t>‘The first three letters are......’</a:t>
            </a:r>
          </a:p>
          <a:p>
            <a:endParaRPr lang="en-GB" dirty="0"/>
          </a:p>
          <a:p>
            <a:r>
              <a:rPr lang="en-GB" dirty="0"/>
              <a:t>‘I’ll write it for you to copy’</a:t>
            </a:r>
          </a:p>
          <a:p>
            <a:endParaRPr lang="en-GB" dirty="0"/>
          </a:p>
          <a:p>
            <a:r>
              <a:rPr lang="en-GB" dirty="0"/>
              <a:t>‘You have a go and I’ll help’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give the word – choose carefully</a:t>
            </a: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Cochrane,K</a:t>
            </a:r>
            <a:r>
              <a:rPr lang="en-GB" dirty="0"/>
              <a:t>. &amp; Saunders, K. </a:t>
            </a:r>
            <a:r>
              <a:rPr lang="en-GB" i="1" dirty="0"/>
              <a:t>Dyslexia Schools Good Practice Guide, </a:t>
            </a:r>
            <a:r>
              <a:rPr lang="en-GB" dirty="0"/>
              <a:t>BDA, Bracknell</a:t>
            </a:r>
          </a:p>
          <a:p>
            <a:r>
              <a:rPr lang="en-GB" dirty="0"/>
              <a:t>Cooke, A </a:t>
            </a:r>
            <a:r>
              <a:rPr lang="en-GB" i="1" dirty="0"/>
              <a:t>Tackling Dyslexia, </a:t>
            </a:r>
          </a:p>
          <a:p>
            <a:r>
              <a:rPr lang="en-GB" dirty="0"/>
              <a:t>Mackay, N (2005) </a:t>
            </a:r>
            <a:r>
              <a:rPr lang="en-GB" i="1" dirty="0"/>
              <a:t>Removing Dyslexia as a barrier to achievement, </a:t>
            </a:r>
            <a:r>
              <a:rPr lang="en-GB" dirty="0"/>
              <a:t>SEN </a:t>
            </a:r>
            <a:r>
              <a:rPr lang="en-GB" dirty="0" err="1"/>
              <a:t>Marketing,UK</a:t>
            </a:r>
            <a:endParaRPr lang="en-GB" dirty="0"/>
          </a:p>
          <a:p>
            <a:r>
              <a:rPr lang="en-GB" dirty="0"/>
              <a:t>With thanks to Judith Gauge for original material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3062</Words>
  <Application>Microsoft Office PowerPoint</Application>
  <PresentationFormat>Widescreen</PresentationFormat>
  <Paragraphs>640</Paragraphs>
  <Slides>85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85</vt:i4>
      </vt:variant>
    </vt:vector>
  </HeadingPairs>
  <TitlesOfParts>
    <vt:vector size="98" baseType="lpstr">
      <vt:lpstr>Matisse ITC</vt:lpstr>
      <vt:lpstr>Aptos</vt:lpstr>
      <vt:lpstr>Arial</vt:lpstr>
      <vt:lpstr>Calibri</vt:lpstr>
      <vt:lpstr>Calibri Light</vt:lpstr>
      <vt:lpstr>Chiller</vt:lpstr>
      <vt:lpstr>Comic Sans MS</vt:lpstr>
      <vt:lpstr>Gill Sans Ultra Bold</vt:lpstr>
      <vt:lpstr>Wingdings</vt:lpstr>
      <vt:lpstr>UWTSD Holding Page</vt:lpstr>
      <vt:lpstr>UWTSD Title Page 1</vt:lpstr>
      <vt:lpstr>UWTSD Text 1</vt:lpstr>
      <vt:lpstr>UWTSD Text 2</vt:lpstr>
      <vt:lpstr>PowerPoint Presentation</vt:lpstr>
      <vt:lpstr>PowerPoint Presentation</vt:lpstr>
      <vt:lpstr>PowerPoint Presentation</vt:lpstr>
      <vt:lpstr>Creating a Positive Working Environment</vt:lpstr>
      <vt:lpstr>Dyslexia friendly teaching has benefits, pupils..</vt:lpstr>
      <vt:lpstr>PowerPoint Presentation</vt:lpstr>
      <vt:lpstr>Dyslexia-friendly support </vt:lpstr>
      <vt:lpstr>Procedures for working with dyslexic learners </vt:lpstr>
      <vt:lpstr>The  Task..</vt:lpstr>
      <vt:lpstr>Building self confidence</vt:lpstr>
      <vt:lpstr>‘Actively seek and find something that merits praise...... and use specific praise’ Leicester City Council</vt:lpstr>
      <vt:lpstr>Some support strategies – teacher’s could…..</vt:lpstr>
      <vt:lpstr>Principles of the teaching approach for dyslexic learners</vt:lpstr>
      <vt:lpstr>Introduction</vt:lpstr>
      <vt:lpstr>It has been shown that early recognition and appropriate intervention can make a significant difference to the dyslexic learner.  </vt:lpstr>
      <vt:lpstr>1. The Difficulty   </vt:lpstr>
      <vt:lpstr>Have an affect on… </vt:lpstr>
      <vt:lpstr>These deficits have implications for</vt:lpstr>
      <vt:lpstr>2. The Task</vt:lpstr>
      <vt:lpstr>Dyslexic learners have difficulty with : </vt:lpstr>
      <vt:lpstr>Consequently </vt:lpstr>
      <vt:lpstr> Reading and writing are complex, information-processing tasks </vt:lpstr>
      <vt:lpstr>PowerPoint Presentation</vt:lpstr>
      <vt:lpstr>Students with dyslexia  may have poor vocabulary due to : </vt:lpstr>
      <vt:lpstr>A limited vocabulary means that students may not be able to :</vt:lpstr>
      <vt:lpstr>BDA recommendations</vt:lpstr>
      <vt:lpstr>The teaching approach</vt:lpstr>
      <vt:lpstr>PowerPoint Presentation</vt:lpstr>
      <vt:lpstr>Schema theory</vt:lpstr>
      <vt:lpstr>PowerPoint Presentation</vt:lpstr>
      <vt:lpstr>PowerPoint Presentation</vt:lpstr>
      <vt:lpstr> Multi sensory teaching will use strengths to help develop weaker areas</vt:lpstr>
      <vt:lpstr>Since the Rose Review(2006) the use of synthetic phonics has been recommended for use with all beginner readers. </vt:lpstr>
      <vt:lpstr> Synthetic phonics </vt:lpstr>
      <vt:lpstr>Procedures for working with dyslexic learners </vt:lpstr>
      <vt:lpstr>PowerPoint Presentation</vt:lpstr>
      <vt:lpstr>Dictated Sentences</vt:lpstr>
      <vt:lpstr>Explore the ways your learner learns best – their learning style- and build on this </vt:lpstr>
      <vt:lpstr>Phonetic Cues</vt:lpstr>
      <vt:lpstr>Building self confidence</vt:lpstr>
      <vt:lpstr>General hints for teaching</vt:lpstr>
      <vt:lpstr>Key Ingredients</vt:lpstr>
      <vt:lpstr>success!!!!</vt:lpstr>
      <vt:lpstr>References</vt:lpstr>
      <vt:lpstr>PowerPoint Presentation</vt:lpstr>
      <vt:lpstr>English      </vt:lpstr>
      <vt:lpstr>Welsh</vt:lpstr>
      <vt:lpstr>Recap</vt:lpstr>
      <vt:lpstr>What is needed to spell?</vt:lpstr>
      <vt:lpstr>So a competent speller needs</vt:lpstr>
      <vt:lpstr>Suggestions for screening of spelling </vt:lpstr>
      <vt:lpstr>Spelling: areas where difficulties can occur</vt:lpstr>
      <vt:lpstr>Why?</vt:lpstr>
      <vt:lpstr>Spelling development</vt:lpstr>
      <vt:lpstr>Common spelling errors</vt:lpstr>
      <vt:lpstr>  Learning styles</vt:lpstr>
      <vt:lpstr>Teaching approaches</vt:lpstr>
      <vt:lpstr>Remedial approaches</vt:lpstr>
      <vt:lpstr>Remedial approaches continued</vt:lpstr>
      <vt:lpstr>Phonics</vt:lpstr>
      <vt:lpstr>Terminology</vt:lpstr>
      <vt:lpstr>Early work</vt:lpstr>
      <vt:lpstr>Early work continued</vt:lpstr>
      <vt:lpstr>Key fundamental work</vt:lpstr>
      <vt:lpstr>In addition to phonically-based teaching, we can also consider:</vt:lpstr>
      <vt:lpstr>Syllables</vt:lpstr>
      <vt:lpstr> 6 kinds of syllable in English words </vt:lpstr>
      <vt:lpstr>Syllables summary</vt:lpstr>
      <vt:lpstr>Suffixing rules</vt:lpstr>
      <vt:lpstr>Ways of approaching the teaching of:</vt:lpstr>
      <vt:lpstr>Hard and Soft c</vt:lpstr>
      <vt:lpstr>PowerPoint Presentation</vt:lpstr>
      <vt:lpstr>  Examples of ways to spell “shun” :    shion      cushion     fashion cion        coercion    suspicion cian        musician    optician cean       ocean       crustacean ssion      passion     possession sion        pension     revision tion         action      condition   </vt:lpstr>
      <vt:lpstr>PowerPoint Presentation</vt:lpstr>
      <vt:lpstr>Maths words ending in “shun”</vt:lpstr>
      <vt:lpstr>Practical approaches 1</vt:lpstr>
      <vt:lpstr>Practical approaches 2</vt:lpstr>
      <vt:lpstr>Practical approaches 3</vt:lpstr>
      <vt:lpstr>Mnemonics</vt:lpstr>
      <vt:lpstr>Use fancy writing</vt:lpstr>
      <vt:lpstr>Syllables</vt:lpstr>
      <vt:lpstr>Spelling rules can help</vt:lpstr>
      <vt:lpstr>Make and Break – Neil Mackay</vt:lpstr>
      <vt:lpstr>How to give the word – choose carefully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10</cp:revision>
  <dcterms:created xsi:type="dcterms:W3CDTF">2024-09-09T10:46:02Z</dcterms:created>
  <dcterms:modified xsi:type="dcterms:W3CDTF">2026-08-17T14:33:53Z</dcterms:modified>
</cp:coreProperties>
</file>