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863C69-BD4C-4A3F-9238-7270E025F0C4}" v="43" dt="2025-06-22T22:47:59.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7" d="100"/>
          <a:sy n="67" d="100"/>
        </p:scale>
        <p:origin x="5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ka Osisi" userId="8b06fe906cf57a1c" providerId="LiveId" clId="{EA863C69-BD4C-4A3F-9238-7270E025F0C4}"/>
    <pc:docChg chg="undo redo custSel addSld modSld">
      <pc:chgData name="Amaka Osisi" userId="8b06fe906cf57a1c" providerId="LiveId" clId="{EA863C69-BD4C-4A3F-9238-7270E025F0C4}" dt="2025-06-22T22:48:31.239" v="438" actId="1076"/>
      <pc:docMkLst>
        <pc:docMk/>
      </pc:docMkLst>
      <pc:sldChg chg="addSp delSp modSp mod">
        <pc:chgData name="Amaka Osisi" userId="8b06fe906cf57a1c" providerId="LiveId" clId="{EA863C69-BD4C-4A3F-9238-7270E025F0C4}" dt="2025-06-22T22:48:31.239" v="438" actId="1076"/>
        <pc:sldMkLst>
          <pc:docMk/>
          <pc:sldMk cId="4226717048" sldId="256"/>
        </pc:sldMkLst>
        <pc:spChg chg="mod">
          <ac:chgData name="Amaka Osisi" userId="8b06fe906cf57a1c" providerId="LiveId" clId="{EA863C69-BD4C-4A3F-9238-7270E025F0C4}" dt="2025-06-22T22:22:47.781" v="208" actId="1076"/>
          <ac:spMkLst>
            <pc:docMk/>
            <pc:sldMk cId="4226717048" sldId="256"/>
            <ac:spMk id="5" creationId="{37AA5E87-EAF7-F2A7-B9E5-177A08828D34}"/>
          </ac:spMkLst>
        </pc:spChg>
        <pc:spChg chg="add mod">
          <ac:chgData name="Amaka Osisi" userId="8b06fe906cf57a1c" providerId="LiveId" clId="{EA863C69-BD4C-4A3F-9238-7270E025F0C4}" dt="2025-06-22T22:26:22.184" v="240" actId="1076"/>
          <ac:spMkLst>
            <pc:docMk/>
            <pc:sldMk cId="4226717048" sldId="256"/>
            <ac:spMk id="6" creationId="{730394CD-435A-1B41-4CE8-DABEF3E3F420}"/>
          </ac:spMkLst>
        </pc:spChg>
        <pc:spChg chg="add mod">
          <ac:chgData name="Amaka Osisi" userId="8b06fe906cf57a1c" providerId="LiveId" clId="{EA863C69-BD4C-4A3F-9238-7270E025F0C4}" dt="2025-06-22T22:25:38.626" v="237" actId="1076"/>
          <ac:spMkLst>
            <pc:docMk/>
            <pc:sldMk cId="4226717048" sldId="256"/>
            <ac:spMk id="8" creationId="{64172248-9A97-46BA-96A2-DA02BBEA9B55}"/>
          </ac:spMkLst>
        </pc:spChg>
        <pc:spChg chg="add mod">
          <ac:chgData name="Amaka Osisi" userId="8b06fe906cf57a1c" providerId="LiveId" clId="{EA863C69-BD4C-4A3F-9238-7270E025F0C4}" dt="2025-06-22T22:27:42.534" v="245" actId="14100"/>
          <ac:spMkLst>
            <pc:docMk/>
            <pc:sldMk cId="4226717048" sldId="256"/>
            <ac:spMk id="12" creationId="{DB11F54B-9329-B561-61E3-C6F922CA5D30}"/>
          </ac:spMkLst>
        </pc:spChg>
        <pc:spChg chg="add mod">
          <ac:chgData name="Amaka Osisi" userId="8b06fe906cf57a1c" providerId="LiveId" clId="{EA863C69-BD4C-4A3F-9238-7270E025F0C4}" dt="2025-06-22T22:27:42.534" v="245" actId="14100"/>
          <ac:spMkLst>
            <pc:docMk/>
            <pc:sldMk cId="4226717048" sldId="256"/>
            <ac:spMk id="14" creationId="{B7491F3F-86A3-E629-28B4-7BBB0714AFBD}"/>
          </ac:spMkLst>
        </pc:spChg>
        <pc:spChg chg="add mod">
          <ac:chgData name="Amaka Osisi" userId="8b06fe906cf57a1c" providerId="LiveId" clId="{EA863C69-BD4C-4A3F-9238-7270E025F0C4}" dt="2025-06-22T22:30:14.697" v="262" actId="14100"/>
          <ac:spMkLst>
            <pc:docMk/>
            <pc:sldMk cId="4226717048" sldId="256"/>
            <ac:spMk id="16" creationId="{50806385-9BA7-16F7-B040-050009D9B35B}"/>
          </ac:spMkLst>
        </pc:spChg>
        <pc:spChg chg="add mod">
          <ac:chgData name="Amaka Osisi" userId="8b06fe906cf57a1c" providerId="LiveId" clId="{EA863C69-BD4C-4A3F-9238-7270E025F0C4}" dt="2025-06-22T22:48:31.239" v="438" actId="1076"/>
          <ac:spMkLst>
            <pc:docMk/>
            <pc:sldMk cId="4226717048" sldId="256"/>
            <ac:spMk id="18" creationId="{0A090BF2-6394-D2E2-EFA3-39619C8510A9}"/>
          </ac:spMkLst>
        </pc:spChg>
        <pc:spChg chg="del">
          <ac:chgData name="Amaka Osisi" userId="8b06fe906cf57a1c" providerId="LiveId" clId="{EA863C69-BD4C-4A3F-9238-7270E025F0C4}" dt="2025-06-22T16:54:35.508" v="116" actId="26606"/>
          <ac:spMkLst>
            <pc:docMk/>
            <pc:sldMk cId="4226717048" sldId="256"/>
            <ac:spMk id="36" creationId="{508BEF50-7B1E-49A4-BC19-5F4F1D755E64}"/>
          </ac:spMkLst>
        </pc:spChg>
        <pc:spChg chg="del">
          <ac:chgData name="Amaka Osisi" userId="8b06fe906cf57a1c" providerId="LiveId" clId="{EA863C69-BD4C-4A3F-9238-7270E025F0C4}" dt="2025-06-22T16:54:35.508" v="116" actId="26606"/>
          <ac:spMkLst>
            <pc:docMk/>
            <pc:sldMk cId="4226717048" sldId="256"/>
            <ac:spMk id="38" creationId="{3FBAD350-5664-4811-A208-657FB882D350}"/>
          </ac:spMkLst>
        </pc:spChg>
        <pc:spChg chg="del">
          <ac:chgData name="Amaka Osisi" userId="8b06fe906cf57a1c" providerId="LiveId" clId="{EA863C69-BD4C-4A3F-9238-7270E025F0C4}" dt="2025-06-22T16:54:35.508" v="116" actId="26606"/>
          <ac:spMkLst>
            <pc:docMk/>
            <pc:sldMk cId="4226717048" sldId="256"/>
            <ac:spMk id="40" creationId="{C39ADB8F-D187-49D7-BDCF-C1B6DC727068}"/>
          </ac:spMkLst>
        </pc:spChg>
        <pc:spChg chg="del">
          <ac:chgData name="Amaka Osisi" userId="8b06fe906cf57a1c" providerId="LiveId" clId="{EA863C69-BD4C-4A3F-9238-7270E025F0C4}" dt="2025-06-22T16:54:35.508" v="116" actId="26606"/>
          <ac:spMkLst>
            <pc:docMk/>
            <pc:sldMk cId="4226717048" sldId="256"/>
            <ac:spMk id="49" creationId="{1A3C89F8-0D2F-47FF-B903-151248265F47}"/>
          </ac:spMkLst>
        </pc:spChg>
        <pc:spChg chg="del">
          <ac:chgData name="Amaka Osisi" userId="8b06fe906cf57a1c" providerId="LiveId" clId="{EA863C69-BD4C-4A3F-9238-7270E025F0C4}" dt="2025-06-22T16:54:35.508" v="116" actId="26606"/>
          <ac:spMkLst>
            <pc:docMk/>
            <pc:sldMk cId="4226717048" sldId="256"/>
            <ac:spMk id="50" creationId="{C5CB530E-515E-412C-9DF1-5F8FFBD6F383}"/>
          </ac:spMkLst>
        </pc:spChg>
        <pc:spChg chg="del">
          <ac:chgData name="Amaka Osisi" userId="8b06fe906cf57a1c" providerId="LiveId" clId="{EA863C69-BD4C-4A3F-9238-7270E025F0C4}" dt="2025-06-22T16:54:35.508" v="116" actId="26606"/>
          <ac:spMkLst>
            <pc:docMk/>
            <pc:sldMk cId="4226717048" sldId="256"/>
            <ac:spMk id="52" creationId="{AEA7509D-F04F-40CB-A0B3-EEF16499CC9F}"/>
          </ac:spMkLst>
        </pc:spChg>
        <pc:spChg chg="add">
          <ac:chgData name="Amaka Osisi" userId="8b06fe906cf57a1c" providerId="LiveId" clId="{EA863C69-BD4C-4A3F-9238-7270E025F0C4}" dt="2025-06-22T16:54:35.508" v="116" actId="26606"/>
          <ac:spMkLst>
            <pc:docMk/>
            <pc:sldMk cId="4226717048" sldId="256"/>
            <ac:spMk id="58" creationId="{73A25D70-4A55-4F72-B9C5-A69CDBF4DB42}"/>
          </ac:spMkLst>
        </pc:spChg>
        <pc:spChg chg="add">
          <ac:chgData name="Amaka Osisi" userId="8b06fe906cf57a1c" providerId="LiveId" clId="{EA863C69-BD4C-4A3F-9238-7270E025F0C4}" dt="2025-06-22T16:54:35.508" v="116" actId="26606"/>
          <ac:spMkLst>
            <pc:docMk/>
            <pc:sldMk cId="4226717048" sldId="256"/>
            <ac:spMk id="60" creationId="{54957100-6D8B-4161-9F2F-C0A949EC84C4}"/>
          </ac:spMkLst>
        </pc:spChg>
        <pc:spChg chg="add">
          <ac:chgData name="Amaka Osisi" userId="8b06fe906cf57a1c" providerId="LiveId" clId="{EA863C69-BD4C-4A3F-9238-7270E025F0C4}" dt="2025-06-22T16:54:35.508" v="116" actId="26606"/>
          <ac:spMkLst>
            <pc:docMk/>
            <pc:sldMk cId="4226717048" sldId="256"/>
            <ac:spMk id="62" creationId="{0BD8B065-EE51-4AE2-A94C-86249998FD7B}"/>
          </ac:spMkLst>
        </pc:spChg>
        <pc:picChg chg="add mod">
          <ac:chgData name="Amaka Osisi" userId="8b06fe906cf57a1c" providerId="LiveId" clId="{EA863C69-BD4C-4A3F-9238-7270E025F0C4}" dt="2025-06-22T22:26:25.982" v="241" actId="1076"/>
          <ac:picMkLst>
            <pc:docMk/>
            <pc:sldMk cId="4226717048" sldId="256"/>
            <ac:picMk id="10" creationId="{C43776E4-D695-1E10-BA01-B68EE89854B9}"/>
          </ac:picMkLst>
        </pc:picChg>
      </pc:sldChg>
      <pc:sldChg chg="addSp delSp modSp mod setBg">
        <pc:chgData name="Amaka Osisi" userId="8b06fe906cf57a1c" providerId="LiveId" clId="{EA863C69-BD4C-4A3F-9238-7270E025F0C4}" dt="2025-06-22T22:36:29.227" v="305" actId="1076"/>
        <pc:sldMkLst>
          <pc:docMk/>
          <pc:sldMk cId="3550370196" sldId="257"/>
        </pc:sldMkLst>
        <pc:spChg chg="add mod">
          <ac:chgData name="Amaka Osisi" userId="8b06fe906cf57a1c" providerId="LiveId" clId="{EA863C69-BD4C-4A3F-9238-7270E025F0C4}" dt="2025-06-22T22:35:17.256" v="290" actId="14100"/>
          <ac:spMkLst>
            <pc:docMk/>
            <pc:sldMk cId="3550370196" sldId="257"/>
            <ac:spMk id="2" creationId="{A3D6D535-C09C-B8AB-CFA7-FCD63409E1FD}"/>
          </ac:spMkLst>
        </pc:spChg>
        <pc:spChg chg="add del mod">
          <ac:chgData name="Amaka Osisi" userId="8b06fe906cf57a1c" providerId="LiveId" clId="{EA863C69-BD4C-4A3F-9238-7270E025F0C4}" dt="2025-06-22T16:47:49.479" v="43"/>
          <ac:spMkLst>
            <pc:docMk/>
            <pc:sldMk cId="3550370196" sldId="257"/>
            <ac:spMk id="3" creationId="{DA96D28B-6D6C-899F-739F-09E53BE2770E}"/>
          </ac:spMkLst>
        </pc:spChg>
        <pc:spChg chg="add mod">
          <ac:chgData name="Amaka Osisi" userId="8b06fe906cf57a1c" providerId="LiveId" clId="{EA863C69-BD4C-4A3F-9238-7270E025F0C4}" dt="2025-06-22T22:36:07.729" v="301" actId="14100"/>
          <ac:spMkLst>
            <pc:docMk/>
            <pc:sldMk cId="3550370196" sldId="257"/>
            <ac:spMk id="4" creationId="{ECB7D80C-B8E1-5598-8EED-681F73707445}"/>
          </ac:spMkLst>
        </pc:spChg>
        <pc:spChg chg="add mod">
          <ac:chgData name="Amaka Osisi" userId="8b06fe906cf57a1c" providerId="LiveId" clId="{EA863C69-BD4C-4A3F-9238-7270E025F0C4}" dt="2025-06-22T22:36:29.227" v="305" actId="1076"/>
          <ac:spMkLst>
            <pc:docMk/>
            <pc:sldMk cId="3550370196" sldId="257"/>
            <ac:spMk id="6" creationId="{55FFC513-EDE5-6B53-E15C-165A84A4D5FD}"/>
          </ac:spMkLst>
        </pc:spChg>
        <pc:spChg chg="add del">
          <ac:chgData name="Amaka Osisi" userId="8b06fe906cf57a1c" providerId="LiveId" clId="{EA863C69-BD4C-4A3F-9238-7270E025F0C4}" dt="2025-06-22T16:46:46.320" v="23" actId="26606"/>
          <ac:spMkLst>
            <pc:docMk/>
            <pc:sldMk cId="3550370196" sldId="257"/>
            <ac:spMk id="7" creationId="{1A3C89F8-0D2F-47FF-B903-151248265F47}"/>
          </ac:spMkLst>
        </pc:spChg>
        <pc:spChg chg="add del">
          <ac:chgData name="Amaka Osisi" userId="8b06fe906cf57a1c" providerId="LiveId" clId="{EA863C69-BD4C-4A3F-9238-7270E025F0C4}" dt="2025-06-22T16:46:46.320" v="23" actId="26606"/>
          <ac:spMkLst>
            <pc:docMk/>
            <pc:sldMk cId="3550370196" sldId="257"/>
            <ac:spMk id="9" creationId="{C5CB530E-515E-412C-9DF1-5F8FFBD6F383}"/>
          </ac:spMkLst>
        </pc:spChg>
        <pc:spChg chg="add del">
          <ac:chgData name="Amaka Osisi" userId="8b06fe906cf57a1c" providerId="LiveId" clId="{EA863C69-BD4C-4A3F-9238-7270E025F0C4}" dt="2025-06-22T16:46:46.320" v="23" actId="26606"/>
          <ac:spMkLst>
            <pc:docMk/>
            <pc:sldMk cId="3550370196" sldId="257"/>
            <ac:spMk id="11" creationId="{712D4376-A578-4FF1-94FC-245E7A6A489F}"/>
          </ac:spMkLst>
        </pc:spChg>
        <pc:spChg chg="add del">
          <ac:chgData name="Amaka Osisi" userId="8b06fe906cf57a1c" providerId="LiveId" clId="{EA863C69-BD4C-4A3F-9238-7270E025F0C4}" dt="2025-06-22T16:46:46.320" v="23" actId="26606"/>
          <ac:spMkLst>
            <pc:docMk/>
            <pc:sldMk cId="3550370196" sldId="257"/>
            <ac:spMk id="13" creationId="{AEA7509D-F04F-40CB-A0B3-EEF16499CC9F}"/>
          </ac:spMkLst>
        </pc:spChg>
        <pc:spChg chg="add del">
          <ac:chgData name="Amaka Osisi" userId="8b06fe906cf57a1c" providerId="LiveId" clId="{EA863C69-BD4C-4A3F-9238-7270E025F0C4}" dt="2025-06-22T16:46:46.320" v="23" actId="26606"/>
          <ac:spMkLst>
            <pc:docMk/>
            <pc:sldMk cId="3550370196" sldId="257"/>
            <ac:spMk id="17" creationId="{508BEF50-7B1E-49A4-BC19-5F4F1D755E64}"/>
          </ac:spMkLst>
        </pc:spChg>
        <pc:spChg chg="add del">
          <ac:chgData name="Amaka Osisi" userId="8b06fe906cf57a1c" providerId="LiveId" clId="{EA863C69-BD4C-4A3F-9238-7270E025F0C4}" dt="2025-06-22T16:46:46.320" v="23" actId="26606"/>
          <ac:spMkLst>
            <pc:docMk/>
            <pc:sldMk cId="3550370196" sldId="257"/>
            <ac:spMk id="19" creationId="{3FBAD350-5664-4811-A208-657FB882D350}"/>
          </ac:spMkLst>
        </pc:spChg>
        <pc:spChg chg="add del">
          <ac:chgData name="Amaka Osisi" userId="8b06fe906cf57a1c" providerId="LiveId" clId="{EA863C69-BD4C-4A3F-9238-7270E025F0C4}" dt="2025-06-22T16:46:46.320" v="23" actId="26606"/>
          <ac:spMkLst>
            <pc:docMk/>
            <pc:sldMk cId="3550370196" sldId="257"/>
            <ac:spMk id="21" creationId="{C39ADB8F-D187-49D7-BDCF-C1B6DC727068}"/>
          </ac:spMkLst>
        </pc:spChg>
        <pc:spChg chg="add del">
          <ac:chgData name="Amaka Osisi" userId="8b06fe906cf57a1c" providerId="LiveId" clId="{EA863C69-BD4C-4A3F-9238-7270E025F0C4}" dt="2025-06-22T16:46:54.050" v="25" actId="26606"/>
          <ac:spMkLst>
            <pc:docMk/>
            <pc:sldMk cId="3550370196" sldId="257"/>
            <ac:spMk id="23" creationId="{8F9CBE3F-79A8-4F8F-88D9-DAD03D0D281F}"/>
          </ac:spMkLst>
        </pc:spChg>
        <pc:spChg chg="add del">
          <ac:chgData name="Amaka Osisi" userId="8b06fe906cf57a1c" providerId="LiveId" clId="{EA863C69-BD4C-4A3F-9238-7270E025F0C4}" dt="2025-06-22T16:46:54.050" v="25" actId="26606"/>
          <ac:spMkLst>
            <pc:docMk/>
            <pc:sldMk cId="3550370196" sldId="257"/>
            <ac:spMk id="24" creationId="{508BEF50-7B1E-49A4-BC19-5F4F1D755E64}"/>
          </ac:spMkLst>
        </pc:spChg>
        <pc:spChg chg="add del">
          <ac:chgData name="Amaka Osisi" userId="8b06fe906cf57a1c" providerId="LiveId" clId="{EA863C69-BD4C-4A3F-9238-7270E025F0C4}" dt="2025-06-22T16:46:54.050" v="25" actId="26606"/>
          <ac:spMkLst>
            <pc:docMk/>
            <pc:sldMk cId="3550370196" sldId="257"/>
            <ac:spMk id="25" creationId="{C5CB530E-515E-412C-9DF1-5F8FFBD6F383}"/>
          </ac:spMkLst>
        </pc:spChg>
        <pc:spChg chg="add del">
          <ac:chgData name="Amaka Osisi" userId="8b06fe906cf57a1c" providerId="LiveId" clId="{EA863C69-BD4C-4A3F-9238-7270E025F0C4}" dt="2025-06-22T16:46:54.050" v="25" actId="26606"/>
          <ac:spMkLst>
            <pc:docMk/>
            <pc:sldMk cId="3550370196" sldId="257"/>
            <ac:spMk id="26" creationId="{AEA7509D-F04F-40CB-A0B3-EEF16499CC9F}"/>
          </ac:spMkLst>
        </pc:spChg>
        <pc:spChg chg="add del">
          <ac:chgData name="Amaka Osisi" userId="8b06fe906cf57a1c" providerId="LiveId" clId="{EA863C69-BD4C-4A3F-9238-7270E025F0C4}" dt="2025-06-22T16:46:54.050" v="25" actId="26606"/>
          <ac:spMkLst>
            <pc:docMk/>
            <pc:sldMk cId="3550370196" sldId="257"/>
            <ac:spMk id="27" creationId="{C39ADB8F-D187-49D7-BDCF-C1B6DC727068}"/>
          </ac:spMkLst>
        </pc:spChg>
        <pc:spChg chg="add del">
          <ac:chgData name="Amaka Osisi" userId="8b06fe906cf57a1c" providerId="LiveId" clId="{EA863C69-BD4C-4A3F-9238-7270E025F0C4}" dt="2025-06-22T16:46:54.050" v="25" actId="26606"/>
          <ac:spMkLst>
            <pc:docMk/>
            <pc:sldMk cId="3550370196" sldId="257"/>
            <ac:spMk id="28" creationId="{712D4376-A578-4FF1-94FC-245E7A6A489F}"/>
          </ac:spMkLst>
        </pc:spChg>
        <pc:spChg chg="add del">
          <ac:chgData name="Amaka Osisi" userId="8b06fe906cf57a1c" providerId="LiveId" clId="{EA863C69-BD4C-4A3F-9238-7270E025F0C4}" dt="2025-06-22T16:46:54.050" v="25" actId="26606"/>
          <ac:spMkLst>
            <pc:docMk/>
            <pc:sldMk cId="3550370196" sldId="257"/>
            <ac:spMk id="29" creationId="{3FBAD350-5664-4811-A208-657FB882D350}"/>
          </ac:spMkLst>
        </pc:spChg>
        <pc:spChg chg="add del">
          <ac:chgData name="Amaka Osisi" userId="8b06fe906cf57a1c" providerId="LiveId" clId="{EA863C69-BD4C-4A3F-9238-7270E025F0C4}" dt="2025-06-22T16:54:22.149" v="115" actId="26606"/>
          <ac:spMkLst>
            <pc:docMk/>
            <pc:sldMk cId="3550370196" sldId="257"/>
            <ac:spMk id="32" creationId="{1A3C89F8-0D2F-47FF-B903-151248265F47}"/>
          </ac:spMkLst>
        </pc:spChg>
        <pc:spChg chg="add del">
          <ac:chgData name="Amaka Osisi" userId="8b06fe906cf57a1c" providerId="LiveId" clId="{EA863C69-BD4C-4A3F-9238-7270E025F0C4}" dt="2025-06-22T16:54:22.149" v="115" actId="26606"/>
          <ac:spMkLst>
            <pc:docMk/>
            <pc:sldMk cId="3550370196" sldId="257"/>
            <ac:spMk id="33" creationId="{C5CB530E-515E-412C-9DF1-5F8FFBD6F383}"/>
          </ac:spMkLst>
        </pc:spChg>
        <pc:spChg chg="add del">
          <ac:chgData name="Amaka Osisi" userId="8b06fe906cf57a1c" providerId="LiveId" clId="{EA863C69-BD4C-4A3F-9238-7270E025F0C4}" dt="2025-06-22T16:53:55.954" v="110" actId="26606"/>
          <ac:spMkLst>
            <pc:docMk/>
            <pc:sldMk cId="3550370196" sldId="257"/>
            <ac:spMk id="34" creationId="{712D4376-A578-4FF1-94FC-245E7A6A489F}"/>
          </ac:spMkLst>
        </pc:spChg>
        <pc:spChg chg="add del">
          <ac:chgData name="Amaka Osisi" userId="8b06fe906cf57a1c" providerId="LiveId" clId="{EA863C69-BD4C-4A3F-9238-7270E025F0C4}" dt="2025-06-22T16:54:22.149" v="115" actId="26606"/>
          <ac:spMkLst>
            <pc:docMk/>
            <pc:sldMk cId="3550370196" sldId="257"/>
            <ac:spMk id="35" creationId="{AEA7509D-F04F-40CB-A0B3-EEF16499CC9F}"/>
          </ac:spMkLst>
        </pc:spChg>
        <pc:spChg chg="add del">
          <ac:chgData name="Amaka Osisi" userId="8b06fe906cf57a1c" providerId="LiveId" clId="{EA863C69-BD4C-4A3F-9238-7270E025F0C4}" dt="2025-06-22T16:54:22.149" v="115" actId="26606"/>
          <ac:spMkLst>
            <pc:docMk/>
            <pc:sldMk cId="3550370196" sldId="257"/>
            <ac:spMk id="37" creationId="{508BEF50-7B1E-49A4-BC19-5F4F1D755E64}"/>
          </ac:spMkLst>
        </pc:spChg>
        <pc:spChg chg="add del">
          <ac:chgData name="Amaka Osisi" userId="8b06fe906cf57a1c" providerId="LiveId" clId="{EA863C69-BD4C-4A3F-9238-7270E025F0C4}" dt="2025-06-22T16:54:22.149" v="115" actId="26606"/>
          <ac:spMkLst>
            <pc:docMk/>
            <pc:sldMk cId="3550370196" sldId="257"/>
            <ac:spMk id="38" creationId="{3FBAD350-5664-4811-A208-657FB882D350}"/>
          </ac:spMkLst>
        </pc:spChg>
        <pc:spChg chg="add del">
          <ac:chgData name="Amaka Osisi" userId="8b06fe906cf57a1c" providerId="LiveId" clId="{EA863C69-BD4C-4A3F-9238-7270E025F0C4}" dt="2025-06-22T16:54:22.149" v="115" actId="26606"/>
          <ac:spMkLst>
            <pc:docMk/>
            <pc:sldMk cId="3550370196" sldId="257"/>
            <ac:spMk id="39" creationId="{C39ADB8F-D187-49D7-BDCF-C1B6DC727068}"/>
          </ac:spMkLst>
        </pc:spChg>
        <pc:spChg chg="add">
          <ac:chgData name="Amaka Osisi" userId="8b06fe906cf57a1c" providerId="LiveId" clId="{EA863C69-BD4C-4A3F-9238-7270E025F0C4}" dt="2025-06-22T16:54:22.149" v="115" actId="26606"/>
          <ac:spMkLst>
            <pc:docMk/>
            <pc:sldMk cId="3550370196" sldId="257"/>
            <ac:spMk id="41" creationId="{4BC99CB9-DDAD-44A2-8A1C-E3AF4E72DF5C}"/>
          </ac:spMkLst>
        </pc:spChg>
        <pc:spChg chg="add">
          <ac:chgData name="Amaka Osisi" userId="8b06fe906cf57a1c" providerId="LiveId" clId="{EA863C69-BD4C-4A3F-9238-7270E025F0C4}" dt="2025-06-22T16:54:22.149" v="115" actId="26606"/>
          <ac:spMkLst>
            <pc:docMk/>
            <pc:sldMk cId="3550370196" sldId="257"/>
            <ac:spMk id="42" creationId="{64053CBF-3932-45FF-8285-EE5146085F3A}"/>
          </ac:spMkLst>
        </pc:spChg>
        <pc:spChg chg="add del">
          <ac:chgData name="Amaka Osisi" userId="8b06fe906cf57a1c" providerId="LiveId" clId="{EA863C69-BD4C-4A3F-9238-7270E025F0C4}" dt="2025-06-22T16:53:47.119" v="104" actId="26606"/>
          <ac:spMkLst>
            <pc:docMk/>
            <pc:sldMk cId="3550370196" sldId="257"/>
            <ac:spMk id="44" creationId="{D038248A-211C-4EEC-8401-C761B929FB52}"/>
          </ac:spMkLst>
        </pc:spChg>
        <pc:spChg chg="add del">
          <ac:chgData name="Amaka Osisi" userId="8b06fe906cf57a1c" providerId="LiveId" clId="{EA863C69-BD4C-4A3F-9238-7270E025F0C4}" dt="2025-06-22T16:53:47.119" v="104" actId="26606"/>
          <ac:spMkLst>
            <pc:docMk/>
            <pc:sldMk cId="3550370196" sldId="257"/>
            <ac:spMk id="46" creationId="{C30A849F-66D9-40C8-BEC8-35AFF8F4568F}"/>
          </ac:spMkLst>
        </pc:spChg>
        <pc:spChg chg="add del">
          <ac:chgData name="Amaka Osisi" userId="8b06fe906cf57a1c" providerId="LiveId" clId="{EA863C69-BD4C-4A3F-9238-7270E025F0C4}" dt="2025-06-22T16:53:54.571" v="108" actId="26606"/>
          <ac:spMkLst>
            <pc:docMk/>
            <pc:sldMk cId="3550370196" sldId="257"/>
            <ac:spMk id="50" creationId="{BD92035A-AA2F-4CD8-A556-1CE8BDEC75BD}"/>
          </ac:spMkLst>
        </pc:spChg>
        <pc:spChg chg="add del">
          <ac:chgData name="Amaka Osisi" userId="8b06fe906cf57a1c" providerId="LiveId" clId="{EA863C69-BD4C-4A3F-9238-7270E025F0C4}" dt="2025-06-22T16:53:55.954" v="110" actId="26606"/>
          <ac:spMkLst>
            <pc:docMk/>
            <pc:sldMk cId="3550370196" sldId="257"/>
            <ac:spMk id="51" creationId="{D5B0017B-2ECA-49AF-B397-DC140825DF8D}"/>
          </ac:spMkLst>
        </pc:spChg>
        <pc:spChg chg="add del">
          <ac:chgData name="Amaka Osisi" userId="8b06fe906cf57a1c" providerId="LiveId" clId="{EA863C69-BD4C-4A3F-9238-7270E025F0C4}" dt="2025-06-22T16:53:54.571" v="108" actId="26606"/>
          <ac:spMkLst>
            <pc:docMk/>
            <pc:sldMk cId="3550370196" sldId="257"/>
            <ac:spMk id="52" creationId="{ED888B23-07FA-482A-96DF-47E31AF1A603}"/>
          </ac:spMkLst>
        </pc:spChg>
        <pc:spChg chg="add del">
          <ac:chgData name="Amaka Osisi" userId="8b06fe906cf57a1c" providerId="LiveId" clId="{EA863C69-BD4C-4A3F-9238-7270E025F0C4}" dt="2025-06-22T16:53:48.127" v="106" actId="26606"/>
          <ac:spMkLst>
            <pc:docMk/>
            <pc:sldMk cId="3550370196" sldId="257"/>
            <ac:spMk id="60" creationId="{DEE2AD96-B495-4E06-9291-B71706F728CB}"/>
          </ac:spMkLst>
        </pc:spChg>
        <pc:spChg chg="add del">
          <ac:chgData name="Amaka Osisi" userId="8b06fe906cf57a1c" providerId="LiveId" clId="{EA863C69-BD4C-4A3F-9238-7270E025F0C4}" dt="2025-06-22T16:53:48.127" v="106" actId="26606"/>
          <ac:spMkLst>
            <pc:docMk/>
            <pc:sldMk cId="3550370196" sldId="257"/>
            <ac:spMk id="63" creationId="{21C9FE86-FCC3-4A31-AA1C-C882262B7FE7}"/>
          </ac:spMkLst>
        </pc:spChg>
        <pc:spChg chg="add del">
          <ac:chgData name="Amaka Osisi" userId="8b06fe906cf57a1c" providerId="LiveId" clId="{EA863C69-BD4C-4A3F-9238-7270E025F0C4}" dt="2025-06-22T16:53:48.127" v="106" actId="26606"/>
          <ac:spMkLst>
            <pc:docMk/>
            <pc:sldMk cId="3550370196" sldId="257"/>
            <ac:spMk id="65" creationId="{A09989E4-EFDC-4A90-A633-E0525FB4139E}"/>
          </ac:spMkLst>
        </pc:spChg>
        <pc:spChg chg="add del">
          <ac:chgData name="Amaka Osisi" userId="8b06fe906cf57a1c" providerId="LiveId" clId="{EA863C69-BD4C-4A3F-9238-7270E025F0C4}" dt="2025-06-22T16:53:54.571" v="108" actId="26606"/>
          <ac:spMkLst>
            <pc:docMk/>
            <pc:sldMk cId="3550370196" sldId="257"/>
            <ac:spMk id="67" creationId="{5C8908E2-EE49-44D2-9428-A28D2312A8D5}"/>
          </ac:spMkLst>
        </pc:spChg>
        <pc:spChg chg="add del">
          <ac:chgData name="Amaka Osisi" userId="8b06fe906cf57a1c" providerId="LiveId" clId="{EA863C69-BD4C-4A3F-9238-7270E025F0C4}" dt="2025-06-22T16:53:55.954" v="110" actId="26606"/>
          <ac:spMkLst>
            <pc:docMk/>
            <pc:sldMk cId="3550370196" sldId="257"/>
            <ac:spMk id="71" creationId="{B6CDA21F-E7AF-4C75-8395-33F58D5B0E45}"/>
          </ac:spMkLst>
        </pc:spChg>
        <pc:spChg chg="add del">
          <ac:chgData name="Amaka Osisi" userId="8b06fe906cf57a1c" providerId="LiveId" clId="{EA863C69-BD4C-4A3F-9238-7270E025F0C4}" dt="2025-06-22T16:53:59.278" v="112" actId="26606"/>
          <ac:spMkLst>
            <pc:docMk/>
            <pc:sldMk cId="3550370196" sldId="257"/>
            <ac:spMk id="76" creationId="{70DFC902-7D23-471A-B557-B6B6917D7A0D}"/>
          </ac:spMkLst>
        </pc:spChg>
        <pc:spChg chg="add del">
          <ac:chgData name="Amaka Osisi" userId="8b06fe906cf57a1c" providerId="LiveId" clId="{EA863C69-BD4C-4A3F-9238-7270E025F0C4}" dt="2025-06-22T16:53:59.278" v="112" actId="26606"/>
          <ac:spMkLst>
            <pc:docMk/>
            <pc:sldMk cId="3550370196" sldId="257"/>
            <ac:spMk id="77" creationId="{A55D5633-D557-4DCA-982C-FF36EB7A1C00}"/>
          </ac:spMkLst>
        </pc:spChg>
        <pc:spChg chg="del">
          <ac:chgData name="Amaka Osisi" userId="8b06fe906cf57a1c" providerId="LiveId" clId="{EA863C69-BD4C-4A3F-9238-7270E025F0C4}" dt="2025-06-22T16:53:59.278" v="112" actId="26606"/>
          <ac:spMkLst>
            <pc:docMk/>
            <pc:sldMk cId="3550370196" sldId="257"/>
            <ac:spMk id="78" creationId="{450D3AD2-FA80-415F-A9CE-54D884561CD7}"/>
          </ac:spMkLst>
        </pc:spChg>
        <pc:picChg chg="add mod">
          <ac:chgData name="Amaka Osisi" userId="8b06fe906cf57a1c" providerId="LiveId" clId="{EA863C69-BD4C-4A3F-9238-7270E025F0C4}" dt="2025-06-22T22:36:19.976" v="304" actId="1076"/>
          <ac:picMkLst>
            <pc:docMk/>
            <pc:sldMk cId="3550370196" sldId="257"/>
            <ac:picMk id="5" creationId="{C7806A07-FBC3-FA7E-45DC-FC29E6CA0DCC}"/>
          </ac:picMkLst>
        </pc:picChg>
        <pc:cxnChg chg="add del">
          <ac:chgData name="Amaka Osisi" userId="8b06fe906cf57a1c" providerId="LiveId" clId="{EA863C69-BD4C-4A3F-9238-7270E025F0C4}" dt="2025-06-22T16:46:46.320" v="23" actId="26606"/>
          <ac:cxnSpMkLst>
            <pc:docMk/>
            <pc:sldMk cId="3550370196" sldId="257"/>
            <ac:cxnSpMk id="15" creationId="{56020367-4FD5-4596-8E10-C5F095CD8DBF}"/>
          </ac:cxnSpMkLst>
        </pc:cxnChg>
        <pc:cxnChg chg="add del">
          <ac:chgData name="Amaka Osisi" userId="8b06fe906cf57a1c" providerId="LiveId" clId="{EA863C69-BD4C-4A3F-9238-7270E025F0C4}" dt="2025-06-22T16:46:54.050" v="25" actId="26606"/>
          <ac:cxnSpMkLst>
            <pc:docMk/>
            <pc:sldMk cId="3550370196" sldId="257"/>
            <ac:cxnSpMk id="30" creationId="{56020367-4FD5-4596-8E10-C5F095CD8DBF}"/>
          </ac:cxnSpMkLst>
        </pc:cxnChg>
        <pc:cxnChg chg="add">
          <ac:chgData name="Amaka Osisi" userId="8b06fe906cf57a1c" providerId="LiveId" clId="{EA863C69-BD4C-4A3F-9238-7270E025F0C4}" dt="2025-06-22T16:46:54.064" v="26" actId="26606"/>
          <ac:cxnSpMkLst>
            <pc:docMk/>
            <pc:sldMk cId="3550370196" sldId="257"/>
            <ac:cxnSpMk id="36" creationId="{56020367-4FD5-4596-8E10-C5F095CD8DBF}"/>
          </ac:cxnSpMkLst>
        </pc:cxnChg>
      </pc:sldChg>
      <pc:sldChg chg="addSp modSp mod setBg">
        <pc:chgData name="Amaka Osisi" userId="8b06fe906cf57a1c" providerId="LiveId" clId="{EA863C69-BD4C-4A3F-9238-7270E025F0C4}" dt="2025-06-22T22:42:47.112" v="358" actId="1076"/>
        <pc:sldMkLst>
          <pc:docMk/>
          <pc:sldMk cId="3785820080" sldId="258"/>
        </pc:sldMkLst>
        <pc:spChg chg="add mod">
          <ac:chgData name="Amaka Osisi" userId="8b06fe906cf57a1c" providerId="LiveId" clId="{EA863C69-BD4C-4A3F-9238-7270E025F0C4}" dt="2025-06-22T22:38:15.952" v="326" actId="14100"/>
          <ac:spMkLst>
            <pc:docMk/>
            <pc:sldMk cId="3785820080" sldId="258"/>
            <ac:spMk id="2" creationId="{DBEB8421-4C38-A16F-C71B-9D2A260663F6}"/>
          </ac:spMkLst>
        </pc:spChg>
        <pc:spChg chg="add mod">
          <ac:chgData name="Amaka Osisi" userId="8b06fe906cf57a1c" providerId="LiveId" clId="{EA863C69-BD4C-4A3F-9238-7270E025F0C4}" dt="2025-06-22T22:38:21.233" v="327" actId="1076"/>
          <ac:spMkLst>
            <pc:docMk/>
            <pc:sldMk cId="3785820080" sldId="258"/>
            <ac:spMk id="3" creationId="{1568A8D5-C4F7-819A-4C95-CD1BB2E8DDEC}"/>
          </ac:spMkLst>
        </pc:spChg>
        <pc:spChg chg="add mod">
          <ac:chgData name="Amaka Osisi" userId="8b06fe906cf57a1c" providerId="LiveId" clId="{EA863C69-BD4C-4A3F-9238-7270E025F0C4}" dt="2025-06-22T22:40:34.523" v="339" actId="1076"/>
          <ac:spMkLst>
            <pc:docMk/>
            <pc:sldMk cId="3785820080" sldId="258"/>
            <ac:spMk id="5" creationId="{5D98AF48-52F3-1E6C-F7B1-92DBB7B3B187}"/>
          </ac:spMkLst>
        </pc:spChg>
        <pc:spChg chg="add mod">
          <ac:chgData name="Amaka Osisi" userId="8b06fe906cf57a1c" providerId="LiveId" clId="{EA863C69-BD4C-4A3F-9238-7270E025F0C4}" dt="2025-06-22T22:42:47.112" v="358" actId="1076"/>
          <ac:spMkLst>
            <pc:docMk/>
            <pc:sldMk cId="3785820080" sldId="258"/>
            <ac:spMk id="7" creationId="{9DD060EA-1EE4-CE22-BC56-F4C16BF67DF6}"/>
          </ac:spMkLst>
        </pc:spChg>
        <pc:spChg chg="add">
          <ac:chgData name="Amaka Osisi" userId="8b06fe906cf57a1c" providerId="LiveId" clId="{EA863C69-BD4C-4A3F-9238-7270E025F0C4}" dt="2025-06-22T17:01:10.158" v="200" actId="26606"/>
          <ac:spMkLst>
            <pc:docMk/>
            <pc:sldMk cId="3785820080" sldId="258"/>
            <ac:spMk id="8" creationId="{4BC99CB9-DDAD-44A2-8A1C-E3AF4E72DF5C}"/>
          </ac:spMkLst>
        </pc:spChg>
        <pc:spChg chg="add">
          <ac:chgData name="Amaka Osisi" userId="8b06fe906cf57a1c" providerId="LiveId" clId="{EA863C69-BD4C-4A3F-9238-7270E025F0C4}" dt="2025-06-22T17:01:10.158" v="200" actId="26606"/>
          <ac:spMkLst>
            <pc:docMk/>
            <pc:sldMk cId="3785820080" sldId="258"/>
            <ac:spMk id="10" creationId="{64053CBF-3932-45FF-8285-EE5146085F3A}"/>
          </ac:spMkLst>
        </pc:spChg>
        <pc:grpChg chg="add">
          <ac:chgData name="Amaka Osisi" userId="8b06fe906cf57a1c" providerId="LiveId" clId="{EA863C69-BD4C-4A3F-9238-7270E025F0C4}" dt="2025-06-22T17:01:10.158" v="200" actId="26606"/>
          <ac:grpSpMkLst>
            <pc:docMk/>
            <pc:sldMk cId="3785820080" sldId="258"/>
            <ac:grpSpMk id="12" creationId="{2E751C04-BEA6-446B-A678-9C74819EBD4C}"/>
          </ac:grpSpMkLst>
        </pc:grpChg>
        <pc:grpChg chg="add">
          <ac:chgData name="Amaka Osisi" userId="8b06fe906cf57a1c" providerId="LiveId" clId="{EA863C69-BD4C-4A3F-9238-7270E025F0C4}" dt="2025-06-22T17:01:10.158" v="200" actId="26606"/>
          <ac:grpSpMkLst>
            <pc:docMk/>
            <pc:sldMk cId="3785820080" sldId="258"/>
            <ac:grpSpMk id="18" creationId="{B63ACBA3-DEFD-4C6D-BBA0-64468FA99C2D}"/>
          </ac:grpSpMkLst>
        </pc:grpChg>
        <pc:picChg chg="add mod">
          <ac:chgData name="Amaka Osisi" userId="8b06fe906cf57a1c" providerId="LiveId" clId="{EA863C69-BD4C-4A3F-9238-7270E025F0C4}" dt="2025-06-22T22:39:37.951" v="333" actId="1076"/>
          <ac:picMkLst>
            <pc:docMk/>
            <pc:sldMk cId="3785820080" sldId="258"/>
            <ac:picMk id="4" creationId="{6147DC76-D04D-CC6D-ABFB-7B93B0161813}"/>
          </ac:picMkLst>
        </pc:picChg>
        <pc:picChg chg="add mod">
          <ac:chgData name="Amaka Osisi" userId="8b06fe906cf57a1c" providerId="LiveId" clId="{EA863C69-BD4C-4A3F-9238-7270E025F0C4}" dt="2025-06-22T22:41:36.327" v="347" actId="1076"/>
          <ac:picMkLst>
            <pc:docMk/>
            <pc:sldMk cId="3785820080" sldId="258"/>
            <ac:picMk id="6" creationId="{D7CF3CD2-634D-62D6-A022-2E9EEE2002D7}"/>
          </ac:picMkLst>
        </pc:picChg>
      </pc:sldChg>
      <pc:sldChg chg="addSp modSp new mod">
        <pc:chgData name="Amaka Osisi" userId="8b06fe906cf57a1c" providerId="LiveId" clId="{EA863C69-BD4C-4A3F-9238-7270E025F0C4}" dt="2025-06-22T22:47:37.936" v="407" actId="20577"/>
        <pc:sldMkLst>
          <pc:docMk/>
          <pc:sldMk cId="1594847168" sldId="259"/>
        </pc:sldMkLst>
        <pc:spChg chg="add mod">
          <ac:chgData name="Amaka Osisi" userId="8b06fe906cf57a1c" providerId="LiveId" clId="{EA863C69-BD4C-4A3F-9238-7270E025F0C4}" dt="2025-06-22T22:47:37.936" v="407" actId="20577"/>
          <ac:spMkLst>
            <pc:docMk/>
            <pc:sldMk cId="1594847168" sldId="259"/>
            <ac:spMk id="2" creationId="{12757BA5-2A71-55DF-487E-834EA3E40044}"/>
          </ac:spMkLst>
        </pc:spChg>
      </pc:sldChg>
      <pc:sldChg chg="addSp modSp new mod">
        <pc:chgData name="Amaka Osisi" userId="8b06fe906cf57a1c" providerId="LiveId" clId="{EA863C69-BD4C-4A3F-9238-7270E025F0C4}" dt="2025-06-22T22:47:42.182" v="408"/>
        <pc:sldMkLst>
          <pc:docMk/>
          <pc:sldMk cId="1045987517" sldId="260"/>
        </pc:sldMkLst>
        <pc:spChg chg="add mod">
          <ac:chgData name="Amaka Osisi" userId="8b06fe906cf57a1c" providerId="LiveId" clId="{EA863C69-BD4C-4A3F-9238-7270E025F0C4}" dt="2025-06-22T22:47:42.182" v="408"/>
          <ac:spMkLst>
            <pc:docMk/>
            <pc:sldMk cId="1045987517" sldId="260"/>
            <ac:spMk id="2" creationId="{60B4A5AC-EAE6-39CE-D849-7BBAA6645E3D}"/>
          </ac:spMkLst>
        </pc:spChg>
      </pc:sldChg>
      <pc:sldChg chg="addSp modSp new mod">
        <pc:chgData name="Amaka Osisi" userId="8b06fe906cf57a1c" providerId="LiveId" clId="{EA863C69-BD4C-4A3F-9238-7270E025F0C4}" dt="2025-06-22T22:47:14.201" v="404" actId="20577"/>
        <pc:sldMkLst>
          <pc:docMk/>
          <pc:sldMk cId="4141081011" sldId="261"/>
        </pc:sldMkLst>
        <pc:spChg chg="add mod">
          <ac:chgData name="Amaka Osisi" userId="8b06fe906cf57a1c" providerId="LiveId" clId="{EA863C69-BD4C-4A3F-9238-7270E025F0C4}" dt="2025-06-22T22:47:14.201" v="404" actId="20577"/>
          <ac:spMkLst>
            <pc:docMk/>
            <pc:sldMk cId="4141081011" sldId="261"/>
            <ac:spMk id="2" creationId="{BEDAA77A-FEE3-1BC7-B8F0-59D3378990C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96078-1145-726F-B99A-6D23B1E4B1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B0FB090-88DF-5180-5712-E5B77F2294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C3469AC-BCEE-7C15-22F6-C79827874105}"/>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5" name="Footer Placeholder 4">
            <a:extLst>
              <a:ext uri="{FF2B5EF4-FFF2-40B4-BE49-F238E27FC236}">
                <a16:creationId xmlns:a16="http://schemas.microsoft.com/office/drawing/2014/main" id="{FF2F126C-821C-492F-773D-1F5359D72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91207C-63F0-ACD5-A7D1-8FBC866E6BD5}"/>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1012179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C43F7-C09C-8E89-4022-E01820B139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67422A3-E30B-433C-F927-CCD8EFFEADD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5A1029-9228-CBBD-0FD9-551971BA6BEC}"/>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5" name="Footer Placeholder 4">
            <a:extLst>
              <a:ext uri="{FF2B5EF4-FFF2-40B4-BE49-F238E27FC236}">
                <a16:creationId xmlns:a16="http://schemas.microsoft.com/office/drawing/2014/main" id="{FF57A1AC-88D5-C70F-D40D-BD095DB777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E2C28F-D941-542C-1AF6-E45081D252E3}"/>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539678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49F0A-C902-4775-E5E2-E6C1445A902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30A62EC-0CE2-A303-8658-049EDA9D81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34AE144-3D2B-6E4A-225B-5ED33C7A595C}"/>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5" name="Footer Placeholder 4">
            <a:extLst>
              <a:ext uri="{FF2B5EF4-FFF2-40B4-BE49-F238E27FC236}">
                <a16:creationId xmlns:a16="http://schemas.microsoft.com/office/drawing/2014/main" id="{D841E539-1EB3-13AD-D061-1B2DC91B3C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7DD178-AE21-8A9C-027C-9A7F2802542C}"/>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2445290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6CD76-9BDE-36B3-0E1F-FFA3A316A79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5BF4E2C-0C21-413F-AFA3-5971021A59B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1457A4C-38B9-01DE-2852-CB1D8F6EF29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718B9D4-753C-6349-6660-50A75CE27923}"/>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6" name="Footer Placeholder 5">
            <a:extLst>
              <a:ext uri="{FF2B5EF4-FFF2-40B4-BE49-F238E27FC236}">
                <a16:creationId xmlns:a16="http://schemas.microsoft.com/office/drawing/2014/main" id="{C4DB6B94-FE81-8EA8-C214-445F98B4BB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ACC32C-0116-0137-45A4-24F430F2D863}"/>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1219396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728C9-9C53-E308-D126-D98FF6EF7A8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7790B0A-9717-F9FD-3AC9-833F425C39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199B5A-159C-9061-0A5E-BCE867AA9C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3AF82F4-EEE4-F264-17E3-37F9250872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DB97CF1-965E-8014-EE61-E43FFDB3DF7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D3B8E95-9A2F-E054-BAB5-E0EDBA244F13}"/>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8" name="Footer Placeholder 7">
            <a:extLst>
              <a:ext uri="{FF2B5EF4-FFF2-40B4-BE49-F238E27FC236}">
                <a16:creationId xmlns:a16="http://schemas.microsoft.com/office/drawing/2014/main" id="{0FA95343-CD0E-8AED-BB52-935F5F7924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33C175-BF65-7D8E-B099-4AC6B6C1A3DE}"/>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3374026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A2D6C-91E7-8E5B-5819-1B07906E46B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3B3C8D7-7651-8A18-2603-58CD6474C681}"/>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4" name="Footer Placeholder 3">
            <a:extLst>
              <a:ext uri="{FF2B5EF4-FFF2-40B4-BE49-F238E27FC236}">
                <a16:creationId xmlns:a16="http://schemas.microsoft.com/office/drawing/2014/main" id="{1B12C093-6358-5E6C-D898-BAA1BD592D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A5C476-0BE3-2D15-677C-09BD3B4DFBE0}"/>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3689486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7874F5-9C18-AAFB-975D-7D7F3D78C37F}"/>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3" name="Footer Placeholder 2">
            <a:extLst>
              <a:ext uri="{FF2B5EF4-FFF2-40B4-BE49-F238E27FC236}">
                <a16:creationId xmlns:a16="http://schemas.microsoft.com/office/drawing/2014/main" id="{2364007D-F21F-E878-B6EC-2BAD58866B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514A9F-1962-34AC-72E3-9328B63F78A5}"/>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2325553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4C3A7-E05D-D94F-FA5A-0172281143A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5F5B4EC-CE71-D324-E593-C768DC06AE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E43F276-8E50-E689-CD4E-81FEB021ED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C941B96-C585-D835-5602-6BA5304B8584}"/>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6" name="Footer Placeholder 5">
            <a:extLst>
              <a:ext uri="{FF2B5EF4-FFF2-40B4-BE49-F238E27FC236}">
                <a16:creationId xmlns:a16="http://schemas.microsoft.com/office/drawing/2014/main" id="{57C87696-3A43-1729-9247-F82F27981F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B3BE2B-A6B0-C135-2C05-93400B606FF2}"/>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2396286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184B8-C293-9A1A-5A0E-DFFE08A393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1720F30-2284-A16B-385B-8E616CA844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042EEE-FE9C-40B8-C1BD-C19A72982A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344A2A-34FE-88C9-6630-F4FF2CFE0163}"/>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6" name="Footer Placeholder 5">
            <a:extLst>
              <a:ext uri="{FF2B5EF4-FFF2-40B4-BE49-F238E27FC236}">
                <a16:creationId xmlns:a16="http://schemas.microsoft.com/office/drawing/2014/main" id="{ABA2BC5A-E1EC-7205-61A9-8F9DE7FF9D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CE7ACC-485A-AD65-9BC3-73B4983534C7}"/>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1657978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70769-5D5C-3C3C-F735-1F01025D302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B3F8763-6288-7878-0393-7A98E04E43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8B0949A-A6D7-5E1E-0D3D-4509A0E8B165}"/>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5" name="Footer Placeholder 4">
            <a:extLst>
              <a:ext uri="{FF2B5EF4-FFF2-40B4-BE49-F238E27FC236}">
                <a16:creationId xmlns:a16="http://schemas.microsoft.com/office/drawing/2014/main" id="{32EEA856-66E2-3F22-19B5-A973363DC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582962-ACFB-DE4A-C5A0-CBD15D43EEBC}"/>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412286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A9A470-B705-E284-C56D-97FCE55E31C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0379079-2E40-3888-59A0-EA03E9A5ABD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2ACD80-3208-BFA8-33B1-C35DBA1AF0EA}"/>
              </a:ext>
            </a:extLst>
          </p:cNvPr>
          <p:cNvSpPr>
            <a:spLocks noGrp="1"/>
          </p:cNvSpPr>
          <p:nvPr>
            <p:ph type="dt" sz="half" idx="10"/>
          </p:nvPr>
        </p:nvSpPr>
        <p:spPr/>
        <p:txBody>
          <a:bodyPr/>
          <a:lstStyle/>
          <a:p>
            <a:fld id="{39969CE8-5DB9-42AF-A8E6-9F5EBB654E1A}" type="datetimeFigureOut">
              <a:rPr lang="en-GB" smtClean="0"/>
              <a:t>22/06/2025</a:t>
            </a:fld>
            <a:endParaRPr lang="en-GB"/>
          </a:p>
        </p:txBody>
      </p:sp>
      <p:sp>
        <p:nvSpPr>
          <p:cNvPr id="5" name="Footer Placeholder 4">
            <a:extLst>
              <a:ext uri="{FF2B5EF4-FFF2-40B4-BE49-F238E27FC236}">
                <a16:creationId xmlns:a16="http://schemas.microsoft.com/office/drawing/2014/main" id="{F3FA0042-DD90-EACE-5268-49216DBD31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749F7F-FF80-E13F-AAE7-482E0E973ED7}"/>
              </a:ext>
            </a:extLst>
          </p:cNvPr>
          <p:cNvSpPr>
            <a:spLocks noGrp="1"/>
          </p:cNvSpPr>
          <p:nvPr>
            <p:ph type="sldNum" sz="quarter" idx="12"/>
          </p:nvPr>
        </p:nvSpPr>
        <p:spPr/>
        <p:txBody>
          <a:bodyPr/>
          <a:lstStyle/>
          <a:p>
            <a:fld id="{32EC3AD6-8EEC-4239-A9CC-94C2802F2E11}" type="slidenum">
              <a:rPr lang="en-GB" smtClean="0"/>
              <a:t>‹#›</a:t>
            </a:fld>
            <a:endParaRPr lang="en-GB"/>
          </a:p>
        </p:txBody>
      </p:sp>
    </p:spTree>
    <p:extLst>
      <p:ext uri="{BB962C8B-B14F-4D97-AF65-F5344CB8AC3E}">
        <p14:creationId xmlns:p14="http://schemas.microsoft.com/office/powerpoint/2010/main" val="1402595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25BAAC-96C6-3DC2-B4F9-52C41A4FEA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38217DE-08AB-9590-C43D-923DE5953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CC9BCD-CB4C-AFF6-D94A-B078F69919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969CE8-5DB9-42AF-A8E6-9F5EBB654E1A}" type="datetimeFigureOut">
              <a:rPr lang="en-GB" smtClean="0"/>
              <a:t>22/06/2025</a:t>
            </a:fld>
            <a:endParaRPr lang="en-GB"/>
          </a:p>
        </p:txBody>
      </p:sp>
      <p:sp>
        <p:nvSpPr>
          <p:cNvPr id="5" name="Footer Placeholder 4">
            <a:extLst>
              <a:ext uri="{FF2B5EF4-FFF2-40B4-BE49-F238E27FC236}">
                <a16:creationId xmlns:a16="http://schemas.microsoft.com/office/drawing/2014/main" id="{3FE7A1D5-EC1B-83F0-C86E-F6068EB418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98ED4AE-8000-062B-4BFC-AADFDF34BA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2EC3AD6-8EEC-4239-A9CC-94C2802F2E11}" type="slidenum">
              <a:rPr lang="en-GB" smtClean="0"/>
              <a:t>‹#›</a:t>
            </a:fld>
            <a:endParaRPr lang="en-GB"/>
          </a:p>
        </p:txBody>
      </p:sp>
    </p:spTree>
    <p:extLst>
      <p:ext uri="{BB962C8B-B14F-4D97-AF65-F5344CB8AC3E}">
        <p14:creationId xmlns:p14="http://schemas.microsoft.com/office/powerpoint/2010/main" val="17158721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7206/apjrece.2015.9.1.39" TargetMode="External"/><Relationship Id="rId2" Type="http://schemas.openxmlformats.org/officeDocument/2006/relationships/hyperlink" Target="https://link.springer.com/article/10.1186/s12889-017-4142-x"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dx.doi.org/10.5772/intechopen.78255" TargetMode="External"/><Relationship Id="rId2" Type="http://schemas.openxmlformats.org/officeDocument/2006/relationships/hyperlink" Target="http://dx.doi.org/10.5772/63037" TargetMode="External"/><Relationship Id="rId1" Type="http://schemas.openxmlformats.org/officeDocument/2006/relationships/slideLayout" Target="../slideLayouts/slideLayout7.xml"/><Relationship Id="rId4" Type="http://schemas.openxmlformats.org/officeDocument/2006/relationships/hyperlink" Target="https://www.nhs.uk/live-well/"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177/21582440221134089" TargetMode="External"/><Relationship Id="rId2" Type="http://schemas.openxmlformats.org/officeDocument/2006/relationships/hyperlink" Target="https://www.who.int/about/governance/constitutio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62" name="Rectangle 6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7AA5E87-EAF7-F2A7-B9E5-177A08828D34}"/>
              </a:ext>
            </a:extLst>
          </p:cNvPr>
          <p:cNvSpPr>
            <a:spLocks noGrp="1"/>
          </p:cNvSpPr>
          <p:nvPr>
            <p:ph type="ctrTitle"/>
          </p:nvPr>
        </p:nvSpPr>
        <p:spPr>
          <a:xfrm>
            <a:off x="1000046" y="-197303"/>
            <a:ext cx="10305597" cy="902153"/>
          </a:xfrm>
        </p:spPr>
        <p:txBody>
          <a:bodyPr anchor="b">
            <a:normAutofit/>
          </a:bodyPr>
          <a:lstStyle/>
          <a:p>
            <a:r>
              <a:rPr lang="en-GB" sz="5200" b="1" i="1" dirty="0">
                <a:solidFill>
                  <a:schemeClr val="tx2"/>
                </a:solidFill>
                <a:latin typeface="Arial" panose="020B0604020202020204" pitchFamily="34" charset="0"/>
                <a:cs typeface="Arial" panose="020B0604020202020204" pitchFamily="34" charset="0"/>
              </a:rPr>
              <a:t>Health, Well-being and Lifestyle</a:t>
            </a:r>
          </a:p>
        </p:txBody>
      </p:sp>
      <p:grpSp>
        <p:nvGrpSpPr>
          <p:cNvPr id="64" name="Group 6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65" name="Freeform: Shape 6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0" name="Group 6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71" name="Freeform: Shape 7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4" name="Freeform: Shape 7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730394CD-435A-1B41-4CE8-DABEF3E3F420}"/>
              </a:ext>
            </a:extLst>
          </p:cNvPr>
          <p:cNvSpPr txBox="1"/>
          <p:nvPr/>
        </p:nvSpPr>
        <p:spPr>
          <a:xfrm>
            <a:off x="-101347" y="444736"/>
            <a:ext cx="10801350" cy="2569934"/>
          </a:xfrm>
          <a:prstGeom prst="rect">
            <a:avLst/>
          </a:prstGeom>
          <a:noFill/>
        </p:spPr>
        <p:txBody>
          <a:bodyPr wrap="square" rtlCol="0">
            <a:spAutoFit/>
          </a:bodyPr>
          <a:lstStyle/>
          <a:p>
            <a:r>
              <a:rPr lang="en-GB" sz="1100" b="1" i="1" dirty="0">
                <a:latin typeface="Arial" panose="020B0604020202020204" pitchFamily="34" charset="0"/>
                <a:cs typeface="Arial" panose="020B0604020202020204" pitchFamily="34" charset="0"/>
              </a:rPr>
              <a:t>Introduction</a:t>
            </a:r>
          </a:p>
          <a:p>
            <a:r>
              <a:rPr lang="en-GB" sz="1100" b="1" dirty="0">
                <a:latin typeface="Arial" panose="020B0604020202020204" pitchFamily="34" charset="0"/>
                <a:cs typeface="Arial" panose="020B0604020202020204" pitchFamily="34" charset="0"/>
              </a:rPr>
              <a:t>This poster will explore the importance of health, well-being and lifestyle in the early years of a child’s life and how early years practitioners can best support children in all of these areas. The early years typically defined as birth to age five, are a crucial time of a child’s development and supporting these aspects can lead to positive long-term outcomes. Children’s health is shaped by physical, social and emotional factors and is not just about preventing illness. Experiences during this time can have a significant and lasting impact on a child’s future health, educational outcomes and their overall life chances. </a:t>
            </a:r>
          </a:p>
          <a:p>
            <a:r>
              <a:rPr lang="en-GB" sz="1100" b="1" dirty="0">
                <a:latin typeface="Arial" panose="020B0604020202020204" pitchFamily="34" charset="0"/>
                <a:cs typeface="Arial" panose="020B0604020202020204" pitchFamily="34" charset="0"/>
              </a:rPr>
              <a:t>Well-being is how children feel about themselves and the world around them, and also includes building healthy relationships and having a sense of belonging and feeling safe. Having a healthy lifestyle includes things such as having a healthy diet, regular exercise and getting enough sleep and learning how to manage their emotions and social interactions. The three elements of health wellbeing and lifestyle are all closely interlinked. An example being a child with a healthy lifestyle is more likely to experience good physical health and emotional wellbeing. </a:t>
            </a:r>
          </a:p>
          <a:p>
            <a:r>
              <a:rPr lang="en-GB" sz="1100" b="1" dirty="0">
                <a:latin typeface="Arial" panose="020B0604020202020204" pitchFamily="34" charset="0"/>
                <a:cs typeface="Arial" panose="020B0604020202020204" pitchFamily="34" charset="0"/>
              </a:rPr>
              <a:t>Early years settings can support children with all of these areas by building positive relationships and creating a safe nurturing environment with trusted adults. They can do this through everyday interactions, structured routines, play based learning and strong partnerships with families and carers. Practitioners can then make a real difference in shaping a child’s development and their future life path. Therefore understanding and promoting health, wellbeing and lifestyle in the early years is essential for ensuring children grow up with the tools they need to thrive both now and in the future.</a:t>
            </a:r>
          </a:p>
          <a:p>
            <a:endParaRPr lang="en-GB" dirty="0"/>
          </a:p>
        </p:txBody>
      </p:sp>
      <p:sp>
        <p:nvSpPr>
          <p:cNvPr id="8" name="TextBox 7">
            <a:extLst>
              <a:ext uri="{FF2B5EF4-FFF2-40B4-BE49-F238E27FC236}">
                <a16:creationId xmlns:a16="http://schemas.microsoft.com/office/drawing/2014/main" id="{64172248-9A97-46BA-96A2-DA02BBEA9B55}"/>
              </a:ext>
            </a:extLst>
          </p:cNvPr>
          <p:cNvSpPr txBox="1"/>
          <p:nvPr/>
        </p:nvSpPr>
        <p:spPr>
          <a:xfrm>
            <a:off x="3121641" y="2873351"/>
            <a:ext cx="9171706" cy="4093428"/>
          </a:xfrm>
          <a:prstGeom prst="rect">
            <a:avLst/>
          </a:prstGeom>
          <a:noFill/>
        </p:spPr>
        <p:txBody>
          <a:bodyPr wrap="square" rtlCol="0">
            <a:spAutoFit/>
          </a:bodyPr>
          <a:lstStyle/>
          <a:p>
            <a:r>
              <a:rPr lang="en-GB" sz="1100" b="1" i="1" dirty="0">
                <a:latin typeface="Arial" panose="020B0604020202020204" pitchFamily="34" charset="0"/>
                <a:cs typeface="Arial" panose="020B0604020202020204" pitchFamily="34" charset="0"/>
              </a:rPr>
              <a:t>Health</a:t>
            </a:r>
          </a:p>
          <a:p>
            <a:r>
              <a:rPr lang="en-GB" sz="1100" b="1" dirty="0">
                <a:latin typeface="Arial" panose="020B0604020202020204" pitchFamily="34" charset="0"/>
                <a:cs typeface="Arial" panose="020B0604020202020204" pitchFamily="34" charset="0"/>
              </a:rPr>
              <a:t>A child’s health is influenced by a combination of biological, psychological and social factors (</a:t>
            </a:r>
            <a:r>
              <a:rPr lang="en-GB" sz="1100" b="1" dirty="0" err="1">
                <a:latin typeface="Arial" panose="020B0604020202020204" pitchFamily="34" charset="0"/>
                <a:cs typeface="Arial" panose="020B0604020202020204" pitchFamily="34" charset="0"/>
              </a:rPr>
              <a:t>Sarafino</a:t>
            </a:r>
            <a:r>
              <a:rPr lang="en-GB" sz="1100" b="1" dirty="0">
                <a:latin typeface="Arial" panose="020B0604020202020204" pitchFamily="34" charset="0"/>
                <a:cs typeface="Arial" panose="020B0604020202020204" pitchFamily="34" charset="0"/>
              </a:rPr>
              <a:t>, 2022). Musgrave (2017) describes health as being a physical and mental state that is influenced by various social, emotional, physical and cognitive aspects. Similarly, the World Health Organisation (2025) defines health as being physical, mental and social well-being and that if a child is healthy, they are more likely to thrive. It is thought that the early stages of a child’s life plays a vital role on their long-term health and may impact them in the future (Marmot, 2010). The Rainbow Model focuses on health holistically and highlights that health is not just down to biology or health sectors such as hospitals but is also down to lifestyle, communities, cultural and environmental factors (Dahlgren and Whitehead, 2021). Marmot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(2020) agrees that health is not solely medical and that a child’s social environment has a big impact on their health, they go on to say that there are many inequalities in health and those that come from disadvantaged backgrounds are likely to have low health compared to those who come from more affluent backgrounds. In contrast to this </a:t>
            </a:r>
            <a:r>
              <a:rPr lang="en-GB" sz="1100" b="1" dirty="0" err="1">
                <a:latin typeface="Arial" panose="020B0604020202020204" pitchFamily="34" charset="0"/>
                <a:cs typeface="Arial" panose="020B0604020202020204" pitchFamily="34" charset="0"/>
              </a:rPr>
              <a:t>Mohammadnezhad</a:t>
            </a:r>
            <a:r>
              <a:rPr lang="en-GB" sz="1100" b="1" dirty="0">
                <a:latin typeface="Arial" panose="020B0604020202020204" pitchFamily="34" charset="0"/>
                <a:cs typeface="Arial" panose="020B0604020202020204" pitchFamily="34" charset="0"/>
              </a:rPr>
              <a:t> and Huq (2020) focus on the biological health of the child and the mother in the early stages of a child’s life but they do acknowledge that health is strongly influenced by further health policies. Bambra, (2019) found that policies and cuts to public spending have a negative impact on health and widens the gap making inequalities amongst health more apparent. </a:t>
            </a:r>
            <a:r>
              <a:rPr lang="en-GB" sz="1100" b="1" dirty="0" err="1">
                <a:latin typeface="Arial" panose="020B0604020202020204" pitchFamily="34" charset="0"/>
                <a:cs typeface="Arial" panose="020B0604020202020204" pitchFamily="34" charset="0"/>
              </a:rPr>
              <a:t>Mcdowall</a:t>
            </a:r>
            <a:r>
              <a:rPr lang="en-GB" sz="1100" b="1" dirty="0">
                <a:latin typeface="Arial" panose="020B0604020202020204" pitchFamily="34" charset="0"/>
                <a:cs typeface="Arial" panose="020B0604020202020204" pitchFamily="34" charset="0"/>
              </a:rPr>
              <a:t>-Clark, (2020) also believes that social inequalities and national policies have a big impact on children’s health. The social model/medical model highlights how health can be seen in contrasting ways, the medical being a more narrow minded way of thinking focusing on ones weaknesses and the social being a more positive and holistic way of thinking paying more attention to strengths (</a:t>
            </a:r>
            <a:r>
              <a:rPr lang="en-GB" sz="1100" b="1" dirty="0" err="1">
                <a:latin typeface="Arial" panose="020B0604020202020204" pitchFamily="34" charset="0"/>
                <a:cs typeface="Arial" panose="020B0604020202020204" pitchFamily="34" charset="0"/>
              </a:rPr>
              <a:t>OpenLearnCreate</a:t>
            </a:r>
            <a:r>
              <a:rPr lang="en-GB" sz="1100" b="1" dirty="0">
                <a:latin typeface="Arial" panose="020B0604020202020204" pitchFamily="34" charset="0"/>
                <a:cs typeface="Arial" panose="020B0604020202020204" pitchFamily="34" charset="0"/>
              </a:rPr>
              <a:t> 2018, cited by Mason and Rieser, 1994). Chan and Hazan (2022) believe the key to good health is down to six key components shown in the health hexagon model, the six components being sleep, diet, relationships, meaning, exercise and nature. They go on to say that lacking in one of these may mean one is more likely to have lower health. Bronfenbrenner’s Bio-Ecological Systems Theory highlights it is important that children feel a sense of belonging to ensure they have good mental health (Zaatari and Maalouf, 2022). </a:t>
            </a:r>
            <a:r>
              <a:rPr lang="en-GB" sz="1100" b="1" dirty="0" err="1">
                <a:latin typeface="Arial" panose="020B0604020202020204" pitchFamily="34" charset="0"/>
                <a:cs typeface="Arial" panose="020B0604020202020204" pitchFamily="34" charset="0"/>
              </a:rPr>
              <a:t>Matejic</a:t>
            </a:r>
            <a:r>
              <a:rPr lang="en-GB" sz="1100" b="1" dirty="0">
                <a:latin typeface="Arial" panose="020B0604020202020204" pitchFamily="34" charset="0"/>
                <a:cs typeface="Arial" panose="020B0604020202020204" pitchFamily="34" charset="0"/>
              </a:rPr>
              <a:t>, (2020) states that the correlation between income and health is evident and found that those with lower incomes are more likely to have poorer health.</a:t>
            </a:r>
          </a:p>
          <a:p>
            <a:endParaRPr lang="en-GB" dirty="0"/>
          </a:p>
        </p:txBody>
      </p:sp>
      <p:pic>
        <p:nvPicPr>
          <p:cNvPr id="10" name="Picture 9">
            <a:extLst>
              <a:ext uri="{FF2B5EF4-FFF2-40B4-BE49-F238E27FC236}">
                <a16:creationId xmlns:a16="http://schemas.microsoft.com/office/drawing/2014/main" id="{C43776E4-D695-1E10-BA01-B68EE89854B9}"/>
              </a:ext>
            </a:extLst>
          </p:cNvPr>
          <p:cNvPicPr>
            <a:picLocks noChangeAspect="1"/>
          </p:cNvPicPr>
          <p:nvPr/>
        </p:nvPicPr>
        <p:blipFill>
          <a:blip r:embed="rId2"/>
          <a:stretch>
            <a:fillRect/>
          </a:stretch>
        </p:blipFill>
        <p:spPr>
          <a:xfrm>
            <a:off x="37392" y="3073567"/>
            <a:ext cx="3046857" cy="1638571"/>
          </a:xfrm>
          <a:prstGeom prst="rect">
            <a:avLst/>
          </a:prstGeom>
        </p:spPr>
      </p:pic>
      <p:sp>
        <p:nvSpPr>
          <p:cNvPr id="16" name="TextBox 15">
            <a:extLst>
              <a:ext uri="{FF2B5EF4-FFF2-40B4-BE49-F238E27FC236}">
                <a16:creationId xmlns:a16="http://schemas.microsoft.com/office/drawing/2014/main" id="{50806385-9BA7-16F7-B040-050009D9B35B}"/>
              </a:ext>
            </a:extLst>
          </p:cNvPr>
          <p:cNvSpPr txBox="1"/>
          <p:nvPr/>
        </p:nvSpPr>
        <p:spPr>
          <a:xfrm>
            <a:off x="0" y="4712138"/>
            <a:ext cx="2667000"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Silva, (2025). </a:t>
            </a:r>
          </a:p>
        </p:txBody>
      </p:sp>
      <p:sp>
        <p:nvSpPr>
          <p:cNvPr id="18" name="TextBox 17">
            <a:extLst>
              <a:ext uri="{FF2B5EF4-FFF2-40B4-BE49-F238E27FC236}">
                <a16:creationId xmlns:a16="http://schemas.microsoft.com/office/drawing/2014/main" id="{0A090BF2-6394-D2E2-EFA3-39619C8510A9}"/>
              </a:ext>
            </a:extLst>
          </p:cNvPr>
          <p:cNvSpPr txBox="1"/>
          <p:nvPr/>
        </p:nvSpPr>
        <p:spPr>
          <a:xfrm>
            <a:off x="11051529" y="-16929"/>
            <a:ext cx="1333500" cy="923330"/>
          </a:xfrm>
          <a:prstGeom prst="rect">
            <a:avLst/>
          </a:prstGeom>
          <a:noFill/>
        </p:spPr>
        <p:txBody>
          <a:bodyPr wrap="square" rtlCol="0">
            <a:spAutoFit/>
          </a:bodyPr>
          <a:lstStyle/>
          <a:p>
            <a:r>
              <a:rPr lang="en-GB" dirty="0"/>
              <a:t>ECEY5009</a:t>
            </a:r>
          </a:p>
          <a:p>
            <a:r>
              <a:rPr lang="en-GB" dirty="0"/>
              <a:t>2416741</a:t>
            </a:r>
          </a:p>
          <a:p>
            <a:r>
              <a:rPr lang="en-GB" dirty="0"/>
              <a:t>1800 words</a:t>
            </a:r>
          </a:p>
        </p:txBody>
      </p:sp>
    </p:spTree>
    <p:extLst>
      <p:ext uri="{BB962C8B-B14F-4D97-AF65-F5344CB8AC3E}">
        <p14:creationId xmlns:p14="http://schemas.microsoft.com/office/powerpoint/2010/main" val="4226717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49" name="Freeform: Shape 48">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9">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50">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1">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A3D6D535-C09C-B8AB-CFA7-FCD63409E1FD}"/>
              </a:ext>
            </a:extLst>
          </p:cNvPr>
          <p:cNvSpPr txBox="1"/>
          <p:nvPr/>
        </p:nvSpPr>
        <p:spPr>
          <a:xfrm>
            <a:off x="-18230" y="-8166"/>
            <a:ext cx="12191694" cy="3205632"/>
          </a:xfrm>
          <a:prstGeom prst="rect">
            <a:avLst/>
          </a:prstGeom>
        </p:spPr>
        <p:txBody>
          <a:bodyPr vert="horz" lIns="91440" tIns="45720" rIns="91440" bIns="45720" rtlCol="0" anchor="t">
            <a:noAutofit/>
          </a:bodyPr>
          <a:lstStyle/>
          <a:p>
            <a:pPr>
              <a:lnSpc>
                <a:spcPct val="90000"/>
              </a:lnSpc>
              <a:spcBef>
                <a:spcPct val="0"/>
              </a:spcBef>
              <a:spcAft>
                <a:spcPts val="600"/>
              </a:spcAft>
            </a:pPr>
            <a:r>
              <a:rPr lang="en-US" sz="1100" b="1" i="1" dirty="0">
                <a:solidFill>
                  <a:schemeClr val="tx2"/>
                </a:solidFill>
                <a:latin typeface="Arial" panose="020B0604020202020204" pitchFamily="34" charset="0"/>
                <a:cs typeface="Arial" panose="020B0604020202020204" pitchFamily="34" charset="0"/>
              </a:rPr>
              <a:t>Well-being</a:t>
            </a:r>
          </a:p>
          <a:p>
            <a:pPr>
              <a:lnSpc>
                <a:spcPct val="90000"/>
              </a:lnSpc>
              <a:spcBef>
                <a:spcPct val="0"/>
              </a:spcBef>
              <a:spcAft>
                <a:spcPts val="600"/>
              </a:spcAft>
            </a:pPr>
            <a:r>
              <a:rPr lang="en-GB" sz="1100" b="1" dirty="0">
                <a:latin typeface="Arial" panose="020B0604020202020204" pitchFamily="34" charset="0"/>
                <a:cs typeface="Arial" panose="020B0604020202020204" pitchFamily="34" charset="0"/>
              </a:rPr>
              <a:t>Statham and Chase (2010), believe that physical, emotional and social factors all play a role in shaping a child’s well-being throughout their childhood and as they grow into adulthood. Ryan and </a:t>
            </a:r>
            <a:r>
              <a:rPr lang="en-GB" sz="1100" b="1" dirty="0" err="1">
                <a:latin typeface="Arial" panose="020B0604020202020204" pitchFamily="34" charset="0"/>
                <a:cs typeface="Arial" panose="020B0604020202020204" pitchFamily="34" charset="0"/>
              </a:rPr>
              <a:t>Derci</a:t>
            </a:r>
            <a:r>
              <a:rPr lang="en-GB" sz="1100" b="1" dirty="0">
                <a:latin typeface="Arial" panose="020B0604020202020204" pitchFamily="34" charset="0"/>
                <a:cs typeface="Arial" panose="020B0604020202020204" pitchFamily="34" charset="0"/>
              </a:rPr>
              <a:t> (2001) describe wellbeing as having two sides, one being hedonic meaning the feeling of being happy and eudaimonic meaning having a sense of purpose, indicating that well-being is a difficult concept to define. </a:t>
            </a:r>
            <a:r>
              <a:rPr lang="en-GB" sz="1100" b="1" dirty="0" err="1">
                <a:latin typeface="Arial" panose="020B0604020202020204" pitchFamily="34" charset="0"/>
                <a:cs typeface="Arial" panose="020B0604020202020204" pitchFamily="34" charset="0"/>
              </a:rPr>
              <a:t>Thoilliez</a:t>
            </a:r>
            <a:r>
              <a:rPr lang="en-GB" sz="1100" b="1" dirty="0">
                <a:latin typeface="Arial" panose="020B0604020202020204" pitchFamily="34" charset="0"/>
                <a:cs typeface="Arial" panose="020B0604020202020204" pitchFamily="34" charset="0"/>
              </a:rPr>
              <a:t>, (2011) study found that children truly feel their happiest when they are surrounded by others and that their happiness comes from positive relationships and experiences. Similarly, Hong, Ra and Jang, (2015) found that children felt their happiest when playing, spending time with loved ones and feeling cared for, they go onto say that it is important that children are provided with opportunities to have happy experiences. Fane </a:t>
            </a:r>
            <a:r>
              <a:rPr lang="en-GB" sz="1100" b="1" i="1" dirty="0">
                <a:latin typeface="Arial" panose="020B0604020202020204" pitchFamily="34" charset="0"/>
                <a:cs typeface="Arial" panose="020B0604020202020204" pitchFamily="34" charset="0"/>
              </a:rPr>
              <a:t>et al, </a:t>
            </a:r>
            <a:r>
              <a:rPr lang="en-GB" sz="1100" b="1" dirty="0">
                <a:latin typeface="Arial" panose="020B0604020202020204" pitchFamily="34" charset="0"/>
                <a:cs typeface="Arial" panose="020B0604020202020204" pitchFamily="34" charset="0"/>
              </a:rPr>
              <a:t>(2020) found that children need to use their own voices and be part of decision making to ensure their well-being. Roberts (2010) uses the ABC model to understand what impacts wellbeing, focusing on agency, belonging and boundaries, communication and physical development. They suggest that all of these factors are key to ensuring a child has good well-being. It is important that social and emotional well being are supported in the early stages of a child’s life especially if they are at risk of being vulnerable (NICE, 2012). However, </a:t>
            </a:r>
            <a:r>
              <a:rPr lang="en-GB" sz="1100" b="1" dirty="0" err="1">
                <a:latin typeface="Arial" panose="020B0604020202020204" pitchFamily="34" charset="0"/>
                <a:cs typeface="Arial" panose="020B0604020202020204" pitchFamily="34" charset="0"/>
              </a:rPr>
              <a:t>Malhomes</a:t>
            </a:r>
            <a:r>
              <a:rPr lang="en-GB" sz="1100" b="1" dirty="0">
                <a:latin typeface="Arial" panose="020B0604020202020204" pitchFamily="34" charset="0"/>
                <a:cs typeface="Arial" panose="020B0604020202020204" pitchFamily="34" charset="0"/>
              </a:rPr>
              <a:t> (2014) does argue that children from disadvantaged backgrounds or circumstances can still have good well-being as long as they have positive relationships and a sense of belonging. Maurer (2017) states that it is important to intervene early on if there are any signs of low mental health to ensure well-being. Fält (2019a) agrees that any emotional or behavioural issues need to be identified early on in order to find ways in which to support and improve their well-being. Children’s well-being can be supported through positive and creative experiences provided by an adult who has good well-being (</a:t>
            </a:r>
            <a:r>
              <a:rPr lang="en-GB" sz="1100" b="1" dirty="0" err="1">
                <a:latin typeface="Arial" panose="020B0604020202020204" pitchFamily="34" charset="0"/>
                <a:cs typeface="Arial" panose="020B0604020202020204" pitchFamily="34" charset="0"/>
              </a:rPr>
              <a:t>Mainstone</a:t>
            </a:r>
            <a:r>
              <a:rPr lang="en-GB" sz="1100" b="1" dirty="0">
                <a:latin typeface="Arial" panose="020B0604020202020204" pitchFamily="34" charset="0"/>
                <a:cs typeface="Arial" panose="020B0604020202020204" pitchFamily="34" charset="0"/>
              </a:rPr>
              <a:t>-Cotton, 2017). </a:t>
            </a:r>
            <a:r>
              <a:rPr lang="en-GB" sz="1100" b="1" dirty="0" err="1">
                <a:latin typeface="Arial" panose="020B0604020202020204" pitchFamily="34" charset="0"/>
                <a:cs typeface="Arial" panose="020B0604020202020204" pitchFamily="34" charset="0"/>
              </a:rPr>
              <a:t>Peill</a:t>
            </a:r>
            <a:r>
              <a:rPr lang="en-GB" sz="1100" b="1" dirty="0">
                <a:latin typeface="Arial" panose="020B0604020202020204" pitchFamily="34" charset="0"/>
                <a:cs typeface="Arial" panose="020B0604020202020204" pitchFamily="34" charset="0"/>
              </a:rPr>
              <a:t> (2022a) also emphasises the importance of supporting children’s well-being, however, does say that some practitioners may experience difficulty in identifying and responding to well-being concerns. Ryff (2017) describes eudaimonic well-being as having a sense of purpose and having strong relationships, which with these can lead to better health outcomes and reduce inequalities within society. Similarly, Underdown (2007) highlights that well-being is dependent on healthy relationships, their environment and government policies. Bradshaw (2016) found that children’s well-being in the UK is based on mental health, education, housing and finances. He goes on to say government polices play a crucial role in how children will be affected whether that be positive or negative. Berlinski and </a:t>
            </a:r>
            <a:r>
              <a:rPr lang="en-GB" sz="1100" b="1" dirty="0" err="1">
                <a:latin typeface="Arial" panose="020B0604020202020204" pitchFamily="34" charset="0"/>
                <a:cs typeface="Arial" panose="020B0604020202020204" pitchFamily="34" charset="0"/>
              </a:rPr>
              <a:t>Schady</a:t>
            </a:r>
            <a:r>
              <a:rPr lang="en-GB" sz="1100" b="1" dirty="0">
                <a:latin typeface="Arial" panose="020B0604020202020204" pitchFamily="34" charset="0"/>
                <a:cs typeface="Arial" panose="020B0604020202020204" pitchFamily="34" charset="0"/>
              </a:rPr>
              <a:t> (2015) agree and argue that public policies widely contribute to the wellbeing of children and that investing in education services and parenting support could improve children’s well-being from all different backgrounds. </a:t>
            </a:r>
          </a:p>
          <a:p>
            <a:pPr>
              <a:lnSpc>
                <a:spcPct val="90000"/>
              </a:lnSpc>
              <a:spcBef>
                <a:spcPct val="0"/>
              </a:spcBef>
              <a:spcAft>
                <a:spcPts val="600"/>
              </a:spcAft>
            </a:pPr>
            <a:endParaRPr lang="en-US" sz="1200" b="1" i="1" dirty="0">
              <a:solidFill>
                <a:schemeClr val="tx2"/>
              </a:solidFill>
              <a:latin typeface="Arial" panose="020B0604020202020204" pitchFamily="34" charset="0"/>
              <a:cs typeface="Arial" panose="020B0604020202020204" pitchFamily="34" charset="0"/>
            </a:endParaRPr>
          </a:p>
        </p:txBody>
      </p:sp>
      <p:grpSp>
        <p:nvGrpSpPr>
          <p:cNvPr id="66" name="Group 65">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55" name="Freeform: Shape 54">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8" name="Freeform: Shape 57">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ECB7D80C-B8E1-5598-8EED-681F73707445}"/>
              </a:ext>
            </a:extLst>
          </p:cNvPr>
          <p:cNvSpPr txBox="1"/>
          <p:nvPr/>
        </p:nvSpPr>
        <p:spPr>
          <a:xfrm>
            <a:off x="18536" y="3552825"/>
            <a:ext cx="7210939" cy="2970044"/>
          </a:xfrm>
          <a:prstGeom prst="rect">
            <a:avLst/>
          </a:prstGeom>
          <a:noFill/>
        </p:spPr>
        <p:txBody>
          <a:bodyPr wrap="square" rtlCol="0">
            <a:spAutoFit/>
          </a:bodyPr>
          <a:lstStyle/>
          <a:p>
            <a:pPr>
              <a:spcAft>
                <a:spcPts val="600"/>
              </a:spcAft>
            </a:pPr>
            <a:r>
              <a:rPr lang="en-US" sz="1100" b="1" i="1" dirty="0">
                <a:latin typeface="Arial" panose="020B0604020202020204" pitchFamily="34" charset="0"/>
                <a:cs typeface="Arial" panose="020B0604020202020204" pitchFamily="34" charset="0"/>
              </a:rPr>
              <a:t>Lifestyle</a:t>
            </a:r>
          </a:p>
          <a:p>
            <a:pPr>
              <a:spcAft>
                <a:spcPts val="600"/>
              </a:spcAft>
            </a:pPr>
            <a:r>
              <a:rPr lang="en-GB" sz="1100" b="1" dirty="0">
                <a:latin typeface="Arial" panose="020B0604020202020204" pitchFamily="34" charset="0"/>
                <a:cs typeface="Arial" panose="020B0604020202020204" pitchFamily="34" charset="0"/>
              </a:rPr>
              <a:t>Sieck (2014) believes that a healthy lifestyle is shaped by having good habits such as having good nutrition, regularly exercising and having a good sleeping pattern. It is important that children are encouraged to upkeep with these healthy habits in order to have a healthy lifestyle. NHS (2025) also describes having a healthy lifestyle as having a balanced diet, getting regular exercise. Thomas and Lewis (2020) highlight that the early years curriculum promotes and supports healthy lifestyles through positive play experiences. </a:t>
            </a:r>
            <a:r>
              <a:rPr lang="en-GB" sz="1100" b="1" dirty="0" err="1">
                <a:latin typeface="Arial" panose="020B0604020202020204" pitchFamily="34" charset="0"/>
                <a:cs typeface="Arial" panose="020B0604020202020204" pitchFamily="34" charset="0"/>
              </a:rPr>
              <a:t>Bagordo</a:t>
            </a:r>
            <a:r>
              <a:rPr lang="en-GB" sz="1100" b="1" dirty="0">
                <a:latin typeface="Arial" panose="020B0604020202020204" pitchFamily="34" charset="0"/>
                <a:cs typeface="Arial" panose="020B0604020202020204" pitchFamily="34" charset="0"/>
              </a:rPr>
              <a:t> </a:t>
            </a:r>
            <a:r>
              <a:rPr lang="en-GB" sz="1100" b="1" i="1" dirty="0">
                <a:latin typeface="Arial" panose="020B0604020202020204" pitchFamily="34" charset="0"/>
                <a:cs typeface="Arial" panose="020B0604020202020204" pitchFamily="34" charset="0"/>
              </a:rPr>
              <a:t>et al, </a:t>
            </a:r>
            <a:r>
              <a:rPr lang="en-GB" sz="1100" b="1" dirty="0">
                <a:latin typeface="Arial" panose="020B0604020202020204" pitchFamily="34" charset="0"/>
                <a:cs typeface="Arial" panose="020B0604020202020204" pitchFamily="34" charset="0"/>
              </a:rPr>
              <a:t>(2017) found that children’s lifestyle habits including things such as diet and play are strongly affected by their family and environment. Nagel and Lemel (2019) also highlight that children’s lifestyles and habits are shaped by what lifestyle and habits their parents have, meaning depending on how their parents live will affect their opportunities. </a:t>
            </a:r>
            <a:r>
              <a:rPr lang="en-GB" sz="1100" b="1" dirty="0" err="1">
                <a:latin typeface="Arial" panose="020B0604020202020204" pitchFamily="34" charset="0"/>
                <a:cs typeface="Arial" panose="020B0604020202020204" pitchFamily="34" charset="0"/>
              </a:rPr>
              <a:t>Vanhelst</a:t>
            </a:r>
            <a:r>
              <a:rPr lang="en-GB" sz="1100" b="1" dirty="0">
                <a:latin typeface="Arial" panose="020B0604020202020204" pitchFamily="34" charset="0"/>
                <a:cs typeface="Arial" panose="020B0604020202020204" pitchFamily="34" charset="0"/>
              </a:rPr>
              <a:t>,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(2022) agrees that parents are responsible for the child’s lifestyle and that they should monitor their everyday habits to ensure they live a healthy lifestyle. Lynch (2019) emphasises the importance of physical education and suggests that being physically active is a healthy lifestyle choice as it supports the holistic development of children. Stirrup (2018) also found children saw physical activity as an enjoyable play experience contributing to them having a healthy lifestyle.  </a:t>
            </a:r>
          </a:p>
          <a:p>
            <a:pPr>
              <a:spcAft>
                <a:spcPts val="600"/>
              </a:spcAft>
            </a:pPr>
            <a:endParaRPr lang="en-US" sz="1200" b="1" i="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7806A07-FBC3-FA7E-45DC-FC29E6CA0DCC}"/>
              </a:ext>
            </a:extLst>
          </p:cNvPr>
          <p:cNvPicPr>
            <a:picLocks noChangeAspect="1"/>
          </p:cNvPicPr>
          <p:nvPr/>
        </p:nvPicPr>
        <p:blipFill>
          <a:blip r:embed="rId2"/>
          <a:stretch>
            <a:fillRect/>
          </a:stretch>
        </p:blipFill>
        <p:spPr>
          <a:xfrm>
            <a:off x="7684302" y="3396534"/>
            <a:ext cx="4317198" cy="2513248"/>
          </a:xfrm>
          <a:prstGeom prst="rect">
            <a:avLst/>
          </a:prstGeom>
        </p:spPr>
      </p:pic>
      <p:sp>
        <p:nvSpPr>
          <p:cNvPr id="6" name="TextBox 5">
            <a:extLst>
              <a:ext uri="{FF2B5EF4-FFF2-40B4-BE49-F238E27FC236}">
                <a16:creationId xmlns:a16="http://schemas.microsoft.com/office/drawing/2014/main" id="{55FFC513-EDE5-6B53-E15C-165A84A4D5FD}"/>
              </a:ext>
            </a:extLst>
          </p:cNvPr>
          <p:cNvSpPr txBox="1"/>
          <p:nvPr/>
        </p:nvSpPr>
        <p:spPr>
          <a:xfrm>
            <a:off x="8009296" y="5880148"/>
            <a:ext cx="3295650"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(NHS, 2018)</a:t>
            </a:r>
          </a:p>
        </p:txBody>
      </p:sp>
    </p:spTree>
    <p:extLst>
      <p:ext uri="{BB962C8B-B14F-4D97-AF65-F5344CB8AC3E}">
        <p14:creationId xmlns:p14="http://schemas.microsoft.com/office/powerpoint/2010/main" val="3550370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DBEB8421-4C38-A16F-C71B-9D2A260663F6}"/>
              </a:ext>
            </a:extLst>
          </p:cNvPr>
          <p:cNvSpPr txBox="1"/>
          <p:nvPr/>
        </p:nvSpPr>
        <p:spPr>
          <a:xfrm>
            <a:off x="1" y="272248"/>
            <a:ext cx="6638924" cy="2434328"/>
          </a:xfrm>
          <a:prstGeom prst="rect">
            <a:avLst/>
          </a:prstGeom>
        </p:spPr>
        <p:txBody>
          <a:bodyPr vert="horz" lIns="91440" tIns="45720" rIns="91440" bIns="45720" rtlCol="0" anchor="t">
            <a:normAutofit fontScale="62500" lnSpcReduction="20000"/>
          </a:bodyPr>
          <a:lstStyle/>
          <a:p>
            <a:r>
              <a:rPr lang="en-GB" b="1" i="1" dirty="0">
                <a:latin typeface="Arial" panose="020B0604020202020204" pitchFamily="34" charset="0"/>
                <a:cs typeface="Arial" panose="020B0604020202020204" pitchFamily="34" charset="0"/>
              </a:rPr>
              <a:t>Application to Early Years </a:t>
            </a:r>
          </a:p>
          <a:p>
            <a:r>
              <a:rPr lang="en-GB" b="1" dirty="0">
                <a:latin typeface="Arial" panose="020B0604020202020204" pitchFamily="34" charset="0"/>
                <a:cs typeface="Arial" panose="020B0604020202020204" pitchFamily="34" charset="0"/>
              </a:rPr>
              <a:t>Robinson (2014) emphasises that practitioners play a key role in helping children build their confidence and resilience by supporting them, providing play opportunities and building strong relationships. Wilson (2016) also highlights that practitioners working in partnership with parents and carers supports the child’s overall health and well-being. </a:t>
            </a:r>
            <a:r>
              <a:rPr lang="en-GB" b="1" dirty="0" err="1">
                <a:latin typeface="Arial" panose="020B0604020202020204" pitchFamily="34" charset="0"/>
                <a:cs typeface="Arial" panose="020B0604020202020204" pitchFamily="34" charset="0"/>
              </a:rPr>
              <a:t>Peill</a:t>
            </a:r>
            <a:r>
              <a:rPr lang="en-GB" b="1" dirty="0">
                <a:latin typeface="Arial" panose="020B0604020202020204" pitchFamily="34" charset="0"/>
                <a:cs typeface="Arial" panose="020B0604020202020204" pitchFamily="34" charset="0"/>
              </a:rPr>
              <a:t> (2022b) acknowledges that practitioners may sometimes struggle to support children therefore it is important that they are given training to carry on through their practice in order to best support children. Howard, Burton and </a:t>
            </a:r>
            <a:r>
              <a:rPr lang="en-GB" b="1" dirty="0" err="1">
                <a:latin typeface="Arial" panose="020B0604020202020204" pitchFamily="34" charset="0"/>
                <a:cs typeface="Arial" panose="020B0604020202020204" pitchFamily="34" charset="0"/>
              </a:rPr>
              <a:t>Levermore</a:t>
            </a:r>
            <a:r>
              <a:rPr lang="en-GB" b="1" dirty="0">
                <a:latin typeface="Arial" panose="020B0604020202020204" pitchFamily="34" charset="0"/>
                <a:cs typeface="Arial" panose="020B0604020202020204" pitchFamily="34" charset="0"/>
              </a:rPr>
              <a:t> (2020) agrees and suggest that settings need to be structured and a whole setting approach needs to be taken, they go on to say regular training should be carried out to ensure practitioners can confidently support children. Fält (2019b) suggests that using materials and resources such as questionnaires within early years alongside the support of parents and other professionals could help to identify any concerns early on and how children can be best supported. The Curriculum for Wales ensures that early years practitioners are supporting the children holistically and that is apart of their health, well-being and lifestyle (Welsh Government, no date).</a:t>
            </a:r>
          </a:p>
          <a:p>
            <a:pPr>
              <a:lnSpc>
                <a:spcPct val="90000"/>
              </a:lnSpc>
              <a:spcAft>
                <a:spcPts val="600"/>
              </a:spcAft>
            </a:pPr>
            <a:endParaRPr lang="en-US" sz="11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1568A8D5-C4F7-819A-4C95-CD1BB2E8DDEC}"/>
              </a:ext>
            </a:extLst>
          </p:cNvPr>
          <p:cNvSpPr txBox="1"/>
          <p:nvPr/>
        </p:nvSpPr>
        <p:spPr>
          <a:xfrm>
            <a:off x="5319826" y="3120294"/>
            <a:ext cx="6467170" cy="3323987"/>
          </a:xfrm>
          <a:prstGeom prst="rect">
            <a:avLst/>
          </a:prstGeom>
          <a:noFill/>
        </p:spPr>
        <p:txBody>
          <a:bodyPr wrap="square" rtlCol="0">
            <a:spAutoFit/>
          </a:bodyPr>
          <a:lstStyle/>
          <a:p>
            <a:pPr>
              <a:spcAft>
                <a:spcPts val="600"/>
              </a:spcAft>
            </a:pPr>
            <a:r>
              <a:rPr lang="en-GB" sz="1100" b="1" i="1" dirty="0">
                <a:latin typeface="Arial" panose="020B0604020202020204" pitchFamily="34" charset="0"/>
                <a:cs typeface="Arial" panose="020B0604020202020204" pitchFamily="34" charset="0"/>
              </a:rPr>
              <a:t>Conclusion</a:t>
            </a:r>
          </a:p>
          <a:p>
            <a:r>
              <a:rPr lang="en-GB" sz="1100" b="1" dirty="0">
                <a:latin typeface="Arial" panose="020B0604020202020204" pitchFamily="34" charset="0"/>
                <a:cs typeface="Arial" panose="020B0604020202020204" pitchFamily="34" charset="0"/>
              </a:rPr>
              <a:t>In conclusion, this poster has demonstrated that health, well-being and lifestyle are all interlinked and collectively shape a child’s development during the early years. A child’s physical, emotional and social health, their sense of wellbeing and the lifestyle habits they develop all play a crucial role in laying the foundations for lifelong outcomes. Research shows that these early influences not only impact the immediate health and happiness of children but also have long term implications for their educational achievements, resilience and quality of life. </a:t>
            </a:r>
          </a:p>
          <a:p>
            <a:r>
              <a:rPr lang="en-GB" sz="1100" b="1" dirty="0">
                <a:latin typeface="Arial" panose="020B0604020202020204" pitchFamily="34" charset="0"/>
                <a:cs typeface="Arial" panose="020B0604020202020204" pitchFamily="34" charset="0"/>
              </a:rPr>
              <a:t>Early years practitioners have a vital role in supporting all of these areas by creating nurturing and inclusive environments where children feel safe, valued and empowered. By working in partnership with families and carers, promoting healthy routines and ensuring early intervention when it is needed practitioners can help reduce inequities and ensure that every child has the best possible start in life. It is essential that early years settings are well resourced and that all staff are trained and supported to meet the needs of young children particularly those facing disadvantages </a:t>
            </a:r>
          </a:p>
          <a:p>
            <a:r>
              <a:rPr lang="en-GB" sz="1100" b="1" dirty="0">
                <a:latin typeface="Arial" panose="020B0604020202020204" pitchFamily="34" charset="0"/>
                <a:cs typeface="Arial" panose="020B0604020202020204" pitchFamily="34" charset="0"/>
              </a:rPr>
              <a:t>Investing in children’s health well being and lifestyle from the earliest stage is not just beneficial for the children but it is critical for building healthier fairer society for the future. </a:t>
            </a:r>
          </a:p>
          <a:p>
            <a:pPr>
              <a:spcAft>
                <a:spcPts val="600"/>
              </a:spcAft>
            </a:pPr>
            <a:endParaRPr lang="en-GB" dirty="0"/>
          </a:p>
        </p:txBody>
      </p:sp>
      <p:pic>
        <p:nvPicPr>
          <p:cNvPr id="4" name="Picture 3">
            <a:extLst>
              <a:ext uri="{FF2B5EF4-FFF2-40B4-BE49-F238E27FC236}">
                <a16:creationId xmlns:a16="http://schemas.microsoft.com/office/drawing/2014/main" id="{6147DC76-D04D-CC6D-ABFB-7B93B0161813}"/>
              </a:ext>
            </a:extLst>
          </p:cNvPr>
          <p:cNvPicPr>
            <a:picLocks noChangeAspect="1"/>
          </p:cNvPicPr>
          <p:nvPr/>
        </p:nvPicPr>
        <p:blipFill>
          <a:blip r:embed="rId2"/>
          <a:stretch>
            <a:fillRect/>
          </a:stretch>
        </p:blipFill>
        <p:spPr>
          <a:xfrm>
            <a:off x="631238" y="2628004"/>
            <a:ext cx="3535133" cy="3440442"/>
          </a:xfrm>
          <a:prstGeom prst="rect">
            <a:avLst/>
          </a:prstGeom>
        </p:spPr>
      </p:pic>
      <p:sp>
        <p:nvSpPr>
          <p:cNvPr id="5" name="TextBox 4">
            <a:extLst>
              <a:ext uri="{FF2B5EF4-FFF2-40B4-BE49-F238E27FC236}">
                <a16:creationId xmlns:a16="http://schemas.microsoft.com/office/drawing/2014/main" id="{5D98AF48-52F3-1E6C-F7B1-92DBB7B3B187}"/>
              </a:ext>
            </a:extLst>
          </p:cNvPr>
          <p:cNvSpPr txBox="1"/>
          <p:nvPr/>
        </p:nvSpPr>
        <p:spPr>
          <a:xfrm>
            <a:off x="660155" y="6161367"/>
            <a:ext cx="4184602"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Pinimg.com. (2025). </a:t>
            </a:r>
          </a:p>
        </p:txBody>
      </p:sp>
      <p:pic>
        <p:nvPicPr>
          <p:cNvPr id="6" name="Picture 5">
            <a:extLst>
              <a:ext uri="{FF2B5EF4-FFF2-40B4-BE49-F238E27FC236}">
                <a16:creationId xmlns:a16="http://schemas.microsoft.com/office/drawing/2014/main" id="{D7CF3CD2-634D-62D6-A022-2E9EEE2002D7}"/>
              </a:ext>
            </a:extLst>
          </p:cNvPr>
          <p:cNvPicPr>
            <a:picLocks noChangeAspect="1"/>
          </p:cNvPicPr>
          <p:nvPr/>
        </p:nvPicPr>
        <p:blipFill>
          <a:blip r:embed="rId3"/>
          <a:stretch>
            <a:fillRect/>
          </a:stretch>
        </p:blipFill>
        <p:spPr>
          <a:xfrm>
            <a:off x="8284332" y="49162"/>
            <a:ext cx="2989394" cy="2920020"/>
          </a:xfrm>
          <a:prstGeom prst="rect">
            <a:avLst/>
          </a:prstGeom>
        </p:spPr>
      </p:pic>
      <p:sp>
        <p:nvSpPr>
          <p:cNvPr id="7" name="TextBox 6">
            <a:extLst>
              <a:ext uri="{FF2B5EF4-FFF2-40B4-BE49-F238E27FC236}">
                <a16:creationId xmlns:a16="http://schemas.microsoft.com/office/drawing/2014/main" id="{9DD060EA-1EE4-CE22-BC56-F4C16BF67DF6}"/>
              </a:ext>
            </a:extLst>
          </p:cNvPr>
          <p:cNvSpPr txBox="1"/>
          <p:nvPr/>
        </p:nvSpPr>
        <p:spPr>
          <a:xfrm>
            <a:off x="8553411" y="2978985"/>
            <a:ext cx="2324100"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Bing images, (2025). </a:t>
            </a:r>
          </a:p>
        </p:txBody>
      </p:sp>
    </p:spTree>
    <p:extLst>
      <p:ext uri="{BB962C8B-B14F-4D97-AF65-F5344CB8AC3E}">
        <p14:creationId xmlns:p14="http://schemas.microsoft.com/office/powerpoint/2010/main" val="3785820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757BA5-2A71-55DF-487E-834EA3E40044}"/>
              </a:ext>
            </a:extLst>
          </p:cNvPr>
          <p:cNvSpPr txBox="1"/>
          <p:nvPr/>
        </p:nvSpPr>
        <p:spPr>
          <a:xfrm>
            <a:off x="0" y="0"/>
            <a:ext cx="11001375" cy="6706131"/>
          </a:xfrm>
          <a:prstGeom prst="rect">
            <a:avLst/>
          </a:prstGeom>
          <a:noFill/>
        </p:spPr>
        <p:txBody>
          <a:bodyPr wrap="square" rtlCol="0">
            <a:spAutoFit/>
          </a:bodyPr>
          <a:lstStyle/>
          <a:p>
            <a:pPr>
              <a:lnSpc>
                <a:spcPct val="150000"/>
              </a:lnSpc>
            </a:pPr>
            <a:r>
              <a:rPr lang="en-GB" sz="1200" b="1" dirty="0">
                <a:latin typeface="Arial" panose="020B0604020202020204" pitchFamily="34" charset="0"/>
                <a:cs typeface="Arial" panose="020B0604020202020204" pitchFamily="34" charset="0"/>
              </a:rPr>
              <a:t>Reference List </a:t>
            </a:r>
          </a:p>
          <a:p>
            <a:pPr>
              <a:lnSpc>
                <a:spcPct val="150000"/>
              </a:lnSpc>
            </a:pPr>
            <a:r>
              <a:rPr lang="en-GB" sz="1200" dirty="0" err="1">
                <a:latin typeface="Arial" panose="020B0604020202020204" pitchFamily="34" charset="0"/>
                <a:cs typeface="Arial" panose="020B0604020202020204" pitchFamily="34" charset="0"/>
              </a:rPr>
              <a:t>Bagordo</a:t>
            </a:r>
            <a:r>
              <a:rPr lang="en-GB" sz="1200" dirty="0">
                <a:latin typeface="Arial" panose="020B0604020202020204" pitchFamily="34" charset="0"/>
                <a:cs typeface="Arial" panose="020B0604020202020204" pitchFamily="34" charset="0"/>
              </a:rPr>
              <a:t>, F. et al. (2017) ‘Lifestyles and socio-cultural factors among children aged 6-8 years from five Italian towns: the MAPEC_LIFE study cohort’, BMC Public Health, Available at: </a:t>
            </a:r>
            <a:r>
              <a:rPr lang="en-GB" sz="1200" u="sng" dirty="0">
                <a:latin typeface="Arial" panose="020B0604020202020204" pitchFamily="34" charset="0"/>
                <a:cs typeface="Arial" panose="020B0604020202020204" pitchFamily="34" charset="0"/>
                <a:hlinkClick r:id="rId2"/>
              </a:rPr>
              <a:t>https://link.springer.com/article/10.1186/s12889-017-4142-x</a:t>
            </a: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Bambra, C. (2019) </a:t>
            </a:r>
            <a:r>
              <a:rPr lang="en-GB" sz="1200" i="1" dirty="0">
                <a:latin typeface="Arial" panose="020B0604020202020204" pitchFamily="34" charset="0"/>
                <a:cs typeface="Arial" panose="020B0604020202020204" pitchFamily="34" charset="0"/>
              </a:rPr>
              <a:t>Health in Hard Times: Austerity and Health Inequalities</a:t>
            </a:r>
            <a:r>
              <a:rPr lang="en-GB" sz="1200" dirty="0">
                <a:latin typeface="Arial" panose="020B0604020202020204" pitchFamily="34" charset="0"/>
                <a:cs typeface="Arial" panose="020B0604020202020204" pitchFamily="34" charset="0"/>
              </a:rPr>
              <a:t>. Bristol, Policy Press.</a:t>
            </a:r>
          </a:p>
          <a:p>
            <a:pPr>
              <a:lnSpc>
                <a:spcPct val="150000"/>
              </a:lnSpc>
            </a:pPr>
            <a:r>
              <a:rPr lang="en-GB" sz="1200" dirty="0">
                <a:latin typeface="Arial" panose="020B0604020202020204" pitchFamily="34" charset="0"/>
                <a:cs typeface="Arial" panose="020B0604020202020204" pitchFamily="34" charset="0"/>
              </a:rPr>
              <a:t>Berlinski, S. &amp; </a:t>
            </a:r>
            <a:r>
              <a:rPr lang="en-GB" sz="1200" dirty="0" err="1">
                <a:latin typeface="Arial" panose="020B0604020202020204" pitchFamily="34" charset="0"/>
                <a:cs typeface="Arial" panose="020B0604020202020204" pitchFamily="34" charset="0"/>
              </a:rPr>
              <a:t>Schady</a:t>
            </a:r>
            <a:r>
              <a:rPr lang="en-GB" sz="1200" dirty="0">
                <a:latin typeface="Arial" panose="020B0604020202020204" pitchFamily="34" charset="0"/>
                <a:cs typeface="Arial" panose="020B0604020202020204" pitchFamily="34" charset="0"/>
              </a:rPr>
              <a:t>, N. (2015) </a:t>
            </a:r>
            <a:r>
              <a:rPr lang="en-GB" sz="1200" i="1" dirty="0">
                <a:latin typeface="Arial" panose="020B0604020202020204" pitchFamily="34" charset="0"/>
                <a:cs typeface="Arial" panose="020B0604020202020204" pitchFamily="34" charset="0"/>
              </a:rPr>
              <a:t>The Early Years : Child Well-Being and The Role of Public Policy</a:t>
            </a:r>
            <a:r>
              <a:rPr lang="en-GB" sz="1200" dirty="0">
                <a:latin typeface="Arial" panose="020B0604020202020204" pitchFamily="34" charset="0"/>
                <a:cs typeface="Arial" panose="020B0604020202020204" pitchFamily="34" charset="0"/>
              </a:rPr>
              <a:t>. New York, Springer Open. doi:10.1057/9781137536495.</a:t>
            </a:r>
          </a:p>
          <a:p>
            <a:pPr>
              <a:lnSpc>
                <a:spcPct val="150000"/>
              </a:lnSpc>
            </a:pPr>
            <a:r>
              <a:rPr lang="en-GB" sz="1200" dirty="0">
                <a:latin typeface="Arial" panose="020B0604020202020204" pitchFamily="34" charset="0"/>
                <a:cs typeface="Arial" panose="020B0604020202020204" pitchFamily="34" charset="0"/>
              </a:rPr>
              <a:t>Bing images. (2025). Available at: https://th.bing.com/th/id/OIP.0hnyg55yvN9lMz0WIAw-cAAAAA?rs=1&amp;pid=ImgDetMain [Accessed 22 Jun. 2025].</a:t>
            </a:r>
          </a:p>
          <a:p>
            <a:pPr>
              <a:lnSpc>
                <a:spcPct val="150000"/>
              </a:lnSpc>
            </a:pPr>
            <a:r>
              <a:rPr lang="en-GB" sz="1200" dirty="0">
                <a:latin typeface="Arial" panose="020B0604020202020204" pitchFamily="34" charset="0"/>
                <a:cs typeface="Arial" panose="020B0604020202020204" pitchFamily="34" charset="0"/>
              </a:rPr>
              <a:t>Bradshaw, J. (2016) </a:t>
            </a:r>
            <a:r>
              <a:rPr lang="en-GB" sz="1200" i="1" dirty="0">
                <a:latin typeface="Arial" panose="020B0604020202020204" pitchFamily="34" charset="0"/>
                <a:cs typeface="Arial" panose="020B0604020202020204" pitchFamily="34" charset="0"/>
              </a:rPr>
              <a:t>The well-being of children in the UK </a:t>
            </a:r>
            <a:r>
              <a:rPr lang="en-GB" sz="1200" dirty="0">
                <a:latin typeface="Arial" panose="020B0604020202020204" pitchFamily="34" charset="0"/>
                <a:cs typeface="Arial" panose="020B0604020202020204" pitchFamily="34" charset="0"/>
              </a:rPr>
              <a:t>. 4th ed. Bristol, England.</a:t>
            </a:r>
          </a:p>
          <a:p>
            <a:pPr>
              <a:lnSpc>
                <a:spcPct val="150000"/>
              </a:lnSpc>
            </a:pPr>
            <a:r>
              <a:rPr lang="en-GB" sz="1200" dirty="0">
                <a:latin typeface="Arial" panose="020B0604020202020204" pitchFamily="34" charset="0"/>
                <a:cs typeface="Arial" panose="020B0604020202020204" pitchFamily="34" charset="0"/>
              </a:rPr>
              <a:t>Chan, C.S. and Hazan, H. (2022). The Health Hexagon Model: Postulating a holistic lifestyle approach to mental health for times and places of uncertainty. </a:t>
            </a:r>
            <a:r>
              <a:rPr lang="en-GB" sz="1200" i="1" dirty="0">
                <a:latin typeface="Arial" panose="020B0604020202020204" pitchFamily="34" charset="0"/>
                <a:cs typeface="Arial" panose="020B0604020202020204" pitchFamily="34" charset="0"/>
              </a:rPr>
              <a:t>SSM - Mental Health</a:t>
            </a:r>
            <a:r>
              <a:rPr lang="en-GB" sz="1200" dirty="0">
                <a:latin typeface="Arial" panose="020B0604020202020204" pitchFamily="34" charset="0"/>
                <a:cs typeface="Arial" panose="020B0604020202020204" pitchFamily="34" charset="0"/>
              </a:rPr>
              <a:t>, 2, p.100071.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://doi.org/10.1016/j.ssmmh.2022.100071.</a:t>
            </a:r>
          </a:p>
          <a:p>
            <a:pPr>
              <a:lnSpc>
                <a:spcPct val="150000"/>
              </a:lnSpc>
            </a:pPr>
            <a:r>
              <a:rPr lang="en-GB" sz="1200" dirty="0">
                <a:latin typeface="Arial" panose="020B0604020202020204" pitchFamily="34" charset="0"/>
                <a:cs typeface="Arial" panose="020B0604020202020204" pitchFamily="34" charset="0"/>
              </a:rPr>
              <a:t>Dahlgren, G. and Whitehead, M. (2021). The Dahlgren-Whitehead Model of Health Determinants: 30 Years on and Still Chasing Rainbows. </a:t>
            </a:r>
            <a:r>
              <a:rPr lang="en-GB" sz="1200" i="1" dirty="0">
                <a:latin typeface="Arial" panose="020B0604020202020204" pitchFamily="34" charset="0"/>
                <a:cs typeface="Arial" panose="020B0604020202020204" pitchFamily="34" charset="0"/>
              </a:rPr>
              <a:t>Public Health</a:t>
            </a:r>
            <a:r>
              <a:rPr lang="en-GB" sz="1200" dirty="0">
                <a:latin typeface="Arial" panose="020B0604020202020204" pitchFamily="34" charset="0"/>
                <a:cs typeface="Arial" panose="020B0604020202020204" pitchFamily="34" charset="0"/>
              </a:rPr>
              <a:t>, [online] 199(1), pp.20–24.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://doi.org/10.1016/j.puhe.2021.08.009.</a:t>
            </a:r>
          </a:p>
          <a:p>
            <a:pPr>
              <a:lnSpc>
                <a:spcPct val="150000"/>
              </a:lnSpc>
            </a:pPr>
            <a:r>
              <a:rPr lang="en-GB" sz="1200" dirty="0">
                <a:latin typeface="Arial" panose="020B0604020202020204" pitchFamily="34" charset="0"/>
                <a:cs typeface="Arial" panose="020B0604020202020204" pitchFamily="34" charset="0"/>
              </a:rPr>
              <a:t>Fält, E. (2019) </a:t>
            </a:r>
            <a:r>
              <a:rPr lang="en-GB" sz="1200" i="1" dirty="0">
                <a:latin typeface="Arial" panose="020B0604020202020204" pitchFamily="34" charset="0"/>
                <a:cs typeface="Arial" panose="020B0604020202020204" pitchFamily="34" charset="0"/>
              </a:rPr>
              <a:t>A cross-service approach to identify mental health problems in 3–5-year-old children using the Strengths and Difficulties Questionnaire</a:t>
            </a:r>
            <a:r>
              <a:rPr lang="en-GB" sz="1200" dirty="0">
                <a:latin typeface="Arial" panose="020B0604020202020204" pitchFamily="34" charset="0"/>
                <a:cs typeface="Arial" panose="020B0604020202020204" pitchFamily="34" charset="0"/>
              </a:rPr>
              <a:t>. http://urn.kb.se/resolve?urn=urn:nbn:se:uu:diva-384328.</a:t>
            </a:r>
          </a:p>
          <a:p>
            <a:pPr>
              <a:lnSpc>
                <a:spcPct val="150000"/>
              </a:lnSpc>
            </a:pPr>
            <a:r>
              <a:rPr lang="en-GB" sz="1200" dirty="0">
                <a:latin typeface="Arial" panose="020B0604020202020204" pitchFamily="34" charset="0"/>
                <a:cs typeface="Arial" panose="020B0604020202020204" pitchFamily="34" charset="0"/>
              </a:rPr>
              <a:t>Fane, J., MacDougall, C., Jovanovic, J., Redmond, G. &amp; Gibbs, L. (2020) Preschool Aged Children’s Accounts of their Own Wellbeing: are Current Wellbeing Indicators Applicable to Young Children? </a:t>
            </a:r>
            <a:r>
              <a:rPr lang="en-GB" sz="1200" i="1" dirty="0">
                <a:latin typeface="Arial" panose="020B0604020202020204" pitchFamily="34" charset="0"/>
                <a:cs typeface="Arial" panose="020B0604020202020204" pitchFamily="34" charset="0"/>
              </a:rPr>
              <a:t>Child indicators research</a:t>
            </a:r>
            <a:r>
              <a:rPr lang="en-GB" sz="1200" dirty="0">
                <a:latin typeface="Arial" panose="020B0604020202020204" pitchFamily="34" charset="0"/>
                <a:cs typeface="Arial" panose="020B0604020202020204" pitchFamily="34" charset="0"/>
              </a:rPr>
              <a:t>. 13 (6), 1893–1920. doi:10.1007/s12187-020-09735-7.</a:t>
            </a:r>
          </a:p>
          <a:p>
            <a:pPr>
              <a:lnSpc>
                <a:spcPct val="150000"/>
              </a:lnSpc>
            </a:pPr>
            <a:r>
              <a:rPr lang="en-GB" sz="1200" dirty="0">
                <a:latin typeface="Arial" panose="020B0604020202020204" pitchFamily="34" charset="0"/>
                <a:cs typeface="Arial" panose="020B0604020202020204" pitchFamily="34" charset="0"/>
              </a:rPr>
              <a:t>Hong, Y., Ra, Y. and Jang, H. (2015) 'A study on young children’s perceptions and experiences of happiness,' </a:t>
            </a:r>
            <a:r>
              <a:rPr lang="en-GB" sz="1200" i="1" dirty="0">
                <a:latin typeface="Arial" panose="020B0604020202020204" pitchFamily="34" charset="0"/>
                <a:cs typeface="Arial" panose="020B0604020202020204" pitchFamily="34" charset="0"/>
              </a:rPr>
              <a:t>Pacific Early Childhood Education Research Association</a:t>
            </a:r>
            <a:r>
              <a:rPr lang="en-GB" sz="1200" dirty="0">
                <a:latin typeface="Arial" panose="020B0604020202020204" pitchFamily="34" charset="0"/>
                <a:cs typeface="Arial" panose="020B0604020202020204" pitchFamily="34" charset="0"/>
              </a:rPr>
              <a:t>, 9(1), pp. 39–64. </a:t>
            </a:r>
            <a:r>
              <a:rPr lang="en-GB" sz="1200" u="sng" dirty="0">
                <a:latin typeface="Arial" panose="020B0604020202020204" pitchFamily="34" charset="0"/>
                <a:cs typeface="Arial" panose="020B0604020202020204" pitchFamily="34" charset="0"/>
                <a:hlinkClick r:id="rId3"/>
              </a:rPr>
              <a:t>https://doi.org/10.17206/apjrece.2015.9.1.39</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Howard, C., Burton, M. and </a:t>
            </a:r>
            <a:r>
              <a:rPr lang="en-GB" sz="1200" dirty="0" err="1">
                <a:latin typeface="Arial" panose="020B0604020202020204" pitchFamily="34" charset="0"/>
                <a:cs typeface="Arial" panose="020B0604020202020204" pitchFamily="34" charset="0"/>
              </a:rPr>
              <a:t>Levermore</a:t>
            </a:r>
            <a:r>
              <a:rPr lang="en-GB" sz="1200" dirty="0">
                <a:latin typeface="Arial" panose="020B0604020202020204" pitchFamily="34" charset="0"/>
                <a:cs typeface="Arial" panose="020B0604020202020204" pitchFamily="34" charset="0"/>
              </a:rPr>
              <a:t>, D. (2020) </a:t>
            </a:r>
            <a:r>
              <a:rPr lang="en-GB" sz="1200" i="1" dirty="0">
                <a:latin typeface="Arial" panose="020B0604020202020204" pitchFamily="34" charset="0"/>
                <a:cs typeface="Arial" panose="020B0604020202020204" pitchFamily="34" charset="0"/>
              </a:rPr>
              <a:t>Children’s mental health and emotional well-being in primary schools: a whole school approach </a:t>
            </a:r>
            <a:r>
              <a:rPr lang="en-GB" sz="1200" dirty="0">
                <a:latin typeface="Arial" panose="020B0604020202020204" pitchFamily="34" charset="0"/>
                <a:cs typeface="Arial" panose="020B0604020202020204" pitchFamily="34" charset="0"/>
              </a:rPr>
              <a:t>. 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edition. London :, Learning Matters.</a:t>
            </a:r>
          </a:p>
          <a:p>
            <a:pPr>
              <a:lnSpc>
                <a:spcPct val="150000"/>
              </a:lnSpc>
            </a:pPr>
            <a:r>
              <a:rPr lang="en-GB" sz="1200" dirty="0">
                <a:latin typeface="Arial" panose="020B0604020202020204" pitchFamily="34" charset="0"/>
                <a:cs typeface="Arial" panose="020B0604020202020204" pitchFamily="34" charset="0"/>
              </a:rPr>
              <a:t>Lynch, T. (2019) </a:t>
            </a:r>
            <a:r>
              <a:rPr lang="en-GB" sz="1200" i="1" dirty="0">
                <a:latin typeface="Arial" panose="020B0604020202020204" pitchFamily="34" charset="0"/>
                <a:cs typeface="Arial" panose="020B0604020202020204" pitchFamily="34" charset="0"/>
              </a:rPr>
              <a:t>Physical Education and Wellbeing [electronic resource] : Global and Holistic Approaches to Child Health </a:t>
            </a:r>
            <a:r>
              <a:rPr lang="en-GB" sz="1200" dirty="0">
                <a:latin typeface="Arial" panose="020B0604020202020204" pitchFamily="34" charset="0"/>
                <a:cs typeface="Arial" panose="020B0604020202020204" pitchFamily="34" charset="0"/>
              </a:rPr>
              <a:t>. 1st ed. 2019. Cham :, Springer International Publishing ; Imprint Palgrave Macmillan. doi:10.1007/978-3-030-22266-6.</a:t>
            </a:r>
          </a:p>
          <a:p>
            <a:pPr>
              <a:lnSpc>
                <a:spcPct val="150000"/>
              </a:lnSpc>
            </a:pPr>
            <a:r>
              <a:rPr lang="en-GB" sz="1200" dirty="0">
                <a:latin typeface="Arial" panose="020B0604020202020204" pitchFamily="34" charset="0"/>
                <a:cs typeface="Arial" panose="020B0604020202020204" pitchFamily="34" charset="0"/>
              </a:rPr>
              <a:t>Maholmes, V. (2014) </a:t>
            </a:r>
            <a:r>
              <a:rPr lang="en-GB" sz="1200" i="1" dirty="0">
                <a:latin typeface="Arial" panose="020B0604020202020204" pitchFamily="34" charset="0"/>
                <a:cs typeface="Arial" panose="020B0604020202020204" pitchFamily="34" charset="0"/>
              </a:rPr>
              <a:t>Fostering resilience and well-being in children and families in poverty : why hope still matters </a:t>
            </a:r>
            <a:r>
              <a:rPr lang="en-GB" sz="1200" dirty="0">
                <a:latin typeface="Arial" panose="020B0604020202020204" pitchFamily="34" charset="0"/>
                <a:cs typeface="Arial" panose="020B0604020202020204" pitchFamily="34" charset="0"/>
              </a:rPr>
              <a:t>. New York :, Oxford University Press.</a:t>
            </a:r>
          </a:p>
          <a:p>
            <a:pPr>
              <a:lnSpc>
                <a:spcPct val="150000"/>
              </a:lnSpc>
            </a:pPr>
            <a:r>
              <a:rPr lang="en-GB" sz="1200" dirty="0" err="1">
                <a:latin typeface="Arial" panose="020B0604020202020204" pitchFamily="34" charset="0"/>
                <a:cs typeface="Arial" panose="020B0604020202020204" pitchFamily="34" charset="0"/>
              </a:rPr>
              <a:t>Mainstone</a:t>
            </a:r>
            <a:r>
              <a:rPr lang="en-GB" sz="1200" dirty="0">
                <a:latin typeface="Arial" panose="020B0604020202020204" pitchFamily="34" charset="0"/>
                <a:cs typeface="Arial" panose="020B0604020202020204" pitchFamily="34" charset="0"/>
              </a:rPr>
              <a:t>-Cotton, S. (2017) </a:t>
            </a:r>
            <a:r>
              <a:rPr lang="en-GB" sz="1200" i="1" dirty="0">
                <a:latin typeface="Arial" panose="020B0604020202020204" pitchFamily="34" charset="0"/>
                <a:cs typeface="Arial" panose="020B0604020202020204" pitchFamily="34" charset="0"/>
              </a:rPr>
              <a:t>Promoting young children’s emotional health and wellbeing a practical guide for professionals and parents</a:t>
            </a:r>
            <a:r>
              <a:rPr lang="en-GB" sz="1200" dirty="0">
                <a:latin typeface="Arial" panose="020B0604020202020204" pitchFamily="34" charset="0"/>
                <a:cs typeface="Arial" panose="020B0604020202020204" pitchFamily="34" charset="0"/>
              </a:rPr>
              <a:t>. London, Jessica Kingsley Publishers.</a:t>
            </a:r>
          </a:p>
        </p:txBody>
      </p:sp>
    </p:spTree>
    <p:extLst>
      <p:ext uri="{BB962C8B-B14F-4D97-AF65-F5344CB8AC3E}">
        <p14:creationId xmlns:p14="http://schemas.microsoft.com/office/powerpoint/2010/main" val="1594847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B4A5AC-EAE6-39CE-D849-7BBAA6645E3D}"/>
              </a:ext>
            </a:extLst>
          </p:cNvPr>
          <p:cNvSpPr txBox="1"/>
          <p:nvPr/>
        </p:nvSpPr>
        <p:spPr>
          <a:xfrm>
            <a:off x="0" y="-9525"/>
            <a:ext cx="11382375" cy="6463308"/>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Marmot, M. (2010) </a:t>
            </a:r>
            <a:r>
              <a:rPr lang="en-GB" sz="1200" i="1" dirty="0">
                <a:latin typeface="Arial" panose="020B0604020202020204" pitchFamily="34" charset="0"/>
                <a:cs typeface="Arial" panose="020B0604020202020204" pitchFamily="34" charset="0"/>
              </a:rPr>
              <a:t>Fair Society, Healthy Lives: Strategic Review of Health Inequalities in England Post 2010: Executive Summary</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Marmot, M., Allen, J., Boyce, T., Goldblatt, P. and Morrison, J. (2020). </a:t>
            </a:r>
            <a:r>
              <a:rPr lang="en-GB" sz="1200" i="1" dirty="0">
                <a:latin typeface="Arial" panose="020B0604020202020204" pitchFamily="34" charset="0"/>
                <a:cs typeface="Arial" panose="020B0604020202020204" pitchFamily="34" charset="0"/>
              </a:rPr>
              <a:t>Health equity in England: The Marmot Review 10 years on</a:t>
            </a:r>
            <a:r>
              <a:rPr lang="en-GB" sz="1200" dirty="0">
                <a:latin typeface="Arial" panose="020B0604020202020204" pitchFamily="34" charset="0"/>
                <a:cs typeface="Arial" panose="020B0604020202020204" pitchFamily="34" charset="0"/>
              </a:rPr>
              <a:t>. Institute of Health Equity. </a:t>
            </a:r>
          </a:p>
          <a:p>
            <a:pPr>
              <a:lnSpc>
                <a:spcPct val="150000"/>
              </a:lnSpc>
            </a:pPr>
            <a:r>
              <a:rPr lang="en-GB" sz="1200" dirty="0" err="1">
                <a:latin typeface="Arial" panose="020B0604020202020204" pitchFamily="34" charset="0"/>
                <a:cs typeface="Arial" panose="020B0604020202020204" pitchFamily="34" charset="0"/>
              </a:rPr>
              <a:t>Matejic</a:t>
            </a:r>
            <a:r>
              <a:rPr lang="en-GB" sz="1200" dirty="0">
                <a:latin typeface="Arial" panose="020B0604020202020204" pitchFamily="34" charset="0"/>
                <a:cs typeface="Arial" panose="020B0604020202020204" pitchFamily="34" charset="0"/>
              </a:rPr>
              <a:t>, P. (2020). </a:t>
            </a:r>
            <a:r>
              <a:rPr lang="en-GB" sz="1200" i="1" dirty="0">
                <a:latin typeface="Arial" panose="020B0604020202020204" pitchFamily="34" charset="0"/>
                <a:cs typeface="Arial" panose="020B0604020202020204" pitchFamily="34" charset="0"/>
              </a:rPr>
              <a:t>Poverty in Wales 2020 | Joseph Rowntree Foundation</a:t>
            </a:r>
            <a:r>
              <a:rPr lang="en-GB" sz="1200" dirty="0">
                <a:latin typeface="Arial" panose="020B0604020202020204" pitchFamily="34" charset="0"/>
                <a:cs typeface="Arial" panose="020B0604020202020204" pitchFamily="34" charset="0"/>
              </a:rPr>
              <a:t>. [online] www.jrf.org.uk. Available at: https://www.jrf.org.uk/poverty-in-wales-2020.</a:t>
            </a:r>
          </a:p>
          <a:p>
            <a:pPr>
              <a:lnSpc>
                <a:spcPct val="150000"/>
              </a:lnSpc>
            </a:pPr>
            <a:r>
              <a:rPr lang="en-GB" sz="1200" dirty="0">
                <a:latin typeface="Arial" panose="020B0604020202020204" pitchFamily="34" charset="0"/>
                <a:cs typeface="Arial" panose="020B0604020202020204" pitchFamily="34" charset="0"/>
              </a:rPr>
              <a:t>Maurer MH. (2017) Child and Adolescent Mental Health. </a:t>
            </a:r>
            <a:r>
              <a:rPr lang="en-GB" sz="1200" dirty="0" err="1">
                <a:latin typeface="Arial" panose="020B0604020202020204" pitchFamily="34" charset="0"/>
                <a:cs typeface="Arial" panose="020B0604020202020204" pitchFamily="34" charset="0"/>
              </a:rPr>
              <a:t>InTech</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http://dx.doi.org/10.5772/63037</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Mcdowall</a:t>
            </a:r>
            <a:r>
              <a:rPr lang="en-GB" sz="1200" dirty="0">
                <a:latin typeface="Arial" panose="020B0604020202020204" pitchFamily="34" charset="0"/>
                <a:cs typeface="Arial" panose="020B0604020202020204" pitchFamily="34" charset="0"/>
              </a:rPr>
              <a:t>-Clark, R. (2020) Childhood in society for the early years (4th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Sage. </a:t>
            </a:r>
          </a:p>
          <a:p>
            <a:pPr>
              <a:lnSpc>
                <a:spcPct val="150000"/>
              </a:lnSpc>
            </a:pPr>
            <a:r>
              <a:rPr lang="en-GB" sz="1200" dirty="0" err="1">
                <a:latin typeface="Arial" panose="020B0604020202020204" pitchFamily="34" charset="0"/>
                <a:cs typeface="Arial" panose="020B0604020202020204" pitchFamily="34" charset="0"/>
              </a:rPr>
              <a:t>Mohammadnezhad</a:t>
            </a:r>
            <a:r>
              <a:rPr lang="en-GB" sz="1200" dirty="0">
                <a:latin typeface="Arial" panose="020B0604020202020204" pitchFamily="34" charset="0"/>
                <a:cs typeface="Arial" panose="020B0604020202020204" pitchFamily="34" charset="0"/>
              </a:rPr>
              <a:t> M and Huq N. (2020) Maternal and Child Health Matters Around the World. </a:t>
            </a:r>
            <a:r>
              <a:rPr lang="en-GB" sz="1200" dirty="0" err="1">
                <a:latin typeface="Arial" panose="020B0604020202020204" pitchFamily="34" charset="0"/>
                <a:cs typeface="Arial" panose="020B0604020202020204" pitchFamily="34" charset="0"/>
              </a:rPr>
              <a:t>IntechOpen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3"/>
              </a:rPr>
              <a:t>http://dx.doi.org/10.5772/intechopen.78255</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Musgrave, J. (2017) </a:t>
            </a:r>
            <a:r>
              <a:rPr lang="en-GB" sz="1200" i="1" dirty="0">
                <a:latin typeface="Arial" panose="020B0604020202020204" pitchFamily="34" charset="0"/>
                <a:cs typeface="Arial" panose="020B0604020202020204" pitchFamily="34" charset="0"/>
              </a:rPr>
              <a:t>Supporting children’s health and wellbeing</a:t>
            </a:r>
            <a:r>
              <a:rPr lang="en-GB" sz="1200" dirty="0">
                <a:latin typeface="Arial" panose="020B0604020202020204" pitchFamily="34" charset="0"/>
                <a:cs typeface="Arial" panose="020B0604020202020204" pitchFamily="34" charset="0"/>
              </a:rPr>
              <a:t>. London: SAGE Publications Ltd.</a:t>
            </a:r>
          </a:p>
          <a:p>
            <a:pPr>
              <a:lnSpc>
                <a:spcPct val="150000"/>
              </a:lnSpc>
            </a:pPr>
            <a:r>
              <a:rPr lang="en-GB" sz="1200" dirty="0">
                <a:latin typeface="Arial" panose="020B0604020202020204" pitchFamily="34" charset="0"/>
                <a:cs typeface="Arial" panose="020B0604020202020204" pitchFamily="34" charset="0"/>
              </a:rPr>
              <a:t>Nagel, I. and Lemel, Y. (2019) ‘The effects of parents’ lifestyle on their children’s status attainment and lifestyle in the Netherlands’, </a:t>
            </a:r>
            <a:r>
              <a:rPr lang="en-GB" sz="1200" i="1" dirty="0">
                <a:latin typeface="Arial" panose="020B0604020202020204" pitchFamily="34" charset="0"/>
                <a:cs typeface="Arial" panose="020B0604020202020204" pitchFamily="34" charset="0"/>
              </a:rPr>
              <a:t>Poetics (Amsterdam)</a:t>
            </a:r>
            <a:r>
              <a:rPr lang="en-GB" sz="1200" dirty="0">
                <a:latin typeface="Arial" panose="020B0604020202020204" pitchFamily="34" charset="0"/>
                <a:cs typeface="Arial" panose="020B0604020202020204" pitchFamily="34" charset="0"/>
              </a:rPr>
              <a:t>, 74. Available at: https://doi.org/10.1016/j.poetic.2019.03.002.</a:t>
            </a:r>
          </a:p>
          <a:p>
            <a:pPr>
              <a:lnSpc>
                <a:spcPct val="150000"/>
              </a:lnSpc>
            </a:pPr>
            <a:r>
              <a:rPr lang="en-GB" sz="1200" dirty="0">
                <a:latin typeface="Arial" panose="020B0604020202020204" pitchFamily="34" charset="0"/>
                <a:cs typeface="Arial" panose="020B0604020202020204" pitchFamily="34" charset="0"/>
              </a:rPr>
              <a:t>NHS. (2018) </a:t>
            </a:r>
            <a:r>
              <a:rPr lang="en-GB" sz="1200" i="1" dirty="0">
                <a:latin typeface="Arial" panose="020B0604020202020204" pitchFamily="34" charset="0"/>
                <a:cs typeface="Arial" panose="020B0604020202020204" pitchFamily="34" charset="0"/>
              </a:rPr>
              <a:t>Emotional health and wellbeing for 13-19 year olds.</a:t>
            </a:r>
            <a:r>
              <a:rPr lang="en-GB" sz="1200" dirty="0">
                <a:latin typeface="Arial" panose="020B0604020202020204" pitchFamily="34" charset="0"/>
                <a:cs typeface="Arial" panose="020B0604020202020204" pitchFamily="34" charset="0"/>
              </a:rPr>
              <a:t> Available at: https://www.hdft.nhs.uk/content/uploads/2018/05/mental-wellbeing.png</a:t>
            </a:r>
          </a:p>
          <a:p>
            <a:pPr>
              <a:lnSpc>
                <a:spcPct val="150000"/>
              </a:lnSpc>
            </a:pPr>
            <a:r>
              <a:rPr lang="en-GB" sz="1200" dirty="0">
                <a:latin typeface="Arial" panose="020B0604020202020204" pitchFamily="34" charset="0"/>
                <a:cs typeface="Arial" panose="020B0604020202020204" pitchFamily="34" charset="0"/>
              </a:rPr>
              <a:t>NHS. (2025) </a:t>
            </a:r>
            <a:r>
              <a:rPr lang="en-GB" sz="1200" i="1" dirty="0">
                <a:latin typeface="Arial" panose="020B0604020202020204" pitchFamily="34" charset="0"/>
                <a:cs typeface="Arial" panose="020B0604020202020204" pitchFamily="34" charset="0"/>
              </a:rPr>
              <a:t>Live well</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4"/>
              </a:rPr>
              <a:t>https://www.nhs.uk/live-well/</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NICE (2012). </a:t>
            </a:r>
            <a:r>
              <a:rPr lang="en-GB" sz="1200" i="1" dirty="0">
                <a:latin typeface="Arial" panose="020B0604020202020204" pitchFamily="34" charset="0"/>
                <a:cs typeface="Arial" panose="020B0604020202020204" pitchFamily="34" charset="0"/>
              </a:rPr>
              <a:t>Overview | Social and emotional wellbeing: early years | Guidance | NICE</a:t>
            </a:r>
            <a:r>
              <a:rPr lang="en-GB" sz="1200" dirty="0">
                <a:latin typeface="Arial" panose="020B0604020202020204" pitchFamily="34" charset="0"/>
                <a:cs typeface="Arial" panose="020B0604020202020204" pitchFamily="34" charset="0"/>
              </a:rPr>
              <a:t>. Available at: https://www.nice.org.uk/guidance/ph40.</a:t>
            </a:r>
          </a:p>
          <a:p>
            <a:pPr>
              <a:lnSpc>
                <a:spcPct val="150000"/>
              </a:lnSpc>
            </a:pPr>
            <a:r>
              <a:rPr lang="en-GB" sz="1200" dirty="0" err="1">
                <a:latin typeface="Arial" panose="020B0604020202020204" pitchFamily="34" charset="0"/>
                <a:cs typeface="Arial" panose="020B0604020202020204" pitchFamily="34" charset="0"/>
              </a:rPr>
              <a:t>OpenLearnCreate</a:t>
            </a:r>
            <a:r>
              <a:rPr lang="en-GB" sz="1200" dirty="0">
                <a:latin typeface="Arial" panose="020B0604020202020204" pitchFamily="34" charset="0"/>
                <a:cs typeface="Arial" panose="020B0604020202020204" pitchFamily="34" charset="0"/>
              </a:rPr>
              <a:t>. (2018). </a:t>
            </a:r>
            <a:r>
              <a:rPr lang="en-GB" sz="1200" i="1" dirty="0" err="1">
                <a:latin typeface="Arial" panose="020B0604020202020204" pitchFamily="34" charset="0"/>
                <a:cs typeface="Arial" panose="020B0604020202020204" pitchFamily="34" charset="0"/>
              </a:rPr>
              <a:t>OLCreate</a:t>
            </a:r>
            <a:r>
              <a:rPr lang="en-GB" sz="1200" i="1" dirty="0">
                <a:latin typeface="Arial" panose="020B0604020202020204" pitchFamily="34" charset="0"/>
                <a:cs typeface="Arial" panose="020B0604020202020204" pitchFamily="34" charset="0"/>
              </a:rPr>
              <a:t>: Identifying and responding to additional support needs Language, definitions and reflective learning: Figure 1.4 The social model/medical model (Mason and Rieser, 1994) | </a:t>
            </a:r>
            <a:r>
              <a:rPr lang="en-GB" sz="1200" i="1" dirty="0" err="1">
                <a:latin typeface="Arial" panose="020B0604020202020204" pitchFamily="34" charset="0"/>
                <a:cs typeface="Arial" panose="020B0604020202020204" pitchFamily="34" charset="0"/>
              </a:rPr>
              <a:t>OLCreate</a:t>
            </a:r>
            <a:r>
              <a:rPr lang="en-GB" sz="1200" dirty="0">
                <a:latin typeface="Arial" panose="020B0604020202020204" pitchFamily="34" charset="0"/>
                <a:cs typeface="Arial" panose="020B0604020202020204" pitchFamily="34" charset="0"/>
              </a:rPr>
              <a:t>. [online] Available at: https://www.open.edu/openlearncreate/mod/oucontent/view.php?id=148890&amp;printable=1&amp;extra=thumbnailfigure_idm119 [Accessed 15 Jun. 2025].</a:t>
            </a:r>
          </a:p>
          <a:p>
            <a:pPr>
              <a:lnSpc>
                <a:spcPct val="150000"/>
              </a:lnSpc>
            </a:pPr>
            <a:r>
              <a:rPr lang="en-GB" sz="1200" dirty="0" err="1">
                <a:latin typeface="Arial" panose="020B0604020202020204" pitchFamily="34" charset="0"/>
                <a:cs typeface="Arial" panose="020B0604020202020204" pitchFamily="34" charset="0"/>
              </a:rPr>
              <a:t>Peill</a:t>
            </a:r>
            <a:r>
              <a:rPr lang="en-GB" sz="1200" dirty="0">
                <a:latin typeface="Arial" panose="020B0604020202020204" pitchFamily="34" charset="0"/>
                <a:cs typeface="Arial" panose="020B0604020202020204" pitchFamily="34" charset="0"/>
              </a:rPr>
              <a:t>, F. (2022) The Pursuit of Happiness: Leadership Challenges of Recognising and Supporting Child Health and Wellbeing in the Early Years. </a:t>
            </a:r>
            <a:r>
              <a:rPr lang="en-GB" sz="1200" i="1" dirty="0">
                <a:latin typeface="Arial" panose="020B0604020202020204" pitchFamily="34" charset="0"/>
                <a:cs typeface="Arial" panose="020B0604020202020204" pitchFamily="34" charset="0"/>
              </a:rPr>
              <a:t>Education sciences</a:t>
            </a:r>
            <a:r>
              <a:rPr lang="en-GB" sz="1200" dirty="0">
                <a:latin typeface="Arial" panose="020B0604020202020204" pitchFamily="34" charset="0"/>
                <a:cs typeface="Arial" panose="020B0604020202020204" pitchFamily="34" charset="0"/>
              </a:rPr>
              <a:t>. 12 (2), 113-. doi:10.3390/educsci12020113.</a:t>
            </a:r>
          </a:p>
          <a:p>
            <a:pPr>
              <a:lnSpc>
                <a:spcPct val="150000"/>
              </a:lnSpc>
            </a:pPr>
            <a:r>
              <a:rPr lang="en-GB" sz="1200" dirty="0">
                <a:latin typeface="Arial" panose="020B0604020202020204" pitchFamily="34" charset="0"/>
                <a:cs typeface="Arial" panose="020B0604020202020204" pitchFamily="34" charset="0"/>
              </a:rPr>
              <a:t>‌Pinimg.com. (2025). Available at: https://i.pinimg.com/originals/3a/73/8a/3a738a04b0dfd9b9b599ce6ede00e0e4.jpg [Accessed 22 Jun. 2025].</a:t>
            </a:r>
          </a:p>
          <a:p>
            <a:pPr>
              <a:lnSpc>
                <a:spcPct val="150000"/>
              </a:lnSpc>
            </a:pPr>
            <a:r>
              <a:rPr lang="en-GB" sz="1200" dirty="0">
                <a:latin typeface="Arial" panose="020B0604020202020204" pitchFamily="34" charset="0"/>
                <a:cs typeface="Arial" panose="020B0604020202020204" pitchFamily="34" charset="0"/>
              </a:rPr>
              <a:t>Roberts, R. (2010) </a:t>
            </a:r>
            <a:r>
              <a:rPr lang="en-GB" sz="1200" i="1" dirty="0">
                <a:latin typeface="Arial" panose="020B0604020202020204" pitchFamily="34" charset="0"/>
                <a:cs typeface="Arial" panose="020B0604020202020204" pitchFamily="34" charset="0"/>
              </a:rPr>
              <a:t>Wellbeing from birth</a:t>
            </a:r>
            <a:r>
              <a:rPr lang="en-GB" sz="1200" dirty="0">
                <a:latin typeface="Arial" panose="020B0604020202020204" pitchFamily="34" charset="0"/>
                <a:cs typeface="Arial" panose="020B0604020202020204" pitchFamily="34" charset="0"/>
              </a:rPr>
              <a:t>. London: SAGE.</a:t>
            </a:r>
          </a:p>
          <a:p>
            <a:pPr>
              <a:lnSpc>
                <a:spcPct val="150000"/>
              </a:lnSpc>
            </a:pPr>
            <a:r>
              <a:rPr lang="en-GB" sz="1200" dirty="0">
                <a:latin typeface="Arial" panose="020B0604020202020204" pitchFamily="34" charset="0"/>
                <a:cs typeface="Arial" panose="020B0604020202020204" pitchFamily="34" charset="0"/>
              </a:rPr>
              <a:t>Robinson, M. (2014) </a:t>
            </a:r>
            <a:r>
              <a:rPr lang="en-GB" sz="1200" i="1" dirty="0">
                <a:latin typeface="Arial" panose="020B0604020202020204" pitchFamily="34" charset="0"/>
                <a:cs typeface="Arial" panose="020B0604020202020204" pitchFamily="34" charset="0"/>
              </a:rPr>
              <a:t>The feeling child : laying the foundations of confidence and resilience </a:t>
            </a:r>
            <a:r>
              <a:rPr lang="en-GB" sz="1200" dirty="0">
                <a:latin typeface="Arial" panose="020B0604020202020204" pitchFamily="34" charset="0"/>
                <a:cs typeface="Arial" panose="020B0604020202020204" pitchFamily="34" charset="0"/>
              </a:rPr>
              <a:t>. Milton Park, Abingdon, Oxon ;; New York, NY :, Routledge.</a:t>
            </a:r>
          </a:p>
          <a:p>
            <a:pPr>
              <a:lnSpc>
                <a:spcPct val="150000"/>
              </a:lnSpc>
            </a:pPr>
            <a:r>
              <a:rPr lang="en-GB" sz="1200" dirty="0">
                <a:latin typeface="Arial" panose="020B0604020202020204" pitchFamily="34" charset="0"/>
                <a:cs typeface="Arial" panose="020B0604020202020204" pitchFamily="34" charset="0"/>
              </a:rPr>
              <a:t>Ryan, R.M. and Deci, E.L. (2001) On happiness and human potentials: A review of research on hedonic and Eudaimonic well-being. </a:t>
            </a:r>
            <a:r>
              <a:rPr lang="en-GB" sz="1200" i="1" dirty="0">
                <a:latin typeface="Arial" panose="020B0604020202020204" pitchFamily="34" charset="0"/>
                <a:cs typeface="Arial" panose="020B0604020202020204" pitchFamily="34" charset="0"/>
              </a:rPr>
              <a:t>Annual review of psychology</a:t>
            </a:r>
            <a:r>
              <a:rPr lang="en-GB" sz="1200" dirty="0">
                <a:latin typeface="Arial" panose="020B0604020202020204" pitchFamily="34" charset="0"/>
                <a:cs typeface="Arial" panose="020B0604020202020204" pitchFamily="34" charset="0"/>
              </a:rPr>
              <a:t>. 52 (1), 141–166. doi:10.1146/annurev.psych.52.1.141.</a:t>
            </a:r>
          </a:p>
          <a:p>
            <a:endParaRPr lang="en-GB" dirty="0"/>
          </a:p>
        </p:txBody>
      </p:sp>
    </p:spTree>
    <p:extLst>
      <p:ext uri="{BB962C8B-B14F-4D97-AF65-F5344CB8AC3E}">
        <p14:creationId xmlns:p14="http://schemas.microsoft.com/office/powerpoint/2010/main" val="1045987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DAA77A-FEE3-1BC7-B8F0-59D3378990C2}"/>
              </a:ext>
            </a:extLst>
          </p:cNvPr>
          <p:cNvSpPr txBox="1"/>
          <p:nvPr/>
        </p:nvSpPr>
        <p:spPr>
          <a:xfrm>
            <a:off x="0" y="0"/>
            <a:ext cx="12192000" cy="5909310"/>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‌Ryff, C.D. (2017) 'Eudaimonic well-being, inequality, and health: Recent findings and future directions,' </a:t>
            </a:r>
            <a:r>
              <a:rPr lang="en-GB" sz="1200" i="1" dirty="0">
                <a:latin typeface="Arial" panose="020B0604020202020204" pitchFamily="34" charset="0"/>
                <a:cs typeface="Arial" panose="020B0604020202020204" pitchFamily="34" charset="0"/>
              </a:rPr>
              <a:t>International Review of Economics</a:t>
            </a:r>
            <a:r>
              <a:rPr lang="en-GB" sz="1200" dirty="0">
                <a:latin typeface="Arial" panose="020B0604020202020204" pitchFamily="34" charset="0"/>
                <a:cs typeface="Arial" panose="020B0604020202020204" pitchFamily="34" charset="0"/>
              </a:rPr>
              <a:t>, 64(2), pp. 159–178. https://doi.org/10.1007/s12232-017-0277-4.</a:t>
            </a:r>
          </a:p>
          <a:p>
            <a:pPr>
              <a:lnSpc>
                <a:spcPct val="150000"/>
              </a:lnSpc>
            </a:pPr>
            <a:r>
              <a:rPr lang="en-GB" sz="1200" dirty="0" err="1">
                <a:latin typeface="Arial" panose="020B0604020202020204" pitchFamily="34" charset="0"/>
                <a:cs typeface="Arial" panose="020B0604020202020204" pitchFamily="34" charset="0"/>
              </a:rPr>
              <a:t>Sarafino</a:t>
            </a:r>
            <a:r>
              <a:rPr lang="en-GB" sz="1200" dirty="0">
                <a:latin typeface="Arial" panose="020B0604020202020204" pitchFamily="34" charset="0"/>
                <a:cs typeface="Arial" panose="020B0604020202020204" pitchFamily="34" charset="0"/>
              </a:rPr>
              <a:t>, E.P. (2022) </a:t>
            </a:r>
            <a:r>
              <a:rPr lang="en-GB" sz="1200" i="1" dirty="0">
                <a:latin typeface="Arial" panose="020B0604020202020204" pitchFamily="34" charset="0"/>
                <a:cs typeface="Arial" panose="020B0604020202020204" pitchFamily="34" charset="0"/>
              </a:rPr>
              <a:t>Health psychology : biopsychosocial interactions </a:t>
            </a:r>
            <a:r>
              <a:rPr lang="en-GB" sz="1200" dirty="0">
                <a:latin typeface="Arial" panose="020B0604020202020204" pitchFamily="34" charset="0"/>
                <a:cs typeface="Arial" panose="020B0604020202020204" pitchFamily="34" charset="0"/>
              </a:rPr>
              <a:t>. Tenth edition. Hoboken, NJ :, Wiley.</a:t>
            </a:r>
          </a:p>
          <a:p>
            <a:pPr>
              <a:lnSpc>
                <a:spcPct val="150000"/>
              </a:lnSpc>
            </a:pPr>
            <a:r>
              <a:rPr lang="en-GB" sz="1200" dirty="0">
                <a:latin typeface="Arial" panose="020B0604020202020204" pitchFamily="34" charset="0"/>
                <a:cs typeface="Arial" panose="020B0604020202020204" pitchFamily="34" charset="0"/>
              </a:rPr>
              <a:t>Sieck, G. (2014) 'Living a healthier lifestyle,' </a:t>
            </a:r>
            <a:r>
              <a:rPr lang="en-GB" sz="1200" i="1" dirty="0">
                <a:latin typeface="Arial" panose="020B0604020202020204" pitchFamily="34" charset="0"/>
                <a:cs typeface="Arial" panose="020B0604020202020204" pitchFamily="34" charset="0"/>
              </a:rPr>
              <a:t>Physiology</a:t>
            </a:r>
            <a:r>
              <a:rPr lang="en-GB" sz="1200" dirty="0">
                <a:latin typeface="Arial" panose="020B0604020202020204" pitchFamily="34" charset="0"/>
                <a:cs typeface="Arial" panose="020B0604020202020204" pitchFamily="34" charset="0"/>
              </a:rPr>
              <a:t>, 29(5), pp. 302–303. https://doi.org/10.1152/physiol.00036.2014.</a:t>
            </a:r>
          </a:p>
          <a:p>
            <a:pPr>
              <a:lnSpc>
                <a:spcPct val="150000"/>
              </a:lnSpc>
            </a:pPr>
            <a:r>
              <a:rPr lang="en-GB" sz="1200" dirty="0">
                <a:latin typeface="Arial" panose="020B0604020202020204" pitchFamily="34" charset="0"/>
                <a:cs typeface="Arial" panose="020B0604020202020204" pitchFamily="34" charset="0"/>
              </a:rPr>
              <a:t>Silva, D.P. (2025). Available at: https://theupstreamboat.com/wp-content/uploads/2025/03/image.png [Accessed 22 Jun. 2025].</a:t>
            </a:r>
          </a:p>
          <a:p>
            <a:pPr>
              <a:lnSpc>
                <a:spcPct val="150000"/>
              </a:lnSpc>
            </a:pPr>
            <a:r>
              <a:rPr lang="en-GB" sz="1200" dirty="0">
                <a:latin typeface="Arial" panose="020B0604020202020204" pitchFamily="34" charset="0"/>
                <a:cs typeface="Arial" panose="020B0604020202020204" pitchFamily="34" charset="0"/>
              </a:rPr>
              <a:t>Statham, J. and Chase, E. (2010). </a:t>
            </a:r>
            <a:r>
              <a:rPr lang="en-GB" sz="1200" i="1" dirty="0">
                <a:latin typeface="Arial" panose="020B0604020202020204" pitchFamily="34" charset="0"/>
                <a:cs typeface="Arial" panose="020B0604020202020204" pitchFamily="34" charset="0"/>
              </a:rPr>
              <a:t>Childhood Wellbeing: A brief overview</a:t>
            </a:r>
            <a:r>
              <a:rPr lang="en-GB" sz="1200" dirty="0">
                <a:latin typeface="Arial" panose="020B0604020202020204" pitchFamily="34" charset="0"/>
                <a:cs typeface="Arial" panose="020B0604020202020204" pitchFamily="34" charset="0"/>
              </a:rPr>
              <a:t>. [online] Available at: https://assets.publishing.service.gov.uk/government/uploads/system/uploads/attachment_data/file/183197/Child-Wellbeing-Brief.pdf.</a:t>
            </a:r>
          </a:p>
          <a:p>
            <a:pPr>
              <a:lnSpc>
                <a:spcPct val="150000"/>
              </a:lnSpc>
            </a:pPr>
            <a:r>
              <a:rPr lang="en-GB" sz="1200" dirty="0">
                <a:latin typeface="Arial" panose="020B0604020202020204" pitchFamily="34" charset="0"/>
                <a:cs typeface="Arial" panose="020B0604020202020204" pitchFamily="34" charset="0"/>
              </a:rPr>
              <a:t>Stirrup, J. (2018) ‘How Do You Feel? What Is Your Heart Doing?’ … ‘It’s Jumping’: The Body and Health in Early Years Education. </a:t>
            </a:r>
            <a:r>
              <a:rPr lang="en-GB" sz="1200" i="1" dirty="0">
                <a:latin typeface="Arial" panose="020B0604020202020204" pitchFamily="34" charset="0"/>
                <a:cs typeface="Arial" panose="020B0604020202020204" pitchFamily="34" charset="0"/>
              </a:rPr>
              <a:t>Sport, education and society</a:t>
            </a:r>
            <a:r>
              <a:rPr lang="en-GB" sz="1200" dirty="0">
                <a:latin typeface="Arial" panose="020B0604020202020204" pitchFamily="34" charset="0"/>
                <a:cs typeface="Arial" panose="020B0604020202020204" pitchFamily="34" charset="0"/>
              </a:rPr>
              <a:t>. 23 (6), 547–562. doi:10.1080/13573322.2016.1259613.</a:t>
            </a:r>
          </a:p>
          <a:p>
            <a:pPr>
              <a:lnSpc>
                <a:spcPct val="150000"/>
              </a:lnSpc>
            </a:pPr>
            <a:r>
              <a:rPr lang="en-GB" sz="1200" dirty="0" err="1">
                <a:latin typeface="Arial" panose="020B0604020202020204" pitchFamily="34" charset="0"/>
                <a:cs typeface="Arial" panose="020B0604020202020204" pitchFamily="34" charset="0"/>
              </a:rPr>
              <a:t>Thoilliez</a:t>
            </a:r>
            <a:r>
              <a:rPr lang="en-GB" sz="1200" dirty="0">
                <a:latin typeface="Arial" panose="020B0604020202020204" pitchFamily="34" charset="0"/>
                <a:cs typeface="Arial" panose="020B0604020202020204" pitchFamily="34" charset="0"/>
              </a:rPr>
              <a:t>, B. (2011) How to Grow up Happy: An Exploratory Study on the Meaning of Happiness from Children’s Voices. </a:t>
            </a:r>
            <a:r>
              <a:rPr lang="en-GB" sz="1200" i="1" dirty="0">
                <a:latin typeface="Arial" panose="020B0604020202020204" pitchFamily="34" charset="0"/>
                <a:cs typeface="Arial" panose="020B0604020202020204" pitchFamily="34" charset="0"/>
              </a:rPr>
              <a:t>Child Ind Res:</a:t>
            </a:r>
            <a:r>
              <a:rPr lang="en-GB" sz="1200" dirty="0">
                <a:latin typeface="Arial" panose="020B0604020202020204" pitchFamily="34" charset="0"/>
                <a:cs typeface="Arial" panose="020B0604020202020204" pitchFamily="34" charset="0"/>
              </a:rPr>
              <a:t> 4:323–351</a:t>
            </a:r>
          </a:p>
          <a:p>
            <a:pPr>
              <a:lnSpc>
                <a:spcPct val="150000"/>
              </a:lnSpc>
            </a:pPr>
            <a:r>
              <a:rPr lang="en-GB" sz="1200" dirty="0">
                <a:latin typeface="Arial" panose="020B0604020202020204" pitchFamily="34" charset="0"/>
                <a:cs typeface="Arial" panose="020B0604020202020204" pitchFamily="34" charset="0"/>
              </a:rPr>
              <a:t>Thomas, A. and Lewis, A. (2020) </a:t>
            </a:r>
            <a:r>
              <a:rPr lang="en-GB" sz="1200" i="1" dirty="0">
                <a:latin typeface="Arial" panose="020B0604020202020204" pitchFamily="34" charset="0"/>
                <a:cs typeface="Arial" panose="020B0604020202020204" pitchFamily="34" charset="0"/>
              </a:rPr>
              <a:t>An introduction to the foundation phase : early years curriculum in Wales</a:t>
            </a:r>
            <a:r>
              <a:rPr lang="en-GB" sz="1200" dirty="0">
                <a:latin typeface="Arial" panose="020B0604020202020204" pitchFamily="34" charset="0"/>
                <a:cs typeface="Arial" panose="020B0604020202020204" pitchFamily="34" charset="0"/>
              </a:rPr>
              <a:t>. London, England: Bloomsbury Academic. Available at: https://doi.org/10.5040/9781474264310.</a:t>
            </a:r>
          </a:p>
          <a:p>
            <a:pPr>
              <a:lnSpc>
                <a:spcPct val="150000"/>
              </a:lnSpc>
            </a:pPr>
            <a:r>
              <a:rPr lang="en-GB" sz="1200" dirty="0">
                <a:latin typeface="Arial" panose="020B0604020202020204" pitchFamily="34" charset="0"/>
                <a:cs typeface="Arial" panose="020B0604020202020204" pitchFamily="34" charset="0"/>
              </a:rPr>
              <a:t>Underdown, A. (2007) </a:t>
            </a:r>
            <a:r>
              <a:rPr lang="en-GB" sz="1200" i="1" dirty="0">
                <a:latin typeface="Arial" panose="020B0604020202020204" pitchFamily="34" charset="0"/>
                <a:cs typeface="Arial" panose="020B0604020202020204" pitchFamily="34" charset="0"/>
              </a:rPr>
              <a:t>Young children’s health and well-being [electronic resource]</a:t>
            </a:r>
            <a:r>
              <a:rPr lang="en-GB" sz="1200" dirty="0">
                <a:latin typeface="Arial" panose="020B0604020202020204" pitchFamily="34" charset="0"/>
                <a:cs typeface="Arial" panose="020B0604020202020204" pitchFamily="34" charset="0"/>
              </a:rPr>
              <a:t>. Maidenhead :, McGraw Hill/Open University Press.</a:t>
            </a:r>
          </a:p>
          <a:p>
            <a:pPr>
              <a:lnSpc>
                <a:spcPct val="150000"/>
              </a:lnSpc>
            </a:pPr>
            <a:r>
              <a:rPr lang="en-GB" sz="1200" dirty="0" err="1">
                <a:latin typeface="Arial" panose="020B0604020202020204" pitchFamily="34" charset="0"/>
                <a:cs typeface="Arial" panose="020B0604020202020204" pitchFamily="34" charset="0"/>
              </a:rPr>
              <a:t>Vanhelst</a:t>
            </a:r>
            <a:r>
              <a:rPr lang="en-GB" sz="1200" dirty="0">
                <a:latin typeface="Arial" panose="020B0604020202020204" pitchFamily="34" charset="0"/>
                <a:cs typeface="Arial" panose="020B0604020202020204" pitchFamily="34" charset="0"/>
              </a:rPr>
              <a:t>, J.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‘A feasible and reliable self-administered parental assessment of children’s lifestyle (SAPLACL): an ancillary study based on the VIF program’, </a:t>
            </a:r>
            <a:r>
              <a:rPr lang="en-GB" sz="1200" i="1" dirty="0">
                <a:latin typeface="Arial" panose="020B0604020202020204" pitchFamily="34" charset="0"/>
                <a:cs typeface="Arial" panose="020B0604020202020204" pitchFamily="34" charset="0"/>
              </a:rPr>
              <a:t>BMC research notes</a:t>
            </a:r>
            <a:r>
              <a:rPr lang="en-GB" sz="1200" dirty="0">
                <a:latin typeface="Arial" panose="020B0604020202020204" pitchFamily="34" charset="0"/>
                <a:cs typeface="Arial" panose="020B0604020202020204" pitchFamily="34" charset="0"/>
              </a:rPr>
              <a:t>, 15(1). Available at: https://doi.org/10.1186/s13104-022-06069-1.</a:t>
            </a:r>
          </a:p>
          <a:p>
            <a:pPr>
              <a:lnSpc>
                <a:spcPct val="150000"/>
              </a:lnSpc>
            </a:pPr>
            <a:r>
              <a:rPr lang="en-GB" sz="1200" dirty="0">
                <a:latin typeface="Arial" panose="020B0604020202020204" pitchFamily="34" charset="0"/>
                <a:cs typeface="Arial" panose="020B0604020202020204" pitchFamily="34" charset="0"/>
              </a:rPr>
              <a:t>Welsh Government (no date) </a:t>
            </a:r>
            <a:r>
              <a:rPr lang="en-GB" sz="1200" i="1" dirty="0">
                <a:latin typeface="Arial" panose="020B0604020202020204" pitchFamily="34" charset="0"/>
                <a:cs typeface="Arial" panose="020B0604020202020204" pitchFamily="34" charset="0"/>
              </a:rPr>
              <a:t>Health and Well-being</a:t>
            </a:r>
            <a:r>
              <a:rPr lang="en-GB" sz="1200" dirty="0">
                <a:latin typeface="Arial" panose="020B0604020202020204" pitchFamily="34" charset="0"/>
                <a:cs typeface="Arial" panose="020B0604020202020204" pitchFamily="34" charset="0"/>
              </a:rPr>
              <a:t>. Available at: https://hwb.gov.wales/curriculum-for-wales/health-and-well-being.</a:t>
            </a:r>
          </a:p>
          <a:p>
            <a:pPr>
              <a:lnSpc>
                <a:spcPct val="150000"/>
              </a:lnSpc>
            </a:pPr>
            <a:r>
              <a:rPr lang="en-GB" sz="1200" dirty="0">
                <a:latin typeface="Arial" panose="020B0604020202020204" pitchFamily="34" charset="0"/>
                <a:cs typeface="Arial" panose="020B0604020202020204" pitchFamily="34" charset="0"/>
              </a:rPr>
              <a:t>Wilson, T. (2016) </a:t>
            </a:r>
            <a:r>
              <a:rPr lang="en-GB" sz="1200" i="1" dirty="0">
                <a:latin typeface="Arial" panose="020B0604020202020204" pitchFamily="34" charset="0"/>
                <a:cs typeface="Arial" panose="020B0604020202020204" pitchFamily="34" charset="0"/>
              </a:rPr>
              <a:t>Working with parents, carers and families in the early years : the essential guide </a:t>
            </a:r>
            <a:r>
              <a:rPr lang="en-GB" sz="1200" dirty="0">
                <a:latin typeface="Arial" panose="020B0604020202020204" pitchFamily="34" charset="0"/>
                <a:cs typeface="Arial" panose="020B0604020202020204" pitchFamily="34" charset="0"/>
              </a:rPr>
              <a:t>. New York :, Routledge. doi:10.4324/9781315691206.</a:t>
            </a:r>
          </a:p>
          <a:p>
            <a:pPr>
              <a:lnSpc>
                <a:spcPct val="150000"/>
              </a:lnSpc>
            </a:pPr>
            <a:r>
              <a:rPr lang="en-GB" sz="1200" dirty="0">
                <a:latin typeface="Arial" panose="020B0604020202020204" pitchFamily="34" charset="0"/>
                <a:cs typeface="Arial" panose="020B0604020202020204" pitchFamily="34" charset="0"/>
              </a:rPr>
              <a:t>World Health Organisation (2025) </a:t>
            </a:r>
            <a:r>
              <a:rPr lang="en-GB" sz="1200" i="1" dirty="0">
                <a:latin typeface="Arial" panose="020B0604020202020204" pitchFamily="34" charset="0"/>
                <a:cs typeface="Arial" panose="020B0604020202020204" pitchFamily="34" charset="0"/>
              </a:rPr>
              <a:t>Constitution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https://www.who.int/about/governance/constitution</a:t>
            </a:r>
            <a:r>
              <a:rPr lang="en-GB" sz="1200" dirty="0">
                <a:latin typeface="Arial" panose="020B0604020202020204" pitchFamily="34" charset="0"/>
                <a:cs typeface="Arial" panose="020B0604020202020204" pitchFamily="34" charset="0"/>
              </a:rPr>
              <a:t>.</a:t>
            </a:r>
          </a:p>
          <a:p>
            <a:pPr>
              <a:lnSpc>
                <a:spcPct val="150000"/>
              </a:lnSpc>
            </a:pPr>
            <a:r>
              <a:rPr lang="en-GB" sz="1200" dirty="0">
                <a:latin typeface="Arial" panose="020B0604020202020204" pitchFamily="34" charset="0"/>
                <a:cs typeface="Arial" panose="020B0604020202020204" pitchFamily="34" charset="0"/>
              </a:rPr>
              <a:t>‌Zaatari, W.E. and Maalouf, I. (2022) 'How the Bronfenbrenner Bio-ecological System Theory Explains the Development of Students’ Sense of Belonging to School?,' </a:t>
            </a:r>
            <a:r>
              <a:rPr lang="en-GB" sz="1200" i="1" dirty="0">
                <a:latin typeface="Arial" panose="020B0604020202020204" pitchFamily="34" charset="0"/>
                <a:cs typeface="Arial" panose="020B0604020202020204" pitchFamily="34" charset="0"/>
              </a:rPr>
              <a:t>SAGE Open</a:t>
            </a:r>
            <a:r>
              <a:rPr lang="en-GB" sz="1200" dirty="0">
                <a:latin typeface="Arial" panose="020B0604020202020204" pitchFamily="34" charset="0"/>
                <a:cs typeface="Arial" panose="020B0604020202020204" pitchFamily="34" charset="0"/>
              </a:rPr>
              <a:t>, 12(4). </a:t>
            </a:r>
            <a:r>
              <a:rPr lang="en-GB" sz="1200" u="sng" dirty="0">
                <a:latin typeface="Arial" panose="020B0604020202020204" pitchFamily="34" charset="0"/>
                <a:cs typeface="Arial" panose="020B0604020202020204" pitchFamily="34" charset="0"/>
                <a:hlinkClick r:id="rId3"/>
              </a:rPr>
              <a:t>https://doi.org/10.1177/21582440221134089</a:t>
            </a:r>
            <a:r>
              <a:rPr lang="en-GB" sz="12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41410810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366</TotalTime>
  <Words>3759</Words>
  <Application>Microsoft Office PowerPoint</Application>
  <PresentationFormat>Widescreen</PresentationFormat>
  <Paragraphs>70</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Health, Well-being and Lifestyle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Amaka Osisi</dc:creator>
  <cp:lastModifiedBy>Amaka Osisi</cp:lastModifiedBy>
  <cp:revision>1</cp:revision>
  <dcterms:created xsi:type="dcterms:W3CDTF">2025-06-22T16:42:34Z</dcterms:created>
  <dcterms:modified xsi:type="dcterms:W3CDTF">2025-06-22T22:48:37Z</dcterms:modified>
</cp:coreProperties>
</file>