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33"/>
  </p:notesMasterIdLst>
  <p:sldIdLst>
    <p:sldId id="256" r:id="rId2"/>
    <p:sldId id="258" r:id="rId3"/>
    <p:sldId id="259" r:id="rId4"/>
    <p:sldId id="260" r:id="rId5"/>
    <p:sldId id="261" r:id="rId6"/>
    <p:sldId id="262" r:id="rId7"/>
    <p:sldId id="263" r:id="rId8"/>
    <p:sldId id="264" r:id="rId9"/>
    <p:sldId id="265" r:id="rId10"/>
    <p:sldId id="266" r:id="rId11"/>
    <p:sldId id="267" r:id="rId12"/>
    <p:sldId id="268" r:id="rId13"/>
    <p:sldId id="269" r:id="rId14"/>
    <p:sldId id="270" r:id="rId15"/>
    <p:sldId id="271" r:id="rId16"/>
    <p:sldId id="272" r:id="rId17"/>
    <p:sldId id="273" r:id="rId18"/>
    <p:sldId id="274" r:id="rId19"/>
    <p:sldId id="275" r:id="rId20"/>
    <p:sldId id="276" r:id="rId21"/>
    <p:sldId id="277" r:id="rId22"/>
    <p:sldId id="278" r:id="rId23"/>
    <p:sldId id="279" r:id="rId24"/>
    <p:sldId id="280" r:id="rId25"/>
    <p:sldId id="281" r:id="rId26"/>
    <p:sldId id="282" r:id="rId27"/>
    <p:sldId id="286" r:id="rId28"/>
    <p:sldId id="284" r:id="rId29"/>
    <p:sldId id="288" r:id="rId30"/>
    <p:sldId id="287" r:id="rId31"/>
    <p:sldId id="283" r:id="rId3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0000" autoAdjust="0"/>
    <p:restoredTop sz="94660"/>
  </p:normalViewPr>
  <p:slideViewPr>
    <p:cSldViewPr snapToGrid="0">
      <p:cViewPr varScale="1">
        <p:scale>
          <a:sx n="79" d="100"/>
          <a:sy n="79" d="100"/>
        </p:scale>
        <p:origin x="198" y="7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21" Type="http://schemas.openxmlformats.org/officeDocument/2006/relationships/slide" Target="slides/slide20.xml"/><Relationship Id="rId34"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viewProps" Target="viewProps.xml"/><Relationship Id="rId8" Type="http://schemas.openxmlformats.org/officeDocument/2006/relationships/slide" Target="slides/slide7.xml"/><Relationship Id="rId3" Type="http://schemas.openxmlformats.org/officeDocument/2006/relationships/slide" Target="slides/slide2.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A8EF632-E8CA-4A69-8B37-5F81ABDA6E0C}" type="datetimeFigureOut">
              <a:rPr lang="en-GB" smtClean="0"/>
              <a:t>12/02/2025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62A80D9-2FFC-44CF-9474-7639283ED7E5}" type="slidenum">
              <a:rPr lang="en-GB" smtClean="0"/>
              <a:t>‹#›</a:t>
            </a:fld>
            <a:endParaRPr lang="en-GB"/>
          </a:p>
        </p:txBody>
      </p:sp>
    </p:spTree>
    <p:extLst>
      <p:ext uri="{BB962C8B-B14F-4D97-AF65-F5344CB8AC3E}">
        <p14:creationId xmlns:p14="http://schemas.microsoft.com/office/powerpoint/2010/main" val="278791971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a:p>
            <a:pPr algn="l"/>
            <a:r>
              <a:rPr lang="en-GB" b="1" i="0" dirty="0">
                <a:solidFill>
                  <a:srgbClr val="000000"/>
                </a:solidFill>
                <a:effectLst/>
                <a:latin typeface="arial" panose="020B0604020202020204" pitchFamily="34" charset="0"/>
              </a:rPr>
              <a:t>Arrest without warrant: constables</a:t>
            </a:r>
          </a:p>
          <a:p>
            <a:pPr algn="l"/>
            <a:r>
              <a:rPr lang="en-GB" b="0" i="0" dirty="0">
                <a:solidFill>
                  <a:srgbClr val="1E1E1E"/>
                </a:solidFill>
                <a:effectLst/>
                <a:latin typeface="arial" panose="020B0604020202020204" pitchFamily="34" charset="0"/>
              </a:rPr>
              <a:t>(1)A constable may arrest without a warrant—</a:t>
            </a:r>
          </a:p>
          <a:p>
            <a:pPr algn="l"/>
            <a:r>
              <a:rPr lang="en-GB" b="0" i="0" dirty="0">
                <a:solidFill>
                  <a:srgbClr val="1E1E1E"/>
                </a:solidFill>
                <a:effectLst/>
                <a:latin typeface="arial" panose="020B0604020202020204" pitchFamily="34" charset="0"/>
              </a:rPr>
              <a:t>(a)anyone who is about to commit an offence;</a:t>
            </a:r>
          </a:p>
          <a:p>
            <a:pPr algn="l"/>
            <a:r>
              <a:rPr lang="en-GB" b="0" i="0" dirty="0">
                <a:solidFill>
                  <a:srgbClr val="1E1E1E"/>
                </a:solidFill>
                <a:effectLst/>
                <a:latin typeface="arial" panose="020B0604020202020204" pitchFamily="34" charset="0"/>
              </a:rPr>
              <a:t>(b)anyone who is in the act of committing an offence;</a:t>
            </a:r>
          </a:p>
          <a:p>
            <a:pPr algn="l"/>
            <a:r>
              <a:rPr lang="en-GB" b="0" i="0" dirty="0">
                <a:solidFill>
                  <a:srgbClr val="1E1E1E"/>
                </a:solidFill>
                <a:effectLst/>
                <a:latin typeface="arial" panose="020B0604020202020204" pitchFamily="34" charset="0"/>
              </a:rPr>
              <a:t>(c)anyone whom he has reasonable grounds for suspecting to be about to commit an offence;</a:t>
            </a:r>
          </a:p>
          <a:p>
            <a:pPr algn="l"/>
            <a:r>
              <a:rPr lang="en-GB" b="0" i="0" dirty="0">
                <a:solidFill>
                  <a:srgbClr val="1E1E1E"/>
                </a:solidFill>
                <a:effectLst/>
                <a:latin typeface="arial" panose="020B0604020202020204" pitchFamily="34" charset="0"/>
              </a:rPr>
              <a:t>(d)anyone whom he has reasonable grounds for suspecting to be committing an offence.</a:t>
            </a:r>
          </a:p>
          <a:p>
            <a:pPr algn="l"/>
            <a:r>
              <a:rPr lang="en-GB" b="0" i="0" dirty="0">
                <a:solidFill>
                  <a:srgbClr val="1E1E1E"/>
                </a:solidFill>
                <a:effectLst/>
                <a:latin typeface="arial" panose="020B0604020202020204" pitchFamily="34" charset="0"/>
              </a:rPr>
              <a:t>(2)If a constable has reasonable grounds for suspecting that an offence has been committed, he may arrest without a warrant anyone whom he has reasonable grounds to suspect of being guilty of it.</a:t>
            </a:r>
          </a:p>
          <a:p>
            <a:pPr algn="l"/>
            <a:r>
              <a:rPr lang="en-GB" b="0" i="0" dirty="0">
                <a:solidFill>
                  <a:srgbClr val="1E1E1E"/>
                </a:solidFill>
                <a:effectLst/>
                <a:latin typeface="arial" panose="020B0604020202020204" pitchFamily="34" charset="0"/>
              </a:rPr>
              <a:t>(3)If an offence has been committed, a constable may arrest without a warrant—</a:t>
            </a:r>
          </a:p>
          <a:p>
            <a:pPr algn="l"/>
            <a:r>
              <a:rPr lang="en-GB" b="0" i="0" dirty="0">
                <a:solidFill>
                  <a:srgbClr val="1E1E1E"/>
                </a:solidFill>
                <a:effectLst/>
                <a:latin typeface="arial" panose="020B0604020202020204" pitchFamily="34" charset="0"/>
              </a:rPr>
              <a:t>(a)anyone who is guilty of the offence;</a:t>
            </a:r>
          </a:p>
          <a:p>
            <a:pPr algn="l"/>
            <a:r>
              <a:rPr lang="en-GB" b="0" i="0" dirty="0">
                <a:solidFill>
                  <a:srgbClr val="1E1E1E"/>
                </a:solidFill>
                <a:effectLst/>
                <a:latin typeface="arial" panose="020B0604020202020204" pitchFamily="34" charset="0"/>
              </a:rPr>
              <a:t>(b)anyone whom he has reasonable grounds for suspecting to be guilty of it.</a:t>
            </a:r>
          </a:p>
          <a:p>
            <a:pPr algn="l"/>
            <a:r>
              <a:rPr lang="en-GB" b="0" i="0" dirty="0">
                <a:solidFill>
                  <a:srgbClr val="1E1E1E"/>
                </a:solidFill>
                <a:effectLst/>
                <a:latin typeface="arial" panose="020B0604020202020204" pitchFamily="34" charset="0"/>
              </a:rPr>
              <a:t>(4)But the power of summary arrest conferred by subsection (1), (2) or (3) is exercisable only if the constable has reasonable grounds for believing that for any of the reasons mentioned in subsection (5) it is necessary to arrest the person in question.</a:t>
            </a:r>
          </a:p>
          <a:p>
            <a:pPr algn="l"/>
            <a:r>
              <a:rPr lang="en-GB" b="0" i="0" dirty="0">
                <a:solidFill>
                  <a:srgbClr val="1E1E1E"/>
                </a:solidFill>
                <a:effectLst/>
                <a:latin typeface="arial" panose="020B0604020202020204" pitchFamily="34" charset="0"/>
              </a:rPr>
              <a:t>(5)The reasons are—</a:t>
            </a:r>
          </a:p>
          <a:p>
            <a:pPr algn="l"/>
            <a:r>
              <a:rPr lang="en-GB" b="0" i="0" dirty="0">
                <a:solidFill>
                  <a:srgbClr val="1E1E1E"/>
                </a:solidFill>
                <a:effectLst/>
                <a:latin typeface="arial" panose="020B0604020202020204" pitchFamily="34" charset="0"/>
              </a:rPr>
              <a:t>(a)to enable the name of the person in question to be ascertained (in the case where the constable does not know, and cannot readily ascertain, the person's name, or has reasonable grounds for doubting whether a name given by the person as his name is his real name);</a:t>
            </a:r>
          </a:p>
          <a:p>
            <a:pPr algn="l"/>
            <a:r>
              <a:rPr lang="en-GB" b="0" i="0" dirty="0">
                <a:solidFill>
                  <a:srgbClr val="1E1E1E"/>
                </a:solidFill>
                <a:effectLst/>
                <a:latin typeface="arial" panose="020B0604020202020204" pitchFamily="34" charset="0"/>
              </a:rPr>
              <a:t>(b)correspondingly as regards the person's address;</a:t>
            </a:r>
          </a:p>
          <a:p>
            <a:pPr algn="l"/>
            <a:r>
              <a:rPr lang="en-GB" b="0" i="0" dirty="0">
                <a:solidFill>
                  <a:srgbClr val="1E1E1E"/>
                </a:solidFill>
                <a:effectLst/>
                <a:latin typeface="arial" panose="020B0604020202020204" pitchFamily="34" charset="0"/>
              </a:rPr>
              <a:t>(c)to prevent the person in question—</a:t>
            </a:r>
          </a:p>
          <a:p>
            <a:pPr algn="l"/>
            <a:r>
              <a:rPr lang="en-GB" b="0" i="0" dirty="0">
                <a:solidFill>
                  <a:srgbClr val="1E1E1E"/>
                </a:solidFill>
                <a:effectLst/>
                <a:latin typeface="arial" panose="020B0604020202020204" pitchFamily="34" charset="0"/>
              </a:rPr>
              <a:t>(</a:t>
            </a:r>
            <a:r>
              <a:rPr lang="en-GB" b="0" i="0" dirty="0" err="1">
                <a:solidFill>
                  <a:srgbClr val="1E1E1E"/>
                </a:solidFill>
                <a:effectLst/>
                <a:latin typeface="arial" panose="020B0604020202020204" pitchFamily="34" charset="0"/>
              </a:rPr>
              <a:t>i</a:t>
            </a:r>
            <a:r>
              <a:rPr lang="en-GB" b="0" i="0" dirty="0">
                <a:solidFill>
                  <a:srgbClr val="1E1E1E"/>
                </a:solidFill>
                <a:effectLst/>
                <a:latin typeface="arial" panose="020B0604020202020204" pitchFamily="34" charset="0"/>
              </a:rPr>
              <a:t>)causing physical injury to himself or any other person;</a:t>
            </a:r>
          </a:p>
          <a:p>
            <a:pPr algn="l"/>
            <a:r>
              <a:rPr lang="en-GB" b="0" i="0" dirty="0">
                <a:solidFill>
                  <a:srgbClr val="1E1E1E"/>
                </a:solidFill>
                <a:effectLst/>
                <a:latin typeface="arial" panose="020B0604020202020204" pitchFamily="34" charset="0"/>
              </a:rPr>
              <a:t>(ii)suffering physical injury;</a:t>
            </a:r>
          </a:p>
          <a:p>
            <a:pPr algn="l"/>
            <a:r>
              <a:rPr lang="en-GB" b="0" i="0" dirty="0">
                <a:solidFill>
                  <a:srgbClr val="1E1E1E"/>
                </a:solidFill>
                <a:effectLst/>
                <a:latin typeface="arial" panose="020B0604020202020204" pitchFamily="34" charset="0"/>
              </a:rPr>
              <a:t>(iii)causing loss of or damage to property;</a:t>
            </a:r>
          </a:p>
          <a:p>
            <a:pPr algn="l"/>
            <a:r>
              <a:rPr lang="en-GB" b="0" i="0" dirty="0">
                <a:solidFill>
                  <a:srgbClr val="1E1E1E"/>
                </a:solidFill>
                <a:effectLst/>
                <a:latin typeface="arial" panose="020B0604020202020204" pitchFamily="34" charset="0"/>
              </a:rPr>
              <a:t>(iv)committing an offence against public decency (subject to subsection (6)); or</a:t>
            </a:r>
          </a:p>
          <a:p>
            <a:pPr algn="l"/>
            <a:r>
              <a:rPr lang="en-GB" b="0" i="0" dirty="0">
                <a:solidFill>
                  <a:srgbClr val="1E1E1E"/>
                </a:solidFill>
                <a:effectLst/>
                <a:latin typeface="arial" panose="020B0604020202020204" pitchFamily="34" charset="0"/>
              </a:rPr>
              <a:t>(v)causing an unlawful obstruction of the highway;</a:t>
            </a:r>
          </a:p>
          <a:p>
            <a:pPr algn="l"/>
            <a:r>
              <a:rPr lang="en-GB" b="0" i="0" dirty="0">
                <a:solidFill>
                  <a:srgbClr val="1E1E1E"/>
                </a:solidFill>
                <a:effectLst/>
                <a:latin typeface="arial" panose="020B0604020202020204" pitchFamily="34" charset="0"/>
              </a:rPr>
              <a:t>(d)to protect a child or other vulnerable person from the person in question;</a:t>
            </a:r>
          </a:p>
          <a:p>
            <a:pPr algn="l"/>
            <a:r>
              <a:rPr lang="en-GB" b="0" i="0" dirty="0">
                <a:solidFill>
                  <a:srgbClr val="1E1E1E"/>
                </a:solidFill>
                <a:effectLst/>
                <a:latin typeface="arial" panose="020B0604020202020204" pitchFamily="34" charset="0"/>
              </a:rPr>
              <a:t>(e)to allow the prompt and effective investigation of the offence or of the conduct of the person in question;</a:t>
            </a:r>
          </a:p>
          <a:p>
            <a:pPr algn="l"/>
            <a:r>
              <a:rPr lang="en-GB" b="0" i="0" dirty="0">
                <a:solidFill>
                  <a:srgbClr val="1E1E1E"/>
                </a:solidFill>
                <a:effectLst/>
                <a:latin typeface="arial" panose="020B0604020202020204" pitchFamily="34" charset="0"/>
              </a:rPr>
              <a:t>(f)to prevent any prosecution for the offence from being hindered by the disappearance of the person in question.</a:t>
            </a:r>
          </a:p>
          <a:p>
            <a:endParaRPr lang="en-GB" dirty="0"/>
          </a:p>
          <a:p>
            <a:endParaRPr lang="en-GB" dirty="0"/>
          </a:p>
          <a:p>
            <a:endParaRPr lang="en-GB" dirty="0"/>
          </a:p>
        </p:txBody>
      </p:sp>
      <p:sp>
        <p:nvSpPr>
          <p:cNvPr id="4" name="Slide Number Placeholder 3"/>
          <p:cNvSpPr>
            <a:spLocks noGrp="1"/>
          </p:cNvSpPr>
          <p:nvPr>
            <p:ph type="sldNum" sz="quarter" idx="5"/>
          </p:nvPr>
        </p:nvSpPr>
        <p:spPr/>
        <p:txBody>
          <a:bodyPr/>
          <a:lstStyle/>
          <a:p>
            <a:fld id="{E62A80D9-2FFC-44CF-9474-7639283ED7E5}" type="slidenum">
              <a:rPr lang="en-GB" smtClean="0"/>
              <a:t>1</a:t>
            </a:fld>
            <a:endParaRPr lang="en-GB"/>
          </a:p>
        </p:txBody>
      </p:sp>
    </p:spTree>
    <p:extLst>
      <p:ext uri="{BB962C8B-B14F-4D97-AF65-F5344CB8AC3E}">
        <p14:creationId xmlns:p14="http://schemas.microsoft.com/office/powerpoint/2010/main" val="181264676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4212" y="685799"/>
            <a:ext cx="8001000" cy="2971801"/>
          </a:xfrm>
        </p:spPr>
        <p:txBody>
          <a:bodyPr anchor="b">
            <a:normAutofit/>
          </a:bodyPr>
          <a:lstStyle>
            <a:lvl1pPr algn="l">
              <a:defRPr sz="4800">
                <a:effectLst/>
              </a:defRPr>
            </a:lvl1pPr>
          </a:lstStyle>
          <a:p>
            <a:r>
              <a:rPr lang="en-US"/>
              <a:t>Click to edit Master title style</a:t>
            </a:r>
            <a:endParaRPr lang="en-US" dirty="0"/>
          </a:p>
        </p:txBody>
      </p:sp>
      <p:sp>
        <p:nvSpPr>
          <p:cNvPr id="3" name="Subtitle 2"/>
          <p:cNvSpPr>
            <a:spLocks noGrp="1"/>
          </p:cNvSpPr>
          <p:nvPr>
            <p:ph type="subTitle" idx="1"/>
          </p:nvPr>
        </p:nvSpPr>
        <p:spPr>
          <a:xfrm>
            <a:off x="684212" y="3843867"/>
            <a:ext cx="6400800" cy="1947333"/>
          </a:xfrm>
        </p:spPr>
        <p:txBody>
          <a:bodyPr anchor="t">
            <a:normAutofit/>
          </a:bodyPr>
          <a:lstStyle>
            <a:lvl1pPr marL="0" indent="0" algn="l">
              <a:buNone/>
              <a:defRPr sz="2100">
                <a:solidFill>
                  <a:schemeClr val="bg2">
                    <a:lumMod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1E94F954-2891-4788-BFF2-8E6CA84A569C}" type="datetimeFigureOut">
              <a:rPr lang="en-GB" smtClean="0"/>
              <a:t>12/02/2025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7BA1776-2B37-4F0F-8607-8E2F48CE6751}" type="slidenum">
              <a:rPr lang="en-GB" smtClean="0"/>
              <a:t>‹#›</a:t>
            </a:fld>
            <a:endParaRPr lang="en-GB"/>
          </a:p>
        </p:txBody>
      </p:sp>
      <p:cxnSp>
        <p:nvCxnSpPr>
          <p:cNvPr id="16" name="Straight Connector 15"/>
          <p:cNvCxnSpPr/>
          <p:nvPr/>
        </p:nvCxnSpPr>
        <p:spPr>
          <a:xfrm flipH="1">
            <a:off x="8228012" y="8467"/>
            <a:ext cx="3810000" cy="3810000"/>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7" name="Straight Connector 16"/>
          <p:cNvCxnSpPr/>
          <p:nvPr/>
        </p:nvCxnSpPr>
        <p:spPr>
          <a:xfrm flipH="1">
            <a:off x="6108170" y="91545"/>
            <a:ext cx="6080655" cy="6080655"/>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9" name="Straight Connector 18"/>
          <p:cNvCxnSpPr/>
          <p:nvPr/>
        </p:nvCxnSpPr>
        <p:spPr>
          <a:xfrm flipH="1">
            <a:off x="7235825" y="228600"/>
            <a:ext cx="4953000" cy="4953000"/>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335837" y="32278"/>
            <a:ext cx="4852989" cy="4852989"/>
          </a:xfrm>
          <a:prstGeom prst="line">
            <a:avLst/>
          </a:prstGeom>
          <a:ln w="3175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3" name="Straight Connector 22"/>
          <p:cNvCxnSpPr/>
          <p:nvPr/>
        </p:nvCxnSpPr>
        <p:spPr>
          <a:xfrm flipH="1">
            <a:off x="7845426" y="609601"/>
            <a:ext cx="4343399" cy="4343399"/>
          </a:xfrm>
          <a:prstGeom prst="line">
            <a:avLst/>
          </a:prstGeom>
          <a:ln w="31750">
            <a:solidFill>
              <a:schemeClr val="tx1"/>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20958633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E94F954-2891-4788-BFF2-8E6CA84A569C}" type="datetimeFigureOut">
              <a:rPr lang="en-GB" smtClean="0"/>
              <a:t>12/02/2025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7BA1776-2B37-4F0F-8607-8E2F48CE6751}" type="slidenum">
              <a:rPr lang="en-GB" smtClean="0"/>
              <a:t>‹#›</a:t>
            </a:fld>
            <a:endParaRPr lang="en-GB"/>
          </a:p>
        </p:txBody>
      </p:sp>
    </p:spTree>
    <p:extLst>
      <p:ext uri="{BB962C8B-B14F-4D97-AF65-F5344CB8AC3E}">
        <p14:creationId xmlns:p14="http://schemas.microsoft.com/office/powerpoint/2010/main" val="215839002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4211" y="2006600"/>
            <a:ext cx="8534401" cy="2281600"/>
          </a:xfrm>
        </p:spPr>
        <p:txBody>
          <a:bodyPr anchor="b">
            <a:normAutofit/>
          </a:bodyPr>
          <a:lstStyle>
            <a:lvl1pPr algn="l">
              <a:defRPr sz="3600" b="0" cap="all"/>
            </a:lvl1pPr>
          </a:lstStyle>
          <a:p>
            <a:r>
              <a:rPr lang="en-US"/>
              <a:t>Click to edit Master title style</a:t>
            </a:r>
            <a:endParaRPr lang="en-US" dirty="0"/>
          </a:p>
        </p:txBody>
      </p:sp>
      <p:sp>
        <p:nvSpPr>
          <p:cNvPr id="3" name="Text Placeholder 2"/>
          <p:cNvSpPr>
            <a:spLocks noGrp="1"/>
          </p:cNvSpPr>
          <p:nvPr>
            <p:ph type="body" idx="1"/>
          </p:nvPr>
        </p:nvSpPr>
        <p:spPr>
          <a:xfrm>
            <a:off x="684213" y="4495800"/>
            <a:ext cx="8534400" cy="1498600"/>
          </a:xfrm>
        </p:spPr>
        <p:txBody>
          <a:bodyPr anchor="t">
            <a:normAutofit/>
          </a:bodyPr>
          <a:lstStyle>
            <a:lvl1pPr marL="0" indent="0" algn="l">
              <a:buNone/>
              <a:defRPr sz="18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E94F954-2891-4788-BFF2-8E6CA84A569C}" type="datetimeFigureOut">
              <a:rPr lang="en-GB" smtClean="0"/>
              <a:t>12/02/2025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7BA1776-2B37-4F0F-8607-8E2F48CE6751}" type="slidenum">
              <a:rPr lang="en-GB" smtClean="0"/>
              <a:t>‹#›</a:t>
            </a:fld>
            <a:endParaRPr lang="en-GB"/>
          </a:p>
        </p:txBody>
      </p:sp>
    </p:spTree>
    <p:extLst>
      <p:ext uri="{BB962C8B-B14F-4D97-AF65-F5344CB8AC3E}">
        <p14:creationId xmlns:p14="http://schemas.microsoft.com/office/powerpoint/2010/main" val="105898957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84211" y="685800"/>
            <a:ext cx="4937655" cy="361526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808133" y="685801"/>
            <a:ext cx="4934479" cy="3615266"/>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1E94F954-2891-4788-BFF2-8E6CA84A569C}" type="datetimeFigureOut">
              <a:rPr lang="en-GB" smtClean="0"/>
              <a:t>12/02/2025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7BA1776-2B37-4F0F-8607-8E2F48CE6751}" type="slidenum">
              <a:rPr lang="en-GB" smtClean="0"/>
              <a:t>‹#›</a:t>
            </a:fld>
            <a:endParaRPr lang="en-GB"/>
          </a:p>
        </p:txBody>
      </p:sp>
    </p:spTree>
    <p:extLst>
      <p:ext uri="{BB962C8B-B14F-4D97-AF65-F5344CB8AC3E}">
        <p14:creationId xmlns:p14="http://schemas.microsoft.com/office/powerpoint/2010/main" val="37071687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972080" y="685800"/>
            <a:ext cx="4649787" cy="576262"/>
          </a:xfrm>
        </p:spPr>
        <p:txBody>
          <a:bodyPr anchor="b">
            <a:no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84211" y="1270529"/>
            <a:ext cx="4937655" cy="3030538"/>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079066" y="685800"/>
            <a:ext cx="4665134" cy="576262"/>
          </a:xfrm>
        </p:spPr>
        <p:txBody>
          <a:bodyPr anchor="b">
            <a:no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806545" y="1262062"/>
            <a:ext cx="4929188" cy="3030538"/>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1E94F954-2891-4788-BFF2-8E6CA84A569C}" type="datetimeFigureOut">
              <a:rPr lang="en-GB" smtClean="0"/>
              <a:t>12/02/2025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87BA1776-2B37-4F0F-8607-8E2F48CE6751}" type="slidenum">
              <a:rPr lang="en-GB" smtClean="0"/>
              <a:t>‹#›</a:t>
            </a:fld>
            <a:endParaRPr lang="en-GB"/>
          </a:p>
        </p:txBody>
      </p:sp>
    </p:spTree>
    <p:extLst>
      <p:ext uri="{BB962C8B-B14F-4D97-AF65-F5344CB8AC3E}">
        <p14:creationId xmlns:p14="http://schemas.microsoft.com/office/powerpoint/2010/main" val="276353907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1E94F954-2891-4788-BFF2-8E6CA84A569C}" type="datetimeFigureOut">
              <a:rPr lang="en-GB" smtClean="0"/>
              <a:t>12/02/2025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87BA1776-2B37-4F0F-8607-8E2F48CE6751}" type="slidenum">
              <a:rPr lang="en-GB" smtClean="0"/>
              <a:t>‹#›</a:t>
            </a:fld>
            <a:endParaRPr lang="en-GB"/>
          </a:p>
        </p:txBody>
      </p:sp>
    </p:spTree>
    <p:extLst>
      <p:ext uri="{BB962C8B-B14F-4D97-AF65-F5344CB8AC3E}">
        <p14:creationId xmlns:p14="http://schemas.microsoft.com/office/powerpoint/2010/main" val="258240601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E94F954-2891-4788-BFF2-8E6CA84A569C}" type="datetimeFigureOut">
              <a:rPr lang="en-GB" smtClean="0"/>
              <a:t>12/02/2025</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87BA1776-2B37-4F0F-8607-8E2F48CE6751}" type="slidenum">
              <a:rPr lang="en-GB" smtClean="0"/>
              <a:t>‹#›</a:t>
            </a:fld>
            <a:endParaRPr lang="en-GB"/>
          </a:p>
        </p:txBody>
      </p:sp>
    </p:spTree>
    <p:extLst>
      <p:ext uri="{BB962C8B-B14F-4D97-AF65-F5344CB8AC3E}">
        <p14:creationId xmlns:p14="http://schemas.microsoft.com/office/powerpoint/2010/main" val="377098676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7085012" y="685800"/>
            <a:ext cx="3657600" cy="1371600"/>
          </a:xfrm>
        </p:spPr>
        <p:txBody>
          <a:bodyPr anchor="b">
            <a:normAutofit/>
          </a:bodyPr>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684212" y="685800"/>
            <a:ext cx="5943601" cy="5308600"/>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7085012" y="2209799"/>
            <a:ext cx="3657600" cy="2091267"/>
          </a:xfrm>
        </p:spPr>
        <p:txBody>
          <a:bodyPr anchor="t">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E94F954-2891-4788-BFF2-8E6CA84A569C}" type="datetimeFigureOut">
              <a:rPr lang="en-GB" smtClean="0"/>
              <a:t>12/02/2025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7BA1776-2B37-4F0F-8607-8E2F48CE6751}" type="slidenum">
              <a:rPr lang="en-GB" smtClean="0"/>
              <a:t>‹#›</a:t>
            </a:fld>
            <a:endParaRPr lang="en-GB"/>
          </a:p>
        </p:txBody>
      </p:sp>
    </p:spTree>
    <p:extLst>
      <p:ext uri="{BB962C8B-B14F-4D97-AF65-F5344CB8AC3E}">
        <p14:creationId xmlns:p14="http://schemas.microsoft.com/office/powerpoint/2010/main" val="324349277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722812" y="1447800"/>
            <a:ext cx="6019800" cy="1143000"/>
          </a:xfrm>
        </p:spPr>
        <p:txBody>
          <a:bodyPr anchor="b">
            <a:normAutofit/>
          </a:bodyPr>
          <a:lstStyle>
            <a:lvl1pPr algn="l">
              <a:defRPr sz="2800" b="0"/>
            </a:lvl1pPr>
          </a:lstStyle>
          <a:p>
            <a:r>
              <a:rPr lang="en-US"/>
              <a:t>Click to edit Master title style</a:t>
            </a:r>
            <a:endParaRPr lang="en-US" dirty="0"/>
          </a:p>
        </p:txBody>
      </p:sp>
      <p:sp>
        <p:nvSpPr>
          <p:cNvPr id="14" name="Picture Placeholder 2"/>
          <p:cNvSpPr>
            <a:spLocks noGrp="1" noChangeAspect="1"/>
          </p:cNvSpPr>
          <p:nvPr>
            <p:ph type="pic" idx="1"/>
          </p:nvPr>
        </p:nvSpPr>
        <p:spPr>
          <a:xfrm>
            <a:off x="989012" y="914400"/>
            <a:ext cx="3280974" cy="4572000"/>
          </a:xfrm>
          <a:prstGeom prst="snip2DiagRect">
            <a:avLst>
              <a:gd name="adj1" fmla="val 10815"/>
              <a:gd name="adj2" fmla="val 0"/>
            </a:avLst>
          </a:prstGeom>
          <a:ln w="15875">
            <a:solidFill>
              <a:schemeClr val="tx1">
                <a:alpha val="40000"/>
              </a:schemeClr>
            </a:soli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4722812" y="2777066"/>
            <a:ext cx="6021388" cy="2048933"/>
          </a:xfrm>
        </p:spPr>
        <p:txBody>
          <a:bodyPr anchor="t">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E94F954-2891-4788-BFF2-8E6CA84A569C}" type="datetimeFigureOut">
              <a:rPr lang="en-GB" smtClean="0"/>
              <a:t>12/02/2025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7BA1776-2B37-4F0F-8607-8E2F48CE6751}" type="slidenum">
              <a:rPr lang="en-GB" smtClean="0"/>
              <a:t>‹#›</a:t>
            </a:fld>
            <a:endParaRPr lang="en-GB"/>
          </a:p>
        </p:txBody>
      </p:sp>
    </p:spTree>
    <p:extLst>
      <p:ext uri="{BB962C8B-B14F-4D97-AF65-F5344CB8AC3E}">
        <p14:creationId xmlns:p14="http://schemas.microsoft.com/office/powerpoint/2010/main" val="399533081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17" name="Picture Placeholder 2"/>
          <p:cNvSpPr>
            <a:spLocks noGrp="1" noChangeAspect="1"/>
          </p:cNvSpPr>
          <p:nvPr>
            <p:ph type="pic" idx="13"/>
          </p:nvPr>
        </p:nvSpPr>
        <p:spPr>
          <a:xfrm>
            <a:off x="685800" y="533400"/>
            <a:ext cx="10818812" cy="3124200"/>
          </a:xfrm>
          <a:prstGeom prst="snip2DiagRect">
            <a:avLst>
              <a:gd name="adj1" fmla="val 10815"/>
              <a:gd name="adj2" fmla="val 0"/>
            </a:avLst>
          </a:prstGeom>
          <a:ln w="15875">
            <a:solidFill>
              <a:schemeClr val="tx1">
                <a:alpha val="40000"/>
              </a:schemeClr>
            </a:soli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16" name="Text Placeholder 9"/>
          <p:cNvSpPr>
            <a:spLocks noGrp="1"/>
          </p:cNvSpPr>
          <p:nvPr>
            <p:ph type="body" sz="quarter" idx="14"/>
          </p:nvPr>
        </p:nvSpPr>
        <p:spPr>
          <a:xfrm>
            <a:off x="914402" y="3843867"/>
            <a:ext cx="8304210" cy="457200"/>
          </a:xfrm>
        </p:spPr>
        <p:txBody>
          <a:bodyPr anchor="t">
            <a:normAutofit/>
          </a:bodyPr>
          <a:lstStyle>
            <a:lvl1pPr marL="0" indent="0">
              <a:buFontTx/>
              <a:buNone/>
              <a:defRPr sz="16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Date Placeholder 2"/>
          <p:cNvSpPr>
            <a:spLocks noGrp="1"/>
          </p:cNvSpPr>
          <p:nvPr>
            <p:ph type="dt" sz="half" idx="10"/>
          </p:nvPr>
        </p:nvSpPr>
        <p:spPr/>
        <p:txBody>
          <a:bodyPr/>
          <a:lstStyle/>
          <a:p>
            <a:fld id="{1E94F954-2891-4788-BFF2-8E6CA84A569C}" type="datetimeFigureOut">
              <a:rPr lang="en-GB" smtClean="0"/>
              <a:t>12/02/2025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87BA1776-2B37-4F0F-8607-8E2F48CE6751}" type="slidenum">
              <a:rPr lang="en-GB" smtClean="0"/>
              <a:t>‹#›</a:t>
            </a:fld>
            <a:endParaRPr lang="en-GB"/>
          </a:p>
        </p:txBody>
      </p:sp>
    </p:spTree>
    <p:extLst>
      <p:ext uri="{BB962C8B-B14F-4D97-AF65-F5344CB8AC3E}">
        <p14:creationId xmlns:p14="http://schemas.microsoft.com/office/powerpoint/2010/main" val="247815613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84213" y="685800"/>
            <a:ext cx="10058400" cy="2743200"/>
          </a:xfrm>
        </p:spPr>
        <p:txBody>
          <a:bodyPr anchor="ctr">
            <a:normAutofit/>
          </a:bodyPr>
          <a:lstStyle>
            <a:lvl1pPr algn="l">
              <a:defRPr sz="3200" b="0" cap="all"/>
            </a:lvl1pPr>
          </a:lstStyle>
          <a:p>
            <a:r>
              <a:rPr lang="en-US"/>
              <a:t>Click to edit Master title style</a:t>
            </a:r>
            <a:endParaRPr lang="en-US" dirty="0"/>
          </a:p>
        </p:txBody>
      </p:sp>
      <p:sp>
        <p:nvSpPr>
          <p:cNvPr id="3" name="Text Placeholder 2"/>
          <p:cNvSpPr>
            <a:spLocks noGrp="1"/>
          </p:cNvSpPr>
          <p:nvPr>
            <p:ph type="body" idx="1"/>
          </p:nvPr>
        </p:nvSpPr>
        <p:spPr>
          <a:xfrm>
            <a:off x="684212" y="4114800"/>
            <a:ext cx="8535988" cy="1879600"/>
          </a:xfrm>
        </p:spPr>
        <p:txBody>
          <a:bodyPr anchor="ctr">
            <a:normAutofit/>
          </a:bodyPr>
          <a:lstStyle>
            <a:lvl1pPr marL="0" indent="0" algn="l">
              <a:buNone/>
              <a:defRPr sz="20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E94F954-2891-4788-BFF2-8E6CA84A569C}" type="datetimeFigureOut">
              <a:rPr lang="en-GB" smtClean="0"/>
              <a:t>12/02/2025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7BA1776-2B37-4F0F-8607-8E2F48CE6751}" type="slidenum">
              <a:rPr lang="en-GB" smtClean="0"/>
              <a:t>‹#›</a:t>
            </a:fld>
            <a:endParaRPr lang="en-GB"/>
          </a:p>
        </p:txBody>
      </p:sp>
    </p:spTree>
    <p:extLst>
      <p:ext uri="{BB962C8B-B14F-4D97-AF65-F5344CB8AC3E}">
        <p14:creationId xmlns:p14="http://schemas.microsoft.com/office/powerpoint/2010/main" val="93505402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1" y="685800"/>
            <a:ext cx="9144001" cy="2743200"/>
          </a:xfrm>
        </p:spPr>
        <p:txBody>
          <a:bodyPr anchor="ctr">
            <a:normAutofit/>
          </a:bodyPr>
          <a:lstStyle>
            <a:lvl1pPr algn="l">
              <a:defRPr sz="3200" b="0" cap="all">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1446212" y="3429000"/>
            <a:ext cx="8534400" cy="381000"/>
          </a:xfrm>
        </p:spPr>
        <p:txBody>
          <a:bodyPr anchor="ctr"/>
          <a:lstStyle>
            <a:lvl1pPr marL="0" indent="0">
              <a:buFontTx/>
              <a:buNone/>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84213" y="4301067"/>
            <a:ext cx="8534400" cy="1684865"/>
          </a:xfrm>
        </p:spPr>
        <p:txBody>
          <a:bodyPr anchor="ctr">
            <a:normAutofit/>
          </a:bodyPr>
          <a:lstStyle>
            <a:lvl1pPr marL="0" indent="0" algn="l">
              <a:buNone/>
              <a:defRPr sz="20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E94F954-2891-4788-BFF2-8E6CA84A569C}" type="datetimeFigureOut">
              <a:rPr lang="en-GB" smtClean="0"/>
              <a:t>12/02/2025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7BA1776-2B37-4F0F-8607-8E2F48CE6751}" type="slidenum">
              <a:rPr lang="en-GB" smtClean="0"/>
              <a:t>‹#›</a:t>
            </a:fld>
            <a:endParaRPr lang="en-GB"/>
          </a:p>
        </p:txBody>
      </p:sp>
      <p:sp>
        <p:nvSpPr>
          <p:cNvPr id="14" name="TextBox 13"/>
          <p:cNvSpPr txBox="1"/>
          <p:nvPr/>
        </p:nvSpPr>
        <p:spPr>
          <a:xfrm>
            <a:off x="531812" y="812222"/>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5" name="TextBox 14"/>
          <p:cNvSpPr txBox="1"/>
          <p:nvPr/>
        </p:nvSpPr>
        <p:spPr>
          <a:xfrm>
            <a:off x="10285412" y="276860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spTree>
    <p:extLst>
      <p:ext uri="{BB962C8B-B14F-4D97-AF65-F5344CB8AC3E}">
        <p14:creationId xmlns:p14="http://schemas.microsoft.com/office/powerpoint/2010/main" val="368056556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84212" y="3429000"/>
            <a:ext cx="8534400" cy="1697400"/>
          </a:xfrm>
        </p:spPr>
        <p:txBody>
          <a:bodyPr anchor="b">
            <a:normAutofit/>
          </a:bodyPr>
          <a:lstStyle>
            <a:lvl1pPr algn="l">
              <a:defRPr sz="3200" b="0" cap="all"/>
            </a:lvl1pPr>
          </a:lstStyle>
          <a:p>
            <a:r>
              <a:rPr lang="en-US"/>
              <a:t>Click to edit Master title style</a:t>
            </a:r>
            <a:endParaRPr lang="en-US" dirty="0"/>
          </a:p>
        </p:txBody>
      </p:sp>
      <p:sp>
        <p:nvSpPr>
          <p:cNvPr id="3" name="Text Placeholder 2"/>
          <p:cNvSpPr>
            <a:spLocks noGrp="1"/>
          </p:cNvSpPr>
          <p:nvPr>
            <p:ph type="body" idx="1"/>
          </p:nvPr>
        </p:nvSpPr>
        <p:spPr>
          <a:xfrm>
            <a:off x="684211" y="5132981"/>
            <a:ext cx="8535990" cy="860400"/>
          </a:xfrm>
        </p:spPr>
        <p:txBody>
          <a:bodyPr anchor="t">
            <a:normAutofit/>
          </a:bodyPr>
          <a:lstStyle>
            <a:lvl1pPr marL="0" indent="0" algn="l">
              <a:buNone/>
              <a:defRPr sz="20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E94F954-2891-4788-BFF2-8E6CA84A569C}" type="datetimeFigureOut">
              <a:rPr lang="en-GB" smtClean="0"/>
              <a:t>12/02/2025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7BA1776-2B37-4F0F-8607-8E2F48CE6751}" type="slidenum">
              <a:rPr lang="en-GB" smtClean="0"/>
              <a:t>‹#›</a:t>
            </a:fld>
            <a:endParaRPr lang="en-GB"/>
          </a:p>
        </p:txBody>
      </p:sp>
    </p:spTree>
    <p:extLst>
      <p:ext uri="{BB962C8B-B14F-4D97-AF65-F5344CB8AC3E}">
        <p14:creationId xmlns:p14="http://schemas.microsoft.com/office/powerpoint/2010/main" val="233860668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1141413" y="685800"/>
            <a:ext cx="9144000" cy="2743200"/>
          </a:xfrm>
        </p:spPr>
        <p:txBody>
          <a:bodyPr anchor="ctr">
            <a:normAutofit/>
          </a:bodyPr>
          <a:lstStyle>
            <a:lvl1pPr algn="l">
              <a:defRPr sz="3200" b="0" cap="all">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684212" y="3928534"/>
            <a:ext cx="8534401" cy="1049866"/>
          </a:xfrm>
        </p:spPr>
        <p:txBody>
          <a:bodyPr vert="horz" lIns="91440" tIns="45720" rIns="91440" bIns="45720" rtlCol="0" anchor="b">
            <a:normAutofit/>
          </a:bodyPr>
          <a:lstStyle>
            <a:lvl1pPr>
              <a:buNone/>
              <a:defRPr lang="en-US" sz="2400" b="0" cap="all"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684211" y="4978400"/>
            <a:ext cx="8534401" cy="1016000"/>
          </a:xfrm>
        </p:spPr>
        <p:txBody>
          <a:bodyPr anchor="t">
            <a:normAutofit/>
          </a:bodyPr>
          <a:lstStyle>
            <a:lvl1pPr marL="0" indent="0" algn="l">
              <a:buNone/>
              <a:defRPr sz="18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E94F954-2891-4788-BFF2-8E6CA84A569C}" type="datetimeFigureOut">
              <a:rPr lang="en-GB" smtClean="0"/>
              <a:t>12/02/2025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7BA1776-2B37-4F0F-8607-8E2F48CE6751}" type="slidenum">
              <a:rPr lang="en-GB" smtClean="0"/>
              <a:t>‹#›</a:t>
            </a:fld>
            <a:endParaRPr lang="en-GB"/>
          </a:p>
        </p:txBody>
      </p:sp>
      <p:sp>
        <p:nvSpPr>
          <p:cNvPr id="11" name="TextBox 10"/>
          <p:cNvSpPr txBox="1"/>
          <p:nvPr/>
        </p:nvSpPr>
        <p:spPr>
          <a:xfrm>
            <a:off x="531812" y="812222"/>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2" name="TextBox 11"/>
          <p:cNvSpPr txBox="1"/>
          <p:nvPr/>
        </p:nvSpPr>
        <p:spPr>
          <a:xfrm>
            <a:off x="10285412" y="276860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spTree>
    <p:extLst>
      <p:ext uri="{BB962C8B-B14F-4D97-AF65-F5344CB8AC3E}">
        <p14:creationId xmlns:p14="http://schemas.microsoft.com/office/powerpoint/2010/main" val="603289431"/>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4213" y="685800"/>
            <a:ext cx="10058400" cy="2743200"/>
          </a:xfrm>
        </p:spPr>
        <p:txBody>
          <a:bodyPr vert="horz" lIns="91440" tIns="45720" rIns="91440" bIns="45720" rtlCol="0" anchor="ctr">
            <a:normAutofit/>
          </a:bodyPr>
          <a:lstStyle>
            <a:lvl1pPr>
              <a:defRPr lang="en-US" b="0" dirty="0"/>
            </a:lvl1pPr>
          </a:lstStyle>
          <a:p>
            <a:pPr marL="0" lvl="0"/>
            <a:r>
              <a:rPr lang="en-US"/>
              <a:t>Click to edit Master title style</a:t>
            </a:r>
            <a:endParaRPr lang="en-US" dirty="0"/>
          </a:p>
        </p:txBody>
      </p:sp>
      <p:sp>
        <p:nvSpPr>
          <p:cNvPr id="10" name="Text Placeholder 9"/>
          <p:cNvSpPr>
            <a:spLocks noGrp="1"/>
          </p:cNvSpPr>
          <p:nvPr>
            <p:ph type="body" sz="quarter" idx="13"/>
          </p:nvPr>
        </p:nvSpPr>
        <p:spPr>
          <a:xfrm>
            <a:off x="684212" y="3928534"/>
            <a:ext cx="8534400" cy="838200"/>
          </a:xfrm>
        </p:spPr>
        <p:txBody>
          <a:bodyPr vert="horz" lIns="91440" tIns="45720" rIns="91440" bIns="45720" rtlCol="0" anchor="b">
            <a:normAutofit/>
          </a:bodyPr>
          <a:lstStyle>
            <a:lvl1pPr>
              <a:buNone/>
              <a:defRPr lang="en-US" sz="2400" b="0" cap="all"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684211" y="4766732"/>
            <a:ext cx="8534401" cy="1227667"/>
          </a:xfrm>
        </p:spPr>
        <p:txBody>
          <a:bodyPr anchor="t">
            <a:normAutofit/>
          </a:bodyPr>
          <a:lstStyle>
            <a:lvl1pPr marL="0" indent="0" algn="l">
              <a:buNone/>
              <a:defRPr sz="18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E94F954-2891-4788-BFF2-8E6CA84A569C}" type="datetimeFigureOut">
              <a:rPr lang="en-GB" smtClean="0"/>
              <a:t>12/02/2025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7BA1776-2B37-4F0F-8607-8E2F48CE6751}" type="slidenum">
              <a:rPr lang="en-GB" smtClean="0"/>
              <a:t>‹#›</a:t>
            </a:fld>
            <a:endParaRPr lang="en-GB"/>
          </a:p>
        </p:txBody>
      </p:sp>
    </p:spTree>
    <p:extLst>
      <p:ext uri="{BB962C8B-B14F-4D97-AF65-F5344CB8AC3E}">
        <p14:creationId xmlns:p14="http://schemas.microsoft.com/office/powerpoint/2010/main" val="60403192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E94F954-2891-4788-BFF2-8E6CA84A569C}" type="datetimeFigureOut">
              <a:rPr lang="en-GB" smtClean="0"/>
              <a:t>12/02/2025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7BA1776-2B37-4F0F-8607-8E2F48CE6751}" type="slidenum">
              <a:rPr lang="en-GB" smtClean="0"/>
              <a:t>‹#›</a:t>
            </a:fld>
            <a:endParaRPr lang="en-GB"/>
          </a:p>
        </p:txBody>
      </p:sp>
    </p:spTree>
    <p:extLst>
      <p:ext uri="{BB962C8B-B14F-4D97-AF65-F5344CB8AC3E}">
        <p14:creationId xmlns:p14="http://schemas.microsoft.com/office/powerpoint/2010/main" val="1070287699"/>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685212" y="685800"/>
            <a:ext cx="2057400" cy="45720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685800" y="685800"/>
            <a:ext cx="7823200" cy="5308600"/>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E94F954-2891-4788-BFF2-8E6CA84A569C}" type="datetimeFigureOut">
              <a:rPr lang="en-GB" smtClean="0"/>
              <a:t>12/02/2025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7BA1776-2B37-4F0F-8607-8E2F48CE6751}" type="slidenum">
              <a:rPr lang="en-GB" smtClean="0"/>
              <a:t>‹#›</a:t>
            </a:fld>
            <a:endParaRPr lang="en-GB"/>
          </a:p>
        </p:txBody>
      </p:sp>
    </p:spTree>
    <p:extLst>
      <p:ext uri="{BB962C8B-B14F-4D97-AF65-F5344CB8AC3E}">
        <p14:creationId xmlns:p14="http://schemas.microsoft.com/office/powerpoint/2010/main" val="60912541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2"/>
      </p:bgRef>
    </p:bg>
    <p:spTree>
      <p:nvGrpSpPr>
        <p:cNvPr id="1" name=""/>
        <p:cNvGrpSpPr/>
        <p:nvPr/>
      </p:nvGrpSpPr>
      <p:grpSpPr>
        <a:xfrm>
          <a:off x="0" y="0"/>
          <a:ext cx="0" cy="0"/>
          <a:chOff x="0" y="0"/>
          <a:chExt cx="0" cy="0"/>
        </a:xfrm>
      </p:grpSpPr>
      <p:grpSp>
        <p:nvGrpSpPr>
          <p:cNvPr id="7" name="Group 6"/>
          <p:cNvGrpSpPr/>
          <p:nvPr/>
        </p:nvGrpSpPr>
        <p:grpSpPr>
          <a:xfrm>
            <a:off x="9206969" y="2963333"/>
            <a:ext cx="2981858" cy="3208867"/>
            <a:chOff x="9206969" y="2963333"/>
            <a:chExt cx="2981858" cy="3208867"/>
          </a:xfrm>
        </p:grpSpPr>
        <p:cxnSp>
          <p:nvCxnSpPr>
            <p:cNvPr id="8" name="Straight Connector 7"/>
            <p:cNvCxnSpPr/>
            <p:nvPr/>
          </p:nvCxnSpPr>
          <p:spPr>
            <a:xfrm flipH="1">
              <a:off x="11276012" y="2963333"/>
              <a:ext cx="912814" cy="912812"/>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9" name="Straight Connector 8"/>
            <p:cNvCxnSpPr/>
            <p:nvPr/>
          </p:nvCxnSpPr>
          <p:spPr>
            <a:xfrm flipH="1">
              <a:off x="9206969" y="3190344"/>
              <a:ext cx="2981857" cy="2981856"/>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0" name="Straight Connector 9"/>
            <p:cNvCxnSpPr/>
            <p:nvPr/>
          </p:nvCxnSpPr>
          <p:spPr>
            <a:xfrm flipH="1">
              <a:off x="10292292" y="3285067"/>
              <a:ext cx="1896534" cy="1896533"/>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1" name="Straight Connector 10"/>
            <p:cNvCxnSpPr/>
            <p:nvPr/>
          </p:nvCxnSpPr>
          <p:spPr>
            <a:xfrm flipH="1">
              <a:off x="10443103" y="3131080"/>
              <a:ext cx="1745722" cy="1745720"/>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2" name="Straight Connector 11"/>
            <p:cNvCxnSpPr/>
            <p:nvPr/>
          </p:nvCxnSpPr>
          <p:spPr>
            <a:xfrm flipH="1">
              <a:off x="10918826" y="3683001"/>
              <a:ext cx="1270001" cy="1269999"/>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grpSp>
      <p:sp>
        <p:nvSpPr>
          <p:cNvPr id="2" name="Title Placeholder 1"/>
          <p:cNvSpPr>
            <a:spLocks noGrp="1"/>
          </p:cNvSpPr>
          <p:nvPr>
            <p:ph type="title"/>
          </p:nvPr>
        </p:nvSpPr>
        <p:spPr>
          <a:xfrm>
            <a:off x="684212" y="4487332"/>
            <a:ext cx="8534400" cy="1507067"/>
          </a:xfrm>
          <a:prstGeom prst="rect">
            <a:avLst/>
          </a:prstGeom>
          <a:effectLst/>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84212" y="685800"/>
            <a:ext cx="8534400" cy="3615267"/>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9904412" y="6172200"/>
            <a:ext cx="1600200" cy="365125"/>
          </a:xfrm>
          <a:prstGeom prst="rect">
            <a:avLst/>
          </a:prstGeom>
        </p:spPr>
        <p:txBody>
          <a:bodyPr vert="horz" lIns="91440" tIns="45720" rIns="91440" bIns="45720" rtlCol="0" anchor="t"/>
          <a:lstStyle>
            <a:lvl1pPr algn="r">
              <a:defRPr sz="1000" b="0" i="0">
                <a:solidFill>
                  <a:schemeClr val="bg2">
                    <a:lumMod val="50000"/>
                  </a:schemeClr>
                </a:solidFill>
                <a:effectLst/>
                <a:latin typeface="+mn-lt"/>
              </a:defRPr>
            </a:lvl1pPr>
          </a:lstStyle>
          <a:p>
            <a:fld id="{1E94F954-2891-4788-BFF2-8E6CA84A569C}" type="datetimeFigureOut">
              <a:rPr lang="en-GB" smtClean="0"/>
              <a:t>12/02/2025</a:t>
            </a:fld>
            <a:endParaRPr lang="en-GB"/>
          </a:p>
        </p:txBody>
      </p:sp>
      <p:sp>
        <p:nvSpPr>
          <p:cNvPr id="5" name="Footer Placeholder 4"/>
          <p:cNvSpPr>
            <a:spLocks noGrp="1"/>
          </p:cNvSpPr>
          <p:nvPr>
            <p:ph type="ftr" sz="quarter" idx="3"/>
          </p:nvPr>
        </p:nvSpPr>
        <p:spPr>
          <a:xfrm>
            <a:off x="684212" y="6172200"/>
            <a:ext cx="7543800" cy="365125"/>
          </a:xfrm>
          <a:prstGeom prst="rect">
            <a:avLst/>
          </a:prstGeom>
        </p:spPr>
        <p:txBody>
          <a:bodyPr vert="horz" lIns="91440" tIns="45720" rIns="91440" bIns="45720" rtlCol="0" anchor="t"/>
          <a:lstStyle>
            <a:lvl1pPr algn="l">
              <a:defRPr sz="1000" b="0" i="0">
                <a:solidFill>
                  <a:schemeClr val="bg2">
                    <a:lumMod val="50000"/>
                  </a:schemeClr>
                </a:solidFill>
                <a:effectLst/>
                <a:latin typeface="+mn-lt"/>
              </a:defRPr>
            </a:lvl1pPr>
          </a:lstStyle>
          <a:p>
            <a:endParaRPr lang="en-GB"/>
          </a:p>
        </p:txBody>
      </p:sp>
      <p:sp>
        <p:nvSpPr>
          <p:cNvPr id="6" name="Slide Number Placeholder 5"/>
          <p:cNvSpPr>
            <a:spLocks noGrp="1"/>
          </p:cNvSpPr>
          <p:nvPr>
            <p:ph type="sldNum" sz="quarter" idx="4"/>
          </p:nvPr>
        </p:nvSpPr>
        <p:spPr>
          <a:xfrm>
            <a:off x="10363200" y="5578475"/>
            <a:ext cx="1142245" cy="669925"/>
          </a:xfrm>
          <a:prstGeom prst="rect">
            <a:avLst/>
          </a:prstGeom>
        </p:spPr>
        <p:txBody>
          <a:bodyPr vert="horz" lIns="91440" tIns="45720" rIns="91440" bIns="45720" rtlCol="0" anchor="b"/>
          <a:lstStyle>
            <a:lvl1pPr algn="r">
              <a:defRPr sz="3200" b="0" i="0">
                <a:solidFill>
                  <a:schemeClr val="bg2">
                    <a:lumMod val="50000"/>
                  </a:schemeClr>
                </a:solidFill>
                <a:effectLst/>
                <a:latin typeface="+mn-lt"/>
              </a:defRPr>
            </a:lvl1pPr>
          </a:lstStyle>
          <a:p>
            <a:fld id="{87BA1776-2B37-4F0F-8607-8E2F48CE6751}" type="slidenum">
              <a:rPr lang="en-GB" smtClean="0"/>
              <a:t>‹#›</a:t>
            </a:fld>
            <a:endParaRPr lang="en-GB"/>
          </a:p>
        </p:txBody>
      </p:sp>
    </p:spTree>
    <p:extLst>
      <p:ext uri="{BB962C8B-B14F-4D97-AF65-F5344CB8AC3E}">
        <p14:creationId xmlns:p14="http://schemas.microsoft.com/office/powerpoint/2010/main" val="375739"/>
      </p:ext>
    </p:extLst>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Lst>
  <p:txStyles>
    <p:titleStyle>
      <a:lvl1pPr algn="l" defTabSz="457200" rtl="0" eaLnBrk="1" latinLnBrk="0" hangingPunct="1">
        <a:spcBef>
          <a:spcPct val="0"/>
        </a:spcBef>
        <a:buNone/>
        <a:defRPr sz="3600" kern="1200" cap="all">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2000" kern="1200" cap="none">
          <a:solidFill>
            <a:schemeClr val="bg2">
              <a:lumMod val="7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800" kern="1200" cap="none">
          <a:solidFill>
            <a:schemeClr val="bg2">
              <a:lumMod val="7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600" kern="1200" cap="none">
          <a:solidFill>
            <a:schemeClr val="bg2">
              <a:lumMod val="7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hyperlink" Target="https://www.gov.uk/government/publications/pace-code-g-2012/pace-code-g-2012-accessible" TargetMode="Externa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hyperlink" Target="https://www.gov.uk/government/news/teachers-most-vulnerable-to-false-accusations-according-to-new-research" TargetMode="Externa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hyperlink" Target="https://www.gov.uk/government/publications/pace-code-g-2012/pace-code-g-2012-accessible" TargetMode="External"/><Relationship Id="rId2" Type="http://schemas.openxmlformats.org/officeDocument/2006/relationships/hyperlink" Target="https://library.college.police.uk/docs/APPREF/ACPO-Position-Statement-Necessity-to-Arrest.pdf" TargetMode="External"/><Relationship Id="rId1" Type="http://schemas.openxmlformats.org/officeDocument/2006/relationships/slideLayout" Target="../slideLayouts/slideLayout2.xml"/><Relationship Id="rId4" Type="http://schemas.openxmlformats.org/officeDocument/2006/relationships/hyperlink" Target="https://www.gov.uk/government/statistics/criminal-justice-system-statistics-quarterly-june-2023/criminal-justice-statistics-quarterly-june-2023-html"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C06AD2-68A4-25C0-48A6-DF0BDE4C859D}"/>
              </a:ext>
            </a:extLst>
          </p:cNvPr>
          <p:cNvSpPr>
            <a:spLocks noGrp="1"/>
          </p:cNvSpPr>
          <p:nvPr>
            <p:ph type="ctrTitle"/>
          </p:nvPr>
        </p:nvSpPr>
        <p:spPr>
          <a:xfrm>
            <a:off x="1524000" y="1122362"/>
            <a:ext cx="9144000" cy="4571071"/>
          </a:xfrm>
        </p:spPr>
        <p:txBody>
          <a:bodyPr>
            <a:normAutofit/>
          </a:bodyPr>
          <a:lstStyle/>
          <a:p>
            <a:r>
              <a:rPr lang="en-GB" sz="4800" dirty="0"/>
              <a:t>Section 24 Police and Criminal Evidence Act 1984.</a:t>
            </a:r>
          </a:p>
        </p:txBody>
      </p:sp>
      <p:pic>
        <p:nvPicPr>
          <p:cNvPr id="5" name="Picture 4">
            <a:extLst>
              <a:ext uri="{FF2B5EF4-FFF2-40B4-BE49-F238E27FC236}">
                <a16:creationId xmlns:a16="http://schemas.microsoft.com/office/drawing/2014/main" id="{13BA642E-B782-F7C5-59C1-D0278BB0211A}"/>
              </a:ext>
            </a:extLst>
          </p:cNvPr>
          <p:cNvPicPr>
            <a:picLocks noChangeAspect="1"/>
          </p:cNvPicPr>
          <p:nvPr/>
        </p:nvPicPr>
        <p:blipFill>
          <a:blip r:embed="rId3"/>
          <a:stretch>
            <a:fillRect/>
          </a:stretch>
        </p:blipFill>
        <p:spPr>
          <a:xfrm>
            <a:off x="2215644" y="-61313"/>
            <a:ext cx="7668695" cy="3029373"/>
          </a:xfrm>
          <a:prstGeom prst="rect">
            <a:avLst/>
          </a:prstGeom>
        </p:spPr>
      </p:pic>
    </p:spTree>
    <p:extLst>
      <p:ext uri="{BB962C8B-B14F-4D97-AF65-F5344CB8AC3E}">
        <p14:creationId xmlns:p14="http://schemas.microsoft.com/office/powerpoint/2010/main" val="15854216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432988ED-3CF6-EA13-375E-4428D7D24500}"/>
              </a:ext>
            </a:extLst>
          </p:cNvPr>
          <p:cNvSpPr txBox="1"/>
          <p:nvPr/>
        </p:nvSpPr>
        <p:spPr>
          <a:xfrm>
            <a:off x="2553419" y="2722435"/>
            <a:ext cx="6096000" cy="2123658"/>
          </a:xfrm>
          <a:prstGeom prst="rect">
            <a:avLst/>
          </a:prstGeom>
          <a:noFill/>
        </p:spPr>
        <p:txBody>
          <a:bodyPr wrap="square">
            <a:spAutoFit/>
          </a:bodyPr>
          <a:lstStyle/>
          <a:p>
            <a:pPr algn="l"/>
            <a:r>
              <a:rPr lang="en-GB" sz="4400" b="0" i="0" dirty="0">
                <a:solidFill>
                  <a:srgbClr val="1E1E1E"/>
                </a:solidFill>
                <a:effectLst/>
                <a:latin typeface="arial" panose="020B0604020202020204" pitchFamily="34" charset="0"/>
              </a:rPr>
              <a:t>(1)A constable may arrest without a warrant—</a:t>
            </a:r>
          </a:p>
        </p:txBody>
      </p:sp>
    </p:spTree>
    <p:extLst>
      <p:ext uri="{BB962C8B-B14F-4D97-AF65-F5344CB8AC3E}">
        <p14:creationId xmlns:p14="http://schemas.microsoft.com/office/powerpoint/2010/main" val="411626414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6A429884-435A-7AFA-D28B-D11F8D312368}"/>
              </a:ext>
            </a:extLst>
          </p:cNvPr>
          <p:cNvSpPr>
            <a:spLocks noGrp="1"/>
          </p:cNvSpPr>
          <p:nvPr>
            <p:ph idx="1"/>
          </p:nvPr>
        </p:nvSpPr>
        <p:spPr>
          <a:xfrm>
            <a:off x="838200" y="989162"/>
            <a:ext cx="10515600" cy="5187801"/>
          </a:xfrm>
        </p:spPr>
        <p:txBody>
          <a:bodyPr>
            <a:normAutofit fontScale="92500" lnSpcReduction="10000"/>
          </a:bodyPr>
          <a:lstStyle/>
          <a:p>
            <a:pPr algn="l"/>
            <a:r>
              <a:rPr lang="en-GB" sz="4000" b="0" i="0" dirty="0">
                <a:solidFill>
                  <a:srgbClr val="1E1E1E"/>
                </a:solidFill>
                <a:effectLst/>
                <a:latin typeface="arial" panose="020B0604020202020204" pitchFamily="34" charset="0"/>
              </a:rPr>
              <a:t>(a)anyone who is </a:t>
            </a:r>
            <a:r>
              <a:rPr lang="en-GB" sz="4000" b="1" i="0" dirty="0">
                <a:solidFill>
                  <a:srgbClr val="1E1E1E"/>
                </a:solidFill>
                <a:effectLst/>
                <a:latin typeface="arial" panose="020B0604020202020204" pitchFamily="34" charset="0"/>
              </a:rPr>
              <a:t>about </a:t>
            </a:r>
            <a:r>
              <a:rPr lang="en-GB" sz="4000" b="0" i="0" dirty="0">
                <a:solidFill>
                  <a:srgbClr val="1E1E1E"/>
                </a:solidFill>
                <a:effectLst/>
                <a:latin typeface="arial" panose="020B0604020202020204" pitchFamily="34" charset="0"/>
              </a:rPr>
              <a:t>to commit an offence;</a:t>
            </a:r>
          </a:p>
          <a:p>
            <a:pPr algn="l"/>
            <a:r>
              <a:rPr lang="en-GB" sz="4000" b="0" i="0" dirty="0">
                <a:solidFill>
                  <a:srgbClr val="1E1E1E"/>
                </a:solidFill>
                <a:effectLst/>
                <a:latin typeface="arial" panose="020B0604020202020204" pitchFamily="34" charset="0"/>
              </a:rPr>
              <a:t>(b)anyone who is </a:t>
            </a:r>
            <a:r>
              <a:rPr lang="en-GB" sz="4000" b="1" i="0" dirty="0">
                <a:solidFill>
                  <a:srgbClr val="1E1E1E"/>
                </a:solidFill>
                <a:effectLst/>
                <a:latin typeface="arial" panose="020B0604020202020204" pitchFamily="34" charset="0"/>
              </a:rPr>
              <a:t>in the act </a:t>
            </a:r>
            <a:r>
              <a:rPr lang="en-GB" sz="4000" b="0" i="0" dirty="0">
                <a:solidFill>
                  <a:srgbClr val="1E1E1E"/>
                </a:solidFill>
                <a:effectLst/>
                <a:latin typeface="arial" panose="020B0604020202020204" pitchFamily="34" charset="0"/>
              </a:rPr>
              <a:t>of committing an offence;</a:t>
            </a:r>
          </a:p>
          <a:p>
            <a:pPr algn="l"/>
            <a:r>
              <a:rPr lang="en-GB" sz="4000" b="0" i="0" dirty="0">
                <a:solidFill>
                  <a:srgbClr val="1E1E1E"/>
                </a:solidFill>
                <a:effectLst/>
                <a:latin typeface="arial" panose="020B0604020202020204" pitchFamily="34" charset="0"/>
              </a:rPr>
              <a:t>(c)anyone whom he </a:t>
            </a:r>
            <a:r>
              <a:rPr lang="en-GB" sz="4000" b="1" i="0" dirty="0">
                <a:solidFill>
                  <a:srgbClr val="1E1E1E"/>
                </a:solidFill>
                <a:effectLst/>
                <a:latin typeface="arial" panose="020B0604020202020204" pitchFamily="34" charset="0"/>
              </a:rPr>
              <a:t>has reasonable grounds </a:t>
            </a:r>
            <a:r>
              <a:rPr lang="en-GB" sz="4000" b="0" i="0" dirty="0">
                <a:solidFill>
                  <a:srgbClr val="1E1E1E"/>
                </a:solidFill>
                <a:effectLst/>
                <a:latin typeface="arial" panose="020B0604020202020204" pitchFamily="34" charset="0"/>
              </a:rPr>
              <a:t>for suspecting </a:t>
            </a:r>
            <a:r>
              <a:rPr lang="en-GB" sz="4000" b="1" i="0" dirty="0">
                <a:solidFill>
                  <a:srgbClr val="1E1E1E"/>
                </a:solidFill>
                <a:effectLst/>
                <a:latin typeface="arial" panose="020B0604020202020204" pitchFamily="34" charset="0"/>
              </a:rPr>
              <a:t>to be about to commit an offence;</a:t>
            </a:r>
          </a:p>
          <a:p>
            <a:pPr algn="l"/>
            <a:r>
              <a:rPr lang="en-GB" sz="4000" b="0" i="0" dirty="0">
                <a:solidFill>
                  <a:srgbClr val="1E1E1E"/>
                </a:solidFill>
                <a:effectLst/>
                <a:latin typeface="arial" panose="020B0604020202020204" pitchFamily="34" charset="0"/>
              </a:rPr>
              <a:t>(d)anyone whom he </a:t>
            </a:r>
            <a:r>
              <a:rPr lang="en-GB" sz="4000" b="1" i="0" dirty="0">
                <a:solidFill>
                  <a:srgbClr val="1E1E1E"/>
                </a:solidFill>
                <a:effectLst/>
                <a:latin typeface="arial" panose="020B0604020202020204" pitchFamily="34" charset="0"/>
              </a:rPr>
              <a:t>has reasonable grounds </a:t>
            </a:r>
            <a:r>
              <a:rPr lang="en-GB" sz="4000" b="0" i="0" dirty="0">
                <a:solidFill>
                  <a:srgbClr val="1E1E1E"/>
                </a:solidFill>
                <a:effectLst/>
                <a:latin typeface="arial" panose="020B0604020202020204" pitchFamily="34" charset="0"/>
              </a:rPr>
              <a:t>for suspecting </a:t>
            </a:r>
            <a:r>
              <a:rPr lang="en-GB" sz="4000" b="1" i="0" dirty="0">
                <a:solidFill>
                  <a:srgbClr val="1E1E1E"/>
                </a:solidFill>
                <a:effectLst/>
                <a:latin typeface="arial" panose="020B0604020202020204" pitchFamily="34" charset="0"/>
              </a:rPr>
              <a:t>to be committing an offence</a:t>
            </a:r>
            <a:r>
              <a:rPr lang="en-GB" sz="4000" b="0" i="0" dirty="0">
                <a:solidFill>
                  <a:srgbClr val="1E1E1E"/>
                </a:solidFill>
                <a:effectLst/>
                <a:latin typeface="arial" panose="020B0604020202020204" pitchFamily="34" charset="0"/>
              </a:rPr>
              <a:t>.</a:t>
            </a:r>
          </a:p>
          <a:p>
            <a:endParaRPr lang="en-GB" dirty="0"/>
          </a:p>
        </p:txBody>
      </p:sp>
    </p:spTree>
    <p:extLst>
      <p:ext uri="{BB962C8B-B14F-4D97-AF65-F5344CB8AC3E}">
        <p14:creationId xmlns:p14="http://schemas.microsoft.com/office/powerpoint/2010/main" val="41711748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A4EF6BA7-AC41-E9EF-C3C0-9DF4AF038DB1}"/>
              </a:ext>
            </a:extLst>
          </p:cNvPr>
          <p:cNvSpPr txBox="1"/>
          <p:nvPr/>
        </p:nvSpPr>
        <p:spPr>
          <a:xfrm>
            <a:off x="3030747" y="966158"/>
            <a:ext cx="6113253" cy="4524315"/>
          </a:xfrm>
          <a:prstGeom prst="rect">
            <a:avLst/>
          </a:prstGeom>
          <a:noFill/>
        </p:spPr>
        <p:txBody>
          <a:bodyPr wrap="square">
            <a:spAutoFit/>
          </a:bodyPr>
          <a:lstStyle/>
          <a:p>
            <a:pPr algn="l"/>
            <a:r>
              <a:rPr lang="en-GB" sz="3600" b="0" i="0" dirty="0">
                <a:solidFill>
                  <a:srgbClr val="1E1E1E"/>
                </a:solidFill>
                <a:effectLst/>
                <a:latin typeface="arial" panose="020B0604020202020204" pitchFamily="34" charset="0"/>
              </a:rPr>
              <a:t>(2)If a constable </a:t>
            </a:r>
            <a:r>
              <a:rPr lang="en-GB" sz="3600" b="1" i="0" dirty="0">
                <a:solidFill>
                  <a:srgbClr val="1E1E1E"/>
                </a:solidFill>
                <a:effectLst/>
                <a:latin typeface="arial" panose="020B0604020202020204" pitchFamily="34" charset="0"/>
              </a:rPr>
              <a:t>has reasonable grounds </a:t>
            </a:r>
            <a:r>
              <a:rPr lang="en-GB" sz="3600" b="0" i="0" dirty="0">
                <a:solidFill>
                  <a:srgbClr val="1E1E1E"/>
                </a:solidFill>
                <a:effectLst/>
                <a:latin typeface="arial" panose="020B0604020202020204" pitchFamily="34" charset="0"/>
              </a:rPr>
              <a:t>for </a:t>
            </a:r>
            <a:r>
              <a:rPr lang="en-GB" sz="3600" b="1" i="0" dirty="0">
                <a:solidFill>
                  <a:srgbClr val="1E1E1E"/>
                </a:solidFill>
                <a:effectLst/>
                <a:latin typeface="arial" panose="020B0604020202020204" pitchFamily="34" charset="0"/>
              </a:rPr>
              <a:t>suspecting</a:t>
            </a:r>
            <a:r>
              <a:rPr lang="en-GB" sz="3600" b="0" i="0" dirty="0">
                <a:solidFill>
                  <a:srgbClr val="1E1E1E"/>
                </a:solidFill>
                <a:effectLst/>
                <a:latin typeface="arial" panose="020B0604020202020204" pitchFamily="34" charset="0"/>
              </a:rPr>
              <a:t> that an </a:t>
            </a:r>
            <a:r>
              <a:rPr lang="en-GB" sz="3600" b="1" i="0" dirty="0">
                <a:solidFill>
                  <a:srgbClr val="1E1E1E"/>
                </a:solidFill>
                <a:effectLst/>
                <a:latin typeface="arial" panose="020B0604020202020204" pitchFamily="34" charset="0"/>
              </a:rPr>
              <a:t>offence</a:t>
            </a:r>
            <a:r>
              <a:rPr lang="en-GB" sz="3600" b="0" i="0" dirty="0">
                <a:solidFill>
                  <a:srgbClr val="1E1E1E"/>
                </a:solidFill>
                <a:effectLst/>
                <a:latin typeface="arial" panose="020B0604020202020204" pitchFamily="34" charset="0"/>
              </a:rPr>
              <a:t> </a:t>
            </a:r>
            <a:r>
              <a:rPr lang="en-GB" sz="3600" b="1" i="0" dirty="0">
                <a:solidFill>
                  <a:srgbClr val="1E1E1E"/>
                </a:solidFill>
                <a:effectLst/>
                <a:latin typeface="arial" panose="020B0604020202020204" pitchFamily="34" charset="0"/>
              </a:rPr>
              <a:t>has been committed</a:t>
            </a:r>
            <a:r>
              <a:rPr lang="en-GB" sz="3600" b="0" i="0" dirty="0">
                <a:solidFill>
                  <a:srgbClr val="1E1E1E"/>
                </a:solidFill>
                <a:effectLst/>
                <a:latin typeface="arial" panose="020B0604020202020204" pitchFamily="34" charset="0"/>
              </a:rPr>
              <a:t>, he may arrest without a warrant </a:t>
            </a:r>
            <a:r>
              <a:rPr lang="en-GB" sz="3600" b="1" i="0" dirty="0">
                <a:solidFill>
                  <a:srgbClr val="1E1E1E"/>
                </a:solidFill>
                <a:effectLst/>
                <a:latin typeface="arial" panose="020B0604020202020204" pitchFamily="34" charset="0"/>
              </a:rPr>
              <a:t>anyone</a:t>
            </a:r>
            <a:r>
              <a:rPr lang="en-GB" sz="3600" b="0" i="0" dirty="0">
                <a:solidFill>
                  <a:srgbClr val="1E1E1E"/>
                </a:solidFill>
                <a:effectLst/>
                <a:latin typeface="arial" panose="020B0604020202020204" pitchFamily="34" charset="0"/>
              </a:rPr>
              <a:t> whom he has </a:t>
            </a:r>
            <a:r>
              <a:rPr lang="en-GB" sz="3600" b="1" i="0" dirty="0">
                <a:solidFill>
                  <a:srgbClr val="1E1E1E"/>
                </a:solidFill>
                <a:effectLst/>
                <a:latin typeface="arial" panose="020B0604020202020204" pitchFamily="34" charset="0"/>
              </a:rPr>
              <a:t>reasonable grounds</a:t>
            </a:r>
            <a:r>
              <a:rPr lang="en-GB" sz="3600" b="0" i="0" dirty="0">
                <a:solidFill>
                  <a:srgbClr val="1E1E1E"/>
                </a:solidFill>
                <a:effectLst/>
                <a:latin typeface="arial" panose="020B0604020202020204" pitchFamily="34" charset="0"/>
              </a:rPr>
              <a:t> to </a:t>
            </a:r>
            <a:r>
              <a:rPr lang="en-GB" sz="3600" b="1" i="0" dirty="0">
                <a:solidFill>
                  <a:srgbClr val="1E1E1E"/>
                </a:solidFill>
                <a:effectLst/>
                <a:latin typeface="arial" panose="020B0604020202020204" pitchFamily="34" charset="0"/>
              </a:rPr>
              <a:t>suspect</a:t>
            </a:r>
            <a:r>
              <a:rPr lang="en-GB" sz="3600" b="0" i="0" dirty="0">
                <a:solidFill>
                  <a:srgbClr val="1E1E1E"/>
                </a:solidFill>
                <a:effectLst/>
                <a:latin typeface="arial" panose="020B0604020202020204" pitchFamily="34" charset="0"/>
              </a:rPr>
              <a:t> of </a:t>
            </a:r>
            <a:r>
              <a:rPr lang="en-GB" sz="3600" b="1" i="0" dirty="0">
                <a:solidFill>
                  <a:srgbClr val="1E1E1E"/>
                </a:solidFill>
                <a:effectLst/>
                <a:latin typeface="arial" panose="020B0604020202020204" pitchFamily="34" charset="0"/>
              </a:rPr>
              <a:t>being guilty </a:t>
            </a:r>
            <a:r>
              <a:rPr lang="en-GB" sz="3600" b="0" i="0" dirty="0">
                <a:solidFill>
                  <a:srgbClr val="1E1E1E"/>
                </a:solidFill>
                <a:effectLst/>
                <a:latin typeface="arial" panose="020B0604020202020204" pitchFamily="34" charset="0"/>
              </a:rPr>
              <a:t>of it.</a:t>
            </a:r>
          </a:p>
        </p:txBody>
      </p:sp>
    </p:spTree>
    <p:extLst>
      <p:ext uri="{BB962C8B-B14F-4D97-AF65-F5344CB8AC3E}">
        <p14:creationId xmlns:p14="http://schemas.microsoft.com/office/powerpoint/2010/main" val="21245359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9DA7AA45-6444-3ADB-626D-6D9D4D4E9CE5}"/>
              </a:ext>
            </a:extLst>
          </p:cNvPr>
          <p:cNvSpPr txBox="1"/>
          <p:nvPr/>
        </p:nvSpPr>
        <p:spPr>
          <a:xfrm>
            <a:off x="2950234" y="1247955"/>
            <a:ext cx="6193766" cy="1754326"/>
          </a:xfrm>
          <a:prstGeom prst="rect">
            <a:avLst/>
          </a:prstGeom>
          <a:noFill/>
        </p:spPr>
        <p:txBody>
          <a:bodyPr wrap="square">
            <a:spAutoFit/>
          </a:bodyPr>
          <a:lstStyle/>
          <a:p>
            <a:pPr algn="l"/>
            <a:r>
              <a:rPr lang="en-GB" sz="3600" b="0" i="0" dirty="0">
                <a:solidFill>
                  <a:srgbClr val="1E1E1E"/>
                </a:solidFill>
                <a:effectLst/>
                <a:latin typeface="arial" panose="020B0604020202020204" pitchFamily="34" charset="0"/>
              </a:rPr>
              <a:t>(3)If an offence </a:t>
            </a:r>
            <a:r>
              <a:rPr lang="en-GB" sz="3600" b="1" i="0" dirty="0">
                <a:solidFill>
                  <a:srgbClr val="1E1E1E"/>
                </a:solidFill>
                <a:effectLst/>
                <a:latin typeface="arial" panose="020B0604020202020204" pitchFamily="34" charset="0"/>
              </a:rPr>
              <a:t>has been </a:t>
            </a:r>
            <a:r>
              <a:rPr lang="en-GB" sz="3600" b="0" i="0" dirty="0">
                <a:solidFill>
                  <a:srgbClr val="1E1E1E"/>
                </a:solidFill>
                <a:effectLst/>
                <a:latin typeface="arial" panose="020B0604020202020204" pitchFamily="34" charset="0"/>
              </a:rPr>
              <a:t>committed, a constable may arrest without a warrant—</a:t>
            </a:r>
          </a:p>
        </p:txBody>
      </p:sp>
    </p:spTree>
    <p:extLst>
      <p:ext uri="{BB962C8B-B14F-4D97-AF65-F5344CB8AC3E}">
        <p14:creationId xmlns:p14="http://schemas.microsoft.com/office/powerpoint/2010/main" val="366089118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E83071F1-414B-A5DD-C56E-1FA15D5CCC68}"/>
              </a:ext>
            </a:extLst>
          </p:cNvPr>
          <p:cNvSpPr txBox="1"/>
          <p:nvPr/>
        </p:nvSpPr>
        <p:spPr>
          <a:xfrm>
            <a:off x="3283788" y="1046672"/>
            <a:ext cx="5860211" cy="3416320"/>
          </a:xfrm>
          <a:prstGeom prst="rect">
            <a:avLst/>
          </a:prstGeom>
          <a:noFill/>
        </p:spPr>
        <p:txBody>
          <a:bodyPr wrap="square">
            <a:spAutoFit/>
          </a:bodyPr>
          <a:lstStyle/>
          <a:p>
            <a:pPr algn="l"/>
            <a:r>
              <a:rPr lang="en-GB" sz="3600" b="0" i="0" dirty="0">
                <a:solidFill>
                  <a:srgbClr val="1E1E1E"/>
                </a:solidFill>
                <a:effectLst/>
                <a:latin typeface="arial" panose="020B0604020202020204" pitchFamily="34" charset="0"/>
              </a:rPr>
              <a:t>(a)anyone </a:t>
            </a:r>
            <a:r>
              <a:rPr lang="en-GB" sz="3600" b="1" i="0" dirty="0">
                <a:solidFill>
                  <a:srgbClr val="1E1E1E"/>
                </a:solidFill>
                <a:effectLst/>
                <a:latin typeface="arial" panose="020B0604020202020204" pitchFamily="34" charset="0"/>
              </a:rPr>
              <a:t>who is guilty </a:t>
            </a:r>
            <a:r>
              <a:rPr lang="en-GB" sz="3600" b="0" i="0" dirty="0">
                <a:solidFill>
                  <a:srgbClr val="1E1E1E"/>
                </a:solidFill>
                <a:effectLst/>
                <a:latin typeface="arial" panose="020B0604020202020204" pitchFamily="34" charset="0"/>
              </a:rPr>
              <a:t>of the offence;</a:t>
            </a:r>
          </a:p>
          <a:p>
            <a:pPr algn="l"/>
            <a:r>
              <a:rPr lang="en-GB" sz="3600" b="0" i="0" dirty="0">
                <a:solidFill>
                  <a:srgbClr val="1E1E1E"/>
                </a:solidFill>
                <a:effectLst/>
                <a:latin typeface="arial" panose="020B0604020202020204" pitchFamily="34" charset="0"/>
              </a:rPr>
              <a:t>(b)anyone </a:t>
            </a:r>
            <a:r>
              <a:rPr lang="en-GB" sz="3600" b="1" i="0" dirty="0">
                <a:solidFill>
                  <a:srgbClr val="1E1E1E"/>
                </a:solidFill>
                <a:effectLst/>
                <a:latin typeface="arial" panose="020B0604020202020204" pitchFamily="34" charset="0"/>
              </a:rPr>
              <a:t>whom he has reasonable grounds </a:t>
            </a:r>
            <a:r>
              <a:rPr lang="en-GB" sz="3600" b="0" i="0" dirty="0">
                <a:solidFill>
                  <a:srgbClr val="1E1E1E"/>
                </a:solidFill>
                <a:effectLst/>
                <a:latin typeface="arial" panose="020B0604020202020204" pitchFamily="34" charset="0"/>
              </a:rPr>
              <a:t>for suspecting to be </a:t>
            </a:r>
            <a:r>
              <a:rPr lang="en-GB" sz="3600" b="1" i="0" dirty="0">
                <a:solidFill>
                  <a:srgbClr val="1E1E1E"/>
                </a:solidFill>
                <a:effectLst/>
                <a:latin typeface="arial" panose="020B0604020202020204" pitchFamily="34" charset="0"/>
              </a:rPr>
              <a:t>guilty of it</a:t>
            </a:r>
            <a:r>
              <a:rPr lang="en-GB" sz="3600" b="0" i="0" dirty="0">
                <a:solidFill>
                  <a:srgbClr val="1E1E1E"/>
                </a:solidFill>
                <a:effectLst/>
                <a:latin typeface="arial" panose="020B0604020202020204" pitchFamily="34" charset="0"/>
              </a:rPr>
              <a:t>.</a:t>
            </a:r>
          </a:p>
        </p:txBody>
      </p:sp>
    </p:spTree>
    <p:extLst>
      <p:ext uri="{BB962C8B-B14F-4D97-AF65-F5344CB8AC3E}">
        <p14:creationId xmlns:p14="http://schemas.microsoft.com/office/powerpoint/2010/main" val="258744142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9DA65335-76CF-4AC5-70BC-4E42C2EA7F52}"/>
              </a:ext>
            </a:extLst>
          </p:cNvPr>
          <p:cNvSpPr>
            <a:spLocks noGrp="1"/>
          </p:cNvSpPr>
          <p:nvPr>
            <p:ph idx="1"/>
          </p:nvPr>
        </p:nvSpPr>
        <p:spPr/>
        <p:txBody>
          <a:bodyPr>
            <a:normAutofit fontScale="92500" lnSpcReduction="10000"/>
          </a:bodyPr>
          <a:lstStyle/>
          <a:p>
            <a:r>
              <a:rPr lang="en-GB" sz="2800" b="1" i="0" dirty="0">
                <a:solidFill>
                  <a:srgbClr val="1E1E1E"/>
                </a:solidFill>
                <a:effectLst/>
                <a:latin typeface="arial" panose="020B0604020202020204" pitchFamily="34" charset="0"/>
              </a:rPr>
              <a:t>(4)But the power of summary arrest conferred by subsection (1), (2) or (3) is exercisable only if the constable has reasonable grounds for believing that for any of the reasons mentioned in subsection (5) it is necessary to arrest the person in question.</a:t>
            </a:r>
          </a:p>
          <a:p>
            <a:endParaRPr lang="en-GB" dirty="0"/>
          </a:p>
          <a:p>
            <a:endParaRPr lang="en-GB" dirty="0"/>
          </a:p>
          <a:p>
            <a:r>
              <a:rPr lang="en-GB" dirty="0"/>
              <a:t>(See also code G of PACE1984).</a:t>
            </a:r>
          </a:p>
        </p:txBody>
      </p:sp>
    </p:spTree>
    <p:extLst>
      <p:ext uri="{BB962C8B-B14F-4D97-AF65-F5344CB8AC3E}">
        <p14:creationId xmlns:p14="http://schemas.microsoft.com/office/powerpoint/2010/main" val="378548511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AD073F5D-32C8-F174-D52A-7DCF87D7D3FF}"/>
              </a:ext>
            </a:extLst>
          </p:cNvPr>
          <p:cNvSpPr>
            <a:spLocks noGrp="1"/>
          </p:cNvSpPr>
          <p:nvPr>
            <p:ph idx="1"/>
          </p:nvPr>
        </p:nvSpPr>
        <p:spPr>
          <a:xfrm>
            <a:off x="838200" y="782128"/>
            <a:ext cx="10515600" cy="5394835"/>
          </a:xfrm>
        </p:spPr>
        <p:txBody>
          <a:bodyPr>
            <a:normAutofit/>
          </a:bodyPr>
          <a:lstStyle/>
          <a:p>
            <a:r>
              <a:rPr lang="en-GB" sz="4800" b="1" dirty="0"/>
              <a:t>Why do you think there needs to be a necessity to arrest?</a:t>
            </a:r>
          </a:p>
        </p:txBody>
      </p:sp>
    </p:spTree>
    <p:extLst>
      <p:ext uri="{BB962C8B-B14F-4D97-AF65-F5344CB8AC3E}">
        <p14:creationId xmlns:p14="http://schemas.microsoft.com/office/powerpoint/2010/main" val="357645883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3FA8A332-A8C0-CD66-DE4E-09585A3B8304}"/>
              </a:ext>
            </a:extLst>
          </p:cNvPr>
          <p:cNvSpPr txBox="1"/>
          <p:nvPr/>
        </p:nvSpPr>
        <p:spPr>
          <a:xfrm>
            <a:off x="3048000" y="3245771"/>
            <a:ext cx="6096000" cy="646331"/>
          </a:xfrm>
          <a:prstGeom prst="rect">
            <a:avLst/>
          </a:prstGeom>
          <a:noFill/>
        </p:spPr>
        <p:txBody>
          <a:bodyPr wrap="square">
            <a:spAutoFit/>
          </a:bodyPr>
          <a:lstStyle/>
          <a:p>
            <a:pPr algn="l"/>
            <a:r>
              <a:rPr lang="en-GB" sz="3600" b="0" i="0" dirty="0">
                <a:solidFill>
                  <a:srgbClr val="1E1E1E"/>
                </a:solidFill>
                <a:effectLst/>
                <a:latin typeface="arial" panose="020B0604020202020204" pitchFamily="34" charset="0"/>
              </a:rPr>
              <a:t>(5)The reasons are—</a:t>
            </a:r>
          </a:p>
        </p:txBody>
      </p:sp>
    </p:spTree>
    <p:extLst>
      <p:ext uri="{BB962C8B-B14F-4D97-AF65-F5344CB8AC3E}">
        <p14:creationId xmlns:p14="http://schemas.microsoft.com/office/powerpoint/2010/main" val="406277689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8C27B3F0-DFDF-7135-3EBB-A30F25D0C1E5}"/>
              </a:ext>
            </a:extLst>
          </p:cNvPr>
          <p:cNvSpPr>
            <a:spLocks noGrp="1"/>
          </p:cNvSpPr>
          <p:nvPr>
            <p:ph idx="1"/>
          </p:nvPr>
        </p:nvSpPr>
        <p:spPr/>
        <p:txBody>
          <a:bodyPr/>
          <a:lstStyle/>
          <a:p>
            <a:r>
              <a:rPr lang="en-GB" sz="2800" b="0" i="0" dirty="0">
                <a:solidFill>
                  <a:srgbClr val="1E1E1E"/>
                </a:solidFill>
                <a:effectLst/>
                <a:latin typeface="arial" panose="020B0604020202020204" pitchFamily="34" charset="0"/>
              </a:rPr>
              <a:t>(a)to enable the name of the person in question to be ascertained (in the case where the constable does not know, and cannot readily ascertain, the person's name, or has reasonable grounds for doubting whether a name given by the person as his name is his real name);</a:t>
            </a:r>
          </a:p>
          <a:p>
            <a:endParaRPr lang="en-GB" dirty="0"/>
          </a:p>
        </p:txBody>
      </p:sp>
    </p:spTree>
    <p:extLst>
      <p:ext uri="{BB962C8B-B14F-4D97-AF65-F5344CB8AC3E}">
        <p14:creationId xmlns:p14="http://schemas.microsoft.com/office/powerpoint/2010/main" val="332422538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67B13DA1-12F6-BE92-15E3-62DA54051257}"/>
              </a:ext>
            </a:extLst>
          </p:cNvPr>
          <p:cNvSpPr txBox="1"/>
          <p:nvPr/>
        </p:nvSpPr>
        <p:spPr>
          <a:xfrm>
            <a:off x="3048000" y="3245771"/>
            <a:ext cx="6096000" cy="1754326"/>
          </a:xfrm>
          <a:prstGeom prst="rect">
            <a:avLst/>
          </a:prstGeom>
          <a:noFill/>
        </p:spPr>
        <p:txBody>
          <a:bodyPr wrap="square">
            <a:spAutoFit/>
          </a:bodyPr>
          <a:lstStyle/>
          <a:p>
            <a:pPr algn="l"/>
            <a:r>
              <a:rPr lang="en-GB" sz="3600" b="0" i="0" dirty="0">
                <a:solidFill>
                  <a:srgbClr val="1E1E1E"/>
                </a:solidFill>
                <a:effectLst/>
                <a:latin typeface="arial" panose="020B0604020202020204" pitchFamily="34" charset="0"/>
              </a:rPr>
              <a:t>(b)correspondingly as regards the person's address;</a:t>
            </a:r>
          </a:p>
        </p:txBody>
      </p:sp>
    </p:spTree>
    <p:extLst>
      <p:ext uri="{BB962C8B-B14F-4D97-AF65-F5344CB8AC3E}">
        <p14:creationId xmlns:p14="http://schemas.microsoft.com/office/powerpoint/2010/main" val="95284801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09A043D-6ED0-DBF7-F310-464255B3108E}"/>
              </a:ext>
            </a:extLst>
          </p:cNvPr>
          <p:cNvSpPr>
            <a:spLocks noGrp="1"/>
          </p:cNvSpPr>
          <p:nvPr>
            <p:ph idx="1"/>
          </p:nvPr>
        </p:nvSpPr>
        <p:spPr/>
        <p:txBody>
          <a:bodyPr/>
          <a:lstStyle/>
          <a:p>
            <a:r>
              <a:rPr lang="en-GB" sz="3600" b="0" i="0" dirty="0">
                <a:solidFill>
                  <a:srgbClr val="1E1E1E"/>
                </a:solidFill>
                <a:effectLst/>
                <a:latin typeface="arial" panose="020B0604020202020204" pitchFamily="34" charset="0"/>
              </a:rPr>
              <a:t>(c)to prevent the person in question—</a:t>
            </a:r>
          </a:p>
          <a:p>
            <a:endParaRPr lang="en-GB" dirty="0"/>
          </a:p>
        </p:txBody>
      </p:sp>
    </p:spTree>
    <p:extLst>
      <p:ext uri="{BB962C8B-B14F-4D97-AF65-F5344CB8AC3E}">
        <p14:creationId xmlns:p14="http://schemas.microsoft.com/office/powerpoint/2010/main" val="21342929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E81B00A0-7ED5-F2D4-1879-1CFCBB227F20}"/>
              </a:ext>
            </a:extLst>
          </p:cNvPr>
          <p:cNvSpPr txBox="1"/>
          <p:nvPr/>
        </p:nvSpPr>
        <p:spPr>
          <a:xfrm>
            <a:off x="3048000" y="3245771"/>
            <a:ext cx="6096000" cy="1938992"/>
          </a:xfrm>
          <a:prstGeom prst="rect">
            <a:avLst/>
          </a:prstGeom>
          <a:noFill/>
        </p:spPr>
        <p:txBody>
          <a:bodyPr wrap="square">
            <a:spAutoFit/>
          </a:bodyPr>
          <a:lstStyle/>
          <a:p>
            <a:pPr algn="l"/>
            <a:r>
              <a:rPr lang="en-GB" sz="4000" b="0" i="0" dirty="0">
                <a:solidFill>
                  <a:srgbClr val="1E1E1E"/>
                </a:solidFill>
                <a:effectLst/>
                <a:latin typeface="arial" panose="020B0604020202020204" pitchFamily="34" charset="0"/>
              </a:rPr>
              <a:t>(</a:t>
            </a:r>
            <a:r>
              <a:rPr lang="en-GB" sz="4000" b="0" i="0" dirty="0" err="1">
                <a:solidFill>
                  <a:srgbClr val="1E1E1E"/>
                </a:solidFill>
                <a:effectLst/>
                <a:latin typeface="arial" panose="020B0604020202020204" pitchFamily="34" charset="0"/>
              </a:rPr>
              <a:t>i</a:t>
            </a:r>
            <a:r>
              <a:rPr lang="en-GB" sz="4000" b="0" i="0" dirty="0">
                <a:solidFill>
                  <a:srgbClr val="1E1E1E"/>
                </a:solidFill>
                <a:effectLst/>
                <a:latin typeface="arial" panose="020B0604020202020204" pitchFamily="34" charset="0"/>
              </a:rPr>
              <a:t>)causing physical injury to himself or any other person;</a:t>
            </a:r>
          </a:p>
        </p:txBody>
      </p:sp>
    </p:spTree>
    <p:extLst>
      <p:ext uri="{BB962C8B-B14F-4D97-AF65-F5344CB8AC3E}">
        <p14:creationId xmlns:p14="http://schemas.microsoft.com/office/powerpoint/2010/main" val="321073124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CEC580C6-4700-30FC-A070-760AAB93529B}"/>
              </a:ext>
            </a:extLst>
          </p:cNvPr>
          <p:cNvSpPr txBox="1"/>
          <p:nvPr/>
        </p:nvSpPr>
        <p:spPr>
          <a:xfrm>
            <a:off x="3485071" y="3153756"/>
            <a:ext cx="6096000" cy="646331"/>
          </a:xfrm>
          <a:prstGeom prst="rect">
            <a:avLst/>
          </a:prstGeom>
          <a:noFill/>
        </p:spPr>
        <p:txBody>
          <a:bodyPr wrap="square">
            <a:spAutoFit/>
          </a:bodyPr>
          <a:lstStyle/>
          <a:p>
            <a:pPr algn="l"/>
            <a:r>
              <a:rPr lang="en-GB" sz="3600" b="0" i="0" dirty="0">
                <a:solidFill>
                  <a:srgbClr val="1E1E1E"/>
                </a:solidFill>
                <a:effectLst/>
                <a:latin typeface="arial" panose="020B0604020202020204" pitchFamily="34" charset="0"/>
              </a:rPr>
              <a:t>(ii)suffering physical injury;</a:t>
            </a:r>
          </a:p>
        </p:txBody>
      </p:sp>
    </p:spTree>
    <p:extLst>
      <p:ext uri="{BB962C8B-B14F-4D97-AF65-F5344CB8AC3E}">
        <p14:creationId xmlns:p14="http://schemas.microsoft.com/office/powerpoint/2010/main" val="14828375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AF04F265-AF7B-4CD3-DFA7-9674C9C5628C}"/>
              </a:ext>
            </a:extLst>
          </p:cNvPr>
          <p:cNvSpPr txBox="1"/>
          <p:nvPr/>
        </p:nvSpPr>
        <p:spPr>
          <a:xfrm>
            <a:off x="3048000" y="3245771"/>
            <a:ext cx="6096000" cy="1200329"/>
          </a:xfrm>
          <a:prstGeom prst="rect">
            <a:avLst/>
          </a:prstGeom>
          <a:noFill/>
        </p:spPr>
        <p:txBody>
          <a:bodyPr wrap="square">
            <a:spAutoFit/>
          </a:bodyPr>
          <a:lstStyle/>
          <a:p>
            <a:pPr algn="l"/>
            <a:r>
              <a:rPr lang="en-GB" sz="3600" b="0" i="0" dirty="0">
                <a:solidFill>
                  <a:srgbClr val="1E1E1E"/>
                </a:solidFill>
                <a:effectLst/>
                <a:latin typeface="arial" panose="020B0604020202020204" pitchFamily="34" charset="0"/>
              </a:rPr>
              <a:t>(iii)causing loss of or damage to property;</a:t>
            </a:r>
          </a:p>
        </p:txBody>
      </p:sp>
    </p:spTree>
    <p:extLst>
      <p:ext uri="{BB962C8B-B14F-4D97-AF65-F5344CB8AC3E}">
        <p14:creationId xmlns:p14="http://schemas.microsoft.com/office/powerpoint/2010/main" val="324311561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F5E3B12F-B074-53A9-C128-1AB7ADDEE722}"/>
              </a:ext>
            </a:extLst>
          </p:cNvPr>
          <p:cNvSpPr txBox="1"/>
          <p:nvPr/>
        </p:nvSpPr>
        <p:spPr>
          <a:xfrm>
            <a:off x="3048000" y="3107272"/>
            <a:ext cx="6096000" cy="2308324"/>
          </a:xfrm>
          <a:prstGeom prst="rect">
            <a:avLst/>
          </a:prstGeom>
          <a:noFill/>
        </p:spPr>
        <p:txBody>
          <a:bodyPr wrap="square">
            <a:spAutoFit/>
          </a:bodyPr>
          <a:lstStyle/>
          <a:p>
            <a:pPr algn="l"/>
            <a:r>
              <a:rPr lang="en-GB" sz="3600" b="0" i="0" dirty="0">
                <a:solidFill>
                  <a:srgbClr val="1E1E1E"/>
                </a:solidFill>
                <a:effectLst/>
                <a:latin typeface="arial" panose="020B0604020202020204" pitchFamily="34" charset="0"/>
              </a:rPr>
              <a:t>(iv)committing an offence against public decency (subject to subsection (6)); or</a:t>
            </a:r>
          </a:p>
        </p:txBody>
      </p:sp>
    </p:spTree>
    <p:extLst>
      <p:ext uri="{BB962C8B-B14F-4D97-AF65-F5344CB8AC3E}">
        <p14:creationId xmlns:p14="http://schemas.microsoft.com/office/powerpoint/2010/main" val="42147612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31617678-AA84-527A-8C48-D5B2CB14CC86}"/>
              </a:ext>
            </a:extLst>
          </p:cNvPr>
          <p:cNvSpPr txBox="1"/>
          <p:nvPr/>
        </p:nvSpPr>
        <p:spPr>
          <a:xfrm>
            <a:off x="3048000" y="3245771"/>
            <a:ext cx="6096000" cy="1200329"/>
          </a:xfrm>
          <a:prstGeom prst="rect">
            <a:avLst/>
          </a:prstGeom>
          <a:noFill/>
        </p:spPr>
        <p:txBody>
          <a:bodyPr wrap="square">
            <a:spAutoFit/>
          </a:bodyPr>
          <a:lstStyle/>
          <a:p>
            <a:pPr algn="l"/>
            <a:r>
              <a:rPr lang="en-GB" sz="3600" b="0" i="0" dirty="0">
                <a:solidFill>
                  <a:srgbClr val="1E1E1E"/>
                </a:solidFill>
                <a:effectLst/>
                <a:latin typeface="arial" panose="020B0604020202020204" pitchFamily="34" charset="0"/>
              </a:rPr>
              <a:t>(v)causing an unlawful obstruction of the highway;</a:t>
            </a:r>
          </a:p>
        </p:txBody>
      </p:sp>
    </p:spTree>
    <p:extLst>
      <p:ext uri="{BB962C8B-B14F-4D97-AF65-F5344CB8AC3E}">
        <p14:creationId xmlns:p14="http://schemas.microsoft.com/office/powerpoint/2010/main" val="176666695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8CA936A-A3F9-3B44-CEA9-50D30C62FC5C}"/>
              </a:ext>
            </a:extLst>
          </p:cNvPr>
          <p:cNvSpPr>
            <a:spLocks noGrp="1"/>
          </p:cNvSpPr>
          <p:nvPr>
            <p:ph idx="1"/>
          </p:nvPr>
        </p:nvSpPr>
        <p:spPr/>
        <p:txBody>
          <a:bodyPr/>
          <a:lstStyle/>
          <a:p>
            <a:r>
              <a:rPr lang="en-GB" sz="3600" b="0" i="0" dirty="0">
                <a:solidFill>
                  <a:srgbClr val="1E1E1E"/>
                </a:solidFill>
                <a:effectLst/>
                <a:latin typeface="arial" panose="020B0604020202020204" pitchFamily="34" charset="0"/>
              </a:rPr>
              <a:t>(d)to protect a child or other vulnerable person from the person in question;</a:t>
            </a:r>
          </a:p>
          <a:p>
            <a:endParaRPr lang="en-GB" dirty="0"/>
          </a:p>
        </p:txBody>
      </p:sp>
    </p:spTree>
    <p:extLst>
      <p:ext uri="{BB962C8B-B14F-4D97-AF65-F5344CB8AC3E}">
        <p14:creationId xmlns:p14="http://schemas.microsoft.com/office/powerpoint/2010/main" val="265446291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308ED422-47F8-1C28-81E0-C0E0389CB425}"/>
              </a:ext>
            </a:extLst>
          </p:cNvPr>
          <p:cNvSpPr txBox="1"/>
          <p:nvPr/>
        </p:nvSpPr>
        <p:spPr>
          <a:xfrm>
            <a:off x="3048000" y="3107272"/>
            <a:ext cx="6096000" cy="2308324"/>
          </a:xfrm>
          <a:prstGeom prst="rect">
            <a:avLst/>
          </a:prstGeom>
          <a:noFill/>
        </p:spPr>
        <p:txBody>
          <a:bodyPr wrap="square">
            <a:spAutoFit/>
          </a:bodyPr>
          <a:lstStyle/>
          <a:p>
            <a:pPr algn="l"/>
            <a:r>
              <a:rPr lang="en-GB" sz="3600" b="0" i="0" dirty="0">
                <a:solidFill>
                  <a:srgbClr val="1E1E1E"/>
                </a:solidFill>
                <a:effectLst/>
                <a:latin typeface="arial" panose="020B0604020202020204" pitchFamily="34" charset="0"/>
              </a:rPr>
              <a:t>(e)to allow the prompt and effective investigation of the offence or of the conduct of the person in question;</a:t>
            </a:r>
          </a:p>
        </p:txBody>
      </p:sp>
    </p:spTree>
    <p:extLst>
      <p:ext uri="{BB962C8B-B14F-4D97-AF65-F5344CB8AC3E}">
        <p14:creationId xmlns:p14="http://schemas.microsoft.com/office/powerpoint/2010/main" val="178328207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BADB2B46-212B-9574-800A-2C464A553668}"/>
              </a:ext>
            </a:extLst>
          </p:cNvPr>
          <p:cNvSpPr txBox="1"/>
          <p:nvPr/>
        </p:nvSpPr>
        <p:spPr>
          <a:xfrm>
            <a:off x="3186022" y="1092679"/>
            <a:ext cx="5957977" cy="2862322"/>
          </a:xfrm>
          <a:prstGeom prst="rect">
            <a:avLst/>
          </a:prstGeom>
          <a:noFill/>
        </p:spPr>
        <p:txBody>
          <a:bodyPr wrap="square">
            <a:spAutoFit/>
          </a:bodyPr>
          <a:lstStyle/>
          <a:p>
            <a:pPr algn="l"/>
            <a:r>
              <a:rPr lang="en-GB" sz="3600" b="0" i="0" dirty="0">
                <a:solidFill>
                  <a:srgbClr val="1E1E1E"/>
                </a:solidFill>
                <a:effectLst/>
                <a:latin typeface="arial" panose="020B0604020202020204" pitchFamily="34" charset="0"/>
              </a:rPr>
              <a:t>(f)to prevent any prosecution for the offence from being hindered by the disappearance of the person in question.</a:t>
            </a:r>
          </a:p>
        </p:txBody>
      </p:sp>
    </p:spTree>
    <p:extLst>
      <p:ext uri="{BB962C8B-B14F-4D97-AF65-F5344CB8AC3E}">
        <p14:creationId xmlns:p14="http://schemas.microsoft.com/office/powerpoint/2010/main" val="1653174415"/>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156339-6F85-696F-EE71-A3252F6A199E}"/>
              </a:ext>
            </a:extLst>
          </p:cNvPr>
          <p:cNvSpPr>
            <a:spLocks noGrp="1"/>
          </p:cNvSpPr>
          <p:nvPr>
            <p:ph type="title"/>
          </p:nvPr>
        </p:nvSpPr>
        <p:spPr/>
        <p:txBody>
          <a:bodyPr/>
          <a:lstStyle/>
          <a:p>
            <a:r>
              <a:rPr lang="en-GB" dirty="0"/>
              <a:t>Case Exercise 1</a:t>
            </a:r>
          </a:p>
        </p:txBody>
      </p:sp>
      <p:sp>
        <p:nvSpPr>
          <p:cNvPr id="3" name="Content Placeholder 2">
            <a:extLst>
              <a:ext uri="{FF2B5EF4-FFF2-40B4-BE49-F238E27FC236}">
                <a16:creationId xmlns:a16="http://schemas.microsoft.com/office/drawing/2014/main" id="{A9AA2080-0832-9CE3-CD6E-B2BD1A1D4903}"/>
              </a:ext>
            </a:extLst>
          </p:cNvPr>
          <p:cNvSpPr>
            <a:spLocks noGrp="1"/>
          </p:cNvSpPr>
          <p:nvPr>
            <p:ph idx="1"/>
          </p:nvPr>
        </p:nvSpPr>
        <p:spPr/>
        <p:txBody>
          <a:bodyPr>
            <a:normAutofit fontScale="85000" lnSpcReduction="20000"/>
          </a:bodyPr>
          <a:lstStyle/>
          <a:p>
            <a:r>
              <a:rPr lang="en-GB" sz="2800" dirty="0"/>
              <a:t>You are on duty as a police officer in Swansea and are dealing with Jonny, who is a fourteen year old by who has been found in possession of a eighth of cannabis during a search.  He advises you that he has it for his own use and was intending to smoke it at the beach later today.  He is not known on any police systems and is studying law at a local college and intends to become a barrister when he is older.</a:t>
            </a:r>
          </a:p>
          <a:p>
            <a:endParaRPr lang="en-GB" sz="2800" dirty="0"/>
          </a:p>
          <a:p>
            <a:r>
              <a:rPr lang="en-GB" sz="2800" dirty="0"/>
              <a:t>What would you do in this circumstance and why?</a:t>
            </a:r>
          </a:p>
          <a:p>
            <a:endParaRPr lang="en-GB" dirty="0"/>
          </a:p>
          <a:p>
            <a:endParaRPr lang="en-GB" dirty="0"/>
          </a:p>
        </p:txBody>
      </p:sp>
    </p:spTree>
    <p:extLst>
      <p:ext uri="{BB962C8B-B14F-4D97-AF65-F5344CB8AC3E}">
        <p14:creationId xmlns:p14="http://schemas.microsoft.com/office/powerpoint/2010/main" val="295614126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C080A9-AD4B-6841-9C22-0D623E0C3DAA}"/>
              </a:ext>
            </a:extLst>
          </p:cNvPr>
          <p:cNvSpPr>
            <a:spLocks noGrp="1"/>
          </p:cNvSpPr>
          <p:nvPr>
            <p:ph type="title"/>
          </p:nvPr>
        </p:nvSpPr>
        <p:spPr/>
        <p:txBody>
          <a:bodyPr/>
          <a:lstStyle/>
          <a:p>
            <a:r>
              <a:rPr lang="en-GB" dirty="0"/>
              <a:t>Case exercise 2</a:t>
            </a:r>
          </a:p>
        </p:txBody>
      </p:sp>
      <p:sp>
        <p:nvSpPr>
          <p:cNvPr id="3" name="Content Placeholder 2">
            <a:extLst>
              <a:ext uri="{FF2B5EF4-FFF2-40B4-BE49-F238E27FC236}">
                <a16:creationId xmlns:a16="http://schemas.microsoft.com/office/drawing/2014/main" id="{CF25A749-547E-977A-7098-931D1544365D}"/>
              </a:ext>
            </a:extLst>
          </p:cNvPr>
          <p:cNvSpPr>
            <a:spLocks noGrp="1"/>
          </p:cNvSpPr>
          <p:nvPr>
            <p:ph idx="1"/>
          </p:nvPr>
        </p:nvSpPr>
        <p:spPr/>
        <p:txBody>
          <a:bodyPr>
            <a:noAutofit/>
          </a:bodyPr>
          <a:lstStyle/>
          <a:p>
            <a:r>
              <a:rPr lang="en-GB" dirty="0"/>
              <a:t>Once again you are a police officer on duty in Swansea, travelling back to the police station in a marked police car when you happen to come across a red ford fiesta which has left the road and gone into the ditch.  A little while in the distance you can see a male walking away from the direction of the vehicle.  He appears to have a cut to his head and some powder marks on his face which you suspect may be from the air bag on the vehicle as this had been activated.   You decide to speak to the male who informs you that he has had a verbal row with his girlfriend and has decided to walk home from town.  He gives his name as Martin Jones.  On checking the registered keepers details of the vehicle you establish the owner is a Hillary Jones.</a:t>
            </a:r>
          </a:p>
          <a:p>
            <a:endParaRPr lang="en-GB" dirty="0"/>
          </a:p>
          <a:p>
            <a:r>
              <a:rPr lang="en-GB" dirty="0"/>
              <a:t>What actions are you going to take (if any) and why?</a:t>
            </a:r>
          </a:p>
        </p:txBody>
      </p:sp>
    </p:spTree>
    <p:extLst>
      <p:ext uri="{BB962C8B-B14F-4D97-AF65-F5344CB8AC3E}">
        <p14:creationId xmlns:p14="http://schemas.microsoft.com/office/powerpoint/2010/main" val="246480142"/>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69C2E6-E29F-36EB-CD05-B973D58A17C8}"/>
              </a:ext>
            </a:extLst>
          </p:cNvPr>
          <p:cNvSpPr>
            <a:spLocks noGrp="1"/>
          </p:cNvSpPr>
          <p:nvPr>
            <p:ph type="title"/>
          </p:nvPr>
        </p:nvSpPr>
        <p:spPr/>
        <p:txBody>
          <a:bodyPr/>
          <a:lstStyle/>
          <a:p>
            <a:r>
              <a:rPr lang="en-GB" dirty="0"/>
              <a:t>Case exercise 3</a:t>
            </a:r>
          </a:p>
        </p:txBody>
      </p:sp>
      <p:sp>
        <p:nvSpPr>
          <p:cNvPr id="3" name="Content Placeholder 2">
            <a:extLst>
              <a:ext uri="{FF2B5EF4-FFF2-40B4-BE49-F238E27FC236}">
                <a16:creationId xmlns:a16="http://schemas.microsoft.com/office/drawing/2014/main" id="{207AA9B6-E2AE-347F-01A1-1340DE6E8701}"/>
              </a:ext>
            </a:extLst>
          </p:cNvPr>
          <p:cNvSpPr>
            <a:spLocks noGrp="1"/>
          </p:cNvSpPr>
          <p:nvPr>
            <p:ph idx="1"/>
          </p:nvPr>
        </p:nvSpPr>
        <p:spPr/>
        <p:txBody>
          <a:bodyPr>
            <a:noAutofit/>
          </a:bodyPr>
          <a:lstStyle/>
          <a:p>
            <a:r>
              <a:rPr lang="en-GB" dirty="0"/>
              <a:t>You are a police officer on duty in the town centre and have been called to WHSmith.</a:t>
            </a:r>
          </a:p>
          <a:p>
            <a:r>
              <a:rPr lang="en-GB" dirty="0"/>
              <a:t>The security guard informs you that they have detained a shoplifter.  On entering the security office you see a person who is known to you and a well known shoplifter, namely Hannah Evans.  It is alleged that Hannah has stolen a pen from the display together with some chocolate and left the store without paying for them.  </a:t>
            </a:r>
          </a:p>
          <a:p>
            <a:r>
              <a:rPr lang="en-GB" dirty="0"/>
              <a:t>The security officer has shown you the CCTV which shows the act.</a:t>
            </a:r>
          </a:p>
          <a:p>
            <a:r>
              <a:rPr lang="en-GB" dirty="0"/>
              <a:t>On speaking to Hannah she advises you that she has a five year old to pick up form school and it is now lunch time.</a:t>
            </a:r>
          </a:p>
          <a:p>
            <a:endParaRPr lang="en-GB" dirty="0"/>
          </a:p>
          <a:p>
            <a:r>
              <a:rPr lang="en-GB" dirty="0"/>
              <a:t>Consider what actions you may take and why?</a:t>
            </a:r>
          </a:p>
        </p:txBody>
      </p:sp>
    </p:spTree>
    <p:extLst>
      <p:ext uri="{BB962C8B-B14F-4D97-AF65-F5344CB8AC3E}">
        <p14:creationId xmlns:p14="http://schemas.microsoft.com/office/powerpoint/2010/main" val="141855020"/>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8837DC-E35B-4FF7-3411-54D028B58DBA}"/>
              </a:ext>
            </a:extLst>
          </p:cNvPr>
          <p:cNvSpPr>
            <a:spLocks noGrp="1"/>
          </p:cNvSpPr>
          <p:nvPr>
            <p:ph type="title"/>
          </p:nvPr>
        </p:nvSpPr>
        <p:spPr/>
        <p:txBody>
          <a:bodyPr/>
          <a:lstStyle/>
          <a:p>
            <a:r>
              <a:rPr lang="en-GB" dirty="0"/>
              <a:t>Case exercise 4</a:t>
            </a:r>
          </a:p>
        </p:txBody>
      </p:sp>
      <p:sp>
        <p:nvSpPr>
          <p:cNvPr id="3" name="Content Placeholder 2">
            <a:extLst>
              <a:ext uri="{FF2B5EF4-FFF2-40B4-BE49-F238E27FC236}">
                <a16:creationId xmlns:a16="http://schemas.microsoft.com/office/drawing/2014/main" id="{3CCFE874-7726-F342-0893-7B3BB8EF645E}"/>
              </a:ext>
            </a:extLst>
          </p:cNvPr>
          <p:cNvSpPr>
            <a:spLocks noGrp="1"/>
          </p:cNvSpPr>
          <p:nvPr>
            <p:ph idx="1"/>
          </p:nvPr>
        </p:nvSpPr>
        <p:spPr/>
        <p:txBody>
          <a:bodyPr>
            <a:normAutofit fontScale="92500" lnSpcReduction="10000"/>
          </a:bodyPr>
          <a:lstStyle/>
          <a:p>
            <a:r>
              <a:rPr lang="en-GB" dirty="0"/>
              <a:t>Bryony has been protesting outside the local council officers all morning against the reintroduction of the 30 mph speed limit through her village.  The councillors are meeting today but do not have time to speak with her and so she has been asked several times to leave.  Bryony has failed to do so and now has decided to sit in the middle of the road, causing the traffic to be on stop.  This has been ongoing for several minutes now and she has refused to remove herself.  You are a police officer who has been sent to attend the scene and get the road reopen as soon as possible as the sergeant has another call for you to do.</a:t>
            </a:r>
          </a:p>
          <a:p>
            <a:endParaRPr lang="en-GB" dirty="0"/>
          </a:p>
          <a:p>
            <a:r>
              <a:rPr lang="en-GB" dirty="0"/>
              <a:t>Consider actions you may or may not take and why?</a:t>
            </a:r>
          </a:p>
        </p:txBody>
      </p:sp>
    </p:spTree>
    <p:extLst>
      <p:ext uri="{BB962C8B-B14F-4D97-AF65-F5344CB8AC3E}">
        <p14:creationId xmlns:p14="http://schemas.microsoft.com/office/powerpoint/2010/main" val="1871273256"/>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97A8BA-18A8-225E-DB17-D5FBD711D00B}"/>
              </a:ext>
            </a:extLst>
          </p:cNvPr>
          <p:cNvSpPr>
            <a:spLocks noGrp="1"/>
          </p:cNvSpPr>
          <p:nvPr>
            <p:ph type="title"/>
          </p:nvPr>
        </p:nvSpPr>
        <p:spPr/>
        <p:txBody>
          <a:bodyPr/>
          <a:lstStyle/>
          <a:p>
            <a:r>
              <a:rPr lang="en-GB" dirty="0"/>
              <a:t>Case exercise 5</a:t>
            </a:r>
          </a:p>
        </p:txBody>
      </p:sp>
      <p:sp>
        <p:nvSpPr>
          <p:cNvPr id="3" name="Content Placeholder 2">
            <a:extLst>
              <a:ext uri="{FF2B5EF4-FFF2-40B4-BE49-F238E27FC236}">
                <a16:creationId xmlns:a16="http://schemas.microsoft.com/office/drawing/2014/main" id="{D0551007-5367-FB70-8929-40CCE19F718C}"/>
              </a:ext>
            </a:extLst>
          </p:cNvPr>
          <p:cNvSpPr>
            <a:spLocks noGrp="1"/>
          </p:cNvSpPr>
          <p:nvPr>
            <p:ph idx="1"/>
          </p:nvPr>
        </p:nvSpPr>
        <p:spPr/>
        <p:txBody>
          <a:bodyPr>
            <a:noAutofit/>
          </a:bodyPr>
          <a:lstStyle/>
          <a:p>
            <a:pPr marL="0" indent="0">
              <a:buNone/>
            </a:pPr>
            <a:r>
              <a:rPr lang="en-GB" sz="2400" dirty="0"/>
              <a:t>You are on duty and a call has come into the station stating that a teacher has assaulted a student at the local high school and you have been asked to attend.  You attend and speak to the subject who informs you that the teacher for no reason has grabbed him and thrown him out of the class and he wishes to have something done about it.</a:t>
            </a:r>
          </a:p>
          <a:p>
            <a:pPr marL="0" indent="0">
              <a:buNone/>
            </a:pPr>
            <a:endParaRPr lang="en-GB" sz="2400" dirty="0"/>
          </a:p>
          <a:p>
            <a:pPr marL="0" indent="0">
              <a:buNone/>
            </a:pPr>
            <a:r>
              <a:rPr lang="en-GB" sz="2400" dirty="0"/>
              <a:t>Consider what actions you may take and why?</a:t>
            </a:r>
          </a:p>
        </p:txBody>
      </p:sp>
    </p:spTree>
    <p:extLst>
      <p:ext uri="{BB962C8B-B14F-4D97-AF65-F5344CB8AC3E}">
        <p14:creationId xmlns:p14="http://schemas.microsoft.com/office/powerpoint/2010/main" val="2945236228"/>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352939-025D-42F2-CDB0-6C279A875A22}"/>
              </a:ext>
            </a:extLst>
          </p:cNvPr>
          <p:cNvSpPr>
            <a:spLocks noGrp="1"/>
          </p:cNvSpPr>
          <p:nvPr>
            <p:ph type="title"/>
          </p:nvPr>
        </p:nvSpPr>
        <p:spPr/>
        <p:txBody>
          <a:bodyPr/>
          <a:lstStyle/>
          <a:p>
            <a:r>
              <a:rPr lang="en-GB" dirty="0"/>
              <a:t>Individual task</a:t>
            </a:r>
          </a:p>
        </p:txBody>
      </p:sp>
      <p:sp>
        <p:nvSpPr>
          <p:cNvPr id="3" name="Content Placeholder 2">
            <a:extLst>
              <a:ext uri="{FF2B5EF4-FFF2-40B4-BE49-F238E27FC236}">
                <a16:creationId xmlns:a16="http://schemas.microsoft.com/office/drawing/2014/main" id="{279E65D5-8392-2619-068B-B012FA641876}"/>
              </a:ext>
            </a:extLst>
          </p:cNvPr>
          <p:cNvSpPr>
            <a:spLocks noGrp="1"/>
          </p:cNvSpPr>
          <p:nvPr>
            <p:ph idx="1"/>
          </p:nvPr>
        </p:nvSpPr>
        <p:spPr/>
        <p:txBody>
          <a:bodyPr/>
          <a:lstStyle/>
          <a:p>
            <a:r>
              <a:rPr lang="en-GB" sz="2400" dirty="0"/>
              <a:t>Having looked at Arrests and Section 24 of The Police and Criminal Evidence Act 1984, consider why Code G of PACE was introduced?</a:t>
            </a:r>
          </a:p>
          <a:p>
            <a:endParaRPr lang="en-GB" sz="2400" dirty="0"/>
          </a:p>
          <a:p>
            <a:endParaRPr lang="en-GB" sz="2400" dirty="0"/>
          </a:p>
          <a:p>
            <a:r>
              <a:rPr lang="fr-FR" sz="2400" dirty="0">
                <a:hlinkClick r:id="rId2"/>
              </a:rPr>
              <a:t>PACE Code G 2012 (accessible) - GOV.UK</a:t>
            </a:r>
            <a:endParaRPr lang="en-GB" sz="2400" dirty="0"/>
          </a:p>
          <a:p>
            <a:endParaRPr lang="en-GB" dirty="0"/>
          </a:p>
        </p:txBody>
      </p:sp>
    </p:spTree>
    <p:extLst>
      <p:ext uri="{BB962C8B-B14F-4D97-AF65-F5344CB8AC3E}">
        <p14:creationId xmlns:p14="http://schemas.microsoft.com/office/powerpoint/2010/main" val="3927089296"/>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BCE41C-C115-68ED-4554-FC6F0BDACA06}"/>
              </a:ext>
            </a:extLst>
          </p:cNvPr>
          <p:cNvSpPr>
            <a:spLocks noGrp="1"/>
          </p:cNvSpPr>
          <p:nvPr>
            <p:ph type="title"/>
          </p:nvPr>
        </p:nvSpPr>
        <p:spPr>
          <a:xfrm>
            <a:off x="684212" y="135924"/>
            <a:ext cx="8534400" cy="1248033"/>
          </a:xfrm>
        </p:spPr>
        <p:txBody>
          <a:bodyPr/>
          <a:lstStyle/>
          <a:p>
            <a:r>
              <a:rPr lang="en-GB" dirty="0"/>
              <a:t>Prior to the introduction of Code G PACE, </a:t>
            </a:r>
          </a:p>
        </p:txBody>
      </p:sp>
      <p:sp>
        <p:nvSpPr>
          <p:cNvPr id="3" name="Content Placeholder 2">
            <a:extLst>
              <a:ext uri="{FF2B5EF4-FFF2-40B4-BE49-F238E27FC236}">
                <a16:creationId xmlns:a16="http://schemas.microsoft.com/office/drawing/2014/main" id="{1358584C-C41C-4A0B-EC89-701E2EA0BB30}"/>
              </a:ext>
            </a:extLst>
          </p:cNvPr>
          <p:cNvSpPr>
            <a:spLocks noGrp="1"/>
          </p:cNvSpPr>
          <p:nvPr>
            <p:ph idx="1"/>
          </p:nvPr>
        </p:nvSpPr>
        <p:spPr>
          <a:xfrm>
            <a:off x="838200" y="1449238"/>
            <a:ext cx="10515600" cy="5272838"/>
          </a:xfrm>
        </p:spPr>
        <p:txBody>
          <a:bodyPr>
            <a:normAutofit/>
          </a:bodyPr>
          <a:lstStyle/>
          <a:p>
            <a:r>
              <a:rPr lang="en-GB" dirty="0"/>
              <a:t>A suspect would only be arrested for arrestable offences or offences where there was a specific power of arrest or, if one of the elements or more of Section 24 of the Police and Criminal Evidence Act 1984 was in place.</a:t>
            </a:r>
          </a:p>
          <a:p>
            <a:endParaRPr lang="en-GB" dirty="0"/>
          </a:p>
          <a:p>
            <a:r>
              <a:rPr lang="en-GB" dirty="0"/>
              <a:t>There was nothing in place to measure the proportionality of arresting someone (taking away their liberty, creating an arrest history and affecting their daily life), if they had or were suspected of having committed either an arrestable offence or one with a power of arrest.</a:t>
            </a:r>
          </a:p>
          <a:p>
            <a:endParaRPr lang="en-GB" dirty="0"/>
          </a:p>
          <a:p>
            <a:r>
              <a:rPr lang="en-GB" dirty="0"/>
              <a:t>This naturally had implications for suspects, their lives, occupations and reputations.</a:t>
            </a:r>
          </a:p>
          <a:p>
            <a:endParaRPr lang="en-GB" dirty="0"/>
          </a:p>
          <a:p>
            <a:r>
              <a:rPr lang="en-GB" dirty="0"/>
              <a:t>For example….</a:t>
            </a:r>
          </a:p>
        </p:txBody>
      </p:sp>
    </p:spTree>
    <p:extLst>
      <p:ext uri="{BB962C8B-B14F-4D97-AF65-F5344CB8AC3E}">
        <p14:creationId xmlns:p14="http://schemas.microsoft.com/office/powerpoint/2010/main" val="3476391419"/>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E3DFEF-7CA0-6736-4450-470046A341B2}"/>
              </a:ext>
            </a:extLst>
          </p:cNvPr>
          <p:cNvSpPr>
            <a:spLocks noGrp="1"/>
          </p:cNvSpPr>
          <p:nvPr>
            <p:ph type="title"/>
          </p:nvPr>
        </p:nvSpPr>
        <p:spPr>
          <a:xfrm>
            <a:off x="684212" y="5873578"/>
            <a:ext cx="8534400" cy="832022"/>
          </a:xfrm>
        </p:spPr>
        <p:txBody>
          <a:bodyPr>
            <a:normAutofit fontScale="90000"/>
          </a:bodyPr>
          <a:lstStyle/>
          <a:p>
            <a:r>
              <a:rPr lang="en-GB" sz="1800" dirty="0">
                <a:hlinkClick r:id="rId2"/>
              </a:rPr>
              <a:t>Teachers most vulnerable to false accusations according to new research - GOV.UK</a:t>
            </a:r>
            <a:br>
              <a:rPr lang="en-GB" dirty="0"/>
            </a:br>
            <a:br>
              <a:rPr lang="en-GB" dirty="0"/>
            </a:br>
            <a:endParaRPr lang="en-GB" dirty="0"/>
          </a:p>
        </p:txBody>
      </p:sp>
      <p:pic>
        <p:nvPicPr>
          <p:cNvPr id="5" name="Content Placeholder 4">
            <a:extLst>
              <a:ext uri="{FF2B5EF4-FFF2-40B4-BE49-F238E27FC236}">
                <a16:creationId xmlns:a16="http://schemas.microsoft.com/office/drawing/2014/main" id="{A9BE87D5-ACB4-31BC-8EF2-51F7F5E50175}"/>
              </a:ext>
            </a:extLst>
          </p:cNvPr>
          <p:cNvPicPr>
            <a:picLocks noGrp="1" noChangeAspect="1"/>
          </p:cNvPicPr>
          <p:nvPr>
            <p:ph idx="1"/>
          </p:nvPr>
        </p:nvPicPr>
        <p:blipFill>
          <a:blip r:embed="rId3"/>
          <a:stretch>
            <a:fillRect/>
          </a:stretch>
        </p:blipFill>
        <p:spPr>
          <a:xfrm>
            <a:off x="2080784" y="685800"/>
            <a:ext cx="5741258" cy="3614738"/>
          </a:xfrm>
        </p:spPr>
      </p:pic>
    </p:spTree>
    <p:extLst>
      <p:ext uri="{BB962C8B-B14F-4D97-AF65-F5344CB8AC3E}">
        <p14:creationId xmlns:p14="http://schemas.microsoft.com/office/powerpoint/2010/main" val="592773751"/>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32BC4DE3-9928-2EF1-7E32-2D71874A1A02}"/>
              </a:ext>
            </a:extLst>
          </p:cNvPr>
          <p:cNvSpPr>
            <a:spLocks noGrp="1"/>
          </p:cNvSpPr>
          <p:nvPr>
            <p:ph idx="1"/>
          </p:nvPr>
        </p:nvSpPr>
        <p:spPr/>
        <p:txBody>
          <a:bodyPr/>
          <a:lstStyle/>
          <a:p>
            <a:endParaRPr lang="en-GB"/>
          </a:p>
        </p:txBody>
      </p:sp>
      <p:pic>
        <p:nvPicPr>
          <p:cNvPr id="5" name="Picture 4">
            <a:extLst>
              <a:ext uri="{FF2B5EF4-FFF2-40B4-BE49-F238E27FC236}">
                <a16:creationId xmlns:a16="http://schemas.microsoft.com/office/drawing/2014/main" id="{F7E61C7B-2A80-31BF-D28B-38F0C90F4324}"/>
              </a:ext>
            </a:extLst>
          </p:cNvPr>
          <p:cNvPicPr>
            <a:picLocks noChangeAspect="1"/>
          </p:cNvPicPr>
          <p:nvPr/>
        </p:nvPicPr>
        <p:blipFill>
          <a:blip r:embed="rId2"/>
          <a:stretch>
            <a:fillRect/>
          </a:stretch>
        </p:blipFill>
        <p:spPr>
          <a:xfrm>
            <a:off x="389728" y="894080"/>
            <a:ext cx="11412543" cy="4907280"/>
          </a:xfrm>
          <a:prstGeom prst="rect">
            <a:avLst/>
          </a:prstGeom>
        </p:spPr>
      </p:pic>
    </p:spTree>
    <p:extLst>
      <p:ext uri="{BB962C8B-B14F-4D97-AF65-F5344CB8AC3E}">
        <p14:creationId xmlns:p14="http://schemas.microsoft.com/office/powerpoint/2010/main" val="2125397314"/>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BC61902E-5484-81C9-0AB5-B5EAB6374583}"/>
              </a:ext>
            </a:extLst>
          </p:cNvPr>
          <p:cNvSpPr>
            <a:spLocks noGrp="1"/>
          </p:cNvSpPr>
          <p:nvPr>
            <p:ph idx="1"/>
          </p:nvPr>
        </p:nvSpPr>
        <p:spPr/>
        <p:txBody>
          <a:bodyPr/>
          <a:lstStyle/>
          <a:p>
            <a:endParaRPr lang="en-GB" dirty="0"/>
          </a:p>
        </p:txBody>
      </p:sp>
      <p:pic>
        <p:nvPicPr>
          <p:cNvPr id="5" name="Picture 4">
            <a:extLst>
              <a:ext uri="{FF2B5EF4-FFF2-40B4-BE49-F238E27FC236}">
                <a16:creationId xmlns:a16="http://schemas.microsoft.com/office/drawing/2014/main" id="{2987D7D3-1E4C-ADCB-1A5F-436AF40A6752}"/>
              </a:ext>
            </a:extLst>
          </p:cNvPr>
          <p:cNvPicPr>
            <a:picLocks noChangeAspect="1"/>
          </p:cNvPicPr>
          <p:nvPr/>
        </p:nvPicPr>
        <p:blipFill>
          <a:blip r:embed="rId2"/>
          <a:stretch>
            <a:fillRect/>
          </a:stretch>
        </p:blipFill>
        <p:spPr>
          <a:xfrm>
            <a:off x="1361414" y="1046480"/>
            <a:ext cx="9469171" cy="5049520"/>
          </a:xfrm>
          <a:prstGeom prst="rect">
            <a:avLst/>
          </a:prstGeom>
        </p:spPr>
      </p:pic>
    </p:spTree>
    <p:extLst>
      <p:ext uri="{BB962C8B-B14F-4D97-AF65-F5344CB8AC3E}">
        <p14:creationId xmlns:p14="http://schemas.microsoft.com/office/powerpoint/2010/main" val="1609025963"/>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F4C9AEB0-25AD-23B5-F864-0A38B7E9E8BD}"/>
              </a:ext>
            </a:extLst>
          </p:cNvPr>
          <p:cNvSpPr>
            <a:spLocks noGrp="1"/>
          </p:cNvSpPr>
          <p:nvPr>
            <p:ph idx="1"/>
          </p:nvPr>
        </p:nvSpPr>
        <p:spPr>
          <a:xfrm>
            <a:off x="838200" y="977660"/>
            <a:ext cx="10515600" cy="5187801"/>
          </a:xfrm>
        </p:spPr>
        <p:txBody>
          <a:bodyPr/>
          <a:lstStyle/>
          <a:p>
            <a:pPr marL="0" indent="0">
              <a:buNone/>
            </a:pPr>
            <a:r>
              <a:rPr lang="en-GB" dirty="0">
                <a:hlinkClick r:id="rId2"/>
              </a:rPr>
              <a:t>ACPO Position Statement:</a:t>
            </a:r>
            <a:endParaRPr lang="en-GB" dirty="0"/>
          </a:p>
          <a:p>
            <a:pPr marL="0" indent="0">
              <a:buNone/>
            </a:pPr>
            <a:r>
              <a:rPr lang="fr-FR" dirty="0">
                <a:hlinkClick r:id="rId3"/>
              </a:rPr>
              <a:t>PACE Code G 2012 (accessible) - GOV.UK</a:t>
            </a:r>
            <a:endParaRPr lang="en-GB" dirty="0"/>
          </a:p>
        </p:txBody>
      </p:sp>
      <p:sp>
        <p:nvSpPr>
          <p:cNvPr id="5" name="TextBox 4">
            <a:extLst>
              <a:ext uri="{FF2B5EF4-FFF2-40B4-BE49-F238E27FC236}">
                <a16:creationId xmlns:a16="http://schemas.microsoft.com/office/drawing/2014/main" id="{856E8139-174B-11EA-37D2-9EBBEF5CAD51}"/>
              </a:ext>
            </a:extLst>
          </p:cNvPr>
          <p:cNvSpPr txBox="1"/>
          <p:nvPr/>
        </p:nvSpPr>
        <p:spPr>
          <a:xfrm>
            <a:off x="1243583" y="1219200"/>
            <a:ext cx="7936993" cy="646331"/>
          </a:xfrm>
          <a:prstGeom prst="rect">
            <a:avLst/>
          </a:prstGeom>
          <a:noFill/>
        </p:spPr>
        <p:txBody>
          <a:bodyPr wrap="square">
            <a:spAutoFit/>
          </a:bodyPr>
          <a:lstStyle/>
          <a:p>
            <a:r>
              <a:rPr lang="en-GB" sz="3600" dirty="0"/>
              <a:t>Further reading:</a:t>
            </a:r>
          </a:p>
        </p:txBody>
      </p:sp>
      <p:sp>
        <p:nvSpPr>
          <p:cNvPr id="7" name="TextBox 6">
            <a:extLst>
              <a:ext uri="{FF2B5EF4-FFF2-40B4-BE49-F238E27FC236}">
                <a16:creationId xmlns:a16="http://schemas.microsoft.com/office/drawing/2014/main" id="{CBAA2549-1FD5-AA7D-C57D-D8211D0983C5}"/>
              </a:ext>
            </a:extLst>
          </p:cNvPr>
          <p:cNvSpPr txBox="1"/>
          <p:nvPr/>
        </p:nvSpPr>
        <p:spPr>
          <a:xfrm>
            <a:off x="838200" y="4038925"/>
            <a:ext cx="6096000" cy="646331"/>
          </a:xfrm>
          <a:prstGeom prst="rect">
            <a:avLst/>
          </a:prstGeom>
          <a:noFill/>
        </p:spPr>
        <p:txBody>
          <a:bodyPr wrap="square">
            <a:spAutoFit/>
          </a:bodyPr>
          <a:lstStyle/>
          <a:p>
            <a:r>
              <a:rPr lang="en-GB" dirty="0">
                <a:hlinkClick r:id="rId4"/>
              </a:rPr>
              <a:t>Criminal Justice Statistics quarterly: June 2023 (HTML) - GOV.UK</a:t>
            </a:r>
            <a:endParaRPr lang="en-GB" dirty="0"/>
          </a:p>
        </p:txBody>
      </p:sp>
    </p:spTree>
    <p:extLst>
      <p:ext uri="{BB962C8B-B14F-4D97-AF65-F5344CB8AC3E}">
        <p14:creationId xmlns:p14="http://schemas.microsoft.com/office/powerpoint/2010/main" val="3819104550"/>
      </p:ext>
    </p:extLst>
  </p:cSld>
  <p:clrMapOvr>
    <a:masterClrMapping/>
  </p:clrMapOvr>
</p:sld>
</file>

<file path=ppt/theme/theme1.xml><?xml version="1.0" encoding="utf-8"?>
<a:theme xmlns:a="http://schemas.openxmlformats.org/drawingml/2006/main" name="Slice">
  <a:themeElements>
    <a:clrScheme name="Slice">
      <a:dk1>
        <a:sysClr val="windowText" lastClr="000000"/>
      </a:dk1>
      <a:lt1>
        <a:sysClr val="window" lastClr="FFFFFF"/>
      </a:lt1>
      <a:dk2>
        <a:srgbClr val="146194"/>
      </a:dk2>
      <a:lt2>
        <a:srgbClr val="76DBF4"/>
      </a:lt2>
      <a:accent1>
        <a:srgbClr val="052F61"/>
      </a:accent1>
      <a:accent2>
        <a:srgbClr val="A50E82"/>
      </a:accent2>
      <a:accent3>
        <a:srgbClr val="14967C"/>
      </a:accent3>
      <a:accent4>
        <a:srgbClr val="6A9E1F"/>
      </a:accent4>
      <a:accent5>
        <a:srgbClr val="E87D37"/>
      </a:accent5>
      <a:accent6>
        <a:srgbClr val="C62324"/>
      </a:accent6>
      <a:hlink>
        <a:srgbClr val="0D2E46"/>
      </a:hlink>
      <a:folHlink>
        <a:srgbClr val="356A95"/>
      </a:folHlink>
    </a:clrScheme>
    <a:fontScheme name="Slice">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Slice">
      <a:fillStyleLst>
        <a:solidFill>
          <a:schemeClr val="phClr"/>
        </a:solidFill>
        <a:gradFill rotWithShape="1">
          <a:gsLst>
            <a:gs pos="0">
              <a:schemeClr val="phClr">
                <a:tint val="62000"/>
                <a:hueMod val="94000"/>
                <a:satMod val="140000"/>
                <a:lumMod val="110000"/>
              </a:schemeClr>
            </a:gs>
            <a:gs pos="100000">
              <a:schemeClr val="phClr">
                <a:tint val="84000"/>
                <a:satMod val="160000"/>
              </a:schemeClr>
            </a:gs>
          </a:gsLst>
          <a:lin ang="5400000" scaled="0"/>
        </a:gradFill>
        <a:gradFill rotWithShape="1">
          <a:gsLst>
            <a:gs pos="0">
              <a:schemeClr val="phClr">
                <a:tint val="98000"/>
                <a:hueMod val="94000"/>
                <a:satMod val="130000"/>
                <a:lumMod val="128000"/>
              </a:schemeClr>
            </a:gs>
            <a:gs pos="100000">
              <a:schemeClr val="phClr">
                <a:shade val="94000"/>
                <a:lumMod val="88000"/>
              </a:schemeClr>
            </a:gs>
          </a:gsLst>
          <a:lin ang="5400000" scaled="0"/>
        </a:gradFill>
      </a:fillStyleLst>
      <a:lnStyleLst>
        <a:ln w="9525" cap="rnd" cmpd="sng" algn="ctr">
          <a:solidFill>
            <a:schemeClr val="phClr">
              <a:tint val="76000"/>
              <a:alpha val="60000"/>
              <a:hueMod val="94000"/>
            </a:schemeClr>
          </a:solidFill>
          <a:prstDash val="solid"/>
        </a:ln>
        <a:ln w="15875" cap="rnd" cmpd="sng" algn="ctr">
          <a:solidFill>
            <a:schemeClr val="phClr">
              <a:hueMod val="94000"/>
            </a:schemeClr>
          </a:solidFill>
          <a:prstDash val="solid"/>
        </a:ln>
        <a:ln w="28575" cap="rnd" cmpd="sng" algn="ctr">
          <a:solidFill>
            <a:schemeClr val="phClr"/>
          </a:solidFill>
          <a:prstDash val="solid"/>
        </a:ln>
      </a:lnStyleLst>
      <a:effectStyleLst>
        <a:effectStyle>
          <a:effectLst/>
        </a:effectStyle>
        <a:effectStyle>
          <a:effectLst>
            <a:innerShdw blurRad="25400" dist="12700" dir="13500000">
              <a:srgbClr val="000000">
                <a:alpha val="45000"/>
              </a:srgbClr>
            </a:innerShdw>
          </a:effectLst>
        </a:effectStyle>
        <a:effectStyle>
          <a:effectLst>
            <a:outerShdw blurRad="50800" dist="38100" dir="5400000" rotWithShape="0">
              <a:srgbClr val="000000">
                <a:alpha val="46000"/>
              </a:srgbClr>
            </a:outerShdw>
          </a:effectLst>
          <a:scene3d>
            <a:camera prst="orthographicFront">
              <a:rot lat="0" lon="0" rev="0"/>
            </a:camera>
            <a:lightRig rig="threePt" dir="t"/>
          </a:scene3d>
          <a:sp3d prstMaterial="plastic">
            <a:bevelT w="25400" h="25400"/>
          </a:sp3d>
        </a:effectStyle>
      </a:effectStyleLst>
      <a:bgFillStyleLst>
        <a:solidFill>
          <a:schemeClr val="phClr"/>
        </a:solidFill>
        <a:gradFill rotWithShape="1">
          <a:gsLst>
            <a:gs pos="10000">
              <a:schemeClr val="phClr">
                <a:tint val="97000"/>
                <a:hueMod val="92000"/>
                <a:satMod val="169000"/>
                <a:lumMod val="164000"/>
              </a:schemeClr>
            </a:gs>
            <a:gs pos="100000">
              <a:schemeClr val="phClr">
                <a:shade val="96000"/>
                <a:satMod val="120000"/>
                <a:lumMod val="90000"/>
              </a:schemeClr>
            </a:gs>
          </a:gsLst>
          <a:lin ang="6120000" scaled="1"/>
        </a:gradFill>
        <a:gradFill rotWithShape="1">
          <a:gsLst>
            <a:gs pos="0">
              <a:schemeClr val="phClr">
                <a:tint val="97000"/>
                <a:hueMod val="92000"/>
                <a:satMod val="169000"/>
                <a:lumMod val="164000"/>
              </a:schemeClr>
            </a:gs>
            <a:gs pos="100000">
              <a:schemeClr val="phClr">
                <a:shade val="96000"/>
                <a:satMod val="120000"/>
                <a:lumMod val="90000"/>
              </a:schemeClr>
            </a:gs>
          </a:gsLst>
          <a:path path="circle">
            <a:fillToRect b="100000"/>
          </a:path>
        </a:gradFill>
      </a:bgFillStyleLst>
    </a:fmtScheme>
  </a:themeElements>
  <a:objectDefaults/>
  <a:extraClrSchemeLst/>
  <a:extLst>
    <a:ext uri="{05A4C25C-085E-4340-85A3-A5531E510DB2}">
      <thm15:themeFamily xmlns:thm15="http://schemas.microsoft.com/office/thememl/2012/main" name="Slice" id="{0507925B-6AC9-4358-8E18-C330545D08F8}" vid="{13FEC7C6-62A9-40C4-99D2-581AACACAA2F}"/>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Slice</Template>
  <TotalTime>0</TotalTime>
  <Words>1693</Words>
  <Application>Microsoft Office PowerPoint</Application>
  <PresentationFormat>Widescreen</PresentationFormat>
  <Paragraphs>94</Paragraphs>
  <Slides>31</Slides>
  <Notes>1</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31</vt:i4>
      </vt:variant>
    </vt:vector>
  </HeadingPairs>
  <TitlesOfParts>
    <vt:vector size="36" baseType="lpstr">
      <vt:lpstr>Aptos</vt:lpstr>
      <vt:lpstr>arial</vt:lpstr>
      <vt:lpstr>Century Gothic</vt:lpstr>
      <vt:lpstr>Wingdings 3</vt:lpstr>
      <vt:lpstr>Slice</vt:lpstr>
      <vt:lpstr>Section 24 Police and Criminal Evidence Act 1984.</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Case Exercise 1</vt:lpstr>
      <vt:lpstr>Case exercise 2</vt:lpstr>
      <vt:lpstr>Case exercise 3</vt:lpstr>
      <vt:lpstr>Case exercise 4</vt:lpstr>
      <vt:lpstr>Case exercise 5</vt:lpstr>
      <vt:lpstr>Individual task</vt:lpstr>
      <vt:lpstr>Prior to the introduction of Code G PACE, </vt:lpstr>
      <vt:lpstr>Teachers most vulnerable to false accusations according to new research - GOV.UK  </vt:lpstr>
      <vt:lpstr>PowerPoint Presentation</vt:lpstr>
      <vt:lpstr>PowerPoint Presentation</vt:lpstr>
      <vt:lpstr>PowerPoint Presentation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Melanie Thomas</dc:creator>
  <cp:lastModifiedBy>Melanie Thomas</cp:lastModifiedBy>
  <cp:revision>14</cp:revision>
  <dcterms:created xsi:type="dcterms:W3CDTF">2025-02-09T05:48:59Z</dcterms:created>
  <dcterms:modified xsi:type="dcterms:W3CDTF">2025-02-12T09:49:37Z</dcterms:modified>
</cp:coreProperties>
</file>