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sldIdLst>
    <p:sldId id="364" r:id="rId5"/>
    <p:sldId id="383" r:id="rId6"/>
    <p:sldId id="404" r:id="rId7"/>
    <p:sldId id="403" r:id="rId8"/>
    <p:sldId id="394" r:id="rId9"/>
    <p:sldId id="395" r:id="rId10"/>
    <p:sldId id="396" r:id="rId11"/>
    <p:sldId id="402" r:id="rId12"/>
    <p:sldId id="398" r:id="rId13"/>
    <p:sldId id="399" r:id="rId14"/>
    <p:sldId id="400"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591587-C71E-4770-93E1-B9220415EFF8}" v="5011" dt="2026-07-18T20:22:09.607"/>
    <p1510:client id="{F98BA45C-CA37-44DE-A026-B82A1D093AB3}" v="3" dt="2026-07-18T20:27:07.3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 amiri" userId="f667107b598881e6" providerId="LiveId" clId="{58EE72F7-9803-4370-BC9F-6D46DA87D887}"/>
    <pc:docChg chg="modSld">
      <pc:chgData name="sara amiri" userId="f667107b598881e6" providerId="LiveId" clId="{58EE72F7-9803-4370-BC9F-6D46DA87D887}" dt="2026-07-18T20:27:07.389" v="5" actId="20577"/>
      <pc:docMkLst>
        <pc:docMk/>
      </pc:docMkLst>
      <pc:sldChg chg="modSp mod">
        <pc:chgData name="sara amiri" userId="f667107b598881e6" providerId="LiveId" clId="{58EE72F7-9803-4370-BC9F-6D46DA87D887}" dt="2026-07-18T20:26:01.778" v="2" actId="1076"/>
        <pc:sldMkLst>
          <pc:docMk/>
          <pc:sldMk cId="0" sldId="394"/>
        </pc:sldMkLst>
        <pc:spChg chg="mod">
          <ac:chgData name="sara amiri" userId="f667107b598881e6" providerId="LiveId" clId="{58EE72F7-9803-4370-BC9F-6D46DA87D887}" dt="2026-07-18T20:25:52.893" v="1"/>
          <ac:spMkLst>
            <pc:docMk/>
            <pc:sldMk cId="0" sldId="394"/>
            <ac:spMk id="5" creationId="{028FA0CD-6774-EDEB-7901-7CC84D67FB82}"/>
          </ac:spMkLst>
        </pc:spChg>
        <pc:picChg chg="mod">
          <ac:chgData name="sara amiri" userId="f667107b598881e6" providerId="LiveId" clId="{58EE72F7-9803-4370-BC9F-6D46DA87D887}" dt="2026-07-18T20:26:01.778" v="2" actId="1076"/>
          <ac:picMkLst>
            <pc:docMk/>
            <pc:sldMk cId="0" sldId="394"/>
            <ac:picMk id="3" creationId="{F7C721A1-74A8-BBFF-D13B-3BB7D71FA98C}"/>
          </ac:picMkLst>
        </pc:picChg>
      </pc:sldChg>
      <pc:sldChg chg="modSp">
        <pc:chgData name="sara amiri" userId="f667107b598881e6" providerId="LiveId" clId="{58EE72F7-9803-4370-BC9F-6D46DA87D887}" dt="2026-07-18T20:27:07.389" v="5" actId="20577"/>
        <pc:sldMkLst>
          <pc:docMk/>
          <pc:sldMk cId="1663974967" sldId="396"/>
        </pc:sldMkLst>
        <pc:spChg chg="mod">
          <ac:chgData name="sara amiri" userId="f667107b598881e6" providerId="LiveId" clId="{58EE72F7-9803-4370-BC9F-6D46DA87D887}" dt="2026-07-18T20:27:07.389" v="5" actId="20577"/>
          <ac:spMkLst>
            <pc:docMk/>
            <pc:sldMk cId="1663974967" sldId="396"/>
            <ac:spMk id="3" creationId="{857BFAFA-1A27-74B0-A7A9-13BBFEBEE86C}"/>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18/07/2026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18/07/2026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18/07/2026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18/07/2026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18/07/2026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18/07/2026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18/07/2026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18/07/2026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18/07/2026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18/07/2026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18/07/2026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18/07/2026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psychologyfanatic.com/group-development-stages/" TargetMode="External"/><Relationship Id="rId2" Type="http://schemas.openxmlformats.org/officeDocument/2006/relationships/hyperlink" Target="https://www.cqc.org.uk/publications/maternity-services-2022-2024/communication" TargetMode="External"/><Relationship Id="rId1" Type="http://schemas.openxmlformats.org/officeDocument/2006/relationships/slideLayout" Target="../slideLayouts/slideLayout2.xml"/><Relationship Id="rId5" Type="http://schemas.openxmlformats.org/officeDocument/2006/relationships/hyperlink" Target="https://www.who.int/about/communications" TargetMode="External"/><Relationship Id="rId4" Type="http://schemas.openxmlformats.org/officeDocument/2006/relationships/hyperlink" Target="https://www.england.nhs.uk/long-read/good-communication-with-patients-waiting-for-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Content Placeholder 2">
            <a:extLst>
              <a:ext uri="{FF2B5EF4-FFF2-40B4-BE49-F238E27FC236}">
                <a16:creationId xmlns:a16="http://schemas.microsoft.com/office/drawing/2014/main" id="{CE5AE962-C88D-3F0C-B15E-30348E09C8AE}"/>
              </a:ext>
            </a:extLst>
          </p:cNvPr>
          <p:cNvSpPr>
            <a:spLocks noGrp="1"/>
          </p:cNvSpPr>
          <p:nvPr>
            <p:ph type="subTitle" idx="1"/>
          </p:nvPr>
        </p:nvSpPr>
        <p:spPr>
          <a:xfrm>
            <a:off x="1822451" y="1509414"/>
            <a:ext cx="8063229" cy="2971145"/>
          </a:xfrm>
        </p:spPr>
        <p:txBody>
          <a:bodyPr wrap="square" anchor="t">
            <a:noAutofit/>
          </a:bodyPr>
          <a:lstStyle/>
          <a:p>
            <a:pPr algn="just">
              <a:lnSpc>
                <a:spcPct val="90000"/>
              </a:lnSpc>
            </a:pPr>
            <a:r>
              <a:rPr lang="en-GB" altLang="en-US" sz="2800" dirty="0">
                <a:solidFill>
                  <a:schemeClr val="bg1"/>
                </a:solidFill>
              </a:rPr>
              <a:t>Self–Awareness Presentation </a:t>
            </a:r>
          </a:p>
          <a:p>
            <a:pPr algn="just">
              <a:lnSpc>
                <a:spcPct val="90000"/>
              </a:lnSpc>
            </a:pPr>
            <a:r>
              <a:rPr lang="en-GB" altLang="en-US" sz="2800" u="sng" dirty="0">
                <a:solidFill>
                  <a:schemeClr val="bg1"/>
                </a:solidFill>
              </a:rPr>
              <a:t>Module Number</a:t>
            </a:r>
            <a:r>
              <a:rPr lang="en-GB" altLang="en-US" sz="2800" dirty="0">
                <a:solidFill>
                  <a:schemeClr val="bg1"/>
                </a:solidFill>
              </a:rPr>
              <a:t>: </a:t>
            </a:r>
            <a:r>
              <a:rPr lang="en-GB" altLang="en-US" sz="2800" b="1" dirty="0">
                <a:solidFill>
                  <a:schemeClr val="bg1"/>
                </a:solidFill>
              </a:rPr>
              <a:t>LCHS 4009 (LON)</a:t>
            </a:r>
          </a:p>
          <a:p>
            <a:pPr algn="just">
              <a:lnSpc>
                <a:spcPct val="90000"/>
              </a:lnSpc>
            </a:pPr>
            <a:r>
              <a:rPr lang="en-GB" altLang="en-US" sz="2800" u="sng" dirty="0">
                <a:solidFill>
                  <a:schemeClr val="bg1"/>
                </a:solidFill>
              </a:rPr>
              <a:t>Assignment No</a:t>
            </a:r>
            <a:r>
              <a:rPr lang="en-GB" altLang="en-US" sz="2800" b="1" i="1" dirty="0">
                <a:solidFill>
                  <a:schemeClr val="bg1"/>
                </a:solidFill>
              </a:rPr>
              <a:t>:     </a:t>
            </a:r>
            <a:r>
              <a:rPr lang="en-GB" altLang="en-US" sz="2800" b="1" dirty="0">
                <a:solidFill>
                  <a:schemeClr val="bg1"/>
                </a:solidFill>
              </a:rPr>
              <a:t>ASSIGNMENT 1</a:t>
            </a:r>
          </a:p>
          <a:p>
            <a:pPr algn="just">
              <a:lnSpc>
                <a:spcPct val="90000"/>
              </a:lnSpc>
            </a:pPr>
            <a:r>
              <a:rPr lang="en-GB" altLang="en-US" sz="2800" u="sng" dirty="0">
                <a:solidFill>
                  <a:schemeClr val="bg1"/>
                </a:solidFill>
              </a:rPr>
              <a:t>Student Name</a:t>
            </a:r>
            <a:r>
              <a:rPr lang="en-GB" altLang="en-US" sz="2800" b="1" i="1" dirty="0">
                <a:solidFill>
                  <a:schemeClr val="bg1"/>
                </a:solidFill>
              </a:rPr>
              <a:t>:  </a:t>
            </a:r>
            <a:r>
              <a:rPr lang="en-GB" altLang="en-US" sz="2800" b="1" dirty="0">
                <a:solidFill>
                  <a:schemeClr val="bg1"/>
                </a:solidFill>
              </a:rPr>
              <a:t>Sara Amiri</a:t>
            </a:r>
          </a:p>
          <a:p>
            <a:pPr algn="just">
              <a:lnSpc>
                <a:spcPct val="90000"/>
              </a:lnSpc>
            </a:pPr>
            <a:r>
              <a:rPr lang="en-GB" altLang="en-US" sz="2800" u="sng" dirty="0">
                <a:solidFill>
                  <a:schemeClr val="bg1"/>
                </a:solidFill>
              </a:rPr>
              <a:t>Student ID: </a:t>
            </a:r>
            <a:r>
              <a:rPr lang="en-GB" altLang="en-US" sz="2800" b="1" dirty="0">
                <a:solidFill>
                  <a:schemeClr val="bg1"/>
                </a:solidFill>
              </a:rPr>
              <a:t> 2512078</a:t>
            </a:r>
            <a:endParaRPr lang="en-GB" altLang="en-US" sz="2800" u="sng" dirty="0">
              <a:solidFill>
                <a:schemeClr val="bg1"/>
              </a:solidFill>
            </a:endParaRPr>
          </a:p>
          <a:p>
            <a:pPr algn="just">
              <a:lnSpc>
                <a:spcPct val="90000"/>
              </a:lnSpc>
            </a:pPr>
            <a:r>
              <a:rPr lang="en-GB" altLang="en-US" sz="2800" u="sng" dirty="0">
                <a:solidFill>
                  <a:schemeClr val="bg1"/>
                </a:solidFill>
              </a:rPr>
              <a:t>Lecturer’s Name</a:t>
            </a:r>
            <a:r>
              <a:rPr lang="en-GB" altLang="en-US" sz="2800" b="1" i="1" dirty="0">
                <a:solidFill>
                  <a:schemeClr val="bg1"/>
                </a:solidFill>
              </a:rPr>
              <a:t>: </a:t>
            </a:r>
            <a:r>
              <a:rPr lang="en-GB" altLang="en-US" sz="2800" b="1" dirty="0">
                <a:solidFill>
                  <a:schemeClr val="bg1"/>
                </a:solidFill>
              </a:rPr>
              <a:t>Dilhara Mampitiya</a:t>
            </a:r>
            <a:endParaRPr lang="en-GB" altLang="en-US" sz="2800" b="1" i="1" dirty="0">
              <a:solidFill>
                <a:schemeClr val="bg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lgn="just">
              <a:lnSpc>
                <a:spcPct val="150000"/>
              </a:lnSpc>
              <a:buNone/>
            </a:pPr>
            <a:r>
              <a:rPr lang="en-GB" sz="1600" dirty="0">
                <a:latin typeface="Arial" panose="020B0604020202020204" pitchFamily="34" charset="0"/>
                <a:cs typeface="Arial" panose="020B0604020202020204" pitchFamily="34" charset="0"/>
              </a:rPr>
              <a:t>I Confirm That I Have Used AI Tools To Source Images And Proofread This Work. I Confirm That I Have Used Grammarly To Check My Spelling Mistakes.</a:t>
            </a:r>
          </a:p>
          <a:p>
            <a:pPr marL="0" indent="0" algn="ctr">
              <a:buNone/>
            </a:pPr>
            <a:endParaRPr lang="en-GB" dirty="0"/>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18/07/2026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A950C-2629-DD98-130D-4947F231D9F4}"/>
              </a:ext>
            </a:extLst>
          </p:cNvPr>
          <p:cNvSpPr>
            <a:spLocks noGrp="1"/>
          </p:cNvSpPr>
          <p:nvPr>
            <p:ph type="title"/>
          </p:nvPr>
        </p:nvSpPr>
        <p:spPr>
          <a:xfrm>
            <a:off x="609600" y="274638"/>
            <a:ext cx="10972800" cy="1143000"/>
          </a:xfrm>
        </p:spPr>
        <p:txBody>
          <a:bodyPr wrap="square" anchor="ctr">
            <a:normAutofit/>
          </a:bodyPr>
          <a:lstStyle/>
          <a:p>
            <a:r>
              <a:rPr lang="en-GB" dirty="0"/>
              <a:t>About my self </a:t>
            </a:r>
          </a:p>
        </p:txBody>
      </p:sp>
      <p:sp>
        <p:nvSpPr>
          <p:cNvPr id="3" name="Content Placeholder 2">
            <a:extLst>
              <a:ext uri="{FF2B5EF4-FFF2-40B4-BE49-F238E27FC236}">
                <a16:creationId xmlns:a16="http://schemas.microsoft.com/office/drawing/2014/main" id="{28151FCA-C223-2370-309C-DAC5FC991EA6}"/>
              </a:ext>
            </a:extLst>
          </p:cNvPr>
          <p:cNvSpPr>
            <a:spLocks noGrp="1"/>
          </p:cNvSpPr>
          <p:nvPr>
            <p:ph sz="half" idx="1"/>
          </p:nvPr>
        </p:nvSpPr>
        <p:spPr>
          <a:xfrm>
            <a:off x="609600" y="1600201"/>
            <a:ext cx="5384800" cy="3989040"/>
          </a:xfrm>
        </p:spPr>
        <p:txBody>
          <a:bodyPr wrap="square" anchor="t">
            <a:normAutofit/>
          </a:bodyPr>
          <a:lstStyle/>
          <a:p>
            <a:pPr>
              <a:lnSpc>
                <a:spcPct val="90000"/>
              </a:lnSpc>
            </a:pPr>
            <a:r>
              <a:rPr lang="en-GB" sz="2400"/>
              <a:t>Good morning, everyone. My name is Sara Amiri, and my student number is 2512078. I used to work as a practitioner in a nursery, and now I am a translator in a hospital. I speak four different languages, and I want to become a psychologist in future. My presentation is about self-awareness and communication skills.</a:t>
            </a:r>
          </a:p>
        </p:txBody>
      </p:sp>
      <p:pic>
        <p:nvPicPr>
          <p:cNvPr id="7" name="Picture 6">
            <a:extLst>
              <a:ext uri="{FF2B5EF4-FFF2-40B4-BE49-F238E27FC236}">
                <a16:creationId xmlns:a16="http://schemas.microsoft.com/office/drawing/2014/main" id="{BDC42286-2285-7F8F-12D0-9F3E48F1A7C3}"/>
              </a:ext>
            </a:extLst>
          </p:cNvPr>
          <p:cNvPicPr>
            <a:picLocks noChangeAspect="1"/>
          </p:cNvPicPr>
          <p:nvPr/>
        </p:nvPicPr>
        <p:blipFill>
          <a:blip r:embed="rId2"/>
          <a:srcRect t="7915" r="-2" b="50414"/>
          <a:stretch>
            <a:fillRect/>
          </a:stretch>
        </p:blipFill>
        <p:spPr>
          <a:xfrm>
            <a:off x="6767960" y="1673965"/>
            <a:ext cx="4738239" cy="3510070"/>
          </a:xfrm>
          <a:prstGeom prst="rect">
            <a:avLst/>
          </a:prstGeom>
          <a:noFill/>
        </p:spPr>
      </p:pic>
      <p:sp>
        <p:nvSpPr>
          <p:cNvPr id="4" name="Date Placeholder 3">
            <a:extLst>
              <a:ext uri="{FF2B5EF4-FFF2-40B4-BE49-F238E27FC236}">
                <a16:creationId xmlns:a16="http://schemas.microsoft.com/office/drawing/2014/main" id="{AD290F1E-947B-7D9C-D23B-0EDF1C52A4BF}"/>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30226994-B490-4403-8CE4-43D4FD570BBD}" type="datetime1">
              <a:rPr lang="en-GB" altLang="en-US" sz="900" smtClean="0"/>
              <a:pPr>
                <a:lnSpc>
                  <a:spcPct val="90000"/>
                </a:lnSpc>
                <a:spcAft>
                  <a:spcPts val="600"/>
                </a:spcAft>
                <a:defRPr/>
              </a:pPr>
              <a:t>18/07/2026</a:t>
            </a:fld>
            <a:endParaRPr lang="en-GB" altLang="en-US" sz="900"/>
          </a:p>
        </p:txBody>
      </p:sp>
      <p:sp>
        <p:nvSpPr>
          <p:cNvPr id="5" name="Slide Number Placeholder 4">
            <a:extLst>
              <a:ext uri="{FF2B5EF4-FFF2-40B4-BE49-F238E27FC236}">
                <a16:creationId xmlns:a16="http://schemas.microsoft.com/office/drawing/2014/main" id="{50CD4D4D-4609-EE72-BBDC-5DB58EC92174}"/>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9AFB928A-D6AD-4F2A-B2DD-923741E90643}" type="slidenum">
              <a:rPr lang="en-GB" altLang="en-US" smtClean="0"/>
              <a:pPr>
                <a:spcAft>
                  <a:spcPts val="600"/>
                </a:spcAft>
                <a:defRPr/>
              </a:pPr>
              <a:t>3</a:t>
            </a:fld>
            <a:endParaRPr lang="en-GB" altLang="en-US"/>
          </a:p>
        </p:txBody>
      </p:sp>
    </p:spTree>
    <p:extLst>
      <p:ext uri="{BB962C8B-B14F-4D97-AF65-F5344CB8AC3E}">
        <p14:creationId xmlns:p14="http://schemas.microsoft.com/office/powerpoint/2010/main" val="29315398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6C738-AC4D-A781-BD54-64391862AFF1}"/>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07748441-84A3-4534-5E09-CD087FCA671B}"/>
              </a:ext>
            </a:extLst>
          </p:cNvPr>
          <p:cNvSpPr>
            <a:spLocks noGrp="1"/>
          </p:cNvSpPr>
          <p:nvPr>
            <p:ph idx="1"/>
          </p:nvPr>
        </p:nvSpPr>
        <p:spPr/>
        <p:txBody>
          <a:bodyPr/>
          <a:lstStyle/>
          <a:p>
            <a:pPr algn="just">
              <a:lnSpc>
                <a:spcPct val="150000"/>
              </a:lnSpc>
            </a:pPr>
            <a:r>
              <a:rPr lang="en-GB" sz="1800" dirty="0">
                <a:latin typeface="Arial" panose="020B0604020202020204" pitchFamily="34" charset="0"/>
                <a:cs typeface="Arial" panose="020B0604020202020204" pitchFamily="34" charset="0"/>
              </a:rPr>
              <a:t>Today my presentation is about communication.</a:t>
            </a:r>
          </a:p>
          <a:p>
            <a:pPr algn="just">
              <a:lnSpc>
                <a:spcPct val="150000"/>
              </a:lnSpc>
            </a:pPr>
            <a:r>
              <a:rPr lang="en-GB" sz="1800" dirty="0">
                <a:latin typeface="Arial" panose="020B0604020202020204" pitchFamily="34" charset="0"/>
                <a:cs typeface="Arial" panose="020B0604020202020204" pitchFamily="34" charset="0"/>
              </a:rPr>
              <a:t> About the Importance of communication skills in professional practice.</a:t>
            </a:r>
          </a:p>
          <a:p>
            <a:pPr algn="just">
              <a:lnSpc>
                <a:spcPct val="150000"/>
              </a:lnSpc>
            </a:pPr>
            <a:r>
              <a:rPr lang="en-GB" sz="1800" dirty="0">
                <a:latin typeface="Arial" panose="020B0604020202020204" pitchFamily="34" charset="0"/>
                <a:cs typeface="Arial" panose="020B0604020202020204" pitchFamily="34" charset="0"/>
              </a:rPr>
              <a:t> About a framework linked to communication skills.</a:t>
            </a:r>
          </a:p>
          <a:p>
            <a:pPr algn="just">
              <a:lnSpc>
                <a:spcPct val="150000"/>
              </a:lnSpc>
            </a:pPr>
            <a:r>
              <a:rPr lang="en-GB" sz="1800" dirty="0">
                <a:latin typeface="Arial" panose="020B0604020202020204" pitchFamily="34" charset="0"/>
                <a:cs typeface="Arial" panose="020B0604020202020204" pitchFamily="34" charset="0"/>
              </a:rPr>
              <a:t>Applying communication skills in practice.</a:t>
            </a:r>
          </a:p>
          <a:p>
            <a:pPr algn="just">
              <a:lnSpc>
                <a:spcPct val="150000"/>
              </a:lnSpc>
            </a:pPr>
            <a:r>
              <a:rPr lang="en-GB" sz="1800" dirty="0">
                <a:latin typeface="Arial" panose="020B0604020202020204" pitchFamily="34" charset="0"/>
                <a:cs typeface="Arial" panose="020B0604020202020204" pitchFamily="34" charset="0"/>
              </a:rPr>
              <a:t>How does communication skill support my future career?</a:t>
            </a:r>
          </a:p>
          <a:p>
            <a:endParaRPr lang="en-GB" dirty="0"/>
          </a:p>
        </p:txBody>
      </p:sp>
      <p:sp>
        <p:nvSpPr>
          <p:cNvPr id="4" name="Date Placeholder 3">
            <a:extLst>
              <a:ext uri="{FF2B5EF4-FFF2-40B4-BE49-F238E27FC236}">
                <a16:creationId xmlns:a16="http://schemas.microsoft.com/office/drawing/2014/main" id="{6DEAC444-A1D8-F024-E07E-7A982E0F10E9}"/>
              </a:ext>
            </a:extLst>
          </p:cNvPr>
          <p:cNvSpPr>
            <a:spLocks noGrp="1"/>
          </p:cNvSpPr>
          <p:nvPr>
            <p:ph type="dt" sz="half" idx="10"/>
          </p:nvPr>
        </p:nvSpPr>
        <p:spPr/>
        <p:txBody>
          <a:bodyPr/>
          <a:lstStyle/>
          <a:p>
            <a:pPr>
              <a:defRPr/>
            </a:pPr>
            <a:fld id="{30226994-B490-4403-8CE4-43D4FD570BBD}" type="datetime1">
              <a:rPr lang="en-GB" altLang="en-US" smtClean="0"/>
              <a:pPr>
                <a:defRPr/>
              </a:pPr>
              <a:t>18/07/2026</a:t>
            </a:fld>
            <a:endParaRPr lang="en-GB" altLang="en-US"/>
          </a:p>
        </p:txBody>
      </p:sp>
      <p:sp>
        <p:nvSpPr>
          <p:cNvPr id="5" name="Slide Number Placeholder 4">
            <a:extLst>
              <a:ext uri="{FF2B5EF4-FFF2-40B4-BE49-F238E27FC236}">
                <a16:creationId xmlns:a16="http://schemas.microsoft.com/office/drawing/2014/main" id="{AA84E24A-3AD7-5DB9-83EF-6CA2A7C8A6A0}"/>
              </a:ext>
            </a:extLst>
          </p:cNvPr>
          <p:cNvSpPr>
            <a:spLocks noGrp="1"/>
          </p:cNvSpPr>
          <p:nvPr>
            <p:ph type="sldNum" sz="quarter" idx="12"/>
          </p:nvPr>
        </p:nvSpPr>
        <p:spPr/>
        <p:txBody>
          <a:bodyPr/>
          <a:lstStyle/>
          <a:p>
            <a:pPr>
              <a:defRPr/>
            </a:pPr>
            <a:fld id="{9AFB928A-D6AD-4F2A-B2DD-923741E90643}" type="slidenum">
              <a:rPr lang="en-GB" altLang="en-US" smtClean="0"/>
              <a:pPr>
                <a:defRPr/>
              </a:pPr>
              <a:t>4</a:t>
            </a:fld>
            <a:endParaRPr lang="en-GB" altLang="en-US"/>
          </a:p>
        </p:txBody>
      </p:sp>
    </p:spTree>
    <p:extLst>
      <p:ext uri="{BB962C8B-B14F-4D97-AF65-F5344CB8AC3E}">
        <p14:creationId xmlns:p14="http://schemas.microsoft.com/office/powerpoint/2010/main" val="15480218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2084915" y="3558"/>
            <a:ext cx="8412497" cy="1068480"/>
          </a:xfrm>
        </p:spPr>
        <p:txBody>
          <a:bodyPr/>
          <a:lstStyle/>
          <a:p>
            <a:r>
              <a:rPr lang="en-GB" sz="2800" b="1" dirty="0"/>
              <a:t>Communication skill? </a:t>
            </a:r>
            <a:endParaRPr lang="en-GB" altLang="en-US" sz="2800"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a:solidFill>
                <a:srgbClr val="000000"/>
              </a:solidFill>
            </a:endParaRPr>
          </a:p>
          <a:p>
            <a:pPr>
              <a:defRPr/>
            </a:pPr>
            <a:endParaRPr lang="en-GB" altLang="en-US"/>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18/07/2026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5</a:t>
            </a:fld>
            <a:endParaRPr lang="en-GB" altLang="en-US" sz="900">
              <a:solidFill>
                <a:srgbClr val="898989"/>
              </a:solidFill>
            </a:endParaRPr>
          </a:p>
        </p:txBody>
      </p:sp>
      <p:sp>
        <p:nvSpPr>
          <p:cNvPr id="5" name="TextBox 4">
            <a:extLst>
              <a:ext uri="{FF2B5EF4-FFF2-40B4-BE49-F238E27FC236}">
                <a16:creationId xmlns:a16="http://schemas.microsoft.com/office/drawing/2014/main" id="{028FA0CD-6774-EDEB-7901-7CC84D67FB82}"/>
              </a:ext>
            </a:extLst>
          </p:cNvPr>
          <p:cNvSpPr txBox="1"/>
          <p:nvPr/>
        </p:nvSpPr>
        <p:spPr>
          <a:xfrm>
            <a:off x="1" y="685282"/>
            <a:ext cx="10312400" cy="5062924"/>
          </a:xfrm>
          <a:prstGeom prst="rect">
            <a:avLst/>
          </a:prstGeom>
          <a:noFill/>
        </p:spPr>
        <p:txBody>
          <a:bodyPr wrap="square">
            <a:spAutoFit/>
          </a:bodyPr>
          <a:lstStyle/>
          <a:p>
            <a:pPr marL="742950" lvl="1" indent="-285750">
              <a:buFont typeface="Arial" panose="020B0604020202020204" pitchFamily="34" charset="0"/>
              <a:buChar char="•"/>
            </a:pPr>
            <a:endParaRPr lang="en-GB" sz="2400" dirty="0"/>
          </a:p>
          <a:p>
            <a:pPr marL="742950" lvl="1"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Communication is the ability to share information, ideas, and feelings clearly and effectively when speaking to someone in health and social care settings. For example, Involves speaking, listening, writing, and using appropriate body language. Care Quality Commission (2024)</a:t>
            </a:r>
          </a:p>
          <a:p>
            <a:pPr marL="742950" lvl="1"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Communication skills are involved in everyday practice</a:t>
            </a:r>
          </a:p>
          <a:p>
            <a:pPr marL="742950" lvl="1"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Listening actively to others.</a:t>
            </a:r>
          </a:p>
          <a:p>
            <a:pPr marL="742950" lvl="1"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Speaking clearly and respectfully.</a:t>
            </a:r>
          </a:p>
          <a:p>
            <a:pPr marL="742950" lvl="1"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Asking questions to gain understanding.</a:t>
            </a:r>
          </a:p>
          <a:p>
            <a:pPr marL="742950" lvl="1" indent="-285750" algn="just">
              <a:lnSpc>
                <a:spcPct val="150000"/>
              </a:lnSpc>
              <a:buFont typeface="Arial" panose="020B0604020202020204" pitchFamily="34" charset="0"/>
              <a:buChar char="•"/>
            </a:pPr>
            <a:r>
              <a:rPr lang="en-GB" sz="1600" u="sng"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You can develop communication skills </a:t>
            </a:r>
          </a:p>
          <a:p>
            <a:pPr marL="742950" lvl="1"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Participating in university group work and presentations.</a:t>
            </a:r>
          </a:p>
          <a:p>
            <a:pPr marL="742950" lvl="1"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 Communicating with peers, tutors, and placement staff.</a:t>
            </a:r>
          </a:p>
          <a:p>
            <a:pPr marL="742950" lvl="1" indent="-285750" algn="just">
              <a:lnSpc>
                <a:spcPct val="150000"/>
              </a:lnSpc>
              <a:buFont typeface="Arial" panose="020B0604020202020204" pitchFamily="34" charset="0"/>
              <a:buChar char="•"/>
            </a:pPr>
            <a:r>
              <a:rPr lang="en-GB" sz="1600" dirty="0">
                <a:latin typeface="Arial" panose="020B0604020202020204" pitchFamily="34" charset="0"/>
                <a:cs typeface="Arial" panose="020B0604020202020204" pitchFamily="34" charset="0"/>
              </a:rPr>
              <a:t> Receiving feedback and improving my confidence in speaking with others.</a:t>
            </a:r>
          </a:p>
          <a:p>
            <a:endParaRPr lang="en-GB" sz="1100" b="1" i="1" dirty="0"/>
          </a:p>
          <a:p>
            <a:pPr>
              <a:buNone/>
            </a:pPr>
            <a:r>
              <a:rPr lang="en-GB" sz="2400" i="1" dirty="0"/>
              <a:t>.</a:t>
            </a:r>
          </a:p>
        </p:txBody>
      </p:sp>
      <p:pic>
        <p:nvPicPr>
          <p:cNvPr id="3" name="Picture 2">
            <a:extLst>
              <a:ext uri="{FF2B5EF4-FFF2-40B4-BE49-F238E27FC236}">
                <a16:creationId xmlns:a16="http://schemas.microsoft.com/office/drawing/2014/main" id="{F7C721A1-74A8-BBFF-D13B-3BB7D71FA98C}"/>
              </a:ext>
            </a:extLst>
          </p:cNvPr>
          <p:cNvPicPr>
            <a:picLocks noChangeAspect="1"/>
          </p:cNvPicPr>
          <p:nvPr/>
        </p:nvPicPr>
        <p:blipFill>
          <a:blip r:embed="rId2"/>
          <a:stretch>
            <a:fillRect/>
          </a:stretch>
        </p:blipFill>
        <p:spPr>
          <a:xfrm>
            <a:off x="7067549" y="2450288"/>
            <a:ext cx="4700925" cy="2251287"/>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609600" y="274638"/>
            <a:ext cx="10972800" cy="1143000"/>
          </a:xfrm>
        </p:spPr>
        <p:txBody>
          <a:bodyPr vert="horz" wrap="square" lIns="91440" tIns="45720" rIns="91440" bIns="45720" numCol="1" anchor="ctr" anchorCtr="0" compatLnSpc="1">
            <a:prstTxWarp prst="textNoShape">
              <a:avLst/>
            </a:prstTxWarp>
            <a:normAutofit/>
          </a:bodyPr>
          <a:lstStyle/>
          <a:p>
            <a:pPr>
              <a:lnSpc>
                <a:spcPct val="90000"/>
              </a:lnSpc>
            </a:pPr>
            <a:r>
              <a:rPr lang="en-GB" sz="3700" b="1"/>
              <a:t>Importance of communication in professional practice</a:t>
            </a:r>
          </a:p>
        </p:txBody>
      </p:sp>
      <p:sp>
        <p:nvSpPr>
          <p:cNvPr id="10" name="TextBox 9">
            <a:extLst>
              <a:ext uri="{FF2B5EF4-FFF2-40B4-BE49-F238E27FC236}">
                <a16:creationId xmlns:a16="http://schemas.microsoft.com/office/drawing/2014/main" id="{E32E3400-4CF7-D76F-91E6-1E97593C4D9A}"/>
              </a:ext>
            </a:extLst>
          </p:cNvPr>
          <p:cNvSpPr txBox="1"/>
          <p:nvPr/>
        </p:nvSpPr>
        <p:spPr bwMode="auto">
          <a:xfrm>
            <a:off x="609600" y="1600201"/>
            <a:ext cx="5384800" cy="3989040"/>
          </a:xfrm>
          <a:prstGeom prst="rect">
            <a:avLst/>
          </a:prstGeom>
          <a:noFill/>
          <a:ln>
            <a:noFill/>
          </a:ln>
        </p:spPr>
        <p:txBody>
          <a:bodyPr vert="horz" wrap="square" lIns="91440" tIns="45720" rIns="91440" bIns="45720" numCol="1" anchor="t" anchorCtr="0" compatLnSpc="1">
            <a:prstTxWarp prst="textNoShape">
              <a:avLst/>
            </a:prstTxWarp>
            <a:normAutofit/>
          </a:bodyPr>
          <a:lstStyle/>
          <a:p>
            <a:pPr marL="342900" indent="-342900" eaLnBrk="0" fontAlgn="base" hangingPunct="0">
              <a:lnSpc>
                <a:spcPct val="90000"/>
              </a:lnSpc>
              <a:spcBef>
                <a:spcPct val="20000"/>
              </a:spcBef>
              <a:spcAft>
                <a:spcPct val="0"/>
              </a:spcAft>
              <a:buFont typeface="Arial" panose="020B0604020202020204" pitchFamily="34" charset="0"/>
              <a:buChar char="•"/>
            </a:pPr>
            <a:r>
              <a:rPr lang="en-US" sz="1500"/>
              <a:t>Communication enables professionals to deliver safe, effective and person-centred care. </a:t>
            </a:r>
          </a:p>
          <a:p>
            <a:pPr marL="342900" indent="-342900" eaLnBrk="0" fontAlgn="base" hangingPunct="0">
              <a:lnSpc>
                <a:spcPct val="90000"/>
              </a:lnSpc>
              <a:spcBef>
                <a:spcPct val="20000"/>
              </a:spcBef>
              <a:spcAft>
                <a:spcPct val="0"/>
              </a:spcAft>
              <a:buFont typeface="Arial" panose="020B0604020202020204" pitchFamily="34" charset="0"/>
              <a:buChar char="•"/>
            </a:pPr>
            <a:r>
              <a:rPr lang="en-US" sz="1500"/>
              <a:t>Communication ensures that professionals can share patients’ information with families or with different health care sectors.</a:t>
            </a:r>
          </a:p>
          <a:p>
            <a:pPr marL="342900" indent="-342900" eaLnBrk="0" fontAlgn="base" hangingPunct="0">
              <a:lnSpc>
                <a:spcPct val="90000"/>
              </a:lnSpc>
              <a:spcBef>
                <a:spcPct val="20000"/>
              </a:spcBef>
              <a:spcAft>
                <a:spcPct val="0"/>
              </a:spcAft>
              <a:buFont typeface="Arial" panose="020B0604020202020204" pitchFamily="34" charset="0"/>
              <a:buChar char="•"/>
            </a:pPr>
            <a:r>
              <a:rPr lang="en-US" sz="1500"/>
              <a:t>Communication safe and effective to ensure patients are having the right medication.</a:t>
            </a:r>
          </a:p>
          <a:p>
            <a:pPr marL="342900" indent="-342900" eaLnBrk="0" fontAlgn="base" hangingPunct="0">
              <a:lnSpc>
                <a:spcPct val="90000"/>
              </a:lnSpc>
              <a:spcBef>
                <a:spcPct val="20000"/>
              </a:spcBef>
              <a:spcAft>
                <a:spcPct val="0"/>
              </a:spcAft>
              <a:buFont typeface="Arial" panose="020B0604020202020204" pitchFamily="34" charset="0"/>
              <a:buChar char="•"/>
            </a:pPr>
            <a:r>
              <a:rPr lang="en-US" sz="1500"/>
              <a:t>Reduces the risk of errors affecting other patients’ treatment.</a:t>
            </a:r>
          </a:p>
          <a:p>
            <a:pPr marL="342900" indent="-342900" eaLnBrk="0" fontAlgn="base" hangingPunct="0">
              <a:lnSpc>
                <a:spcPct val="90000"/>
              </a:lnSpc>
              <a:spcBef>
                <a:spcPct val="20000"/>
              </a:spcBef>
              <a:spcAft>
                <a:spcPct val="0"/>
              </a:spcAft>
              <a:buFont typeface="Arial" panose="020B0604020202020204" pitchFamily="34" charset="0"/>
              <a:buChar char="•"/>
            </a:pPr>
            <a:r>
              <a:rPr lang="en-US" sz="1500"/>
              <a:t> Communication is important in health and social care settings because of the staff and colleagues, service user/ patients.</a:t>
            </a:r>
          </a:p>
          <a:p>
            <a:pPr marL="342900" indent="-342900" eaLnBrk="0" fontAlgn="base" hangingPunct="0">
              <a:lnSpc>
                <a:spcPct val="90000"/>
              </a:lnSpc>
              <a:spcBef>
                <a:spcPct val="20000"/>
              </a:spcBef>
              <a:spcAft>
                <a:spcPct val="0"/>
              </a:spcAft>
              <a:buFont typeface="Arial" panose="020B0604020202020204" pitchFamily="34" charset="0"/>
              <a:buChar char="•"/>
            </a:pPr>
            <a:r>
              <a:rPr lang="en-US" sz="1500"/>
              <a:t>For Example, </a:t>
            </a:r>
          </a:p>
          <a:p>
            <a:pPr marL="342900" indent="-342900" eaLnBrk="0" fontAlgn="base" hangingPunct="0">
              <a:lnSpc>
                <a:spcPct val="90000"/>
              </a:lnSpc>
              <a:spcBef>
                <a:spcPct val="20000"/>
              </a:spcBef>
              <a:spcAft>
                <a:spcPct val="0"/>
              </a:spcAft>
              <a:buFont typeface="Arial" panose="020B0604020202020204" pitchFamily="34" charset="0"/>
              <a:buChar char="•"/>
            </a:pPr>
            <a:r>
              <a:rPr lang="en-US" sz="1500"/>
              <a:t> Patient handover between shifts </a:t>
            </a:r>
          </a:p>
          <a:p>
            <a:pPr marL="342900" indent="-342900" eaLnBrk="0" fontAlgn="base" hangingPunct="0">
              <a:lnSpc>
                <a:spcPct val="90000"/>
              </a:lnSpc>
              <a:spcBef>
                <a:spcPct val="20000"/>
              </a:spcBef>
              <a:spcAft>
                <a:spcPct val="0"/>
              </a:spcAft>
              <a:buFont typeface="Arial" panose="020B0604020202020204" pitchFamily="34" charset="0"/>
              <a:buChar char="•"/>
            </a:pPr>
            <a:r>
              <a:rPr lang="en-US" sz="1500"/>
              <a:t> Explaining medication to patients</a:t>
            </a:r>
          </a:p>
          <a:p>
            <a:pPr marL="342900" indent="-342900" eaLnBrk="0" fontAlgn="base" hangingPunct="0">
              <a:lnSpc>
                <a:spcPct val="90000"/>
              </a:lnSpc>
              <a:spcBef>
                <a:spcPct val="20000"/>
              </a:spcBef>
              <a:spcAft>
                <a:spcPct val="0"/>
              </a:spcAft>
              <a:buFont typeface="Arial" panose="020B0604020202020204" pitchFamily="34" charset="0"/>
              <a:buChar char="•"/>
            </a:pPr>
            <a:r>
              <a:rPr lang="en-US" sz="1500"/>
              <a:t> Multidisciplinary team </a:t>
            </a:r>
          </a:p>
          <a:p>
            <a:pPr marL="342900" indent="-342900" eaLnBrk="0" fontAlgn="base" hangingPunct="0">
              <a:lnSpc>
                <a:spcPct val="90000"/>
              </a:lnSpc>
              <a:spcBef>
                <a:spcPct val="20000"/>
              </a:spcBef>
              <a:spcAft>
                <a:spcPct val="0"/>
              </a:spcAft>
              <a:buFont typeface="Arial" panose="020B0604020202020204" pitchFamily="34" charset="0"/>
              <a:buChar char="•"/>
            </a:pPr>
            <a:endParaRPr lang="en-US" sz="1500"/>
          </a:p>
        </p:txBody>
      </p:sp>
      <p:pic>
        <p:nvPicPr>
          <p:cNvPr id="5" name="Picture 4">
            <a:extLst>
              <a:ext uri="{FF2B5EF4-FFF2-40B4-BE49-F238E27FC236}">
                <a16:creationId xmlns:a16="http://schemas.microsoft.com/office/drawing/2014/main" id="{D84E262A-280A-F535-A015-68CA6A5AD008}"/>
              </a:ext>
            </a:extLst>
          </p:cNvPr>
          <p:cNvPicPr>
            <a:picLocks noChangeAspect="1"/>
          </p:cNvPicPr>
          <p:nvPr/>
        </p:nvPicPr>
        <p:blipFill>
          <a:blip r:embed="rId2"/>
          <a:srcRect t="1836" b="24084"/>
          <a:stretch>
            <a:fillRect/>
          </a:stretch>
        </p:blipFill>
        <p:spPr>
          <a:xfrm>
            <a:off x="6197600" y="1600201"/>
            <a:ext cx="5384800" cy="3989040"/>
          </a:xfrm>
          <a:prstGeom prst="rect">
            <a:avLst/>
          </a:prstGeom>
          <a:noFill/>
        </p:spPr>
      </p:pic>
      <p:sp>
        <p:nvSpPr>
          <p:cNvPr id="4" name="Date Placeholder 3">
            <a:extLst>
              <a:ext uri="{FF2B5EF4-FFF2-40B4-BE49-F238E27FC236}">
                <a16:creationId xmlns:a16="http://schemas.microsoft.com/office/drawing/2014/main" id="{EE708A69-4880-E756-CF1A-621EA0BA900A}"/>
              </a:ext>
            </a:extLst>
          </p:cNvPr>
          <p:cNvSpPr>
            <a:spLocks noGrp="1"/>
          </p:cNvSpPr>
          <p:nvPr>
            <p:ph type="dt" sz="half" idx="10"/>
          </p:nvPr>
        </p:nvSpPr>
        <p:spPr>
          <a:xfrm>
            <a:off x="334433" y="6524626"/>
            <a:ext cx="1295400" cy="219075"/>
          </a:xfrm>
        </p:spPr>
        <p:txBody>
          <a:bodyPr vert="horz" lIns="91440" tIns="45720" rIns="91440" bIns="45720" rtlCol="0" anchor="ctr">
            <a:normAutofit/>
          </a:bodyPr>
          <a:lstStyle/>
          <a:p>
            <a:pPr>
              <a:lnSpc>
                <a:spcPct val="90000"/>
              </a:lnSpc>
              <a:spcAft>
                <a:spcPts val="600"/>
              </a:spcAft>
              <a:defRPr/>
            </a:pPr>
            <a:fld id="{9F458A58-9170-4293-9FCB-97B777C99F2B}" type="datetime1">
              <a:rPr lang="en-GB" altLang="en-US" sz="900" kern="1200">
                <a:latin typeface="+mn-lt"/>
                <a:ea typeface="+mn-ea"/>
                <a:cs typeface="+mn-cs"/>
              </a:rPr>
              <a:pPr>
                <a:lnSpc>
                  <a:spcPct val="90000"/>
                </a:lnSpc>
                <a:spcAft>
                  <a:spcPts val="600"/>
                </a:spcAft>
                <a:defRPr/>
              </a:pPr>
              <a:t>18/07/2026</a:t>
            </a:fld>
            <a:endParaRPr lang="en-GB" altLang="en-US" sz="900" kern="1200">
              <a:latin typeface="+mn-lt"/>
              <a:ea typeface="+mn-ea"/>
              <a:cs typeface="+mn-cs"/>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ts val="600"/>
              </a:spcAft>
              <a:buNone/>
              <a:defRPr/>
            </a:pPr>
            <a:fld id="{04BA63B0-57B7-4749-A8AB-75E15FE4EF80}" type="slidenum">
              <a:rPr lang="en-GB" altLang="en-US" sz="1200" kern="1200">
                <a:solidFill>
                  <a:srgbClr val="898989"/>
                </a:solidFill>
                <a:latin typeface="Myriad Pro"/>
                <a:ea typeface="+mn-ea"/>
                <a:cs typeface="+mn-cs"/>
              </a:rPr>
              <a:pPr fontAlgn="base">
                <a:spcBef>
                  <a:spcPct val="0"/>
                </a:spcBef>
                <a:spcAft>
                  <a:spcPts val="600"/>
                </a:spcAft>
                <a:buNone/>
                <a:defRPr/>
              </a:pPr>
              <a:t>6</a:t>
            </a:fld>
            <a:endParaRPr lang="en-GB" altLang="en-US" sz="1200" kern="1200">
              <a:solidFill>
                <a:srgbClr val="898989"/>
              </a:solidFill>
              <a:latin typeface="Myriad Pro"/>
              <a:ea typeface="+mn-ea"/>
              <a:cs typeface="+mn-c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609600" y="274638"/>
            <a:ext cx="10972800" cy="1143000"/>
          </a:xfrm>
        </p:spPr>
        <p:txBody>
          <a:bodyPr wrap="square" anchor="ctr">
            <a:normAutofit/>
          </a:bodyPr>
          <a:lstStyle/>
          <a:p>
            <a:pPr>
              <a:lnSpc>
                <a:spcPct val="90000"/>
              </a:lnSpc>
            </a:pPr>
            <a:r>
              <a:rPr lang="en-GB" sz="3700" b="1"/>
              <a:t>Tuckman’s team development Model linked to communication skills</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sz="half" idx="1"/>
          </p:nvPr>
        </p:nvSpPr>
        <p:spPr>
          <a:xfrm>
            <a:off x="609600" y="1600200"/>
            <a:ext cx="7425388" cy="4049485"/>
          </a:xfrm>
        </p:spPr>
        <p:txBody>
          <a:bodyPr wrap="square" anchor="t">
            <a:normAutofit lnSpcReduction="10000"/>
          </a:bodyPr>
          <a:lstStyle/>
          <a:p>
            <a:pPr marL="0" indent="0">
              <a:lnSpc>
                <a:spcPct val="90000"/>
              </a:lnSpc>
              <a:buNone/>
            </a:pPr>
            <a:r>
              <a:rPr lang="en-GB" sz="1400" dirty="0"/>
              <a:t>Tuckman’s team development five stages are Forming, Storming, Norming, Performing, and Mourning. These stages become effective over time, and it helps professionals understand how groups work together and improve teamwork and communication in health and social care settings. Murphy (2024) </a:t>
            </a:r>
          </a:p>
          <a:p>
            <a:pPr>
              <a:lnSpc>
                <a:spcPct val="90000"/>
              </a:lnSpc>
            </a:pPr>
            <a:r>
              <a:rPr lang="en-GB" sz="1400" dirty="0"/>
              <a:t>The 5 stages of Tuckman’s Model </a:t>
            </a:r>
          </a:p>
          <a:p>
            <a:pPr>
              <a:lnSpc>
                <a:spcPct val="90000"/>
              </a:lnSpc>
            </a:pPr>
            <a:r>
              <a:rPr lang="en-GB" sz="1400" dirty="0"/>
              <a:t>Forming: is where team members get to know each other in the health and social care setting.</a:t>
            </a:r>
          </a:p>
          <a:p>
            <a:pPr>
              <a:lnSpc>
                <a:spcPct val="90000"/>
              </a:lnSpc>
            </a:pPr>
            <a:r>
              <a:rPr lang="en-GB" sz="1400" dirty="0"/>
              <a:t>They communicate to know the patient’s record when they are doing handover.</a:t>
            </a:r>
          </a:p>
          <a:p>
            <a:pPr>
              <a:lnSpc>
                <a:spcPct val="90000"/>
              </a:lnSpc>
            </a:pPr>
            <a:r>
              <a:rPr lang="en-GB" sz="1400" dirty="0"/>
              <a:t>Storming:  is when effective communication is needed between the professionals and the patients in health and social care.</a:t>
            </a:r>
          </a:p>
          <a:p>
            <a:pPr>
              <a:lnSpc>
                <a:spcPct val="90000"/>
              </a:lnSpc>
            </a:pPr>
            <a:r>
              <a:rPr lang="en-GB" sz="1400" dirty="0"/>
              <a:t>Norming:  is about trust and respect to other in a health and social care setting.</a:t>
            </a:r>
          </a:p>
          <a:p>
            <a:pPr>
              <a:lnSpc>
                <a:spcPct val="90000"/>
              </a:lnSpc>
            </a:pPr>
            <a:r>
              <a:rPr lang="en-GB" sz="1400" dirty="0"/>
              <a:t>Performing:  is when members help each other to solve the problems together.</a:t>
            </a:r>
          </a:p>
          <a:p>
            <a:pPr>
              <a:lnSpc>
                <a:spcPct val="90000"/>
              </a:lnSpc>
            </a:pPr>
            <a:r>
              <a:rPr lang="en-GB" sz="1400" dirty="0"/>
              <a:t> Adjourning:  is when the team breaks up when the required task is complete.</a:t>
            </a:r>
          </a:p>
          <a:p>
            <a:pPr marL="0" indent="0">
              <a:lnSpc>
                <a:spcPct val="90000"/>
              </a:lnSpc>
              <a:buNone/>
            </a:pPr>
            <a:endParaRPr lang="en-GB" sz="1400" dirty="0"/>
          </a:p>
          <a:p>
            <a:pPr>
              <a:lnSpc>
                <a:spcPct val="90000"/>
              </a:lnSpc>
            </a:pPr>
            <a:r>
              <a:rPr lang="en-GB" sz="1400" dirty="0"/>
              <a:t>Tuckman’s model of development helps professionals understand the difference between teamwork and patients and how to communicate with them in different settings.</a:t>
            </a:r>
          </a:p>
          <a:p>
            <a:pPr>
              <a:lnSpc>
                <a:spcPct val="90000"/>
              </a:lnSpc>
            </a:pPr>
            <a:r>
              <a:rPr lang="en-GB" sz="1400" dirty="0"/>
              <a:t>For example, if the professional is dealing with a patient who has a language problem, they communicate and help the patient to understand what the health problem is.</a:t>
            </a:r>
          </a:p>
          <a:p>
            <a:pPr>
              <a:lnSpc>
                <a:spcPct val="90000"/>
              </a:lnSpc>
            </a:pPr>
            <a:endParaRPr lang="en-GB" sz="1100" dirty="0"/>
          </a:p>
        </p:txBody>
      </p:sp>
      <p:pic>
        <p:nvPicPr>
          <p:cNvPr id="7" name="Picture 6">
            <a:extLst>
              <a:ext uri="{FF2B5EF4-FFF2-40B4-BE49-F238E27FC236}">
                <a16:creationId xmlns:a16="http://schemas.microsoft.com/office/drawing/2014/main" id="{BE94374E-8738-5C34-5B5F-3F0166E2B499}"/>
              </a:ext>
            </a:extLst>
          </p:cNvPr>
          <p:cNvPicPr>
            <a:picLocks noChangeAspect="1"/>
          </p:cNvPicPr>
          <p:nvPr/>
        </p:nvPicPr>
        <p:blipFill>
          <a:blip r:embed="rId2"/>
          <a:srcRect t="1227"/>
          <a:stretch>
            <a:fillRect/>
          </a:stretch>
        </p:blipFill>
        <p:spPr>
          <a:xfrm>
            <a:off x="8034988" y="1600201"/>
            <a:ext cx="3797783" cy="2813384"/>
          </a:xfrm>
          <a:prstGeom prst="rect">
            <a:avLst/>
          </a:prstGeom>
          <a:noFill/>
        </p:spPr>
      </p:pic>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30226994-B490-4403-8CE4-43D4FD570BBD}" type="datetime1">
              <a:rPr lang="en-GB" altLang="en-US" sz="900" smtClean="0"/>
              <a:pPr>
                <a:lnSpc>
                  <a:spcPct val="90000"/>
                </a:lnSpc>
                <a:spcAft>
                  <a:spcPts val="600"/>
                </a:spcAft>
                <a:defRPr/>
              </a:pPr>
              <a:t>18/07/2026</a:t>
            </a:fld>
            <a:endParaRPr lang="en-GB" altLang="en-US" sz="900"/>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9AFB928A-D6AD-4F2A-B2DD-923741E90643}" type="slidenum">
              <a:rPr lang="en-GB" altLang="en-US" smtClean="0"/>
              <a:pPr>
                <a:spcAft>
                  <a:spcPts val="600"/>
                </a:spcAft>
                <a:defRPr/>
              </a:pPr>
              <a:t>7</a:t>
            </a:fld>
            <a:endParaRPr lang="en-GB" altLang="en-US"/>
          </a:p>
        </p:txBody>
      </p:sp>
    </p:spTree>
    <p:extLst>
      <p:ext uri="{BB962C8B-B14F-4D97-AF65-F5344CB8AC3E}">
        <p14:creationId xmlns:p14="http://schemas.microsoft.com/office/powerpoint/2010/main" val="16639749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609600" y="274638"/>
            <a:ext cx="10972800" cy="1143000"/>
          </a:xfrm>
        </p:spPr>
        <p:txBody>
          <a:bodyPr wrap="square" anchor="ctr">
            <a:normAutofit/>
          </a:bodyPr>
          <a:lstStyle/>
          <a:p>
            <a:pPr>
              <a:lnSpc>
                <a:spcPct val="90000"/>
              </a:lnSpc>
            </a:pPr>
            <a:r>
              <a:rPr lang="en-GB" sz="3700" b="1"/>
              <a:t>Applying communication skill in practice</a:t>
            </a:r>
            <a:br>
              <a:rPr lang="en-GB" sz="3700"/>
            </a:br>
            <a:endParaRPr lang="en-GB" sz="3700" b="1"/>
          </a:p>
        </p:txBody>
      </p:sp>
      <p:pic>
        <p:nvPicPr>
          <p:cNvPr id="7" name="Picture 6">
            <a:extLst>
              <a:ext uri="{FF2B5EF4-FFF2-40B4-BE49-F238E27FC236}">
                <a16:creationId xmlns:a16="http://schemas.microsoft.com/office/drawing/2014/main" id="{80EBE48A-5649-CE67-B8AC-14762B8D75D6}"/>
              </a:ext>
            </a:extLst>
          </p:cNvPr>
          <p:cNvPicPr>
            <a:picLocks noChangeAspect="1"/>
          </p:cNvPicPr>
          <p:nvPr/>
        </p:nvPicPr>
        <p:blipFill>
          <a:blip r:embed="rId2"/>
          <a:srcRect l="19239" r="3818" b="1"/>
          <a:stretch>
            <a:fillRect/>
          </a:stretch>
        </p:blipFill>
        <p:spPr>
          <a:xfrm>
            <a:off x="149269" y="1100284"/>
            <a:ext cx="2738895" cy="2028963"/>
          </a:xfrm>
          <a:prstGeom prst="rect">
            <a:avLst/>
          </a:prstGeom>
          <a:noFill/>
        </p:spPr>
      </p:pic>
      <p:sp>
        <p:nvSpPr>
          <p:cNvPr id="3" name="Content Placeholder 2">
            <a:extLst>
              <a:ext uri="{FF2B5EF4-FFF2-40B4-BE49-F238E27FC236}">
                <a16:creationId xmlns:a16="http://schemas.microsoft.com/office/drawing/2014/main" id="{D269A12E-089F-65A6-1AAB-F01DB5F08F07}"/>
              </a:ext>
            </a:extLst>
          </p:cNvPr>
          <p:cNvSpPr>
            <a:spLocks noGrp="1"/>
          </p:cNvSpPr>
          <p:nvPr>
            <p:ph sz="half" idx="2"/>
          </p:nvPr>
        </p:nvSpPr>
        <p:spPr>
          <a:xfrm>
            <a:off x="6197600" y="1600201"/>
            <a:ext cx="5384800" cy="3989040"/>
          </a:xfrm>
        </p:spPr>
        <p:txBody>
          <a:bodyPr wrap="square" anchor="t">
            <a:normAutofit/>
          </a:bodyPr>
          <a:lstStyle/>
          <a:p>
            <a:pPr marL="0" indent="0">
              <a:lnSpc>
                <a:spcPct val="90000"/>
              </a:lnSpc>
              <a:buNone/>
            </a:pPr>
            <a:r>
              <a:rPr lang="en-GB" sz="1500"/>
              <a:t>Hospital ward </a:t>
            </a:r>
          </a:p>
          <a:p>
            <a:pPr>
              <a:lnSpc>
                <a:spcPct val="90000"/>
              </a:lnSpc>
            </a:pPr>
            <a:r>
              <a:rPr lang="en-GB" sz="1500"/>
              <a:t>Applying communication skills in a hospital ward is important because nurses have different shifts, and each nurse needs to know the patient’s health condition and what medication the patient is taking.</a:t>
            </a:r>
          </a:p>
          <a:p>
            <a:pPr>
              <a:lnSpc>
                <a:spcPct val="90000"/>
              </a:lnSpc>
            </a:pPr>
            <a:r>
              <a:rPr lang="en-GB" sz="1500"/>
              <a:t>If I were working as a nurse in the hospital, I would be communicating with other nurses because communicating will let the other nurses know what the patient is going through and what medication the patient is taking.</a:t>
            </a:r>
          </a:p>
          <a:p>
            <a:pPr>
              <a:lnSpc>
                <a:spcPct val="90000"/>
              </a:lnSpc>
            </a:pPr>
            <a:r>
              <a:rPr lang="en-GB" sz="1500"/>
              <a:t>Communication skills guide in the hospital ward by helping healthcare workers provide a safe and effective environment for the patients and workers.</a:t>
            </a:r>
          </a:p>
          <a:p>
            <a:pPr>
              <a:lnSpc>
                <a:spcPct val="90000"/>
              </a:lnSpc>
            </a:pPr>
            <a:r>
              <a:rPr lang="en-GB" sz="1500"/>
              <a:t> Good communication influences every aspect; this means building trust and rapport, team collaboration, and the tone of voice when communicating with the patients. </a:t>
            </a:r>
          </a:p>
          <a:p>
            <a:pPr marL="0" indent="0">
              <a:lnSpc>
                <a:spcPct val="90000"/>
              </a:lnSpc>
              <a:buNone/>
            </a:pPr>
            <a:endParaRPr lang="en-GB" sz="1500"/>
          </a:p>
          <a:p>
            <a:pPr marL="0" indent="0">
              <a:lnSpc>
                <a:spcPct val="90000"/>
              </a:lnSpc>
              <a:buNone/>
            </a:pPr>
            <a:endParaRPr lang="en-GB" sz="1500" i="1"/>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30226994-B490-4403-8CE4-43D4FD570BBD}" type="datetime1">
              <a:rPr lang="en-GB" altLang="en-US" sz="900" smtClean="0"/>
              <a:pPr>
                <a:lnSpc>
                  <a:spcPct val="90000"/>
                </a:lnSpc>
                <a:spcAft>
                  <a:spcPts val="600"/>
                </a:spcAft>
                <a:defRPr/>
              </a:pPr>
              <a:t>18/07/2026</a:t>
            </a:fld>
            <a:endParaRPr lang="en-GB" altLang="en-US" sz="900"/>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1"/>
          </p:nvPr>
        </p:nvSpPr>
        <p:spPr>
          <a:xfrm>
            <a:off x="10608733" y="6381751"/>
            <a:ext cx="973667" cy="339725"/>
          </a:xfrm>
        </p:spPr>
        <p:txBody>
          <a:bodyPr wrap="square" anchor="ctr">
            <a:normAutofit/>
          </a:bodyPr>
          <a:lstStyle/>
          <a:p>
            <a:pPr>
              <a:spcAft>
                <a:spcPts val="600"/>
              </a:spcAft>
              <a:defRPr/>
            </a:pPr>
            <a:fld id="{9AFB928A-D6AD-4F2A-B2DD-923741E90643}" type="slidenum">
              <a:rPr lang="en-GB" altLang="en-US" smtClean="0"/>
              <a:pPr>
                <a:spcAft>
                  <a:spcPts val="600"/>
                </a:spcAft>
                <a:defRPr/>
              </a:pPr>
              <a:t>8</a:t>
            </a:fld>
            <a:endParaRPr lang="en-GB" altLang="en-US"/>
          </a:p>
        </p:txBody>
      </p:sp>
      <p:pic>
        <p:nvPicPr>
          <p:cNvPr id="11" name="Picture 10">
            <a:extLst>
              <a:ext uri="{FF2B5EF4-FFF2-40B4-BE49-F238E27FC236}">
                <a16:creationId xmlns:a16="http://schemas.microsoft.com/office/drawing/2014/main" id="{3C747023-E668-3FEE-9106-4199234C0A18}"/>
              </a:ext>
            </a:extLst>
          </p:cNvPr>
          <p:cNvPicPr>
            <a:picLocks noChangeAspect="1"/>
          </p:cNvPicPr>
          <p:nvPr/>
        </p:nvPicPr>
        <p:blipFill>
          <a:blip r:embed="rId3"/>
          <a:stretch>
            <a:fillRect/>
          </a:stretch>
        </p:blipFill>
        <p:spPr>
          <a:xfrm>
            <a:off x="2325979" y="3312853"/>
            <a:ext cx="3414582" cy="2276388"/>
          </a:xfrm>
          <a:prstGeom prst="rect">
            <a:avLst/>
          </a:prstGeom>
        </p:spPr>
      </p:pic>
    </p:spTree>
    <p:extLst>
      <p:ext uri="{BB962C8B-B14F-4D97-AF65-F5344CB8AC3E}">
        <p14:creationId xmlns:p14="http://schemas.microsoft.com/office/powerpoint/2010/main" val="1557286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609600" y="274638"/>
            <a:ext cx="10972800" cy="1143000"/>
          </a:xfrm>
        </p:spPr>
        <p:txBody>
          <a:bodyPr wrap="square" anchor="ctr">
            <a:normAutofit/>
          </a:bodyPr>
          <a:lstStyle/>
          <a:p>
            <a:pPr>
              <a:lnSpc>
                <a:spcPct val="90000"/>
              </a:lnSpc>
            </a:pPr>
            <a:r>
              <a:rPr lang="en-GB" sz="3100" b="1" dirty="0"/>
              <a:t>How does communication skills support my future career?</a:t>
            </a:r>
            <a:br>
              <a:rPr lang="en-GB" sz="3100" dirty="0"/>
            </a:br>
            <a:endParaRPr lang="en-GB" altLang="en-US" sz="3100" b="1" dirty="0"/>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sz="half" idx="1"/>
          </p:nvPr>
        </p:nvSpPr>
        <p:spPr>
          <a:xfrm>
            <a:off x="195943" y="1600200"/>
            <a:ext cx="6781800" cy="4027713"/>
          </a:xfrm>
        </p:spPr>
        <p:txBody>
          <a:bodyPr wrap="square" anchor="t">
            <a:normAutofit/>
          </a:bodyPr>
          <a:lstStyle/>
          <a:p>
            <a:pPr>
              <a:lnSpc>
                <a:spcPct val="90000"/>
              </a:lnSpc>
            </a:pPr>
            <a:r>
              <a:rPr lang="en-GB" sz="1400" dirty="0"/>
              <a:t>Communication is one of the most common skills in health and social care. It helps me build trust with patients, families, and my colleagues when I am working in a hospital. </a:t>
            </a:r>
          </a:p>
          <a:p>
            <a:pPr>
              <a:lnSpc>
                <a:spcPct val="90000"/>
              </a:lnSpc>
            </a:pPr>
            <a:r>
              <a:rPr lang="en-GB" sz="1400" dirty="0"/>
              <a:t>Good communication can help me understand the patient’s health condition and what medication the patient will need to take. In a hospital ward, communication helps to ensure patient handover when the nurse is on night shift.</a:t>
            </a:r>
          </a:p>
          <a:p>
            <a:pPr>
              <a:lnSpc>
                <a:spcPct val="90000"/>
              </a:lnSpc>
            </a:pPr>
            <a:r>
              <a:rPr lang="en-GB" sz="1400" dirty="0"/>
              <a:t> Communication can help other multidisciplinary teams to reduce misunderstandings of the patients and help provide a high quality of care. For example, if a patient has a language barrier and the nurse or carer doesn’t understand the patient, they can get a translator to translate for them, or they can get an advocate to support the patient with communication.</a:t>
            </a:r>
          </a:p>
          <a:p>
            <a:pPr>
              <a:lnSpc>
                <a:spcPct val="90000"/>
              </a:lnSpc>
            </a:pPr>
            <a:r>
              <a:rPr lang="en-GB" sz="1400" dirty="0"/>
              <a:t>I believe that communication skills are very important in health and social care settings because there are patients and there are so many health care professionals that they will be communicating with the patients. On the other hand, communication is one of my strengths because I am a good listener and I enjoy helping others. Before, when I was doing my work experience in a hospital, I was communicating with different health professionals, and I was very confident working in large teams.</a:t>
            </a:r>
          </a:p>
          <a:p>
            <a:pPr>
              <a:lnSpc>
                <a:spcPct val="90000"/>
              </a:lnSpc>
            </a:pPr>
            <a:endParaRPr lang="en-GB" sz="1300" dirty="0"/>
          </a:p>
          <a:p>
            <a:pPr marL="0" indent="0">
              <a:lnSpc>
                <a:spcPct val="90000"/>
              </a:lnSpc>
              <a:buNone/>
            </a:pPr>
            <a:endParaRPr lang="en-GB" altLang="en-US" sz="1300" dirty="0"/>
          </a:p>
        </p:txBody>
      </p:sp>
      <p:pic>
        <p:nvPicPr>
          <p:cNvPr id="3" name="Picture 2">
            <a:extLst>
              <a:ext uri="{FF2B5EF4-FFF2-40B4-BE49-F238E27FC236}">
                <a16:creationId xmlns:a16="http://schemas.microsoft.com/office/drawing/2014/main" id="{D4D4B9CC-9DD8-11F2-AE7E-7AC43956A227}"/>
              </a:ext>
            </a:extLst>
          </p:cNvPr>
          <p:cNvPicPr>
            <a:picLocks noChangeAspect="1"/>
          </p:cNvPicPr>
          <p:nvPr/>
        </p:nvPicPr>
        <p:blipFill>
          <a:blip r:embed="rId2"/>
          <a:stretch>
            <a:fillRect/>
          </a:stretch>
        </p:blipFill>
        <p:spPr>
          <a:xfrm>
            <a:off x="7097852" y="1600200"/>
            <a:ext cx="5039230" cy="3363686"/>
          </a:xfrm>
          <a:prstGeom prst="rect">
            <a:avLst/>
          </a:prstGeom>
          <a:noFill/>
        </p:spPr>
      </p:pic>
      <p:sp>
        <p:nvSpPr>
          <p:cNvPr id="4" name="Date Placeholder 3">
            <a:extLst>
              <a:ext uri="{FF2B5EF4-FFF2-40B4-BE49-F238E27FC236}">
                <a16:creationId xmlns:a16="http://schemas.microsoft.com/office/drawing/2014/main" id="{54C78844-55BE-72BC-2BDC-95FC6762D9C7}"/>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9F458A58-9170-4293-9FCB-97B777C99F2B}" type="datetime1">
              <a:rPr lang="en-GB" altLang="en-US" sz="900"/>
              <a:pPr>
                <a:lnSpc>
                  <a:spcPct val="90000"/>
                </a:lnSpc>
                <a:spcAft>
                  <a:spcPts val="600"/>
                </a:spcAft>
                <a:defRPr/>
              </a:pPr>
              <a:t>18/07/2026</a:t>
            </a:fld>
            <a:endParaRPr lang="en-GB" altLang="en-US" sz="900"/>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ts val="600"/>
              </a:spcAft>
              <a:buNone/>
            </a:pPr>
            <a:fld id="{2F02BF59-C96F-4ED8-9D13-E093DFC18094}" type="slidenum">
              <a:rPr lang="en-GB" altLang="en-US" sz="1200">
                <a:solidFill>
                  <a:srgbClr val="898989"/>
                </a:solidFill>
              </a:rPr>
              <a:pPr fontAlgn="base">
                <a:spcBef>
                  <a:spcPct val="0"/>
                </a:spcBef>
                <a:spcAft>
                  <a:spcPts val="600"/>
                </a:spcAft>
                <a:buNone/>
              </a:pPr>
              <a:t>9</a:t>
            </a:fld>
            <a:endParaRPr lang="en-GB" altLang="en-US" sz="12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3009900" y="1028700"/>
            <a:ext cx="6172200" cy="857250"/>
          </a:xfrm>
        </p:spPr>
        <p:txBody>
          <a:bodyPr/>
          <a:lstStyle/>
          <a:p>
            <a:r>
              <a:rPr lang="en-GB" altLang="en-US" b="1"/>
              <a:t>Conclusion</a:t>
            </a:r>
            <a:endParaRPr lang="en-GB" altLang="en-US" b="1" i="1">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1333499" y="2046515"/>
            <a:ext cx="8670471" cy="3396342"/>
          </a:xfrm>
        </p:spPr>
        <p:txBody>
          <a:bodyPr/>
          <a:lstStyle/>
          <a:p>
            <a:pPr marL="0" indent="0" algn="just">
              <a:lnSpc>
                <a:spcPct val="150000"/>
              </a:lnSpc>
              <a:buNone/>
            </a:pPr>
            <a:r>
              <a:rPr lang="en-GB" altLang="en-US" sz="1600" dirty="0">
                <a:latin typeface="Arial" panose="020B0604020202020204" pitchFamily="34" charset="0"/>
                <a:cs typeface="Arial" panose="020B0604020202020204" pitchFamily="34" charset="0"/>
              </a:rPr>
              <a:t>I have presented about communication skills essential in health and social care and how does it support the patients and the health care professionals. And how does Tuckman’s team development model link to communication skills?</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18/07/2026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a:xfrm>
            <a:off x="560615" y="0"/>
            <a:ext cx="10972800" cy="1143000"/>
          </a:xfrm>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560615" y="1328059"/>
            <a:ext cx="11070770" cy="3243942"/>
          </a:xfrm>
        </p:spPr>
        <p:txBody>
          <a:bodyPr/>
          <a:lstStyle/>
          <a:p>
            <a:pPr marL="0" indent="0" algn="just">
              <a:lnSpc>
                <a:spcPct val="150000"/>
              </a:lnSpc>
              <a:buNone/>
            </a:pPr>
            <a:r>
              <a:rPr lang="en-GB" altLang="en-US" sz="1500" dirty="0">
                <a:latin typeface="Arial" panose="020B0604020202020204" pitchFamily="34" charset="0"/>
                <a:cs typeface="Arial" panose="020B0604020202020204" pitchFamily="34" charset="0"/>
              </a:rPr>
              <a:t>Care Quality Commission. (2024, September 19). Communication – Care Quality Commission. </a:t>
            </a:r>
            <a:r>
              <a:rPr lang="en-GB" altLang="en-US" sz="1500" dirty="0" err="1">
                <a:latin typeface="Arial" panose="020B0604020202020204" pitchFamily="34" charset="0"/>
                <a:cs typeface="Arial" panose="020B0604020202020204" pitchFamily="34" charset="0"/>
              </a:rPr>
              <a:t>Cqc.Org.Uk</a:t>
            </a:r>
            <a:r>
              <a:rPr lang="en-GB" altLang="en-US" sz="1500" dirty="0">
                <a:latin typeface="Arial" panose="020B0604020202020204" pitchFamily="34" charset="0"/>
                <a:cs typeface="Arial" panose="020B0604020202020204" pitchFamily="34" charset="0"/>
              </a:rPr>
              <a:t>. </a:t>
            </a:r>
            <a:r>
              <a:rPr lang="en-GB" altLang="en-US" sz="1500" dirty="0">
                <a:latin typeface="Arial" panose="020B0604020202020204" pitchFamily="34" charset="0"/>
                <a:cs typeface="Arial" panose="020B0604020202020204" pitchFamily="34" charset="0"/>
                <a:hlinkClick r:id="rId2"/>
              </a:rPr>
              <a:t>https://www.cqc.org.uk/publications/maternity-services-2022-2024/communication</a:t>
            </a:r>
            <a:r>
              <a:rPr lang="en-GB" altLang="en-US" sz="1500" dirty="0">
                <a:latin typeface="Arial" panose="020B0604020202020204" pitchFamily="34" charset="0"/>
                <a:cs typeface="Arial" panose="020B0604020202020204" pitchFamily="34" charset="0"/>
              </a:rPr>
              <a:t> </a:t>
            </a:r>
          </a:p>
          <a:p>
            <a:pPr marL="0" indent="0" algn="just">
              <a:lnSpc>
                <a:spcPct val="150000"/>
              </a:lnSpc>
              <a:buNone/>
            </a:pPr>
            <a:r>
              <a:rPr lang="en-GB" altLang="en-US" sz="1500" dirty="0">
                <a:latin typeface="Arial" panose="020B0604020202020204" pitchFamily="34" charset="0"/>
                <a:cs typeface="Arial" panose="020B0604020202020204" pitchFamily="34" charset="0"/>
              </a:rPr>
              <a:t>Murphy, T. F. (2024, June 14). Group development stages (Tuckman model). Psychology Fanatic. </a:t>
            </a:r>
            <a:r>
              <a:rPr lang="en-GB" altLang="en-US" sz="1500" dirty="0">
                <a:latin typeface="Arial" panose="020B0604020202020204" pitchFamily="34" charset="0"/>
                <a:cs typeface="Arial" panose="020B0604020202020204" pitchFamily="34" charset="0"/>
                <a:hlinkClick r:id="rId3"/>
              </a:rPr>
              <a:t>https://psychologyfanatic.com/group-development-stages/</a:t>
            </a:r>
            <a:endParaRPr lang="en-GB" altLang="en-US" sz="1500" dirty="0">
              <a:latin typeface="Arial" panose="020B0604020202020204" pitchFamily="34" charset="0"/>
              <a:cs typeface="Arial" panose="020B0604020202020204" pitchFamily="34" charset="0"/>
            </a:endParaRPr>
          </a:p>
          <a:p>
            <a:pPr marL="0" indent="0" algn="just">
              <a:lnSpc>
                <a:spcPct val="150000"/>
              </a:lnSpc>
              <a:buNone/>
            </a:pPr>
            <a:r>
              <a:rPr lang="en-GB" altLang="en-US" sz="1500" dirty="0">
                <a:latin typeface="Arial" panose="020B0604020202020204" pitchFamily="34" charset="0"/>
                <a:cs typeface="Arial" panose="020B0604020202020204" pitchFamily="34" charset="0"/>
              </a:rPr>
              <a:t>NHS England. (2023, October 31). Good communication with patients waiting for care. NHS England; NHS England. </a:t>
            </a:r>
            <a:r>
              <a:rPr lang="en-GB" altLang="en-US" sz="1500" dirty="0">
                <a:latin typeface="Arial" panose="020B0604020202020204" pitchFamily="34" charset="0"/>
                <a:cs typeface="Arial" panose="020B0604020202020204" pitchFamily="34" charset="0"/>
                <a:hlinkClick r:id="rId4"/>
              </a:rPr>
              <a:t>https://www.England.nhs.uk/long-read/good-communication-with-patients-waiting-for-care/</a:t>
            </a:r>
            <a:endParaRPr lang="en-GB" altLang="en-US" sz="1500" dirty="0">
              <a:latin typeface="Arial" panose="020B0604020202020204" pitchFamily="34" charset="0"/>
              <a:cs typeface="Arial" panose="020B0604020202020204" pitchFamily="34" charset="0"/>
            </a:endParaRPr>
          </a:p>
          <a:p>
            <a:pPr marL="0" indent="0" algn="just">
              <a:lnSpc>
                <a:spcPct val="150000"/>
              </a:lnSpc>
              <a:buNone/>
            </a:pPr>
            <a:r>
              <a:rPr lang="en-GB" altLang="en-US" sz="1500" dirty="0">
                <a:latin typeface="Arial" panose="020B0604020202020204" pitchFamily="34" charset="0"/>
                <a:cs typeface="Arial" panose="020B0604020202020204" pitchFamily="34" charset="0"/>
              </a:rPr>
              <a:t>World Health Organisation. (2019). Communicating for health. Who. Int. </a:t>
            </a:r>
            <a:r>
              <a:rPr lang="en-GB" altLang="en-US" sz="1500" dirty="0">
                <a:latin typeface="Arial" panose="020B0604020202020204" pitchFamily="34" charset="0"/>
                <a:cs typeface="Arial" panose="020B0604020202020204" pitchFamily="34" charset="0"/>
                <a:hlinkClick r:id="rId5"/>
              </a:rPr>
              <a:t>https://www.who.int/about/communications</a:t>
            </a:r>
            <a:endParaRPr lang="en-GB" altLang="en-US" sz="1500" dirty="0">
              <a:latin typeface="Arial" panose="020B0604020202020204" pitchFamily="34" charset="0"/>
              <a:cs typeface="Arial" panose="020B0604020202020204" pitchFamily="34" charset="0"/>
            </a:endParaRPr>
          </a:p>
          <a:p>
            <a:pPr marL="0" indent="0" algn="ctr">
              <a:buNone/>
            </a:pPr>
            <a:endParaRPr lang="en-GB" altLang="en-US" sz="1600" dirty="0"/>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18/07/2026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11</a:t>
            </a:fld>
            <a:endParaRPr lang="en-GB" altLang="en-US" sz="900" dirty="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9ed257e94e68cbd01fd4cd5d9fe1a05a">
  <xsd:schema xmlns:xsd="http://www.w3.org/2001/XMLSchema" xmlns:xs="http://www.w3.org/2001/XMLSchema" xmlns:p="http://schemas.microsoft.com/office/2006/metadata/properties" xmlns:ns3="b4f9f7ee-5770-4a14-8925-17f3d16e50b7" targetNamespace="http://schemas.microsoft.com/office/2006/metadata/properties" ma:root="true" ma:fieldsID="76c40b41dafb93b00bba3f9732b57dc3"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Props1.xml><?xml version="1.0" encoding="utf-8"?>
<ds:datastoreItem xmlns:ds="http://schemas.openxmlformats.org/officeDocument/2006/customXml" ds:itemID="{37D534FA-BBCE-4D81-A87C-FE138330D4A1}">
  <ds:schemaRefs>
    <ds:schemaRef ds:uri="http://schemas.microsoft.com/sharepoint/v3/contenttype/forms"/>
  </ds:schemaRefs>
</ds:datastoreItem>
</file>

<file path=customXml/itemProps2.xml><?xml version="1.0" encoding="utf-8"?>
<ds:datastoreItem xmlns:ds="http://schemas.openxmlformats.org/officeDocument/2006/customXml" ds:itemID="{5514E77E-02F9-4F23-A210-F942C9BBE2A0}">
  <ds:schemaRefs>
    <ds:schemaRef ds:uri="b4f9f7ee-5770-4a14-8925-17f3d16e50b7"/>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F0426372-4ABF-46CC-AB3E-881BE9409A43}">
  <ds:schemaRefs>
    <ds:schemaRef ds:uri="http://schemas.microsoft.com/office/2006/documentManagement/types"/>
    <ds:schemaRef ds:uri="http://schemas.microsoft.com/office/2006/metadata/properties"/>
    <ds:schemaRef ds:uri="http://purl.org/dc/terms/"/>
    <ds:schemaRef ds:uri="http://purl.org/dc/dcmitype/"/>
    <ds:schemaRef ds:uri="http://purl.org/dc/elements/1.1/"/>
    <ds:schemaRef ds:uri="http://www.w3.org/XML/1998/namespace"/>
    <ds:schemaRef ds:uri="http://schemas.microsoft.com/office/infopath/2007/PartnerControls"/>
    <ds:schemaRef ds:uri="http://schemas.openxmlformats.org/package/2006/metadata/core-properties"/>
    <ds:schemaRef ds:uri="b4f9f7ee-5770-4a14-8925-17f3d16e50b7"/>
  </ds:schemaRefs>
</ds:datastoreItem>
</file>

<file path=docProps/app.xml><?xml version="1.0" encoding="utf-8"?>
<Properties xmlns="http://schemas.openxmlformats.org/officeDocument/2006/extended-properties" xmlns:vt="http://schemas.openxmlformats.org/officeDocument/2006/docPropsVTypes">
  <TotalTime>2</TotalTime>
  <Words>1160</Words>
  <Application>Microsoft Office PowerPoint</Application>
  <PresentationFormat>Widescreen</PresentationFormat>
  <Paragraphs>89</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Myriad Pro</vt:lpstr>
      <vt:lpstr>20140311PresentationUWTSDTemplate</vt:lpstr>
      <vt:lpstr>PowerPoint Presentation</vt:lpstr>
      <vt:lpstr>Acknowledge use of AI</vt:lpstr>
      <vt:lpstr>About my self </vt:lpstr>
      <vt:lpstr>Introduction</vt:lpstr>
      <vt:lpstr>Communication skill? </vt:lpstr>
      <vt:lpstr>Importance of communication in professional practice</vt:lpstr>
      <vt:lpstr>Tuckman’s team development Model linked to communication skills</vt:lpstr>
      <vt:lpstr>Applying communication skill in practice </vt:lpstr>
      <vt:lpstr>How does communication skills support my future career? </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sara amiri</cp:lastModifiedBy>
  <cp:revision>1</cp:revision>
  <dcterms:created xsi:type="dcterms:W3CDTF">2025-02-21T18:28:54Z</dcterms:created>
  <dcterms:modified xsi:type="dcterms:W3CDTF">2026-07-18T20:27:16Z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