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handoutMasterIdLst>
    <p:handoutMasterId r:id="rId16"/>
  </p:handoutMasterIdLst>
  <p:sldIdLst>
    <p:sldId id="353" r:id="rId2"/>
    <p:sldId id="331" r:id="rId3"/>
    <p:sldId id="334" r:id="rId4"/>
    <p:sldId id="346" r:id="rId5"/>
    <p:sldId id="265" r:id="rId6"/>
    <p:sldId id="347" r:id="rId7"/>
    <p:sldId id="348" r:id="rId8"/>
    <p:sldId id="349" r:id="rId9"/>
    <p:sldId id="350" r:id="rId10"/>
    <p:sldId id="351" r:id="rId11"/>
    <p:sldId id="352" r:id="rId12"/>
    <p:sldId id="343" r:id="rId13"/>
    <p:sldId id="344" r:id="rId14"/>
    <p:sldId id="345" r:id="rId15"/>
  </p:sldIdLst>
  <p:sldSz cx="9902825" cy="6858000"/>
  <p:notesSz cx="6858000" cy="9144000"/>
  <p:custDataLst>
    <p:tags r:id="rId17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8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8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8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8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8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800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800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800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800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laser" initials="0" lastIdx="12" clrIdx="0"/>
  <p:cmAuthor id="1" name="V, Sindhuja" initials="VS" lastIdx="10" clrIdx="1"/>
  <p:cmAuthor id="2" name="lw-dlf" initials="Q" lastIdx="8" clrIdx="2"/>
  <p:cmAuthor id="3" name="lw_dlf" initials="Q" lastIdx="1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AF0D2"/>
    <a:srgbClr val="CCFFFF"/>
    <a:srgbClr val="CCFFCC"/>
    <a:srgbClr val="00FFFF"/>
    <a:srgbClr val="66FF66"/>
    <a:srgbClr val="FFFF66"/>
    <a:srgbClr val="CCCCFF"/>
    <a:srgbClr val="9999FF"/>
    <a:srgbClr val="CCFF9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0814" autoAdjust="0"/>
    <p:restoredTop sz="92298" autoAdjust="0"/>
  </p:normalViewPr>
  <p:slideViewPr>
    <p:cSldViewPr>
      <p:cViewPr varScale="1">
        <p:scale>
          <a:sx n="73" d="100"/>
          <a:sy n="73" d="100"/>
        </p:scale>
        <p:origin x="-90" y="-570"/>
      </p:cViewPr>
      <p:guideLst>
        <p:guide orient="horz" pos="527"/>
        <p:guide orient="horz" pos="1057"/>
        <p:guide orient="horz" pos="3975"/>
        <p:guide orient="horz" pos="2154"/>
        <p:guide orient="horz" pos="969"/>
        <p:guide pos="942"/>
        <p:guide pos="383"/>
        <p:guide pos="311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gs" Target="tags/tag1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62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62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62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9069139A-DF33-439A-8708-B731AEF7D52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6940017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712" y="2130429"/>
            <a:ext cx="8417401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85424" y="3886200"/>
            <a:ext cx="6931978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141" y="274638"/>
            <a:ext cx="8912543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" y="1600204"/>
            <a:ext cx="8912543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387" y="4406904"/>
            <a:ext cx="84174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2387" y="2906713"/>
            <a:ext cx="8417401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141" y="274638"/>
            <a:ext cx="8912543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5141" y="1600204"/>
            <a:ext cx="4380096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7588" y="1600204"/>
            <a:ext cx="4380096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141" y="274638"/>
            <a:ext cx="8912543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141" y="1535113"/>
            <a:ext cx="437533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141" y="2174875"/>
            <a:ext cx="437533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30763" y="1535113"/>
            <a:ext cx="4376922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30763" y="2174875"/>
            <a:ext cx="4376922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141" y="274638"/>
            <a:ext cx="8912543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143" y="273050"/>
            <a:ext cx="325809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2258" y="273054"/>
            <a:ext cx="5535426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143" y="1435103"/>
            <a:ext cx="325809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0892" y="4800600"/>
            <a:ext cx="5941695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40892" y="612775"/>
            <a:ext cx="5941695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0892" y="5367338"/>
            <a:ext cx="5941695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141" y="274638"/>
            <a:ext cx="8912543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141" y="1600204"/>
            <a:ext cx="8912543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79548" y="274642"/>
            <a:ext cx="2228136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143" y="274642"/>
            <a:ext cx="6532056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0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20"/>
          <p:cNvSpPr txBox="1">
            <a:spLocks noChangeArrowheads="1"/>
          </p:cNvSpPr>
          <p:nvPr userDrawn="1"/>
        </p:nvSpPr>
        <p:spPr bwMode="auto">
          <a:xfrm>
            <a:off x="2" y="0"/>
            <a:ext cx="806191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 algn="l">
              <a:defRPr/>
            </a:pPr>
            <a:r>
              <a:rPr lang="en-GB" altLang="en-US" sz="800" dirty="0"/>
              <a:t>Slide </a:t>
            </a:r>
            <a:r>
              <a:rPr lang="en-GB" altLang="en-US" sz="800" dirty="0" smtClean="0"/>
              <a:t>4.</a:t>
            </a:r>
            <a:fld id="{AC078460-10DE-47CE-A288-BF9A97944FAA}" type="slidenum">
              <a:rPr lang="en-GB" altLang="en-US" sz="800" smtClean="0"/>
              <a:pPr algn="l">
                <a:defRPr/>
              </a:pPr>
              <a:t>‹#›</a:t>
            </a:fld>
            <a:endParaRPr lang="en-GB" altLang="en-US" sz="800" dirty="0">
              <a:latin typeface="Times" pitchFamily="18" charset="0"/>
            </a:endParaRPr>
          </a:p>
        </p:txBody>
      </p:sp>
      <p:sp>
        <p:nvSpPr>
          <p:cNvPr id="5" name="Text Box 23"/>
          <p:cNvSpPr txBox="1">
            <a:spLocks noChangeArrowheads="1"/>
          </p:cNvSpPr>
          <p:nvPr userDrawn="1"/>
        </p:nvSpPr>
        <p:spPr bwMode="auto">
          <a:xfrm>
            <a:off x="943713" y="6524629"/>
            <a:ext cx="8642465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IN" altLang="en-US" sz="800" dirty="0" smtClean="0">
                <a:cs typeface="Times New Roman" pitchFamily="18" charset="0"/>
              </a:rPr>
              <a:t>© 2017, 2015, 2012 Pearson education, Inc. All Rights Reserved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901413" y="2721114"/>
            <a:ext cx="8100003" cy="1415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IE" sz="4000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Chapter 4</a:t>
            </a:r>
            <a:endParaRPr lang="en-IE" sz="4000" kern="0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1200"/>
              </a:spcBef>
              <a:spcAft>
                <a:spcPts val="0"/>
              </a:spcAft>
              <a:defRPr/>
            </a:pPr>
            <a:r>
              <a:rPr lang="en-IN" sz="3600" b="1" kern="0" dirty="0" smtClean="0">
                <a:solidFill>
                  <a:srgbClr val="000000"/>
                </a:solidFill>
                <a:cs typeface="Arial" pitchFamily="34" charset="0"/>
              </a:rPr>
              <a:t>Capacity strategy</a:t>
            </a:r>
            <a:endParaRPr lang="en-IN" sz="3600" b="1" kern="0" dirty="0">
              <a:solidFill>
                <a:sysClr val="windowText" lastClr="00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AutoShape 38"/>
          <p:cNvSpPr>
            <a:spLocks noChangeArrowheads="1"/>
          </p:cNvSpPr>
          <p:nvPr/>
        </p:nvSpPr>
        <p:spPr bwMode="auto">
          <a:xfrm>
            <a:off x="2585654" y="4940077"/>
            <a:ext cx="1517164" cy="830262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15362" name="AutoShape 39"/>
          <p:cNvSpPr>
            <a:spLocks noChangeArrowheads="1"/>
          </p:cNvSpPr>
          <p:nvPr/>
        </p:nvSpPr>
        <p:spPr bwMode="auto">
          <a:xfrm>
            <a:off x="6164319" y="4962302"/>
            <a:ext cx="1517164" cy="830262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15363" name="AutoShape 42"/>
          <p:cNvSpPr>
            <a:spLocks noChangeArrowheads="1"/>
          </p:cNvSpPr>
          <p:nvPr/>
        </p:nvSpPr>
        <p:spPr bwMode="auto">
          <a:xfrm>
            <a:off x="6242082" y="1534891"/>
            <a:ext cx="1517164" cy="830263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15364" name="AutoShape 43"/>
          <p:cNvSpPr>
            <a:spLocks noChangeArrowheads="1"/>
          </p:cNvSpPr>
          <p:nvPr/>
        </p:nvSpPr>
        <p:spPr bwMode="auto">
          <a:xfrm>
            <a:off x="2569784" y="1509491"/>
            <a:ext cx="1517164" cy="830263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15365" name="Text Box 10"/>
          <p:cNvSpPr txBox="1">
            <a:spLocks noChangeArrowheads="1"/>
          </p:cNvSpPr>
          <p:nvPr/>
        </p:nvSpPr>
        <p:spPr bwMode="auto">
          <a:xfrm>
            <a:off x="6337301" y="1547589"/>
            <a:ext cx="1336247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sz="1600" dirty="0"/>
              <a:t>Forecast level of demand </a:t>
            </a:r>
            <a:endParaRPr lang="en-US" sz="1600" dirty="0"/>
          </a:p>
        </p:txBody>
      </p:sp>
      <p:sp>
        <p:nvSpPr>
          <p:cNvPr id="15366" name="Text Box 13"/>
          <p:cNvSpPr txBox="1">
            <a:spLocks noChangeArrowheads="1"/>
          </p:cNvSpPr>
          <p:nvPr/>
        </p:nvSpPr>
        <p:spPr bwMode="auto">
          <a:xfrm>
            <a:off x="6140516" y="4979765"/>
            <a:ext cx="1612383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600" dirty="0"/>
              <a:t>Consequences of over/under-supply </a:t>
            </a:r>
            <a:endParaRPr lang="en-US" sz="1600" dirty="0"/>
          </a:p>
        </p:txBody>
      </p:sp>
      <p:sp>
        <p:nvSpPr>
          <p:cNvPr id="15367" name="Text Box 14"/>
          <p:cNvSpPr txBox="1">
            <a:spLocks noChangeArrowheads="1"/>
          </p:cNvSpPr>
          <p:nvPr/>
        </p:nvSpPr>
        <p:spPr bwMode="auto">
          <a:xfrm>
            <a:off x="2584069" y="1660302"/>
            <a:ext cx="1510815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600" dirty="0"/>
              <a:t>Availability of capital</a:t>
            </a:r>
            <a:endParaRPr lang="en-US" sz="1600" dirty="0"/>
          </a:p>
        </p:txBody>
      </p:sp>
      <p:sp>
        <p:nvSpPr>
          <p:cNvPr id="15368" name="Text Box 17"/>
          <p:cNvSpPr txBox="1">
            <a:spLocks noChangeArrowheads="1"/>
          </p:cNvSpPr>
          <p:nvPr/>
        </p:nvSpPr>
        <p:spPr bwMode="auto">
          <a:xfrm>
            <a:off x="2592003" y="4940077"/>
            <a:ext cx="1498120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600" dirty="0"/>
              <a:t>Flexibility of capacity provisions</a:t>
            </a:r>
            <a:endParaRPr lang="en-US" sz="1600" dirty="0"/>
          </a:p>
        </p:txBody>
      </p:sp>
      <p:sp>
        <p:nvSpPr>
          <p:cNvPr id="15369" name="Text Box 19"/>
          <p:cNvSpPr txBox="1">
            <a:spLocks noChangeArrowheads="1"/>
          </p:cNvSpPr>
          <p:nvPr/>
        </p:nvSpPr>
        <p:spPr bwMode="auto">
          <a:xfrm>
            <a:off x="780800" y="5804"/>
            <a:ext cx="8341226" cy="954107"/>
          </a:xfrm>
          <a:prstGeom prst="rect">
            <a:avLst/>
          </a:prstGeom>
          <a:noFill/>
          <a:ln w="222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sz="2800" b="1" dirty="0"/>
              <a:t>Some factors influencing the overall level of capacity</a:t>
            </a:r>
            <a:endParaRPr lang="en-US" sz="2800" b="1" dirty="0"/>
          </a:p>
        </p:txBody>
      </p:sp>
      <p:sp>
        <p:nvSpPr>
          <p:cNvPr id="15370" name="AutoShape 37"/>
          <p:cNvSpPr>
            <a:spLocks noChangeArrowheads="1"/>
          </p:cNvSpPr>
          <p:nvPr/>
        </p:nvSpPr>
        <p:spPr bwMode="auto">
          <a:xfrm>
            <a:off x="484477" y="4089177"/>
            <a:ext cx="1517164" cy="830262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15371" name="AutoShape 40"/>
          <p:cNvSpPr>
            <a:spLocks noChangeArrowheads="1"/>
          </p:cNvSpPr>
          <p:nvPr/>
        </p:nvSpPr>
        <p:spPr bwMode="auto">
          <a:xfrm>
            <a:off x="7897313" y="4089177"/>
            <a:ext cx="1517164" cy="830262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15372" name="AutoShape 41"/>
          <p:cNvSpPr>
            <a:spLocks noChangeArrowheads="1"/>
          </p:cNvSpPr>
          <p:nvPr/>
        </p:nvSpPr>
        <p:spPr bwMode="auto">
          <a:xfrm>
            <a:off x="7897313" y="2255618"/>
            <a:ext cx="1517164" cy="830263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15373" name="AutoShape 7"/>
          <p:cNvSpPr>
            <a:spLocks noChangeArrowheads="1"/>
          </p:cNvSpPr>
          <p:nvPr/>
        </p:nvSpPr>
        <p:spPr bwMode="auto">
          <a:xfrm>
            <a:off x="494000" y="2255618"/>
            <a:ext cx="1517164" cy="830263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15374" name="Text Box 11"/>
          <p:cNvSpPr txBox="1">
            <a:spLocks noChangeArrowheads="1"/>
          </p:cNvSpPr>
          <p:nvPr/>
        </p:nvSpPr>
        <p:spPr bwMode="auto">
          <a:xfrm>
            <a:off x="7990946" y="2255614"/>
            <a:ext cx="1345768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600" dirty="0"/>
              <a:t>Changes in future demand </a:t>
            </a:r>
            <a:endParaRPr lang="en-US" sz="1600" dirty="0"/>
          </a:p>
        </p:txBody>
      </p:sp>
      <p:sp>
        <p:nvSpPr>
          <p:cNvPr id="15375" name="Text Box 12"/>
          <p:cNvSpPr txBox="1">
            <a:spLocks noChangeArrowheads="1"/>
          </p:cNvSpPr>
          <p:nvPr/>
        </p:nvSpPr>
        <p:spPr bwMode="auto">
          <a:xfrm>
            <a:off x="7962382" y="4106639"/>
            <a:ext cx="1374334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600" dirty="0"/>
              <a:t>Uncertainty of future demand</a:t>
            </a:r>
            <a:endParaRPr lang="en-US" sz="1600" dirty="0"/>
          </a:p>
        </p:txBody>
      </p:sp>
      <p:sp>
        <p:nvSpPr>
          <p:cNvPr id="15376" name="Text Box 15"/>
          <p:cNvSpPr txBox="1">
            <a:spLocks noChangeArrowheads="1"/>
          </p:cNvSpPr>
          <p:nvPr/>
        </p:nvSpPr>
        <p:spPr bwMode="auto">
          <a:xfrm>
            <a:off x="411476" y="2281014"/>
            <a:ext cx="1656819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600" dirty="0"/>
              <a:t>Cost structure of capacity increment</a:t>
            </a:r>
            <a:endParaRPr lang="en-US" sz="1600" dirty="0"/>
          </a:p>
        </p:txBody>
      </p:sp>
      <p:sp>
        <p:nvSpPr>
          <p:cNvPr id="15377" name="Text Box 16"/>
          <p:cNvSpPr txBox="1">
            <a:spLocks noChangeArrowheads="1"/>
          </p:cNvSpPr>
          <p:nvPr/>
        </p:nvSpPr>
        <p:spPr bwMode="auto">
          <a:xfrm>
            <a:off x="666984" y="4224118"/>
            <a:ext cx="1190243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600" dirty="0"/>
              <a:t>Economies of scale</a:t>
            </a:r>
            <a:endParaRPr lang="en-US" sz="1600" dirty="0"/>
          </a:p>
        </p:txBody>
      </p:sp>
      <p:sp>
        <p:nvSpPr>
          <p:cNvPr id="15378" name="AutoShape 18"/>
          <p:cNvSpPr>
            <a:spLocks noChangeArrowheads="1"/>
          </p:cNvSpPr>
          <p:nvPr/>
        </p:nvSpPr>
        <p:spPr bwMode="auto">
          <a:xfrm>
            <a:off x="3888574" y="2315939"/>
            <a:ext cx="2496337" cy="852488"/>
          </a:xfrm>
          <a:prstGeom prst="curvedDownArrow">
            <a:avLst>
              <a:gd name="adj1" fmla="val 48007"/>
              <a:gd name="adj2" fmla="val 117169"/>
              <a:gd name="adj3" fmla="val 35120"/>
            </a:avLst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79892" name="Freeform 20"/>
          <p:cNvSpPr>
            <a:spLocks/>
          </p:cNvSpPr>
          <p:nvPr/>
        </p:nvSpPr>
        <p:spPr bwMode="auto">
          <a:xfrm>
            <a:off x="2307931" y="3158902"/>
            <a:ext cx="2317008" cy="94138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768" y="0"/>
              </a:cxn>
              <a:cxn ang="0">
                <a:pos x="1200" y="336"/>
              </a:cxn>
              <a:cxn ang="0">
                <a:pos x="792" y="672"/>
              </a:cxn>
              <a:cxn ang="0">
                <a:pos x="0" y="672"/>
              </a:cxn>
              <a:cxn ang="0">
                <a:pos x="0" y="0"/>
              </a:cxn>
            </a:cxnLst>
            <a:rect l="0" t="0" r="r" b="b"/>
            <a:pathLst>
              <a:path w="1200" h="672">
                <a:moveTo>
                  <a:pt x="0" y="0"/>
                </a:moveTo>
                <a:lnTo>
                  <a:pt x="768" y="0"/>
                </a:lnTo>
                <a:lnTo>
                  <a:pt x="1200" y="336"/>
                </a:lnTo>
                <a:lnTo>
                  <a:pt x="792" y="672"/>
                </a:lnTo>
                <a:lnTo>
                  <a:pt x="0" y="672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9525" cap="flat" cmpd="sng">
            <a:solidFill>
              <a:schemeClr val="tx1"/>
            </a:solidFill>
            <a:prstDash val="solid"/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pPr eaLnBrk="0" hangingPunct="0">
              <a:defRPr/>
            </a:pPr>
            <a:endParaRPr lang="en-GB" dirty="0">
              <a:latin typeface="Arial" charset="0"/>
            </a:endParaRPr>
          </a:p>
        </p:txBody>
      </p:sp>
      <p:sp>
        <p:nvSpPr>
          <p:cNvPr id="15382" name="Text Box 21"/>
          <p:cNvSpPr txBox="1">
            <a:spLocks noChangeArrowheads="1"/>
          </p:cNvSpPr>
          <p:nvPr/>
        </p:nvSpPr>
        <p:spPr bwMode="auto">
          <a:xfrm>
            <a:off x="2282539" y="3282730"/>
            <a:ext cx="1764735" cy="646331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>
                <a:solidFill>
                  <a:srgbClr val="FF0000"/>
                </a:solidFill>
              </a:rPr>
              <a:t>OPERATIONS RESOURCES</a:t>
            </a:r>
          </a:p>
        </p:txBody>
      </p:sp>
      <p:sp>
        <p:nvSpPr>
          <p:cNvPr id="79894" name="Freeform 22"/>
          <p:cNvSpPr>
            <a:spLocks/>
          </p:cNvSpPr>
          <p:nvPr/>
        </p:nvSpPr>
        <p:spPr bwMode="auto">
          <a:xfrm rot="10800000" flipV="1">
            <a:off x="5378759" y="3158902"/>
            <a:ext cx="2318594" cy="93980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768" y="0"/>
              </a:cxn>
              <a:cxn ang="0">
                <a:pos x="1200" y="336"/>
              </a:cxn>
              <a:cxn ang="0">
                <a:pos x="792" y="672"/>
              </a:cxn>
              <a:cxn ang="0">
                <a:pos x="0" y="672"/>
              </a:cxn>
              <a:cxn ang="0">
                <a:pos x="0" y="0"/>
              </a:cxn>
            </a:cxnLst>
            <a:rect l="0" t="0" r="r" b="b"/>
            <a:pathLst>
              <a:path w="1200" h="672">
                <a:moveTo>
                  <a:pt x="0" y="0"/>
                </a:moveTo>
                <a:lnTo>
                  <a:pt x="768" y="0"/>
                </a:lnTo>
                <a:lnTo>
                  <a:pt x="1200" y="336"/>
                </a:lnTo>
                <a:lnTo>
                  <a:pt x="792" y="672"/>
                </a:lnTo>
                <a:lnTo>
                  <a:pt x="0" y="672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9525" cap="flat" cmpd="sng">
            <a:solidFill>
              <a:schemeClr val="tx1"/>
            </a:solidFill>
            <a:prstDash val="solid"/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pPr eaLnBrk="0" hangingPunct="0">
              <a:defRPr/>
            </a:pPr>
            <a:endParaRPr lang="en-GB" dirty="0">
              <a:latin typeface="Arial" charset="0"/>
            </a:endParaRPr>
          </a:p>
        </p:txBody>
      </p:sp>
      <p:sp>
        <p:nvSpPr>
          <p:cNvPr id="15386" name="Text Box 23"/>
          <p:cNvSpPr txBox="1">
            <a:spLocks noChangeArrowheads="1"/>
          </p:cNvSpPr>
          <p:nvPr/>
        </p:nvSpPr>
        <p:spPr bwMode="auto">
          <a:xfrm rot="10800000" flipV="1">
            <a:off x="5716791" y="3284999"/>
            <a:ext cx="2090067" cy="646331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>
                <a:solidFill>
                  <a:srgbClr val="FF0000"/>
                </a:solidFill>
              </a:rPr>
              <a:t>MARKET REQUIREMENTS</a:t>
            </a:r>
          </a:p>
        </p:txBody>
      </p:sp>
      <p:sp>
        <p:nvSpPr>
          <p:cNvPr id="79896" name="AutoShape 24"/>
          <p:cNvSpPr>
            <a:spLocks noChangeArrowheads="1"/>
          </p:cNvSpPr>
          <p:nvPr/>
        </p:nvSpPr>
        <p:spPr bwMode="auto">
          <a:xfrm>
            <a:off x="4136146" y="3166839"/>
            <a:ext cx="1691733" cy="863600"/>
          </a:xfrm>
          <a:prstGeom prst="roundRect">
            <a:avLst>
              <a:gd name="adj" fmla="val 31250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pPr eaLnBrk="0" hangingPunct="0">
              <a:defRPr/>
            </a:pPr>
            <a:endParaRPr lang="en-GB" dirty="0">
              <a:latin typeface="Arial" charset="0"/>
            </a:endParaRPr>
          </a:p>
        </p:txBody>
      </p:sp>
      <p:sp>
        <p:nvSpPr>
          <p:cNvPr id="15390" name="AutoShape 25"/>
          <p:cNvSpPr>
            <a:spLocks noChangeArrowheads="1"/>
          </p:cNvSpPr>
          <p:nvPr/>
        </p:nvSpPr>
        <p:spPr bwMode="auto">
          <a:xfrm flipH="1" flipV="1">
            <a:off x="3580700" y="4000281"/>
            <a:ext cx="2496337" cy="852487"/>
          </a:xfrm>
          <a:prstGeom prst="curvedDownArrow">
            <a:avLst>
              <a:gd name="adj1" fmla="val 48007"/>
              <a:gd name="adj2" fmla="val 117170"/>
              <a:gd name="adj3" fmla="val 35120"/>
            </a:avLst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15391" name="Text Box 26"/>
          <p:cNvSpPr txBox="1">
            <a:spLocks noChangeArrowheads="1"/>
          </p:cNvSpPr>
          <p:nvPr/>
        </p:nvSpPr>
        <p:spPr bwMode="auto">
          <a:xfrm>
            <a:off x="4096470" y="3309716"/>
            <a:ext cx="1766322" cy="581025"/>
          </a:xfrm>
          <a:prstGeom prst="rect">
            <a:avLst/>
          </a:prstGeom>
          <a:noFill/>
          <a:ln w="9525">
            <a:noFill/>
            <a:miter lim="800000"/>
            <a:headEnd type="none" w="sm" len="med"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600" dirty="0"/>
              <a:t>Overall level of capacity</a:t>
            </a:r>
            <a:endParaRPr lang="en-US" sz="1600" dirty="0"/>
          </a:p>
        </p:txBody>
      </p:sp>
      <p:sp>
        <p:nvSpPr>
          <p:cNvPr id="15392" name="Freeform 27"/>
          <p:cNvSpPr>
            <a:spLocks/>
          </p:cNvSpPr>
          <p:nvPr/>
        </p:nvSpPr>
        <p:spPr bwMode="auto">
          <a:xfrm>
            <a:off x="1995295" y="2974752"/>
            <a:ext cx="769691" cy="322262"/>
          </a:xfrm>
          <a:custGeom>
            <a:avLst/>
            <a:gdLst>
              <a:gd name="T0" fmla="*/ 0 w 432"/>
              <a:gd name="T1" fmla="*/ 0 h 112"/>
              <a:gd name="T2" fmla="*/ 432 w 432"/>
              <a:gd name="T3" fmla="*/ 112 h 112"/>
              <a:gd name="T4" fmla="*/ 0 60000 65536"/>
              <a:gd name="T5" fmla="*/ 0 60000 65536"/>
              <a:gd name="T6" fmla="*/ 0 w 432"/>
              <a:gd name="T7" fmla="*/ 0 h 112"/>
              <a:gd name="T8" fmla="*/ 432 w 432"/>
              <a:gd name="T9" fmla="*/ 112 h 11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32" h="112">
                <a:moveTo>
                  <a:pt x="0" y="0"/>
                </a:moveTo>
                <a:lnTo>
                  <a:pt x="432" y="112"/>
                </a:lnTo>
              </a:path>
            </a:pathLst>
          </a:custGeom>
          <a:noFill/>
          <a:ln w="38100">
            <a:solidFill>
              <a:srgbClr val="800080"/>
            </a:solidFill>
            <a:round/>
            <a:headEnd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5393" name="Freeform 28"/>
          <p:cNvSpPr>
            <a:spLocks/>
          </p:cNvSpPr>
          <p:nvPr/>
        </p:nvSpPr>
        <p:spPr bwMode="auto">
          <a:xfrm>
            <a:off x="1995294" y="3916139"/>
            <a:ext cx="790322" cy="498475"/>
          </a:xfrm>
          <a:custGeom>
            <a:avLst/>
            <a:gdLst>
              <a:gd name="T0" fmla="*/ 0 w 460"/>
              <a:gd name="T1" fmla="*/ 178 h 178"/>
              <a:gd name="T2" fmla="*/ 460 w 460"/>
              <a:gd name="T3" fmla="*/ 0 h 178"/>
              <a:gd name="T4" fmla="*/ 0 60000 65536"/>
              <a:gd name="T5" fmla="*/ 0 60000 65536"/>
              <a:gd name="T6" fmla="*/ 0 w 460"/>
              <a:gd name="T7" fmla="*/ 0 h 178"/>
              <a:gd name="T8" fmla="*/ 460 w 460"/>
              <a:gd name="T9" fmla="*/ 178 h 178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60" h="178">
                <a:moveTo>
                  <a:pt x="0" y="178"/>
                </a:moveTo>
                <a:lnTo>
                  <a:pt x="460" y="0"/>
                </a:lnTo>
              </a:path>
            </a:pathLst>
          </a:custGeom>
          <a:noFill/>
          <a:ln w="38100" cap="flat" cmpd="sng">
            <a:solidFill>
              <a:srgbClr val="800080"/>
            </a:solidFill>
            <a:prstDash val="solid"/>
            <a:round/>
            <a:headEnd type="none" w="med" len="med"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5394" name="Freeform 29"/>
          <p:cNvSpPr>
            <a:spLocks/>
          </p:cNvSpPr>
          <p:nvPr/>
        </p:nvSpPr>
        <p:spPr bwMode="auto">
          <a:xfrm>
            <a:off x="3361695" y="4093939"/>
            <a:ext cx="1587" cy="825500"/>
          </a:xfrm>
          <a:custGeom>
            <a:avLst/>
            <a:gdLst>
              <a:gd name="T0" fmla="*/ 0 w 1"/>
              <a:gd name="T1" fmla="*/ 520 h 520"/>
              <a:gd name="T2" fmla="*/ 0 w 1"/>
              <a:gd name="T3" fmla="*/ 0 h 520"/>
              <a:gd name="T4" fmla="*/ 0 60000 65536"/>
              <a:gd name="T5" fmla="*/ 0 60000 65536"/>
              <a:gd name="T6" fmla="*/ 0 w 1"/>
              <a:gd name="T7" fmla="*/ 0 h 520"/>
              <a:gd name="T8" fmla="*/ 1 w 1"/>
              <a:gd name="T9" fmla="*/ 520 h 520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520">
                <a:moveTo>
                  <a:pt x="0" y="520"/>
                </a:moveTo>
                <a:lnTo>
                  <a:pt x="0" y="0"/>
                </a:lnTo>
              </a:path>
            </a:pathLst>
          </a:custGeom>
          <a:noFill/>
          <a:ln w="38100">
            <a:solidFill>
              <a:srgbClr val="800080"/>
            </a:solidFill>
            <a:round/>
            <a:headEnd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5395" name="Freeform 32"/>
          <p:cNvSpPr>
            <a:spLocks/>
          </p:cNvSpPr>
          <p:nvPr/>
        </p:nvSpPr>
        <p:spPr bwMode="auto">
          <a:xfrm rot="10800000">
            <a:off x="3345825" y="2327052"/>
            <a:ext cx="1587" cy="825500"/>
          </a:xfrm>
          <a:custGeom>
            <a:avLst/>
            <a:gdLst>
              <a:gd name="T0" fmla="*/ 0 w 1"/>
              <a:gd name="T1" fmla="*/ 520 h 520"/>
              <a:gd name="T2" fmla="*/ 0 w 1"/>
              <a:gd name="T3" fmla="*/ 0 h 520"/>
              <a:gd name="T4" fmla="*/ 0 60000 65536"/>
              <a:gd name="T5" fmla="*/ 0 60000 65536"/>
              <a:gd name="T6" fmla="*/ 0 w 1"/>
              <a:gd name="T7" fmla="*/ 0 h 520"/>
              <a:gd name="T8" fmla="*/ 1 w 1"/>
              <a:gd name="T9" fmla="*/ 520 h 520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520">
                <a:moveTo>
                  <a:pt x="0" y="520"/>
                </a:moveTo>
                <a:lnTo>
                  <a:pt x="0" y="0"/>
                </a:lnTo>
              </a:path>
            </a:pathLst>
          </a:custGeom>
          <a:noFill/>
          <a:ln w="38100">
            <a:solidFill>
              <a:srgbClr val="800080"/>
            </a:solidFill>
            <a:round/>
            <a:headEnd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5396" name="Freeform 33"/>
          <p:cNvSpPr>
            <a:spLocks/>
          </p:cNvSpPr>
          <p:nvPr/>
        </p:nvSpPr>
        <p:spPr bwMode="auto">
          <a:xfrm>
            <a:off x="6970513" y="4106639"/>
            <a:ext cx="1587" cy="825500"/>
          </a:xfrm>
          <a:custGeom>
            <a:avLst/>
            <a:gdLst>
              <a:gd name="T0" fmla="*/ 0 w 1"/>
              <a:gd name="T1" fmla="*/ 520 h 520"/>
              <a:gd name="T2" fmla="*/ 0 w 1"/>
              <a:gd name="T3" fmla="*/ 0 h 520"/>
              <a:gd name="T4" fmla="*/ 0 60000 65536"/>
              <a:gd name="T5" fmla="*/ 0 60000 65536"/>
              <a:gd name="T6" fmla="*/ 0 w 1"/>
              <a:gd name="T7" fmla="*/ 0 h 520"/>
              <a:gd name="T8" fmla="*/ 1 w 1"/>
              <a:gd name="T9" fmla="*/ 520 h 520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520">
                <a:moveTo>
                  <a:pt x="0" y="520"/>
                </a:moveTo>
                <a:lnTo>
                  <a:pt x="0" y="0"/>
                </a:lnTo>
              </a:path>
            </a:pathLst>
          </a:custGeom>
          <a:noFill/>
          <a:ln w="38100">
            <a:solidFill>
              <a:srgbClr val="800080"/>
            </a:solidFill>
            <a:round/>
            <a:headEnd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5397" name="Freeform 34"/>
          <p:cNvSpPr>
            <a:spLocks/>
          </p:cNvSpPr>
          <p:nvPr/>
        </p:nvSpPr>
        <p:spPr bwMode="auto">
          <a:xfrm>
            <a:off x="6972098" y="2384202"/>
            <a:ext cx="1588" cy="760412"/>
          </a:xfrm>
          <a:custGeom>
            <a:avLst/>
            <a:gdLst>
              <a:gd name="T0" fmla="*/ 0 w 1"/>
              <a:gd name="T1" fmla="*/ 0 h 479"/>
              <a:gd name="T2" fmla="*/ 0 w 1"/>
              <a:gd name="T3" fmla="*/ 479 h 479"/>
              <a:gd name="T4" fmla="*/ 0 60000 65536"/>
              <a:gd name="T5" fmla="*/ 0 60000 65536"/>
              <a:gd name="T6" fmla="*/ 0 w 1"/>
              <a:gd name="T7" fmla="*/ 0 h 479"/>
              <a:gd name="T8" fmla="*/ 1 w 1"/>
              <a:gd name="T9" fmla="*/ 479 h 479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479">
                <a:moveTo>
                  <a:pt x="0" y="0"/>
                </a:moveTo>
                <a:lnTo>
                  <a:pt x="0" y="479"/>
                </a:lnTo>
              </a:path>
            </a:pathLst>
          </a:custGeom>
          <a:noFill/>
          <a:ln w="38100">
            <a:solidFill>
              <a:srgbClr val="800080"/>
            </a:solidFill>
            <a:round/>
            <a:headEnd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5398" name="Freeform 44"/>
          <p:cNvSpPr>
            <a:spLocks/>
          </p:cNvSpPr>
          <p:nvPr/>
        </p:nvSpPr>
        <p:spPr bwMode="auto">
          <a:xfrm flipH="1">
            <a:off x="7105405" y="3916139"/>
            <a:ext cx="790322" cy="498475"/>
          </a:xfrm>
          <a:custGeom>
            <a:avLst/>
            <a:gdLst>
              <a:gd name="T0" fmla="*/ 0 w 460"/>
              <a:gd name="T1" fmla="*/ 178 h 178"/>
              <a:gd name="T2" fmla="*/ 460 w 460"/>
              <a:gd name="T3" fmla="*/ 0 h 178"/>
              <a:gd name="T4" fmla="*/ 0 60000 65536"/>
              <a:gd name="T5" fmla="*/ 0 60000 65536"/>
              <a:gd name="T6" fmla="*/ 0 w 460"/>
              <a:gd name="T7" fmla="*/ 0 h 178"/>
              <a:gd name="T8" fmla="*/ 460 w 460"/>
              <a:gd name="T9" fmla="*/ 178 h 178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60" h="178">
                <a:moveTo>
                  <a:pt x="0" y="178"/>
                </a:moveTo>
                <a:lnTo>
                  <a:pt x="460" y="0"/>
                </a:lnTo>
              </a:path>
            </a:pathLst>
          </a:custGeom>
          <a:noFill/>
          <a:ln w="38100" cap="flat" cmpd="sng">
            <a:solidFill>
              <a:srgbClr val="800080"/>
            </a:solidFill>
            <a:prstDash val="solid"/>
            <a:round/>
            <a:headEnd type="none" w="med" len="med"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5399" name="Freeform 45"/>
          <p:cNvSpPr>
            <a:spLocks/>
          </p:cNvSpPr>
          <p:nvPr/>
        </p:nvSpPr>
        <p:spPr bwMode="auto">
          <a:xfrm flipH="1">
            <a:off x="7173649" y="2954118"/>
            <a:ext cx="769690" cy="322263"/>
          </a:xfrm>
          <a:custGeom>
            <a:avLst/>
            <a:gdLst>
              <a:gd name="T0" fmla="*/ 0 w 432"/>
              <a:gd name="T1" fmla="*/ 0 h 112"/>
              <a:gd name="T2" fmla="*/ 432 w 432"/>
              <a:gd name="T3" fmla="*/ 112 h 112"/>
              <a:gd name="T4" fmla="*/ 0 60000 65536"/>
              <a:gd name="T5" fmla="*/ 0 60000 65536"/>
              <a:gd name="T6" fmla="*/ 0 w 432"/>
              <a:gd name="T7" fmla="*/ 0 h 112"/>
              <a:gd name="T8" fmla="*/ 432 w 432"/>
              <a:gd name="T9" fmla="*/ 112 h 11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32" h="112">
                <a:moveTo>
                  <a:pt x="0" y="0"/>
                </a:moveTo>
                <a:lnTo>
                  <a:pt x="432" y="112"/>
                </a:lnTo>
              </a:path>
            </a:pathLst>
          </a:custGeom>
          <a:noFill/>
          <a:ln w="38100">
            <a:solidFill>
              <a:srgbClr val="800080"/>
            </a:solidFill>
            <a:round/>
            <a:headEnd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 Box 2"/>
          <p:cNvSpPr txBox="1">
            <a:spLocks noChangeArrowheads="1"/>
          </p:cNvSpPr>
          <p:nvPr/>
        </p:nvSpPr>
        <p:spPr bwMode="auto">
          <a:xfrm>
            <a:off x="701450" y="435409"/>
            <a:ext cx="84999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2800" b="1" dirty="0"/>
              <a:t>Why is capacity strategy important?</a:t>
            </a:r>
          </a:p>
        </p:txBody>
      </p:sp>
      <p:sp>
        <p:nvSpPr>
          <p:cNvPr id="82947" name="Rectangle 3"/>
          <p:cNvSpPr>
            <a:spLocks noChangeArrowheads="1"/>
          </p:cNvSpPr>
          <p:nvPr/>
        </p:nvSpPr>
        <p:spPr bwMode="auto">
          <a:xfrm>
            <a:off x="1256749" y="1556792"/>
            <a:ext cx="7571535" cy="22098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GB" dirty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1868533" y="1793334"/>
            <a:ext cx="6347964" cy="1800225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2800" i="1" dirty="0"/>
              <a:t>Without an appropriate capacity </a:t>
            </a:r>
            <a:r>
              <a:rPr lang="en-GB" sz="2800" i="1" dirty="0" smtClean="0"/>
              <a:t>strategy, </a:t>
            </a:r>
            <a:r>
              <a:rPr lang="en-GB" sz="2800" i="1" dirty="0"/>
              <a:t>operations will always be struggling to supply markets in a competitive manner</a:t>
            </a:r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1246432" y="4192042"/>
            <a:ext cx="7592166" cy="163195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GB" dirty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82950" name="Text Box 6"/>
          <p:cNvSpPr txBox="1">
            <a:spLocks noChangeArrowheads="1"/>
          </p:cNvSpPr>
          <p:nvPr/>
        </p:nvSpPr>
        <p:spPr bwMode="auto">
          <a:xfrm>
            <a:off x="1755065" y="4295234"/>
            <a:ext cx="6574905" cy="1373187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  <a:defRPr/>
            </a:pPr>
            <a:r>
              <a:rPr lang="en-GB" sz="2800" i="1" dirty="0">
                <a:latin typeface="Arial" charset="0"/>
              </a:rPr>
              <a:t>Getting capacity strategy right is the starting point for developing competitive operations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AutoShape 5"/>
          <p:cNvSpPr>
            <a:spLocks noChangeArrowheads="1"/>
          </p:cNvSpPr>
          <p:nvPr/>
        </p:nvSpPr>
        <p:spPr bwMode="auto">
          <a:xfrm>
            <a:off x="587716" y="4026198"/>
            <a:ext cx="1517164" cy="830262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20482" name="AutoShape 6"/>
          <p:cNvSpPr>
            <a:spLocks noChangeArrowheads="1"/>
          </p:cNvSpPr>
          <p:nvPr/>
        </p:nvSpPr>
        <p:spPr bwMode="auto">
          <a:xfrm>
            <a:off x="8000552" y="4026198"/>
            <a:ext cx="1517164" cy="830262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20483" name="AutoShape 7"/>
          <p:cNvSpPr>
            <a:spLocks noChangeArrowheads="1"/>
          </p:cNvSpPr>
          <p:nvPr/>
        </p:nvSpPr>
        <p:spPr bwMode="auto">
          <a:xfrm>
            <a:off x="8000552" y="2192639"/>
            <a:ext cx="1517164" cy="830263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20484" name="AutoShape 8"/>
          <p:cNvSpPr>
            <a:spLocks noChangeArrowheads="1"/>
          </p:cNvSpPr>
          <p:nvPr/>
        </p:nvSpPr>
        <p:spPr bwMode="auto">
          <a:xfrm>
            <a:off x="597239" y="2192639"/>
            <a:ext cx="1517164" cy="830263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20485" name="Text Box 9"/>
          <p:cNvSpPr txBox="1">
            <a:spLocks noChangeArrowheads="1"/>
          </p:cNvSpPr>
          <p:nvPr/>
        </p:nvSpPr>
        <p:spPr bwMode="auto">
          <a:xfrm>
            <a:off x="8094185" y="2330752"/>
            <a:ext cx="1345768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600" dirty="0"/>
              <a:t>Required service level</a:t>
            </a:r>
            <a:endParaRPr lang="en-US" sz="1600" dirty="0"/>
          </a:p>
        </p:txBody>
      </p:sp>
      <p:sp>
        <p:nvSpPr>
          <p:cNvPr id="20486" name="Text Box 10"/>
          <p:cNvSpPr txBox="1">
            <a:spLocks noChangeArrowheads="1"/>
          </p:cNvSpPr>
          <p:nvPr/>
        </p:nvSpPr>
        <p:spPr bwMode="auto">
          <a:xfrm>
            <a:off x="8037055" y="4043661"/>
            <a:ext cx="1447336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600" dirty="0"/>
              <a:t>Geographical distribution of demand</a:t>
            </a:r>
            <a:endParaRPr lang="en-US" sz="1600" dirty="0"/>
          </a:p>
        </p:txBody>
      </p:sp>
      <p:sp>
        <p:nvSpPr>
          <p:cNvPr id="20487" name="Text Box 11"/>
          <p:cNvSpPr txBox="1">
            <a:spLocks noChangeArrowheads="1"/>
          </p:cNvSpPr>
          <p:nvPr/>
        </p:nvSpPr>
        <p:spPr bwMode="auto">
          <a:xfrm>
            <a:off x="514715" y="2330752"/>
            <a:ext cx="1656819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600" dirty="0"/>
              <a:t>Economies of scale</a:t>
            </a:r>
            <a:endParaRPr lang="en-US" sz="1600" dirty="0"/>
          </a:p>
        </p:txBody>
      </p:sp>
      <p:sp>
        <p:nvSpPr>
          <p:cNvPr id="20488" name="Text Box 12"/>
          <p:cNvSpPr txBox="1">
            <a:spLocks noChangeArrowheads="1"/>
          </p:cNvSpPr>
          <p:nvPr/>
        </p:nvSpPr>
        <p:spPr bwMode="auto">
          <a:xfrm>
            <a:off x="770223" y="4161139"/>
            <a:ext cx="1190243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600" dirty="0"/>
              <a:t>Supply costs</a:t>
            </a:r>
            <a:endParaRPr lang="en-US" sz="1600" dirty="0"/>
          </a:p>
        </p:txBody>
      </p:sp>
      <p:sp>
        <p:nvSpPr>
          <p:cNvPr id="20489" name="AutoShape 13"/>
          <p:cNvSpPr>
            <a:spLocks noChangeArrowheads="1"/>
          </p:cNvSpPr>
          <p:nvPr/>
        </p:nvSpPr>
        <p:spPr bwMode="auto">
          <a:xfrm>
            <a:off x="3991813" y="2252960"/>
            <a:ext cx="2496337" cy="852488"/>
          </a:xfrm>
          <a:prstGeom prst="curvedDownArrow">
            <a:avLst>
              <a:gd name="adj1" fmla="val 48007"/>
              <a:gd name="adj2" fmla="val 117169"/>
              <a:gd name="adj3" fmla="val 35120"/>
            </a:avLst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98318" name="Freeform 14"/>
          <p:cNvSpPr>
            <a:spLocks/>
          </p:cNvSpPr>
          <p:nvPr/>
        </p:nvSpPr>
        <p:spPr bwMode="auto">
          <a:xfrm>
            <a:off x="2411170" y="3095924"/>
            <a:ext cx="2317008" cy="941387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768" y="0"/>
              </a:cxn>
              <a:cxn ang="0">
                <a:pos x="1200" y="336"/>
              </a:cxn>
              <a:cxn ang="0">
                <a:pos x="792" y="672"/>
              </a:cxn>
              <a:cxn ang="0">
                <a:pos x="0" y="672"/>
              </a:cxn>
              <a:cxn ang="0">
                <a:pos x="0" y="0"/>
              </a:cxn>
            </a:cxnLst>
            <a:rect l="0" t="0" r="r" b="b"/>
            <a:pathLst>
              <a:path w="1200" h="672">
                <a:moveTo>
                  <a:pt x="0" y="0"/>
                </a:moveTo>
                <a:lnTo>
                  <a:pt x="768" y="0"/>
                </a:lnTo>
                <a:lnTo>
                  <a:pt x="1200" y="336"/>
                </a:lnTo>
                <a:lnTo>
                  <a:pt x="792" y="672"/>
                </a:lnTo>
                <a:lnTo>
                  <a:pt x="0" y="672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9525" cap="flat" cmpd="sng">
            <a:solidFill>
              <a:schemeClr val="tx1"/>
            </a:solidFill>
            <a:prstDash val="solid"/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pPr eaLnBrk="0" hangingPunct="0">
              <a:defRPr/>
            </a:pPr>
            <a:endParaRPr lang="en-GB" dirty="0">
              <a:latin typeface="Arial" charset="0"/>
            </a:endParaRPr>
          </a:p>
        </p:txBody>
      </p:sp>
      <p:sp>
        <p:nvSpPr>
          <p:cNvPr id="20493" name="Text Box 15"/>
          <p:cNvSpPr txBox="1">
            <a:spLocks noChangeArrowheads="1"/>
          </p:cNvSpPr>
          <p:nvPr/>
        </p:nvSpPr>
        <p:spPr bwMode="auto">
          <a:xfrm>
            <a:off x="2385778" y="3284839"/>
            <a:ext cx="1815518" cy="58102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600" b="1" dirty="0"/>
              <a:t>OPERATIONS RESOURCES</a:t>
            </a:r>
          </a:p>
        </p:txBody>
      </p:sp>
      <p:sp>
        <p:nvSpPr>
          <p:cNvPr id="98320" name="Freeform 16"/>
          <p:cNvSpPr>
            <a:spLocks/>
          </p:cNvSpPr>
          <p:nvPr/>
        </p:nvSpPr>
        <p:spPr bwMode="auto">
          <a:xfrm rot="10800000" flipV="1">
            <a:off x="5421692" y="3095923"/>
            <a:ext cx="2318594" cy="93980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768" y="0"/>
              </a:cxn>
              <a:cxn ang="0">
                <a:pos x="1200" y="336"/>
              </a:cxn>
              <a:cxn ang="0">
                <a:pos x="792" y="672"/>
              </a:cxn>
              <a:cxn ang="0">
                <a:pos x="0" y="672"/>
              </a:cxn>
              <a:cxn ang="0">
                <a:pos x="0" y="0"/>
              </a:cxn>
            </a:cxnLst>
            <a:rect l="0" t="0" r="r" b="b"/>
            <a:pathLst>
              <a:path w="1200" h="672">
                <a:moveTo>
                  <a:pt x="0" y="0"/>
                </a:moveTo>
                <a:lnTo>
                  <a:pt x="768" y="0"/>
                </a:lnTo>
                <a:lnTo>
                  <a:pt x="1200" y="336"/>
                </a:lnTo>
                <a:lnTo>
                  <a:pt x="792" y="672"/>
                </a:lnTo>
                <a:lnTo>
                  <a:pt x="0" y="672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9525" cap="flat" cmpd="sng">
            <a:solidFill>
              <a:schemeClr val="tx1"/>
            </a:solidFill>
            <a:prstDash val="solid"/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pPr eaLnBrk="0" hangingPunct="0">
              <a:defRPr/>
            </a:pPr>
            <a:endParaRPr lang="en-GB" dirty="0">
              <a:latin typeface="Arial" charset="0"/>
            </a:endParaRPr>
          </a:p>
        </p:txBody>
      </p:sp>
      <p:sp>
        <p:nvSpPr>
          <p:cNvPr id="20497" name="Text Box 17"/>
          <p:cNvSpPr txBox="1">
            <a:spLocks noChangeArrowheads="1"/>
          </p:cNvSpPr>
          <p:nvPr/>
        </p:nvSpPr>
        <p:spPr bwMode="auto">
          <a:xfrm rot="10800000" flipV="1">
            <a:off x="5793048" y="3268961"/>
            <a:ext cx="2150374" cy="58102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600" b="1" dirty="0"/>
              <a:t>MARKET REQUIREMENTS</a:t>
            </a:r>
          </a:p>
        </p:txBody>
      </p:sp>
      <p:sp>
        <p:nvSpPr>
          <p:cNvPr id="98322" name="AutoShape 18"/>
          <p:cNvSpPr>
            <a:spLocks noChangeArrowheads="1"/>
          </p:cNvSpPr>
          <p:nvPr/>
        </p:nvSpPr>
        <p:spPr bwMode="auto">
          <a:xfrm>
            <a:off x="4239385" y="3103860"/>
            <a:ext cx="1691733" cy="863600"/>
          </a:xfrm>
          <a:prstGeom prst="roundRect">
            <a:avLst>
              <a:gd name="adj" fmla="val 31250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pPr eaLnBrk="0" hangingPunct="0">
              <a:defRPr/>
            </a:pPr>
            <a:endParaRPr lang="en-GB" dirty="0">
              <a:latin typeface="Arial" charset="0"/>
            </a:endParaRPr>
          </a:p>
        </p:txBody>
      </p:sp>
      <p:sp>
        <p:nvSpPr>
          <p:cNvPr id="20501" name="AutoShape 19"/>
          <p:cNvSpPr>
            <a:spLocks noChangeArrowheads="1"/>
          </p:cNvSpPr>
          <p:nvPr/>
        </p:nvSpPr>
        <p:spPr bwMode="auto">
          <a:xfrm flipH="1" flipV="1">
            <a:off x="3683939" y="3937302"/>
            <a:ext cx="2496337" cy="852487"/>
          </a:xfrm>
          <a:prstGeom prst="curvedDownArrow">
            <a:avLst>
              <a:gd name="adj1" fmla="val 48007"/>
              <a:gd name="adj2" fmla="val 117170"/>
              <a:gd name="adj3" fmla="val 35120"/>
            </a:avLst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20502" name="Text Box 20"/>
          <p:cNvSpPr txBox="1">
            <a:spLocks noChangeArrowheads="1"/>
          </p:cNvSpPr>
          <p:nvPr/>
        </p:nvSpPr>
        <p:spPr bwMode="auto">
          <a:xfrm>
            <a:off x="4199709" y="3246735"/>
            <a:ext cx="1766322" cy="581025"/>
          </a:xfrm>
          <a:prstGeom prst="rect">
            <a:avLst/>
          </a:prstGeom>
          <a:noFill/>
          <a:ln w="9525">
            <a:noFill/>
            <a:miter lim="800000"/>
            <a:headEnd type="none" w="sm" len="med"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600" dirty="0"/>
              <a:t>Size and number of sites</a:t>
            </a:r>
            <a:endParaRPr lang="en-US" sz="1600" dirty="0"/>
          </a:p>
        </p:txBody>
      </p:sp>
      <p:sp>
        <p:nvSpPr>
          <p:cNvPr id="20503" name="Freeform 21"/>
          <p:cNvSpPr>
            <a:spLocks/>
          </p:cNvSpPr>
          <p:nvPr/>
        </p:nvSpPr>
        <p:spPr bwMode="auto">
          <a:xfrm>
            <a:off x="2098534" y="2911773"/>
            <a:ext cx="769691" cy="322262"/>
          </a:xfrm>
          <a:custGeom>
            <a:avLst/>
            <a:gdLst>
              <a:gd name="T0" fmla="*/ 0 w 432"/>
              <a:gd name="T1" fmla="*/ 0 h 112"/>
              <a:gd name="T2" fmla="*/ 432 w 432"/>
              <a:gd name="T3" fmla="*/ 112 h 112"/>
              <a:gd name="T4" fmla="*/ 0 60000 65536"/>
              <a:gd name="T5" fmla="*/ 0 60000 65536"/>
              <a:gd name="T6" fmla="*/ 0 w 432"/>
              <a:gd name="T7" fmla="*/ 0 h 112"/>
              <a:gd name="T8" fmla="*/ 432 w 432"/>
              <a:gd name="T9" fmla="*/ 112 h 11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32" h="112">
                <a:moveTo>
                  <a:pt x="0" y="0"/>
                </a:moveTo>
                <a:lnTo>
                  <a:pt x="432" y="112"/>
                </a:lnTo>
              </a:path>
            </a:pathLst>
          </a:custGeom>
          <a:noFill/>
          <a:ln w="38100">
            <a:solidFill>
              <a:srgbClr val="800080"/>
            </a:solidFill>
            <a:round/>
            <a:headEnd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0504" name="Freeform 22"/>
          <p:cNvSpPr>
            <a:spLocks/>
          </p:cNvSpPr>
          <p:nvPr/>
        </p:nvSpPr>
        <p:spPr bwMode="auto">
          <a:xfrm>
            <a:off x="2098533" y="3853164"/>
            <a:ext cx="790322" cy="498475"/>
          </a:xfrm>
          <a:custGeom>
            <a:avLst/>
            <a:gdLst>
              <a:gd name="T0" fmla="*/ 0 w 460"/>
              <a:gd name="T1" fmla="*/ 178 h 178"/>
              <a:gd name="T2" fmla="*/ 460 w 460"/>
              <a:gd name="T3" fmla="*/ 0 h 178"/>
              <a:gd name="T4" fmla="*/ 0 60000 65536"/>
              <a:gd name="T5" fmla="*/ 0 60000 65536"/>
              <a:gd name="T6" fmla="*/ 0 w 460"/>
              <a:gd name="T7" fmla="*/ 0 h 178"/>
              <a:gd name="T8" fmla="*/ 460 w 460"/>
              <a:gd name="T9" fmla="*/ 178 h 178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60" h="178">
                <a:moveTo>
                  <a:pt x="0" y="178"/>
                </a:moveTo>
                <a:lnTo>
                  <a:pt x="460" y="0"/>
                </a:lnTo>
              </a:path>
            </a:pathLst>
          </a:custGeom>
          <a:noFill/>
          <a:ln w="38100" cap="flat" cmpd="sng">
            <a:solidFill>
              <a:srgbClr val="800080"/>
            </a:solidFill>
            <a:prstDash val="solid"/>
            <a:round/>
            <a:headEnd type="none" w="med" len="med"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0505" name="Freeform 27"/>
          <p:cNvSpPr>
            <a:spLocks/>
          </p:cNvSpPr>
          <p:nvPr/>
        </p:nvSpPr>
        <p:spPr bwMode="auto">
          <a:xfrm flipH="1">
            <a:off x="7208644" y="3853164"/>
            <a:ext cx="790322" cy="498475"/>
          </a:xfrm>
          <a:custGeom>
            <a:avLst/>
            <a:gdLst>
              <a:gd name="T0" fmla="*/ 0 w 460"/>
              <a:gd name="T1" fmla="*/ 178 h 178"/>
              <a:gd name="T2" fmla="*/ 460 w 460"/>
              <a:gd name="T3" fmla="*/ 0 h 178"/>
              <a:gd name="T4" fmla="*/ 0 60000 65536"/>
              <a:gd name="T5" fmla="*/ 0 60000 65536"/>
              <a:gd name="T6" fmla="*/ 0 w 460"/>
              <a:gd name="T7" fmla="*/ 0 h 178"/>
              <a:gd name="T8" fmla="*/ 460 w 460"/>
              <a:gd name="T9" fmla="*/ 178 h 178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60" h="178">
                <a:moveTo>
                  <a:pt x="0" y="178"/>
                </a:moveTo>
                <a:lnTo>
                  <a:pt x="460" y="0"/>
                </a:lnTo>
              </a:path>
            </a:pathLst>
          </a:custGeom>
          <a:noFill/>
          <a:ln w="38100" cap="flat" cmpd="sng">
            <a:solidFill>
              <a:srgbClr val="800080"/>
            </a:solidFill>
            <a:prstDash val="solid"/>
            <a:round/>
            <a:headEnd type="none" w="med" len="med"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0506" name="Freeform 28"/>
          <p:cNvSpPr>
            <a:spLocks/>
          </p:cNvSpPr>
          <p:nvPr/>
        </p:nvSpPr>
        <p:spPr bwMode="auto">
          <a:xfrm flipH="1">
            <a:off x="7276886" y="2891139"/>
            <a:ext cx="769690" cy="322263"/>
          </a:xfrm>
          <a:custGeom>
            <a:avLst/>
            <a:gdLst>
              <a:gd name="T0" fmla="*/ 0 w 432"/>
              <a:gd name="T1" fmla="*/ 0 h 112"/>
              <a:gd name="T2" fmla="*/ 432 w 432"/>
              <a:gd name="T3" fmla="*/ 112 h 112"/>
              <a:gd name="T4" fmla="*/ 0 60000 65536"/>
              <a:gd name="T5" fmla="*/ 0 60000 65536"/>
              <a:gd name="T6" fmla="*/ 0 w 432"/>
              <a:gd name="T7" fmla="*/ 0 h 112"/>
              <a:gd name="T8" fmla="*/ 432 w 432"/>
              <a:gd name="T9" fmla="*/ 112 h 11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32" h="112">
                <a:moveTo>
                  <a:pt x="0" y="0"/>
                </a:moveTo>
                <a:lnTo>
                  <a:pt x="432" y="112"/>
                </a:lnTo>
              </a:path>
            </a:pathLst>
          </a:custGeom>
          <a:noFill/>
          <a:ln w="38100">
            <a:solidFill>
              <a:srgbClr val="800080"/>
            </a:solidFill>
            <a:round/>
            <a:headEnd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0507" name="Text Box 29"/>
          <p:cNvSpPr txBox="1">
            <a:spLocks noChangeArrowheads="1"/>
          </p:cNvSpPr>
          <p:nvPr/>
        </p:nvSpPr>
        <p:spPr bwMode="auto">
          <a:xfrm>
            <a:off x="253432" y="431381"/>
            <a:ext cx="9395965" cy="523220"/>
          </a:xfrm>
          <a:prstGeom prst="rect">
            <a:avLst/>
          </a:prstGeom>
          <a:noFill/>
          <a:ln w="22225">
            <a:noFill/>
            <a:miter lim="800000"/>
            <a:headEnd/>
            <a:tailEnd type="none" w="sm" len="sm"/>
          </a:ln>
        </p:spPr>
        <p:txBody>
          <a:bodyPr wrap="square">
            <a:spAutoFit/>
          </a:bodyPr>
          <a:lstStyle/>
          <a:p>
            <a:pPr algn="ctr" eaLnBrk="0" hangingPunct="0"/>
            <a:r>
              <a:rPr lang="en-GB" sz="2800" b="1" dirty="0"/>
              <a:t>Some factors influencing the number and size of sites</a:t>
            </a:r>
            <a:endParaRPr lang="en-US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06" name="Rectangle 142"/>
          <p:cNvSpPr>
            <a:spLocks noChangeArrowheads="1"/>
          </p:cNvSpPr>
          <p:nvPr/>
        </p:nvSpPr>
        <p:spPr bwMode="auto">
          <a:xfrm>
            <a:off x="1383611" y="1403701"/>
            <a:ext cx="7487425" cy="3176587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lg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GB" dirty="0">
              <a:latin typeface="Arial" charset="0"/>
            </a:endParaRPr>
          </a:p>
        </p:txBody>
      </p:sp>
      <p:sp>
        <p:nvSpPr>
          <p:cNvPr id="21506" name="Line 2"/>
          <p:cNvSpPr>
            <a:spLocks noChangeShapeType="1"/>
          </p:cNvSpPr>
          <p:nvPr/>
        </p:nvSpPr>
        <p:spPr bwMode="auto">
          <a:xfrm>
            <a:off x="1377261" y="1340201"/>
            <a:ext cx="0" cy="32543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grpSp>
        <p:nvGrpSpPr>
          <p:cNvPr id="21507" name="Group 106"/>
          <p:cNvGrpSpPr>
            <a:grpSpLocks/>
          </p:cNvGrpSpPr>
          <p:nvPr/>
        </p:nvGrpSpPr>
        <p:grpSpPr bwMode="auto">
          <a:xfrm>
            <a:off x="1388369" y="1514826"/>
            <a:ext cx="7485838" cy="2759075"/>
            <a:chOff x="1056" y="402"/>
            <a:chExt cx="2309" cy="1056"/>
          </a:xfrm>
        </p:grpSpPr>
        <p:sp>
          <p:nvSpPr>
            <p:cNvPr id="21553" name="Line 18"/>
            <p:cNvSpPr>
              <a:spLocks noChangeShapeType="1"/>
            </p:cNvSpPr>
            <p:nvPr/>
          </p:nvSpPr>
          <p:spPr bwMode="auto">
            <a:xfrm>
              <a:off x="1062" y="1266"/>
              <a:ext cx="2303" cy="0"/>
            </a:xfrm>
            <a:prstGeom prst="line">
              <a:avLst/>
            </a:prstGeom>
            <a:noFill/>
            <a:ln w="3175" cap="rnd">
              <a:solidFill>
                <a:schemeClr val="tx1"/>
              </a:solidFill>
              <a:prstDash val="sysDot"/>
              <a:round/>
              <a:headEnd/>
              <a:tailEnd type="non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1554" name="Line 19"/>
            <p:cNvSpPr>
              <a:spLocks noChangeShapeType="1"/>
            </p:cNvSpPr>
            <p:nvPr/>
          </p:nvSpPr>
          <p:spPr bwMode="auto">
            <a:xfrm>
              <a:off x="1056" y="1170"/>
              <a:ext cx="2303" cy="0"/>
            </a:xfrm>
            <a:prstGeom prst="line">
              <a:avLst/>
            </a:prstGeom>
            <a:noFill/>
            <a:ln w="3175" cap="rnd">
              <a:solidFill>
                <a:schemeClr val="tx1"/>
              </a:solidFill>
              <a:prstDash val="sysDot"/>
              <a:round/>
              <a:headEnd/>
              <a:tailEnd type="non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1555" name="Line 20"/>
            <p:cNvSpPr>
              <a:spLocks noChangeShapeType="1"/>
            </p:cNvSpPr>
            <p:nvPr/>
          </p:nvSpPr>
          <p:spPr bwMode="auto">
            <a:xfrm>
              <a:off x="1062" y="1074"/>
              <a:ext cx="2303" cy="0"/>
            </a:xfrm>
            <a:prstGeom prst="line">
              <a:avLst/>
            </a:prstGeom>
            <a:noFill/>
            <a:ln w="3175" cap="rnd">
              <a:solidFill>
                <a:schemeClr val="tx1"/>
              </a:solidFill>
              <a:prstDash val="sysDot"/>
              <a:round/>
              <a:headEnd/>
              <a:tailEnd type="non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1556" name="Line 21"/>
            <p:cNvSpPr>
              <a:spLocks noChangeShapeType="1"/>
            </p:cNvSpPr>
            <p:nvPr/>
          </p:nvSpPr>
          <p:spPr bwMode="auto">
            <a:xfrm>
              <a:off x="1056" y="978"/>
              <a:ext cx="2303" cy="0"/>
            </a:xfrm>
            <a:prstGeom prst="line">
              <a:avLst/>
            </a:prstGeom>
            <a:noFill/>
            <a:ln w="3175" cap="rnd">
              <a:solidFill>
                <a:schemeClr val="tx1"/>
              </a:solidFill>
              <a:prstDash val="sysDot"/>
              <a:round/>
              <a:headEnd/>
              <a:tailEnd type="non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1557" name="Line 22"/>
            <p:cNvSpPr>
              <a:spLocks noChangeShapeType="1"/>
            </p:cNvSpPr>
            <p:nvPr/>
          </p:nvSpPr>
          <p:spPr bwMode="auto">
            <a:xfrm>
              <a:off x="1056" y="882"/>
              <a:ext cx="2303" cy="0"/>
            </a:xfrm>
            <a:prstGeom prst="line">
              <a:avLst/>
            </a:prstGeom>
            <a:noFill/>
            <a:ln w="3175" cap="rnd">
              <a:solidFill>
                <a:schemeClr val="tx1"/>
              </a:solidFill>
              <a:prstDash val="sysDot"/>
              <a:round/>
              <a:headEnd/>
              <a:tailEnd type="non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1558" name="Line 23"/>
            <p:cNvSpPr>
              <a:spLocks noChangeShapeType="1"/>
            </p:cNvSpPr>
            <p:nvPr/>
          </p:nvSpPr>
          <p:spPr bwMode="auto">
            <a:xfrm>
              <a:off x="1056" y="786"/>
              <a:ext cx="2303" cy="0"/>
            </a:xfrm>
            <a:prstGeom prst="line">
              <a:avLst/>
            </a:prstGeom>
            <a:noFill/>
            <a:ln w="3175" cap="rnd">
              <a:solidFill>
                <a:schemeClr val="tx1"/>
              </a:solidFill>
              <a:prstDash val="sysDot"/>
              <a:round/>
              <a:headEnd/>
              <a:tailEnd type="non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1559" name="Line 24"/>
            <p:cNvSpPr>
              <a:spLocks noChangeShapeType="1"/>
            </p:cNvSpPr>
            <p:nvPr/>
          </p:nvSpPr>
          <p:spPr bwMode="auto">
            <a:xfrm>
              <a:off x="1056" y="690"/>
              <a:ext cx="2303" cy="0"/>
            </a:xfrm>
            <a:prstGeom prst="line">
              <a:avLst/>
            </a:prstGeom>
            <a:noFill/>
            <a:ln w="3175" cap="rnd">
              <a:solidFill>
                <a:schemeClr val="tx1"/>
              </a:solidFill>
              <a:prstDash val="sysDot"/>
              <a:round/>
              <a:headEnd/>
              <a:tailEnd type="non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1560" name="Line 25"/>
            <p:cNvSpPr>
              <a:spLocks noChangeShapeType="1"/>
            </p:cNvSpPr>
            <p:nvPr/>
          </p:nvSpPr>
          <p:spPr bwMode="auto">
            <a:xfrm>
              <a:off x="1056" y="594"/>
              <a:ext cx="2303" cy="0"/>
            </a:xfrm>
            <a:prstGeom prst="line">
              <a:avLst/>
            </a:prstGeom>
            <a:noFill/>
            <a:ln w="3175" cap="rnd">
              <a:solidFill>
                <a:schemeClr val="tx1"/>
              </a:solidFill>
              <a:prstDash val="sysDot"/>
              <a:round/>
              <a:headEnd/>
              <a:tailEnd type="non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1561" name="Line 26"/>
            <p:cNvSpPr>
              <a:spLocks noChangeShapeType="1"/>
            </p:cNvSpPr>
            <p:nvPr/>
          </p:nvSpPr>
          <p:spPr bwMode="auto">
            <a:xfrm>
              <a:off x="1056" y="498"/>
              <a:ext cx="2303" cy="0"/>
            </a:xfrm>
            <a:prstGeom prst="line">
              <a:avLst/>
            </a:prstGeom>
            <a:noFill/>
            <a:ln w="3175" cap="rnd">
              <a:solidFill>
                <a:schemeClr val="tx1"/>
              </a:solidFill>
              <a:prstDash val="sysDot"/>
              <a:round/>
              <a:headEnd/>
              <a:tailEnd type="non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1562" name="Line 27"/>
            <p:cNvSpPr>
              <a:spLocks noChangeShapeType="1"/>
            </p:cNvSpPr>
            <p:nvPr/>
          </p:nvSpPr>
          <p:spPr bwMode="auto">
            <a:xfrm>
              <a:off x="1056" y="402"/>
              <a:ext cx="2303" cy="0"/>
            </a:xfrm>
            <a:prstGeom prst="line">
              <a:avLst/>
            </a:prstGeom>
            <a:noFill/>
            <a:ln w="3175" cap="rnd">
              <a:solidFill>
                <a:schemeClr val="tx1"/>
              </a:solidFill>
              <a:prstDash val="sysDot"/>
              <a:round/>
              <a:headEnd/>
              <a:tailEnd type="non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1563" name="Line 33"/>
            <p:cNvSpPr>
              <a:spLocks noChangeShapeType="1"/>
            </p:cNvSpPr>
            <p:nvPr/>
          </p:nvSpPr>
          <p:spPr bwMode="auto">
            <a:xfrm>
              <a:off x="1056" y="1362"/>
              <a:ext cx="2303" cy="0"/>
            </a:xfrm>
            <a:prstGeom prst="line">
              <a:avLst/>
            </a:prstGeom>
            <a:noFill/>
            <a:ln w="3175" cap="rnd">
              <a:solidFill>
                <a:schemeClr val="tx1"/>
              </a:solidFill>
              <a:prstDash val="sysDot"/>
              <a:round/>
              <a:headEnd/>
              <a:tailEnd type="non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1564" name="Line 35"/>
            <p:cNvSpPr>
              <a:spLocks noChangeShapeType="1"/>
            </p:cNvSpPr>
            <p:nvPr/>
          </p:nvSpPr>
          <p:spPr bwMode="auto">
            <a:xfrm>
              <a:off x="1056" y="1458"/>
              <a:ext cx="2303" cy="0"/>
            </a:xfrm>
            <a:prstGeom prst="line">
              <a:avLst/>
            </a:prstGeom>
            <a:noFill/>
            <a:ln w="3175" cap="rnd">
              <a:solidFill>
                <a:schemeClr val="tx1"/>
              </a:solidFill>
              <a:prstDash val="sysDot"/>
              <a:round/>
              <a:headEnd/>
              <a:tailEnd type="non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</p:grpSp>
      <p:sp>
        <p:nvSpPr>
          <p:cNvPr id="21508" name="Line 37"/>
          <p:cNvSpPr>
            <a:spLocks noChangeShapeType="1"/>
          </p:cNvSpPr>
          <p:nvPr/>
        </p:nvSpPr>
        <p:spPr bwMode="auto">
          <a:xfrm>
            <a:off x="1377260" y="4591397"/>
            <a:ext cx="7468381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09" name="Line 40"/>
          <p:cNvSpPr>
            <a:spLocks noChangeShapeType="1"/>
          </p:cNvSpPr>
          <p:nvPr/>
        </p:nvSpPr>
        <p:spPr bwMode="auto">
          <a:xfrm>
            <a:off x="2000948" y="4462813"/>
            <a:ext cx="0" cy="123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10" name="Line 87"/>
          <p:cNvSpPr>
            <a:spLocks noChangeShapeType="1"/>
          </p:cNvSpPr>
          <p:nvPr/>
        </p:nvSpPr>
        <p:spPr bwMode="auto">
          <a:xfrm>
            <a:off x="2623048" y="4462813"/>
            <a:ext cx="0" cy="123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11" name="Line 88"/>
          <p:cNvSpPr>
            <a:spLocks noChangeShapeType="1"/>
          </p:cNvSpPr>
          <p:nvPr/>
        </p:nvSpPr>
        <p:spPr bwMode="auto">
          <a:xfrm>
            <a:off x="3245148" y="4462813"/>
            <a:ext cx="0" cy="123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12" name="Line 89"/>
          <p:cNvSpPr>
            <a:spLocks noChangeShapeType="1"/>
          </p:cNvSpPr>
          <p:nvPr/>
        </p:nvSpPr>
        <p:spPr bwMode="auto">
          <a:xfrm>
            <a:off x="3868837" y="4462813"/>
            <a:ext cx="0" cy="123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13" name="Line 90"/>
          <p:cNvSpPr>
            <a:spLocks noChangeShapeType="1"/>
          </p:cNvSpPr>
          <p:nvPr/>
        </p:nvSpPr>
        <p:spPr bwMode="auto">
          <a:xfrm>
            <a:off x="4490938" y="4462813"/>
            <a:ext cx="0" cy="123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14" name="Line 91"/>
          <p:cNvSpPr>
            <a:spLocks noChangeShapeType="1"/>
          </p:cNvSpPr>
          <p:nvPr/>
        </p:nvSpPr>
        <p:spPr bwMode="auto">
          <a:xfrm>
            <a:off x="5111450" y="4462813"/>
            <a:ext cx="0" cy="123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15" name="Line 92"/>
          <p:cNvSpPr>
            <a:spLocks noChangeShapeType="1"/>
          </p:cNvSpPr>
          <p:nvPr/>
        </p:nvSpPr>
        <p:spPr bwMode="auto">
          <a:xfrm>
            <a:off x="5736725" y="4462813"/>
            <a:ext cx="0" cy="123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16" name="Line 93"/>
          <p:cNvSpPr>
            <a:spLocks noChangeShapeType="1"/>
          </p:cNvSpPr>
          <p:nvPr/>
        </p:nvSpPr>
        <p:spPr bwMode="auto">
          <a:xfrm>
            <a:off x="6357239" y="4459638"/>
            <a:ext cx="0" cy="123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17" name="Line 94"/>
          <p:cNvSpPr>
            <a:spLocks noChangeShapeType="1"/>
          </p:cNvSpPr>
          <p:nvPr/>
        </p:nvSpPr>
        <p:spPr bwMode="auto">
          <a:xfrm>
            <a:off x="6979340" y="4469163"/>
            <a:ext cx="0" cy="123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18" name="Line 95"/>
          <p:cNvSpPr>
            <a:spLocks noChangeShapeType="1"/>
          </p:cNvSpPr>
          <p:nvPr/>
        </p:nvSpPr>
        <p:spPr bwMode="auto">
          <a:xfrm>
            <a:off x="7603026" y="4459638"/>
            <a:ext cx="0" cy="123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19" name="Line 96"/>
          <p:cNvSpPr>
            <a:spLocks noChangeShapeType="1"/>
          </p:cNvSpPr>
          <p:nvPr/>
        </p:nvSpPr>
        <p:spPr bwMode="auto">
          <a:xfrm>
            <a:off x="8225127" y="4459638"/>
            <a:ext cx="0" cy="123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20" name="Text Box 99"/>
          <p:cNvSpPr txBox="1">
            <a:spLocks noChangeArrowheads="1"/>
          </p:cNvSpPr>
          <p:nvPr/>
        </p:nvSpPr>
        <p:spPr bwMode="auto">
          <a:xfrm>
            <a:off x="904337" y="3853211"/>
            <a:ext cx="501490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1800" dirty="0"/>
              <a:t>2</a:t>
            </a:r>
          </a:p>
        </p:txBody>
      </p:sp>
      <p:sp>
        <p:nvSpPr>
          <p:cNvPr id="21521" name="Text Box 100"/>
          <p:cNvSpPr txBox="1">
            <a:spLocks noChangeArrowheads="1"/>
          </p:cNvSpPr>
          <p:nvPr/>
        </p:nvSpPr>
        <p:spPr bwMode="auto">
          <a:xfrm>
            <a:off x="912273" y="3351559"/>
            <a:ext cx="499903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1800" dirty="0"/>
              <a:t>4</a:t>
            </a:r>
          </a:p>
        </p:txBody>
      </p:sp>
      <p:sp>
        <p:nvSpPr>
          <p:cNvPr id="21522" name="Text Box 101"/>
          <p:cNvSpPr txBox="1">
            <a:spLocks noChangeArrowheads="1"/>
          </p:cNvSpPr>
          <p:nvPr/>
        </p:nvSpPr>
        <p:spPr bwMode="auto">
          <a:xfrm>
            <a:off x="918622" y="2848322"/>
            <a:ext cx="499903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1800" dirty="0"/>
              <a:t>6</a:t>
            </a:r>
          </a:p>
        </p:txBody>
      </p:sp>
      <p:sp>
        <p:nvSpPr>
          <p:cNvPr id="21523" name="Text Box 102"/>
          <p:cNvSpPr txBox="1">
            <a:spLocks noChangeArrowheads="1"/>
          </p:cNvSpPr>
          <p:nvPr/>
        </p:nvSpPr>
        <p:spPr bwMode="auto">
          <a:xfrm>
            <a:off x="924969" y="2345088"/>
            <a:ext cx="499903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1800" dirty="0"/>
              <a:t>8</a:t>
            </a:r>
          </a:p>
        </p:txBody>
      </p:sp>
      <p:sp>
        <p:nvSpPr>
          <p:cNvPr id="21524" name="Text Box 103"/>
          <p:cNvSpPr txBox="1">
            <a:spLocks noChangeArrowheads="1"/>
          </p:cNvSpPr>
          <p:nvPr/>
        </p:nvSpPr>
        <p:spPr bwMode="auto">
          <a:xfrm>
            <a:off x="583765" y="1843434"/>
            <a:ext cx="845866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1800" dirty="0"/>
              <a:t>10</a:t>
            </a:r>
          </a:p>
        </p:txBody>
      </p:sp>
      <p:sp>
        <p:nvSpPr>
          <p:cNvPr id="21525" name="Text Box 104"/>
          <p:cNvSpPr txBox="1">
            <a:spLocks noChangeArrowheads="1"/>
          </p:cNvSpPr>
          <p:nvPr/>
        </p:nvSpPr>
        <p:spPr bwMode="auto">
          <a:xfrm>
            <a:off x="583767" y="1340197"/>
            <a:ext cx="852214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1800" dirty="0"/>
              <a:t>12</a:t>
            </a:r>
          </a:p>
        </p:txBody>
      </p:sp>
      <p:sp>
        <p:nvSpPr>
          <p:cNvPr id="21526" name="Text Box 107"/>
          <p:cNvSpPr txBox="1">
            <a:spLocks noChangeArrowheads="1"/>
          </p:cNvSpPr>
          <p:nvPr/>
        </p:nvSpPr>
        <p:spPr bwMode="auto">
          <a:xfrm>
            <a:off x="886882" y="4348513"/>
            <a:ext cx="498315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1800" dirty="0"/>
              <a:t>0</a:t>
            </a:r>
          </a:p>
        </p:txBody>
      </p:sp>
      <p:sp>
        <p:nvSpPr>
          <p:cNvPr id="21527" name="Text Box 108"/>
          <p:cNvSpPr txBox="1">
            <a:spLocks noChangeArrowheads="1"/>
          </p:cNvSpPr>
          <p:nvPr/>
        </p:nvSpPr>
        <p:spPr bwMode="auto">
          <a:xfrm>
            <a:off x="1221735" y="4597747"/>
            <a:ext cx="501490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/>
              <a:t>0</a:t>
            </a:r>
          </a:p>
        </p:txBody>
      </p:sp>
      <p:sp>
        <p:nvSpPr>
          <p:cNvPr id="21528" name="Text Box 109"/>
          <p:cNvSpPr txBox="1">
            <a:spLocks noChangeArrowheads="1"/>
          </p:cNvSpPr>
          <p:nvPr/>
        </p:nvSpPr>
        <p:spPr bwMode="auto">
          <a:xfrm>
            <a:off x="2377064" y="4583463"/>
            <a:ext cx="501490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/>
              <a:t>2</a:t>
            </a:r>
          </a:p>
        </p:txBody>
      </p:sp>
      <p:sp>
        <p:nvSpPr>
          <p:cNvPr id="21529" name="Text Box 110"/>
          <p:cNvSpPr txBox="1">
            <a:spLocks noChangeArrowheads="1"/>
          </p:cNvSpPr>
          <p:nvPr/>
        </p:nvSpPr>
        <p:spPr bwMode="auto">
          <a:xfrm>
            <a:off x="3600637" y="4583463"/>
            <a:ext cx="499903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/>
              <a:t>4</a:t>
            </a:r>
          </a:p>
        </p:txBody>
      </p:sp>
      <p:sp>
        <p:nvSpPr>
          <p:cNvPr id="21530" name="Text Box 111"/>
          <p:cNvSpPr txBox="1">
            <a:spLocks noChangeArrowheads="1"/>
          </p:cNvSpPr>
          <p:nvPr/>
        </p:nvSpPr>
        <p:spPr bwMode="auto">
          <a:xfrm>
            <a:off x="4868643" y="4583463"/>
            <a:ext cx="498315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/>
              <a:t>6</a:t>
            </a:r>
          </a:p>
        </p:txBody>
      </p:sp>
      <p:sp>
        <p:nvSpPr>
          <p:cNvPr id="21531" name="Text Box 112"/>
          <p:cNvSpPr txBox="1">
            <a:spLocks noChangeArrowheads="1"/>
          </p:cNvSpPr>
          <p:nvPr/>
        </p:nvSpPr>
        <p:spPr bwMode="auto">
          <a:xfrm>
            <a:off x="6120778" y="4583463"/>
            <a:ext cx="498315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/>
              <a:t>8</a:t>
            </a:r>
          </a:p>
        </p:txBody>
      </p:sp>
      <p:sp>
        <p:nvSpPr>
          <p:cNvPr id="21532" name="Text Box 113"/>
          <p:cNvSpPr txBox="1">
            <a:spLocks noChangeArrowheads="1"/>
          </p:cNvSpPr>
          <p:nvPr/>
        </p:nvSpPr>
        <p:spPr bwMode="auto">
          <a:xfrm>
            <a:off x="7233259" y="4583463"/>
            <a:ext cx="693515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/>
              <a:t>10</a:t>
            </a:r>
          </a:p>
        </p:txBody>
      </p:sp>
      <p:sp>
        <p:nvSpPr>
          <p:cNvPr id="21533" name="Text Box 114"/>
          <p:cNvSpPr txBox="1">
            <a:spLocks noChangeArrowheads="1"/>
          </p:cNvSpPr>
          <p:nvPr/>
        </p:nvSpPr>
        <p:spPr bwMode="auto">
          <a:xfrm>
            <a:off x="8437786" y="4583463"/>
            <a:ext cx="688754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/>
              <a:t>12</a:t>
            </a:r>
          </a:p>
        </p:txBody>
      </p:sp>
      <p:sp>
        <p:nvSpPr>
          <p:cNvPr id="21534" name="Line 115"/>
          <p:cNvSpPr>
            <a:spLocks noChangeShapeType="1"/>
          </p:cNvSpPr>
          <p:nvPr/>
        </p:nvSpPr>
        <p:spPr bwMode="auto">
          <a:xfrm flipV="1">
            <a:off x="3868837" y="1340197"/>
            <a:ext cx="0" cy="3141662"/>
          </a:xfrm>
          <a:prstGeom prst="line">
            <a:avLst/>
          </a:prstGeom>
          <a:noFill/>
          <a:ln w="3175" cap="rnd">
            <a:solidFill>
              <a:schemeClr val="tx1"/>
            </a:solidFill>
            <a:prstDash val="sysDot"/>
            <a:round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35" name="Line 116"/>
          <p:cNvSpPr>
            <a:spLocks noChangeShapeType="1"/>
          </p:cNvSpPr>
          <p:nvPr/>
        </p:nvSpPr>
        <p:spPr bwMode="auto">
          <a:xfrm flipV="1">
            <a:off x="6357239" y="1340197"/>
            <a:ext cx="0" cy="3141662"/>
          </a:xfrm>
          <a:prstGeom prst="line">
            <a:avLst/>
          </a:prstGeom>
          <a:noFill/>
          <a:ln w="3175" cap="rnd">
            <a:solidFill>
              <a:schemeClr val="tx1"/>
            </a:solidFill>
            <a:prstDash val="sysDot"/>
            <a:round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36" name="Line 117"/>
          <p:cNvSpPr>
            <a:spLocks noChangeShapeType="1"/>
          </p:cNvSpPr>
          <p:nvPr/>
        </p:nvSpPr>
        <p:spPr bwMode="auto">
          <a:xfrm flipV="1">
            <a:off x="6979341" y="1440209"/>
            <a:ext cx="1587" cy="3068638"/>
          </a:xfrm>
          <a:prstGeom prst="line">
            <a:avLst/>
          </a:prstGeom>
          <a:noFill/>
          <a:ln w="25400">
            <a:solidFill>
              <a:srgbClr val="800080"/>
            </a:solidFill>
            <a:round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37" name="Text Box 118"/>
          <p:cNvSpPr txBox="1">
            <a:spLocks noChangeArrowheads="1"/>
          </p:cNvSpPr>
          <p:nvPr/>
        </p:nvSpPr>
        <p:spPr bwMode="auto">
          <a:xfrm rot="-5400000">
            <a:off x="-52128" y="2750066"/>
            <a:ext cx="1887538" cy="563231"/>
          </a:xfrm>
          <a:prstGeom prst="rect">
            <a:avLst/>
          </a:prstGeom>
          <a:noFill/>
          <a:ln w="3175" cap="rnd">
            <a:noFill/>
            <a:prstDash val="sysDot"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>
              <a:lnSpc>
                <a:spcPct val="85000"/>
              </a:lnSpc>
              <a:spcBef>
                <a:spcPct val="50000"/>
              </a:spcBef>
            </a:pPr>
            <a:r>
              <a:rPr lang="en-US" sz="1800" dirty="0"/>
              <a:t>Costs/Revenue ($)</a:t>
            </a:r>
          </a:p>
        </p:txBody>
      </p:sp>
      <p:sp>
        <p:nvSpPr>
          <p:cNvPr id="21538" name="Text Box 119"/>
          <p:cNvSpPr txBox="1">
            <a:spLocks noChangeArrowheads="1"/>
          </p:cNvSpPr>
          <p:nvPr/>
        </p:nvSpPr>
        <p:spPr bwMode="auto">
          <a:xfrm>
            <a:off x="3922796" y="5031134"/>
            <a:ext cx="2266223" cy="558800"/>
          </a:xfrm>
          <a:prstGeom prst="rect">
            <a:avLst/>
          </a:prstGeom>
          <a:noFill/>
          <a:ln w="3175" cap="rnd">
            <a:noFill/>
            <a:prstDash val="sysDot"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>
              <a:lnSpc>
                <a:spcPct val="85000"/>
              </a:lnSpc>
              <a:spcBef>
                <a:spcPct val="50000"/>
              </a:spcBef>
            </a:pPr>
            <a:r>
              <a:rPr lang="en-US" sz="1800" dirty="0"/>
              <a:t>Volume in thousands of units</a:t>
            </a:r>
          </a:p>
        </p:txBody>
      </p:sp>
      <p:sp>
        <p:nvSpPr>
          <p:cNvPr id="21539" name="Text Box 120"/>
          <p:cNvSpPr txBox="1">
            <a:spLocks noChangeArrowheads="1"/>
          </p:cNvSpPr>
          <p:nvPr/>
        </p:nvSpPr>
        <p:spPr bwMode="auto">
          <a:xfrm>
            <a:off x="6979341" y="5235923"/>
            <a:ext cx="2025001" cy="646331"/>
          </a:xfrm>
          <a:prstGeom prst="rect">
            <a:avLst/>
          </a:prstGeom>
          <a:noFill/>
          <a:ln w="3175" cap="rnd">
            <a:noFill/>
            <a:prstDash val="sysDot"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/>
              <a:t>Forecast demand = 9,000 units</a:t>
            </a:r>
          </a:p>
        </p:txBody>
      </p:sp>
      <p:sp>
        <p:nvSpPr>
          <p:cNvPr id="21540" name="Freeform 122"/>
          <p:cNvSpPr>
            <a:spLocks/>
          </p:cNvSpPr>
          <p:nvPr/>
        </p:nvSpPr>
        <p:spPr bwMode="auto">
          <a:xfrm>
            <a:off x="1377261" y="1951384"/>
            <a:ext cx="7490598" cy="2622550"/>
          </a:xfrm>
          <a:custGeom>
            <a:avLst/>
            <a:gdLst>
              <a:gd name="T0" fmla="*/ 0 w 2310"/>
              <a:gd name="T1" fmla="*/ 1002 h 1002"/>
              <a:gd name="T2" fmla="*/ 2310 w 2310"/>
              <a:gd name="T3" fmla="*/ 0 h 1002"/>
              <a:gd name="T4" fmla="*/ 0 60000 65536"/>
              <a:gd name="T5" fmla="*/ 0 60000 65536"/>
              <a:gd name="T6" fmla="*/ 0 w 2310"/>
              <a:gd name="T7" fmla="*/ 0 h 1002"/>
              <a:gd name="T8" fmla="*/ 2310 w 2310"/>
              <a:gd name="T9" fmla="*/ 1002 h 100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310" h="1002">
                <a:moveTo>
                  <a:pt x="0" y="1002"/>
                </a:moveTo>
                <a:lnTo>
                  <a:pt x="2310" y="0"/>
                </a:lnTo>
              </a:path>
            </a:pathLst>
          </a:custGeom>
          <a:noFill/>
          <a:ln w="57150" cap="rnd" cmpd="sng">
            <a:solidFill>
              <a:srgbClr val="006600"/>
            </a:solidFill>
            <a:prstDash val="sysDot"/>
            <a:round/>
            <a:headEnd type="none" w="med" len="med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41" name="Line 123"/>
          <p:cNvSpPr>
            <a:spLocks noChangeShapeType="1"/>
          </p:cNvSpPr>
          <p:nvPr/>
        </p:nvSpPr>
        <p:spPr bwMode="auto">
          <a:xfrm>
            <a:off x="8853575" y="1452909"/>
            <a:ext cx="0" cy="31384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42" name="Freeform 124"/>
          <p:cNvSpPr>
            <a:spLocks/>
          </p:cNvSpPr>
          <p:nvPr/>
        </p:nvSpPr>
        <p:spPr bwMode="auto">
          <a:xfrm>
            <a:off x="1377261" y="3770662"/>
            <a:ext cx="2491576" cy="238125"/>
          </a:xfrm>
          <a:custGeom>
            <a:avLst/>
            <a:gdLst>
              <a:gd name="T0" fmla="*/ 0 w 768"/>
              <a:gd name="T1" fmla="*/ 92 h 92"/>
              <a:gd name="T2" fmla="*/ 768 w 768"/>
              <a:gd name="T3" fmla="*/ 0 h 92"/>
              <a:gd name="T4" fmla="*/ 0 60000 65536"/>
              <a:gd name="T5" fmla="*/ 0 60000 65536"/>
              <a:gd name="T6" fmla="*/ 0 w 768"/>
              <a:gd name="T7" fmla="*/ 0 h 92"/>
              <a:gd name="T8" fmla="*/ 768 w 768"/>
              <a:gd name="T9" fmla="*/ 92 h 9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768" h="92">
                <a:moveTo>
                  <a:pt x="0" y="92"/>
                </a:moveTo>
                <a:lnTo>
                  <a:pt x="768" y="0"/>
                </a:lnTo>
              </a:path>
            </a:pathLst>
          </a:custGeom>
          <a:noFill/>
          <a:ln w="38100" cap="flat" cmpd="sng">
            <a:solidFill>
              <a:srgbClr val="6600FF"/>
            </a:solidFill>
            <a:prstDash val="solid"/>
            <a:round/>
            <a:headEnd type="none" w="med" len="med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43" name="Freeform 125"/>
          <p:cNvSpPr>
            <a:spLocks/>
          </p:cNvSpPr>
          <p:nvPr/>
        </p:nvSpPr>
        <p:spPr bwMode="auto">
          <a:xfrm>
            <a:off x="3852968" y="3037238"/>
            <a:ext cx="2518555" cy="238125"/>
          </a:xfrm>
          <a:custGeom>
            <a:avLst/>
            <a:gdLst>
              <a:gd name="T0" fmla="*/ 0 w 1587"/>
              <a:gd name="T1" fmla="*/ 150 h 150"/>
              <a:gd name="T2" fmla="*/ 1587 w 1587"/>
              <a:gd name="T3" fmla="*/ 0 h 150"/>
              <a:gd name="T4" fmla="*/ 0 60000 65536"/>
              <a:gd name="T5" fmla="*/ 0 60000 65536"/>
              <a:gd name="T6" fmla="*/ 0 w 1587"/>
              <a:gd name="T7" fmla="*/ 0 h 150"/>
              <a:gd name="T8" fmla="*/ 1587 w 1587"/>
              <a:gd name="T9" fmla="*/ 150 h 150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587" h="150">
                <a:moveTo>
                  <a:pt x="0" y="150"/>
                </a:moveTo>
                <a:lnTo>
                  <a:pt x="1587" y="0"/>
                </a:lnTo>
              </a:path>
            </a:pathLst>
          </a:custGeom>
          <a:noFill/>
          <a:ln w="38100" cap="flat" cmpd="sng">
            <a:solidFill>
              <a:srgbClr val="6600FF"/>
            </a:solidFill>
            <a:prstDash val="solid"/>
            <a:round/>
            <a:headEnd type="none" w="med" len="med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44" name="Freeform 127"/>
          <p:cNvSpPr>
            <a:spLocks/>
          </p:cNvSpPr>
          <p:nvPr/>
        </p:nvSpPr>
        <p:spPr bwMode="auto">
          <a:xfrm>
            <a:off x="6344544" y="2273651"/>
            <a:ext cx="2502685" cy="249237"/>
          </a:xfrm>
          <a:custGeom>
            <a:avLst/>
            <a:gdLst>
              <a:gd name="T0" fmla="*/ 0 w 772"/>
              <a:gd name="T1" fmla="*/ 96 h 96"/>
              <a:gd name="T2" fmla="*/ 772 w 772"/>
              <a:gd name="T3" fmla="*/ 0 h 96"/>
              <a:gd name="T4" fmla="*/ 0 60000 65536"/>
              <a:gd name="T5" fmla="*/ 0 60000 65536"/>
              <a:gd name="T6" fmla="*/ 0 w 772"/>
              <a:gd name="T7" fmla="*/ 0 h 96"/>
              <a:gd name="T8" fmla="*/ 772 w 772"/>
              <a:gd name="T9" fmla="*/ 96 h 9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772" h="96">
                <a:moveTo>
                  <a:pt x="0" y="96"/>
                </a:moveTo>
                <a:lnTo>
                  <a:pt x="772" y="0"/>
                </a:lnTo>
              </a:path>
            </a:pathLst>
          </a:custGeom>
          <a:noFill/>
          <a:ln w="38100" cap="flat" cmpd="sng">
            <a:solidFill>
              <a:srgbClr val="6600FF"/>
            </a:solidFill>
            <a:prstDash val="solid"/>
            <a:round/>
            <a:headEnd type="none" w="med" len="med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45" name="Text Box 128"/>
          <p:cNvSpPr txBox="1">
            <a:spLocks noChangeArrowheads="1"/>
          </p:cNvSpPr>
          <p:nvPr/>
        </p:nvSpPr>
        <p:spPr bwMode="auto">
          <a:xfrm>
            <a:off x="4178302" y="2473672"/>
            <a:ext cx="1245788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1800" dirty="0"/>
              <a:t>Cost</a:t>
            </a:r>
          </a:p>
        </p:txBody>
      </p:sp>
      <p:sp>
        <p:nvSpPr>
          <p:cNvPr id="21546" name="Line 130"/>
          <p:cNvSpPr>
            <a:spLocks noChangeShapeType="1"/>
          </p:cNvSpPr>
          <p:nvPr/>
        </p:nvSpPr>
        <p:spPr bwMode="auto">
          <a:xfrm>
            <a:off x="4805162" y="2719738"/>
            <a:ext cx="317398" cy="377825"/>
          </a:xfrm>
          <a:prstGeom prst="line">
            <a:avLst/>
          </a:prstGeom>
          <a:noFill/>
          <a:ln w="22225">
            <a:solidFill>
              <a:srgbClr val="6600FF"/>
            </a:solidFill>
            <a:round/>
            <a:headEnd/>
            <a:tailEnd type="triangl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47" name="Text Box 131"/>
          <p:cNvSpPr txBox="1">
            <a:spLocks noChangeArrowheads="1"/>
          </p:cNvSpPr>
          <p:nvPr/>
        </p:nvSpPr>
        <p:spPr bwMode="auto">
          <a:xfrm>
            <a:off x="4936883" y="3475387"/>
            <a:ext cx="1245788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1800" dirty="0"/>
              <a:t>Revenue</a:t>
            </a:r>
          </a:p>
        </p:txBody>
      </p:sp>
      <p:sp>
        <p:nvSpPr>
          <p:cNvPr id="21548" name="Line 132"/>
          <p:cNvSpPr>
            <a:spLocks noChangeShapeType="1"/>
          </p:cNvSpPr>
          <p:nvPr/>
        </p:nvSpPr>
        <p:spPr bwMode="auto">
          <a:xfrm flipH="1" flipV="1">
            <a:off x="4644877" y="3475386"/>
            <a:ext cx="466575" cy="125413"/>
          </a:xfrm>
          <a:prstGeom prst="line">
            <a:avLst/>
          </a:prstGeom>
          <a:noFill/>
          <a:ln w="22225">
            <a:solidFill>
              <a:srgbClr val="008000"/>
            </a:solidFill>
            <a:round/>
            <a:headEnd/>
            <a:tailEnd type="triangl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49" name="Text Box 133"/>
          <p:cNvSpPr txBox="1">
            <a:spLocks noChangeArrowheads="1"/>
          </p:cNvSpPr>
          <p:nvPr/>
        </p:nvSpPr>
        <p:spPr bwMode="auto">
          <a:xfrm>
            <a:off x="632319" y="430791"/>
            <a:ext cx="7774371" cy="52322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 wrap="square">
            <a:spAutoFit/>
          </a:bodyPr>
          <a:lstStyle/>
          <a:p>
            <a:pPr algn="ctr" eaLnBrk="0" hangingPunct="0"/>
            <a:r>
              <a:rPr lang="en-US" sz="2800" b="1" dirty="0"/>
              <a:t>Cost, </a:t>
            </a:r>
            <a:r>
              <a:rPr lang="en-US" sz="2800" b="1" dirty="0" smtClean="0"/>
              <a:t>volume and </a:t>
            </a:r>
            <a:r>
              <a:rPr lang="en-US" sz="2800" b="1" dirty="0"/>
              <a:t>profit illustration</a:t>
            </a:r>
          </a:p>
        </p:txBody>
      </p:sp>
      <p:sp>
        <p:nvSpPr>
          <p:cNvPr id="21550" name="Line 136"/>
          <p:cNvSpPr>
            <a:spLocks noChangeShapeType="1"/>
          </p:cNvSpPr>
          <p:nvPr/>
        </p:nvSpPr>
        <p:spPr bwMode="auto">
          <a:xfrm>
            <a:off x="3857728" y="3286474"/>
            <a:ext cx="0" cy="503237"/>
          </a:xfrm>
          <a:prstGeom prst="line">
            <a:avLst/>
          </a:prstGeom>
          <a:noFill/>
          <a:ln w="38100">
            <a:solidFill>
              <a:srgbClr val="6600FF"/>
            </a:solidFill>
            <a:round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51" name="Line 137"/>
          <p:cNvSpPr>
            <a:spLocks noChangeShapeType="1"/>
          </p:cNvSpPr>
          <p:nvPr/>
        </p:nvSpPr>
        <p:spPr bwMode="auto">
          <a:xfrm>
            <a:off x="6355651" y="2522884"/>
            <a:ext cx="0" cy="503238"/>
          </a:xfrm>
          <a:prstGeom prst="line">
            <a:avLst/>
          </a:prstGeom>
          <a:noFill/>
          <a:ln w="38100">
            <a:solidFill>
              <a:srgbClr val="6600FF"/>
            </a:solidFill>
            <a:round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52" name="Line 141"/>
          <p:cNvSpPr>
            <a:spLocks noChangeShapeType="1"/>
          </p:cNvSpPr>
          <p:nvPr/>
        </p:nvSpPr>
        <p:spPr bwMode="auto">
          <a:xfrm flipH="1" flipV="1">
            <a:off x="6980927" y="4618388"/>
            <a:ext cx="720494" cy="754063"/>
          </a:xfrm>
          <a:prstGeom prst="line">
            <a:avLst/>
          </a:prstGeom>
          <a:noFill/>
          <a:ln w="38100">
            <a:solidFill>
              <a:srgbClr val="800080"/>
            </a:solidFill>
            <a:round/>
            <a:headEnd/>
            <a:tailEnd type="triangle" w="lg" len="med"/>
          </a:ln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77" name="Rectangle 49"/>
          <p:cNvSpPr>
            <a:spLocks noChangeArrowheads="1"/>
          </p:cNvSpPr>
          <p:nvPr/>
        </p:nvSpPr>
        <p:spPr bwMode="auto">
          <a:xfrm>
            <a:off x="1490187" y="1871440"/>
            <a:ext cx="7055763" cy="338455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lg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GB" dirty="0">
              <a:latin typeface="Arial" charset="0"/>
            </a:endParaRPr>
          </a:p>
        </p:txBody>
      </p:sp>
      <p:sp>
        <p:nvSpPr>
          <p:cNvPr id="22530" name="Line 4"/>
          <p:cNvSpPr>
            <a:spLocks noChangeShapeType="1"/>
          </p:cNvSpPr>
          <p:nvPr/>
        </p:nvSpPr>
        <p:spPr bwMode="auto">
          <a:xfrm>
            <a:off x="1472728" y="1903194"/>
            <a:ext cx="0" cy="332422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2531" name="Line 5"/>
          <p:cNvSpPr>
            <a:spLocks noChangeShapeType="1"/>
          </p:cNvSpPr>
          <p:nvPr/>
        </p:nvSpPr>
        <p:spPr bwMode="auto">
          <a:xfrm>
            <a:off x="1472728" y="5236940"/>
            <a:ext cx="7079568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2532" name="Line 6"/>
          <p:cNvSpPr>
            <a:spLocks noChangeShapeType="1"/>
          </p:cNvSpPr>
          <p:nvPr/>
        </p:nvSpPr>
        <p:spPr bwMode="auto">
          <a:xfrm>
            <a:off x="1472728" y="4884515"/>
            <a:ext cx="707956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2533" name="Line 7"/>
          <p:cNvSpPr>
            <a:spLocks noChangeShapeType="1"/>
          </p:cNvSpPr>
          <p:nvPr/>
        </p:nvSpPr>
        <p:spPr bwMode="auto">
          <a:xfrm>
            <a:off x="1472728" y="4532090"/>
            <a:ext cx="707956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2534" name="Line 8"/>
          <p:cNvSpPr>
            <a:spLocks noChangeShapeType="1"/>
          </p:cNvSpPr>
          <p:nvPr/>
        </p:nvSpPr>
        <p:spPr bwMode="auto">
          <a:xfrm>
            <a:off x="1472728" y="4178077"/>
            <a:ext cx="707956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2535" name="Line 9"/>
          <p:cNvSpPr>
            <a:spLocks noChangeShapeType="1"/>
          </p:cNvSpPr>
          <p:nvPr/>
        </p:nvSpPr>
        <p:spPr bwMode="auto">
          <a:xfrm>
            <a:off x="1472728" y="3825652"/>
            <a:ext cx="707956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2536" name="Line 10"/>
          <p:cNvSpPr>
            <a:spLocks noChangeShapeType="1"/>
          </p:cNvSpPr>
          <p:nvPr/>
        </p:nvSpPr>
        <p:spPr bwMode="auto">
          <a:xfrm>
            <a:off x="1472728" y="3473227"/>
            <a:ext cx="707956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2537" name="Line 11"/>
          <p:cNvSpPr>
            <a:spLocks noChangeShapeType="1"/>
          </p:cNvSpPr>
          <p:nvPr/>
        </p:nvSpPr>
        <p:spPr bwMode="auto">
          <a:xfrm>
            <a:off x="1472728" y="3120802"/>
            <a:ext cx="707956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2538" name="Line 12"/>
          <p:cNvSpPr>
            <a:spLocks noChangeShapeType="1"/>
          </p:cNvSpPr>
          <p:nvPr/>
        </p:nvSpPr>
        <p:spPr bwMode="auto">
          <a:xfrm>
            <a:off x="1472728" y="2768377"/>
            <a:ext cx="707956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2539" name="Line 13"/>
          <p:cNvSpPr>
            <a:spLocks noChangeShapeType="1"/>
          </p:cNvSpPr>
          <p:nvPr/>
        </p:nvSpPr>
        <p:spPr bwMode="auto">
          <a:xfrm>
            <a:off x="1472728" y="2415952"/>
            <a:ext cx="707956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2540" name="Line 14"/>
          <p:cNvSpPr>
            <a:spLocks noChangeShapeType="1"/>
          </p:cNvSpPr>
          <p:nvPr/>
        </p:nvSpPr>
        <p:spPr bwMode="auto">
          <a:xfrm>
            <a:off x="1472728" y="2063527"/>
            <a:ext cx="707956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2541" name="Line 15"/>
          <p:cNvSpPr>
            <a:spLocks noChangeShapeType="1"/>
          </p:cNvSpPr>
          <p:nvPr/>
        </p:nvSpPr>
        <p:spPr bwMode="auto">
          <a:xfrm flipV="1">
            <a:off x="2063089" y="5113115"/>
            <a:ext cx="0" cy="12065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2542" name="Line 16"/>
          <p:cNvSpPr>
            <a:spLocks noChangeShapeType="1"/>
          </p:cNvSpPr>
          <p:nvPr/>
        </p:nvSpPr>
        <p:spPr bwMode="auto">
          <a:xfrm flipV="1">
            <a:off x="2651863" y="5117877"/>
            <a:ext cx="0" cy="12065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2543" name="Line 17"/>
          <p:cNvSpPr>
            <a:spLocks noChangeShapeType="1"/>
          </p:cNvSpPr>
          <p:nvPr/>
        </p:nvSpPr>
        <p:spPr bwMode="auto">
          <a:xfrm flipV="1">
            <a:off x="3239049" y="5113115"/>
            <a:ext cx="0" cy="12065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2544" name="Line 18"/>
          <p:cNvSpPr>
            <a:spLocks noChangeShapeType="1"/>
          </p:cNvSpPr>
          <p:nvPr/>
        </p:nvSpPr>
        <p:spPr bwMode="auto">
          <a:xfrm flipV="1">
            <a:off x="3829411" y="5113115"/>
            <a:ext cx="0" cy="12065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2545" name="Line 19"/>
          <p:cNvSpPr>
            <a:spLocks noChangeShapeType="1"/>
          </p:cNvSpPr>
          <p:nvPr/>
        </p:nvSpPr>
        <p:spPr bwMode="auto">
          <a:xfrm flipV="1">
            <a:off x="4419771" y="5113115"/>
            <a:ext cx="0" cy="12065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2546" name="Line 20"/>
          <p:cNvSpPr>
            <a:spLocks noChangeShapeType="1"/>
          </p:cNvSpPr>
          <p:nvPr/>
        </p:nvSpPr>
        <p:spPr bwMode="auto">
          <a:xfrm flipV="1">
            <a:off x="5010132" y="5105177"/>
            <a:ext cx="0" cy="12065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2547" name="Line 21"/>
          <p:cNvSpPr>
            <a:spLocks noChangeShapeType="1"/>
          </p:cNvSpPr>
          <p:nvPr/>
        </p:nvSpPr>
        <p:spPr bwMode="auto">
          <a:xfrm flipV="1">
            <a:off x="5597318" y="5113115"/>
            <a:ext cx="0" cy="12065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2548" name="Line 22"/>
          <p:cNvSpPr>
            <a:spLocks noChangeShapeType="1"/>
          </p:cNvSpPr>
          <p:nvPr/>
        </p:nvSpPr>
        <p:spPr bwMode="auto">
          <a:xfrm flipV="1">
            <a:off x="6186091" y="5086127"/>
            <a:ext cx="0" cy="1206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2549" name="Line 23"/>
          <p:cNvSpPr>
            <a:spLocks noChangeShapeType="1"/>
          </p:cNvSpPr>
          <p:nvPr/>
        </p:nvSpPr>
        <p:spPr bwMode="auto">
          <a:xfrm flipV="1">
            <a:off x="6776452" y="5113115"/>
            <a:ext cx="0" cy="12065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2550" name="Line 24"/>
          <p:cNvSpPr>
            <a:spLocks noChangeShapeType="1"/>
          </p:cNvSpPr>
          <p:nvPr/>
        </p:nvSpPr>
        <p:spPr bwMode="auto">
          <a:xfrm flipV="1">
            <a:off x="7366813" y="5113115"/>
            <a:ext cx="0" cy="12065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2551" name="Line 25"/>
          <p:cNvSpPr>
            <a:spLocks noChangeShapeType="1"/>
          </p:cNvSpPr>
          <p:nvPr/>
        </p:nvSpPr>
        <p:spPr bwMode="auto">
          <a:xfrm flipV="1">
            <a:off x="7954000" y="5113115"/>
            <a:ext cx="0" cy="12065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2552" name="Line 26"/>
          <p:cNvSpPr>
            <a:spLocks noChangeShapeType="1"/>
          </p:cNvSpPr>
          <p:nvPr/>
        </p:nvSpPr>
        <p:spPr bwMode="auto">
          <a:xfrm flipV="1">
            <a:off x="8544361" y="2012727"/>
            <a:ext cx="0" cy="32178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2553" name="Text Box 27"/>
          <p:cNvSpPr txBox="1">
            <a:spLocks noChangeArrowheads="1"/>
          </p:cNvSpPr>
          <p:nvPr/>
        </p:nvSpPr>
        <p:spPr bwMode="auto">
          <a:xfrm>
            <a:off x="2426512" y="5186140"/>
            <a:ext cx="449118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/>
              <a:t>1</a:t>
            </a:r>
          </a:p>
        </p:txBody>
      </p:sp>
      <p:sp>
        <p:nvSpPr>
          <p:cNvPr id="22554" name="Text Box 28"/>
          <p:cNvSpPr txBox="1">
            <a:spLocks noChangeArrowheads="1"/>
          </p:cNvSpPr>
          <p:nvPr/>
        </p:nvSpPr>
        <p:spPr bwMode="auto">
          <a:xfrm>
            <a:off x="3604060" y="5186140"/>
            <a:ext cx="447531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/>
              <a:t>2</a:t>
            </a:r>
          </a:p>
        </p:txBody>
      </p:sp>
      <p:sp>
        <p:nvSpPr>
          <p:cNvPr id="22555" name="Text Box 29"/>
          <p:cNvSpPr txBox="1">
            <a:spLocks noChangeArrowheads="1"/>
          </p:cNvSpPr>
          <p:nvPr/>
        </p:nvSpPr>
        <p:spPr bwMode="auto">
          <a:xfrm>
            <a:off x="4784781" y="5202016"/>
            <a:ext cx="447531" cy="36933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/>
              <a:t>3</a:t>
            </a:r>
          </a:p>
        </p:txBody>
      </p:sp>
      <p:sp>
        <p:nvSpPr>
          <p:cNvPr id="22556" name="Text Box 30"/>
          <p:cNvSpPr txBox="1">
            <a:spLocks noChangeArrowheads="1"/>
          </p:cNvSpPr>
          <p:nvPr/>
        </p:nvSpPr>
        <p:spPr bwMode="auto">
          <a:xfrm>
            <a:off x="5960739" y="5186140"/>
            <a:ext cx="449119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/>
              <a:t>4</a:t>
            </a:r>
          </a:p>
        </p:txBody>
      </p:sp>
      <p:sp>
        <p:nvSpPr>
          <p:cNvPr id="22557" name="Text Box 31"/>
          <p:cNvSpPr txBox="1">
            <a:spLocks noChangeArrowheads="1"/>
          </p:cNvSpPr>
          <p:nvPr/>
        </p:nvSpPr>
        <p:spPr bwMode="auto">
          <a:xfrm>
            <a:off x="7017675" y="5186140"/>
            <a:ext cx="661776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/>
              <a:t>5</a:t>
            </a:r>
          </a:p>
        </p:txBody>
      </p:sp>
      <p:sp>
        <p:nvSpPr>
          <p:cNvPr id="22558" name="Text Box 32"/>
          <p:cNvSpPr txBox="1">
            <a:spLocks noChangeArrowheads="1"/>
          </p:cNvSpPr>
          <p:nvPr/>
        </p:nvSpPr>
        <p:spPr bwMode="auto">
          <a:xfrm>
            <a:off x="8319010" y="5186140"/>
            <a:ext cx="447531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/>
              <a:t>6</a:t>
            </a:r>
          </a:p>
        </p:txBody>
      </p:sp>
      <p:sp>
        <p:nvSpPr>
          <p:cNvPr id="22559" name="Text Box 33"/>
          <p:cNvSpPr txBox="1">
            <a:spLocks noChangeArrowheads="1"/>
          </p:cNvSpPr>
          <p:nvPr/>
        </p:nvSpPr>
        <p:spPr bwMode="auto">
          <a:xfrm>
            <a:off x="1363227" y="5160740"/>
            <a:ext cx="447531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/>
              <a:t>0</a:t>
            </a:r>
          </a:p>
        </p:txBody>
      </p:sp>
      <p:sp>
        <p:nvSpPr>
          <p:cNvPr id="22560" name="Text Box 34"/>
          <p:cNvSpPr txBox="1">
            <a:spLocks noChangeArrowheads="1"/>
          </p:cNvSpPr>
          <p:nvPr/>
        </p:nvSpPr>
        <p:spPr bwMode="auto">
          <a:xfrm>
            <a:off x="969654" y="5033740"/>
            <a:ext cx="447531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1800" dirty="0"/>
              <a:t>0</a:t>
            </a:r>
          </a:p>
        </p:txBody>
      </p:sp>
      <p:sp>
        <p:nvSpPr>
          <p:cNvPr id="22561" name="Text Box 35"/>
          <p:cNvSpPr txBox="1">
            <a:spLocks noChangeArrowheads="1"/>
          </p:cNvSpPr>
          <p:nvPr/>
        </p:nvSpPr>
        <p:spPr bwMode="auto">
          <a:xfrm>
            <a:off x="969654" y="4355881"/>
            <a:ext cx="447531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1800" dirty="0"/>
              <a:t>2</a:t>
            </a:r>
          </a:p>
        </p:txBody>
      </p:sp>
      <p:sp>
        <p:nvSpPr>
          <p:cNvPr id="22562" name="Text Box 36"/>
          <p:cNvSpPr txBox="1">
            <a:spLocks noChangeArrowheads="1"/>
          </p:cNvSpPr>
          <p:nvPr/>
        </p:nvSpPr>
        <p:spPr bwMode="auto">
          <a:xfrm>
            <a:off x="969654" y="3638328"/>
            <a:ext cx="447531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1800" dirty="0"/>
              <a:t>4</a:t>
            </a:r>
          </a:p>
        </p:txBody>
      </p:sp>
      <p:sp>
        <p:nvSpPr>
          <p:cNvPr id="22563" name="Text Box 37"/>
          <p:cNvSpPr txBox="1">
            <a:spLocks noChangeArrowheads="1"/>
          </p:cNvSpPr>
          <p:nvPr/>
        </p:nvSpPr>
        <p:spPr bwMode="auto">
          <a:xfrm>
            <a:off x="969654" y="2944590"/>
            <a:ext cx="447531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1800" dirty="0"/>
              <a:t>6</a:t>
            </a:r>
          </a:p>
        </p:txBody>
      </p:sp>
      <p:sp>
        <p:nvSpPr>
          <p:cNvPr id="22564" name="Text Box 38"/>
          <p:cNvSpPr txBox="1">
            <a:spLocks noChangeArrowheads="1"/>
          </p:cNvSpPr>
          <p:nvPr/>
        </p:nvSpPr>
        <p:spPr bwMode="auto">
          <a:xfrm>
            <a:off x="969654" y="2239740"/>
            <a:ext cx="447531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1800" dirty="0"/>
              <a:t>8</a:t>
            </a:r>
          </a:p>
        </p:txBody>
      </p:sp>
      <p:sp>
        <p:nvSpPr>
          <p:cNvPr id="22565" name="Text Box 39"/>
          <p:cNvSpPr txBox="1">
            <a:spLocks noChangeArrowheads="1"/>
          </p:cNvSpPr>
          <p:nvPr/>
        </p:nvSpPr>
        <p:spPr bwMode="auto">
          <a:xfrm rot="-5400000">
            <a:off x="-1064675" y="3483826"/>
            <a:ext cx="3736975" cy="36933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/>
              <a:t>Unit cost (total cost/volume)</a:t>
            </a:r>
          </a:p>
        </p:txBody>
      </p:sp>
      <p:sp>
        <p:nvSpPr>
          <p:cNvPr id="22566" name="Text Box 40"/>
          <p:cNvSpPr txBox="1">
            <a:spLocks noChangeArrowheads="1"/>
          </p:cNvSpPr>
          <p:nvPr/>
        </p:nvSpPr>
        <p:spPr bwMode="auto">
          <a:xfrm>
            <a:off x="2442381" y="5438556"/>
            <a:ext cx="5143438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/>
              <a:t>Volume in thousands of units</a:t>
            </a:r>
          </a:p>
        </p:txBody>
      </p:sp>
      <p:sp>
        <p:nvSpPr>
          <p:cNvPr id="22567" name="Text Box 41"/>
          <p:cNvSpPr txBox="1">
            <a:spLocks noChangeArrowheads="1"/>
          </p:cNvSpPr>
          <p:nvPr/>
        </p:nvSpPr>
        <p:spPr bwMode="auto">
          <a:xfrm>
            <a:off x="1423534" y="1369267"/>
            <a:ext cx="920455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/>
              <a:t>(a)</a:t>
            </a:r>
          </a:p>
        </p:txBody>
      </p:sp>
      <p:sp>
        <p:nvSpPr>
          <p:cNvPr id="22568" name="Line 42"/>
          <p:cNvSpPr>
            <a:spLocks noChangeShapeType="1"/>
          </p:cNvSpPr>
          <p:nvPr/>
        </p:nvSpPr>
        <p:spPr bwMode="auto">
          <a:xfrm flipV="1">
            <a:off x="6186091" y="1919065"/>
            <a:ext cx="0" cy="3282950"/>
          </a:xfrm>
          <a:prstGeom prst="line">
            <a:avLst/>
          </a:prstGeom>
          <a:noFill/>
          <a:ln w="31750">
            <a:solidFill>
              <a:srgbClr val="800080"/>
            </a:solidFill>
            <a:prstDash val="dash"/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2569" name="Arc 43"/>
          <p:cNvSpPr>
            <a:spLocks/>
          </p:cNvSpPr>
          <p:nvPr/>
        </p:nvSpPr>
        <p:spPr bwMode="auto">
          <a:xfrm flipH="1" flipV="1">
            <a:off x="1780606" y="2239744"/>
            <a:ext cx="4465793" cy="2795587"/>
          </a:xfrm>
          <a:custGeom>
            <a:avLst/>
            <a:gdLst>
              <a:gd name="T0" fmla="*/ 53565 w 21600"/>
              <a:gd name="T1" fmla="*/ 0 h 21598"/>
              <a:gd name="T2" fmla="*/ 4467225 w 21600"/>
              <a:gd name="T3" fmla="*/ 2795587 h 21598"/>
              <a:gd name="T4" fmla="*/ 0 w 21600"/>
              <a:gd name="T5" fmla="*/ 2795587 h 21598"/>
              <a:gd name="T6" fmla="*/ 0 60000 65536"/>
              <a:gd name="T7" fmla="*/ 0 60000 65536"/>
              <a:gd name="T8" fmla="*/ 0 60000 65536"/>
              <a:gd name="T9" fmla="*/ 0 w 21600"/>
              <a:gd name="T10" fmla="*/ 0 h 21598"/>
              <a:gd name="T11" fmla="*/ 21600 w 21600"/>
              <a:gd name="T12" fmla="*/ 21598 h 2159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598" fill="none" extrusionOk="0">
                <a:moveTo>
                  <a:pt x="259" y="-1"/>
                </a:moveTo>
                <a:cubicBezTo>
                  <a:pt x="12086" y="141"/>
                  <a:pt x="21600" y="9769"/>
                  <a:pt x="21600" y="21598"/>
                </a:cubicBezTo>
              </a:path>
              <a:path w="21600" h="21598" stroke="0" extrusionOk="0">
                <a:moveTo>
                  <a:pt x="259" y="-1"/>
                </a:moveTo>
                <a:cubicBezTo>
                  <a:pt x="12086" y="141"/>
                  <a:pt x="21600" y="9769"/>
                  <a:pt x="21600" y="21598"/>
                </a:cubicBezTo>
                <a:lnTo>
                  <a:pt x="0" y="21598"/>
                </a:lnTo>
                <a:close/>
              </a:path>
            </a:pathLst>
          </a:custGeom>
          <a:noFill/>
          <a:ln w="38100">
            <a:solidFill>
              <a:srgbClr val="6600FF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2570" name="Text Box 44"/>
          <p:cNvSpPr txBox="1">
            <a:spLocks noChangeArrowheads="1"/>
          </p:cNvSpPr>
          <p:nvPr/>
        </p:nvSpPr>
        <p:spPr bwMode="auto">
          <a:xfrm>
            <a:off x="6700278" y="3509740"/>
            <a:ext cx="1893281" cy="6413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1800" dirty="0"/>
              <a:t>Nominal capacity limit</a:t>
            </a:r>
          </a:p>
        </p:txBody>
      </p:sp>
      <p:sp>
        <p:nvSpPr>
          <p:cNvPr id="22571" name="Line 46"/>
          <p:cNvSpPr>
            <a:spLocks noChangeShapeType="1"/>
          </p:cNvSpPr>
          <p:nvPr/>
        </p:nvSpPr>
        <p:spPr bwMode="auto">
          <a:xfrm flipV="1">
            <a:off x="6181332" y="5117877"/>
            <a:ext cx="0" cy="12065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2572" name="Freeform 47"/>
          <p:cNvSpPr>
            <a:spLocks/>
          </p:cNvSpPr>
          <p:nvPr/>
        </p:nvSpPr>
        <p:spPr bwMode="auto">
          <a:xfrm>
            <a:off x="6201962" y="3978052"/>
            <a:ext cx="530055" cy="369888"/>
          </a:xfrm>
          <a:custGeom>
            <a:avLst/>
            <a:gdLst>
              <a:gd name="T0" fmla="*/ 162 w 162"/>
              <a:gd name="T1" fmla="*/ 0 h 162"/>
              <a:gd name="T2" fmla="*/ 0 w 162"/>
              <a:gd name="T3" fmla="*/ 162 h 162"/>
              <a:gd name="T4" fmla="*/ 0 60000 65536"/>
              <a:gd name="T5" fmla="*/ 0 60000 65536"/>
              <a:gd name="T6" fmla="*/ 0 w 162"/>
              <a:gd name="T7" fmla="*/ 0 h 162"/>
              <a:gd name="T8" fmla="*/ 162 w 162"/>
              <a:gd name="T9" fmla="*/ 162 h 16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62" h="162">
                <a:moveTo>
                  <a:pt x="162" y="0"/>
                </a:moveTo>
                <a:lnTo>
                  <a:pt x="0" y="162"/>
                </a:lnTo>
              </a:path>
            </a:pathLst>
          </a:custGeom>
          <a:noFill/>
          <a:ln w="31750" cap="flat" cmpd="sng">
            <a:solidFill>
              <a:srgbClr val="800080"/>
            </a:solidFill>
            <a:prstDash val="solid"/>
            <a:round/>
            <a:headEnd type="none" w="med" len="med"/>
            <a:tailEnd type="triangl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9" name="Text Box 133"/>
          <p:cNvSpPr txBox="1">
            <a:spLocks noChangeArrowheads="1"/>
          </p:cNvSpPr>
          <p:nvPr/>
        </p:nvSpPr>
        <p:spPr bwMode="auto">
          <a:xfrm>
            <a:off x="2011329" y="431381"/>
            <a:ext cx="5880168" cy="52322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 wrap="square">
            <a:spAutoFit/>
          </a:bodyPr>
          <a:lstStyle/>
          <a:p>
            <a:pPr algn="ctr" eaLnBrk="0" hangingPunct="0"/>
            <a:r>
              <a:rPr lang="en-US" sz="2800" b="1" dirty="0" smtClean="0"/>
              <a:t>Unit cost curve</a:t>
            </a:r>
            <a:endParaRPr lang="en-US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401" name="Rectangle 49"/>
          <p:cNvSpPr>
            <a:spLocks noChangeArrowheads="1"/>
          </p:cNvSpPr>
          <p:nvPr/>
        </p:nvSpPr>
        <p:spPr bwMode="auto">
          <a:xfrm>
            <a:off x="1503579" y="1943447"/>
            <a:ext cx="7055763" cy="338455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lg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GB" dirty="0">
              <a:latin typeface="Arial" charset="0"/>
            </a:endParaRPr>
          </a:p>
        </p:txBody>
      </p:sp>
      <p:sp>
        <p:nvSpPr>
          <p:cNvPr id="23554" name="Line 50"/>
          <p:cNvSpPr>
            <a:spLocks noChangeShapeType="1"/>
          </p:cNvSpPr>
          <p:nvPr/>
        </p:nvSpPr>
        <p:spPr bwMode="auto">
          <a:xfrm>
            <a:off x="1486119" y="1975201"/>
            <a:ext cx="0" cy="332422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55" name="Line 51"/>
          <p:cNvSpPr>
            <a:spLocks noChangeShapeType="1"/>
          </p:cNvSpPr>
          <p:nvPr/>
        </p:nvSpPr>
        <p:spPr bwMode="auto">
          <a:xfrm>
            <a:off x="1486122" y="5308947"/>
            <a:ext cx="7079568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56" name="Line 59"/>
          <p:cNvSpPr>
            <a:spLocks noChangeShapeType="1"/>
          </p:cNvSpPr>
          <p:nvPr/>
        </p:nvSpPr>
        <p:spPr bwMode="auto">
          <a:xfrm>
            <a:off x="1486122" y="2487959"/>
            <a:ext cx="707956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57" name="Line 60"/>
          <p:cNvSpPr>
            <a:spLocks noChangeShapeType="1"/>
          </p:cNvSpPr>
          <p:nvPr/>
        </p:nvSpPr>
        <p:spPr bwMode="auto">
          <a:xfrm>
            <a:off x="1486122" y="2135534"/>
            <a:ext cx="707956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58" name="Line 61"/>
          <p:cNvSpPr>
            <a:spLocks noChangeShapeType="1"/>
          </p:cNvSpPr>
          <p:nvPr/>
        </p:nvSpPr>
        <p:spPr bwMode="auto">
          <a:xfrm flipV="1">
            <a:off x="2076481" y="5185122"/>
            <a:ext cx="0" cy="12065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59" name="Line 62"/>
          <p:cNvSpPr>
            <a:spLocks noChangeShapeType="1"/>
          </p:cNvSpPr>
          <p:nvPr/>
        </p:nvSpPr>
        <p:spPr bwMode="auto">
          <a:xfrm flipV="1">
            <a:off x="2665255" y="5189884"/>
            <a:ext cx="0" cy="12065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60" name="Line 63"/>
          <p:cNvSpPr>
            <a:spLocks noChangeShapeType="1"/>
          </p:cNvSpPr>
          <p:nvPr/>
        </p:nvSpPr>
        <p:spPr bwMode="auto">
          <a:xfrm flipV="1">
            <a:off x="3252441" y="5185122"/>
            <a:ext cx="0" cy="12065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61" name="Line 64"/>
          <p:cNvSpPr>
            <a:spLocks noChangeShapeType="1"/>
          </p:cNvSpPr>
          <p:nvPr/>
        </p:nvSpPr>
        <p:spPr bwMode="auto">
          <a:xfrm flipV="1">
            <a:off x="3842802" y="5185122"/>
            <a:ext cx="0" cy="12065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62" name="Line 65"/>
          <p:cNvSpPr>
            <a:spLocks noChangeShapeType="1"/>
          </p:cNvSpPr>
          <p:nvPr/>
        </p:nvSpPr>
        <p:spPr bwMode="auto">
          <a:xfrm flipV="1">
            <a:off x="4433162" y="5185122"/>
            <a:ext cx="0" cy="12065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63" name="Line 66"/>
          <p:cNvSpPr>
            <a:spLocks noChangeShapeType="1"/>
          </p:cNvSpPr>
          <p:nvPr/>
        </p:nvSpPr>
        <p:spPr bwMode="auto">
          <a:xfrm flipV="1">
            <a:off x="5023523" y="5177184"/>
            <a:ext cx="0" cy="12065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64" name="Line 67"/>
          <p:cNvSpPr>
            <a:spLocks noChangeShapeType="1"/>
          </p:cNvSpPr>
          <p:nvPr/>
        </p:nvSpPr>
        <p:spPr bwMode="auto">
          <a:xfrm flipV="1">
            <a:off x="5610711" y="5185122"/>
            <a:ext cx="0" cy="12065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65" name="Line 68"/>
          <p:cNvSpPr>
            <a:spLocks noChangeShapeType="1"/>
          </p:cNvSpPr>
          <p:nvPr/>
        </p:nvSpPr>
        <p:spPr bwMode="auto">
          <a:xfrm flipV="1">
            <a:off x="6199484" y="5158134"/>
            <a:ext cx="0" cy="1206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66" name="Line 69"/>
          <p:cNvSpPr>
            <a:spLocks noChangeShapeType="1"/>
          </p:cNvSpPr>
          <p:nvPr/>
        </p:nvSpPr>
        <p:spPr bwMode="auto">
          <a:xfrm flipV="1">
            <a:off x="6789844" y="5185122"/>
            <a:ext cx="0" cy="12065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67" name="Line 70"/>
          <p:cNvSpPr>
            <a:spLocks noChangeShapeType="1"/>
          </p:cNvSpPr>
          <p:nvPr/>
        </p:nvSpPr>
        <p:spPr bwMode="auto">
          <a:xfrm flipV="1">
            <a:off x="7380205" y="5185122"/>
            <a:ext cx="0" cy="12065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68" name="Line 71"/>
          <p:cNvSpPr>
            <a:spLocks noChangeShapeType="1"/>
          </p:cNvSpPr>
          <p:nvPr/>
        </p:nvSpPr>
        <p:spPr bwMode="auto">
          <a:xfrm flipV="1">
            <a:off x="7967391" y="5185122"/>
            <a:ext cx="0" cy="12065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69" name="Line 72"/>
          <p:cNvSpPr>
            <a:spLocks noChangeShapeType="1"/>
          </p:cNvSpPr>
          <p:nvPr/>
        </p:nvSpPr>
        <p:spPr bwMode="auto">
          <a:xfrm flipV="1">
            <a:off x="8557752" y="2084738"/>
            <a:ext cx="0" cy="32178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70" name="Text Box 73"/>
          <p:cNvSpPr txBox="1">
            <a:spLocks noChangeArrowheads="1"/>
          </p:cNvSpPr>
          <p:nvPr/>
        </p:nvSpPr>
        <p:spPr bwMode="auto">
          <a:xfrm>
            <a:off x="2439903" y="5258147"/>
            <a:ext cx="449118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/>
              <a:t>1</a:t>
            </a:r>
          </a:p>
        </p:txBody>
      </p:sp>
      <p:sp>
        <p:nvSpPr>
          <p:cNvPr id="23571" name="Text Box 74"/>
          <p:cNvSpPr txBox="1">
            <a:spLocks noChangeArrowheads="1"/>
          </p:cNvSpPr>
          <p:nvPr/>
        </p:nvSpPr>
        <p:spPr bwMode="auto">
          <a:xfrm>
            <a:off x="3617451" y="5258147"/>
            <a:ext cx="447531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/>
              <a:t>2</a:t>
            </a:r>
          </a:p>
        </p:txBody>
      </p:sp>
      <p:sp>
        <p:nvSpPr>
          <p:cNvPr id="23572" name="Text Box 75"/>
          <p:cNvSpPr txBox="1">
            <a:spLocks noChangeArrowheads="1"/>
          </p:cNvSpPr>
          <p:nvPr/>
        </p:nvSpPr>
        <p:spPr bwMode="auto">
          <a:xfrm>
            <a:off x="4798171" y="5274023"/>
            <a:ext cx="447531" cy="36933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/>
              <a:t>3</a:t>
            </a:r>
          </a:p>
        </p:txBody>
      </p:sp>
      <p:sp>
        <p:nvSpPr>
          <p:cNvPr id="23573" name="Text Box 76"/>
          <p:cNvSpPr txBox="1">
            <a:spLocks noChangeArrowheads="1"/>
          </p:cNvSpPr>
          <p:nvPr/>
        </p:nvSpPr>
        <p:spPr bwMode="auto">
          <a:xfrm>
            <a:off x="5974131" y="5258147"/>
            <a:ext cx="449119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/>
              <a:t>4</a:t>
            </a:r>
          </a:p>
        </p:txBody>
      </p:sp>
      <p:sp>
        <p:nvSpPr>
          <p:cNvPr id="23574" name="Text Box 77"/>
          <p:cNvSpPr txBox="1">
            <a:spLocks noChangeArrowheads="1"/>
          </p:cNvSpPr>
          <p:nvPr/>
        </p:nvSpPr>
        <p:spPr bwMode="auto">
          <a:xfrm>
            <a:off x="7031066" y="5258147"/>
            <a:ext cx="661776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/>
              <a:t>5</a:t>
            </a:r>
          </a:p>
        </p:txBody>
      </p:sp>
      <p:sp>
        <p:nvSpPr>
          <p:cNvPr id="23575" name="Text Box 78"/>
          <p:cNvSpPr txBox="1">
            <a:spLocks noChangeArrowheads="1"/>
          </p:cNvSpPr>
          <p:nvPr/>
        </p:nvSpPr>
        <p:spPr bwMode="auto">
          <a:xfrm>
            <a:off x="8332401" y="5258147"/>
            <a:ext cx="447531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/>
              <a:t>6</a:t>
            </a:r>
          </a:p>
        </p:txBody>
      </p:sp>
      <p:sp>
        <p:nvSpPr>
          <p:cNvPr id="23576" name="Text Box 79"/>
          <p:cNvSpPr txBox="1">
            <a:spLocks noChangeArrowheads="1"/>
          </p:cNvSpPr>
          <p:nvPr/>
        </p:nvSpPr>
        <p:spPr bwMode="auto">
          <a:xfrm>
            <a:off x="1376618" y="5232747"/>
            <a:ext cx="447531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/>
              <a:t>0</a:t>
            </a:r>
          </a:p>
        </p:txBody>
      </p:sp>
      <p:sp>
        <p:nvSpPr>
          <p:cNvPr id="23577" name="Text Box 80"/>
          <p:cNvSpPr txBox="1">
            <a:spLocks noChangeArrowheads="1"/>
          </p:cNvSpPr>
          <p:nvPr/>
        </p:nvSpPr>
        <p:spPr bwMode="auto">
          <a:xfrm>
            <a:off x="983046" y="5105747"/>
            <a:ext cx="447531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1800" dirty="0"/>
              <a:t>0</a:t>
            </a:r>
          </a:p>
        </p:txBody>
      </p:sp>
      <p:sp>
        <p:nvSpPr>
          <p:cNvPr id="23578" name="Text Box 81"/>
          <p:cNvSpPr txBox="1">
            <a:spLocks noChangeArrowheads="1"/>
          </p:cNvSpPr>
          <p:nvPr/>
        </p:nvSpPr>
        <p:spPr bwMode="auto">
          <a:xfrm>
            <a:off x="983046" y="4427888"/>
            <a:ext cx="447531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1800" dirty="0"/>
              <a:t>2</a:t>
            </a:r>
          </a:p>
        </p:txBody>
      </p:sp>
      <p:sp>
        <p:nvSpPr>
          <p:cNvPr id="23579" name="Text Box 82"/>
          <p:cNvSpPr txBox="1">
            <a:spLocks noChangeArrowheads="1"/>
          </p:cNvSpPr>
          <p:nvPr/>
        </p:nvSpPr>
        <p:spPr bwMode="auto">
          <a:xfrm>
            <a:off x="983046" y="3710334"/>
            <a:ext cx="447531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1800" dirty="0"/>
              <a:t>4</a:t>
            </a:r>
          </a:p>
        </p:txBody>
      </p:sp>
      <p:sp>
        <p:nvSpPr>
          <p:cNvPr id="23580" name="Text Box 83"/>
          <p:cNvSpPr txBox="1">
            <a:spLocks noChangeArrowheads="1"/>
          </p:cNvSpPr>
          <p:nvPr/>
        </p:nvSpPr>
        <p:spPr bwMode="auto">
          <a:xfrm>
            <a:off x="983046" y="3016597"/>
            <a:ext cx="447531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1800" dirty="0"/>
              <a:t>6</a:t>
            </a:r>
          </a:p>
        </p:txBody>
      </p:sp>
      <p:sp>
        <p:nvSpPr>
          <p:cNvPr id="23581" name="Text Box 84"/>
          <p:cNvSpPr txBox="1">
            <a:spLocks noChangeArrowheads="1"/>
          </p:cNvSpPr>
          <p:nvPr/>
        </p:nvSpPr>
        <p:spPr bwMode="auto">
          <a:xfrm>
            <a:off x="983046" y="2311747"/>
            <a:ext cx="447531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1800" dirty="0"/>
              <a:t>8</a:t>
            </a:r>
          </a:p>
        </p:txBody>
      </p:sp>
      <p:sp>
        <p:nvSpPr>
          <p:cNvPr id="23582" name="Text Box 85"/>
          <p:cNvSpPr txBox="1">
            <a:spLocks noChangeArrowheads="1"/>
          </p:cNvSpPr>
          <p:nvPr/>
        </p:nvSpPr>
        <p:spPr bwMode="auto">
          <a:xfrm rot="-5400000">
            <a:off x="-1051282" y="3555833"/>
            <a:ext cx="3736975" cy="36933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/>
              <a:t>Unit cost (total cost/volume)</a:t>
            </a:r>
          </a:p>
        </p:txBody>
      </p:sp>
      <p:sp>
        <p:nvSpPr>
          <p:cNvPr id="23583" name="Text Box 86"/>
          <p:cNvSpPr txBox="1">
            <a:spLocks noChangeArrowheads="1"/>
          </p:cNvSpPr>
          <p:nvPr/>
        </p:nvSpPr>
        <p:spPr bwMode="auto">
          <a:xfrm>
            <a:off x="2455772" y="5510563"/>
            <a:ext cx="5143438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/>
              <a:t>Volume in thousands of units</a:t>
            </a:r>
          </a:p>
        </p:txBody>
      </p:sp>
      <p:sp>
        <p:nvSpPr>
          <p:cNvPr id="23584" name="Text Box 87"/>
          <p:cNvSpPr txBox="1">
            <a:spLocks noChangeArrowheads="1"/>
          </p:cNvSpPr>
          <p:nvPr/>
        </p:nvSpPr>
        <p:spPr bwMode="auto">
          <a:xfrm>
            <a:off x="1639562" y="1356683"/>
            <a:ext cx="920455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dirty="0"/>
              <a:t>(b)</a:t>
            </a:r>
          </a:p>
        </p:txBody>
      </p:sp>
      <p:sp>
        <p:nvSpPr>
          <p:cNvPr id="23585" name="Text Box 90"/>
          <p:cNvSpPr txBox="1">
            <a:spLocks noChangeArrowheads="1"/>
          </p:cNvSpPr>
          <p:nvPr/>
        </p:nvSpPr>
        <p:spPr bwMode="auto">
          <a:xfrm>
            <a:off x="6713669" y="3581747"/>
            <a:ext cx="1850431" cy="6413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1800" dirty="0"/>
              <a:t>Diseconomies of scale kick in</a:t>
            </a:r>
          </a:p>
        </p:txBody>
      </p:sp>
      <p:sp>
        <p:nvSpPr>
          <p:cNvPr id="23586" name="Line 91"/>
          <p:cNvSpPr>
            <a:spLocks noChangeShapeType="1"/>
          </p:cNvSpPr>
          <p:nvPr/>
        </p:nvSpPr>
        <p:spPr bwMode="auto">
          <a:xfrm flipV="1">
            <a:off x="6194723" y="5189884"/>
            <a:ext cx="0" cy="12065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87" name="Freeform 92"/>
          <p:cNvSpPr>
            <a:spLocks/>
          </p:cNvSpPr>
          <p:nvPr/>
        </p:nvSpPr>
        <p:spPr bwMode="auto">
          <a:xfrm>
            <a:off x="6259789" y="4050059"/>
            <a:ext cx="485620" cy="819150"/>
          </a:xfrm>
          <a:custGeom>
            <a:avLst/>
            <a:gdLst>
              <a:gd name="T0" fmla="*/ 162 w 162"/>
              <a:gd name="T1" fmla="*/ 0 h 162"/>
              <a:gd name="T2" fmla="*/ 0 w 162"/>
              <a:gd name="T3" fmla="*/ 162 h 162"/>
              <a:gd name="T4" fmla="*/ 0 60000 65536"/>
              <a:gd name="T5" fmla="*/ 0 60000 65536"/>
              <a:gd name="T6" fmla="*/ 0 w 162"/>
              <a:gd name="T7" fmla="*/ 0 h 162"/>
              <a:gd name="T8" fmla="*/ 162 w 162"/>
              <a:gd name="T9" fmla="*/ 162 h 16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62" h="162">
                <a:moveTo>
                  <a:pt x="162" y="0"/>
                </a:moveTo>
                <a:lnTo>
                  <a:pt x="0" y="162"/>
                </a:lnTo>
              </a:path>
            </a:pathLst>
          </a:custGeom>
          <a:noFill/>
          <a:ln w="31750" cap="flat" cmpd="sng">
            <a:solidFill>
              <a:srgbClr val="800080"/>
            </a:solidFill>
            <a:prstDash val="solid"/>
            <a:round/>
            <a:headEnd type="none" w="med" len="med"/>
            <a:tailEnd type="triangl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3588" name="Text Box 93"/>
          <p:cNvSpPr txBox="1">
            <a:spLocks noChangeArrowheads="1"/>
          </p:cNvSpPr>
          <p:nvPr/>
        </p:nvSpPr>
        <p:spPr bwMode="auto">
          <a:xfrm>
            <a:off x="2384882" y="431381"/>
            <a:ext cx="5133062" cy="52322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 wrap="square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2800" b="1" dirty="0"/>
              <a:t>Unit cost curve (Continued)</a:t>
            </a:r>
            <a:endParaRPr lang="en-US" sz="2800" b="1" dirty="0"/>
          </a:p>
        </p:txBody>
      </p:sp>
      <p:sp>
        <p:nvSpPr>
          <p:cNvPr id="100447" name="Freeform 95"/>
          <p:cNvSpPr>
            <a:spLocks/>
          </p:cNvSpPr>
          <p:nvPr/>
        </p:nvSpPr>
        <p:spPr bwMode="auto">
          <a:xfrm>
            <a:off x="1735280" y="2313334"/>
            <a:ext cx="6555860" cy="2954338"/>
          </a:xfrm>
          <a:custGeom>
            <a:avLst/>
            <a:gdLst/>
            <a:ahLst/>
            <a:cxnLst>
              <a:cxn ang="0">
                <a:pos x="23" y="0"/>
              </a:cxn>
              <a:cxn ang="0">
                <a:pos x="299" y="650"/>
              </a:cxn>
              <a:cxn ang="0">
                <a:pos x="755" y="1090"/>
              </a:cxn>
              <a:cxn ang="0">
                <a:pos x="1139" y="1314"/>
              </a:cxn>
              <a:cxn ang="0">
                <a:pos x="1891" y="1554"/>
              </a:cxn>
              <a:cxn ang="0">
                <a:pos x="2835" y="1634"/>
              </a:cxn>
              <a:cxn ang="0">
                <a:pos x="3491" y="1562"/>
              </a:cxn>
              <a:cxn ang="0">
                <a:pos x="3995" y="1458"/>
              </a:cxn>
              <a:cxn ang="0">
                <a:pos x="4131" y="1658"/>
              </a:cxn>
              <a:cxn ang="0">
                <a:pos x="3571" y="1786"/>
              </a:cxn>
              <a:cxn ang="0">
                <a:pos x="2123" y="1810"/>
              </a:cxn>
              <a:cxn ang="0">
                <a:pos x="1019" y="1482"/>
              </a:cxn>
              <a:cxn ang="0">
                <a:pos x="283" y="914"/>
              </a:cxn>
              <a:cxn ang="0">
                <a:pos x="43" y="298"/>
              </a:cxn>
              <a:cxn ang="0">
                <a:pos x="23" y="0"/>
              </a:cxn>
            </a:cxnLst>
            <a:rect l="0" t="0" r="r" b="b"/>
            <a:pathLst>
              <a:path w="4131" h="1861">
                <a:moveTo>
                  <a:pt x="23" y="0"/>
                </a:moveTo>
                <a:cubicBezTo>
                  <a:pt x="59" y="54"/>
                  <a:pt x="177" y="468"/>
                  <a:pt x="299" y="650"/>
                </a:cubicBezTo>
                <a:cubicBezTo>
                  <a:pt x="421" y="832"/>
                  <a:pt x="615" y="979"/>
                  <a:pt x="755" y="1090"/>
                </a:cubicBezTo>
                <a:cubicBezTo>
                  <a:pt x="895" y="1201"/>
                  <a:pt x="950" y="1237"/>
                  <a:pt x="1139" y="1314"/>
                </a:cubicBezTo>
                <a:cubicBezTo>
                  <a:pt x="1328" y="1391"/>
                  <a:pt x="1608" y="1501"/>
                  <a:pt x="1891" y="1554"/>
                </a:cubicBezTo>
                <a:cubicBezTo>
                  <a:pt x="2174" y="1607"/>
                  <a:pt x="2568" y="1633"/>
                  <a:pt x="2835" y="1634"/>
                </a:cubicBezTo>
                <a:cubicBezTo>
                  <a:pt x="3102" y="1635"/>
                  <a:pt x="3298" y="1591"/>
                  <a:pt x="3491" y="1562"/>
                </a:cubicBezTo>
                <a:cubicBezTo>
                  <a:pt x="3684" y="1533"/>
                  <a:pt x="3888" y="1442"/>
                  <a:pt x="3995" y="1458"/>
                </a:cubicBezTo>
                <a:lnTo>
                  <a:pt x="4131" y="1658"/>
                </a:lnTo>
                <a:cubicBezTo>
                  <a:pt x="4060" y="1713"/>
                  <a:pt x="3906" y="1761"/>
                  <a:pt x="3571" y="1786"/>
                </a:cubicBezTo>
                <a:cubicBezTo>
                  <a:pt x="3236" y="1811"/>
                  <a:pt x="2548" y="1861"/>
                  <a:pt x="2123" y="1810"/>
                </a:cubicBezTo>
                <a:cubicBezTo>
                  <a:pt x="1698" y="1759"/>
                  <a:pt x="1326" y="1631"/>
                  <a:pt x="1019" y="1482"/>
                </a:cubicBezTo>
                <a:cubicBezTo>
                  <a:pt x="712" y="1333"/>
                  <a:pt x="446" y="1111"/>
                  <a:pt x="283" y="914"/>
                </a:cubicBezTo>
                <a:cubicBezTo>
                  <a:pt x="120" y="717"/>
                  <a:pt x="86" y="450"/>
                  <a:pt x="43" y="298"/>
                </a:cubicBezTo>
                <a:cubicBezTo>
                  <a:pt x="0" y="146"/>
                  <a:pt x="27" y="62"/>
                  <a:pt x="23" y="0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sm" len="lg"/>
          </a:ln>
          <a:effectLst/>
        </p:spPr>
        <p:txBody>
          <a:bodyPr/>
          <a:lstStyle/>
          <a:p>
            <a:pPr eaLnBrk="0" hangingPunct="0">
              <a:defRPr/>
            </a:pPr>
            <a:endParaRPr lang="en-GB" dirty="0">
              <a:latin typeface="Arial" charset="0"/>
            </a:endParaRPr>
          </a:p>
        </p:txBody>
      </p:sp>
      <p:sp>
        <p:nvSpPr>
          <p:cNvPr id="23590" name="Arc 89"/>
          <p:cNvSpPr>
            <a:spLocks/>
          </p:cNvSpPr>
          <p:nvPr/>
        </p:nvSpPr>
        <p:spPr bwMode="auto">
          <a:xfrm flipH="1" flipV="1">
            <a:off x="1795585" y="2310159"/>
            <a:ext cx="6341617" cy="2795588"/>
          </a:xfrm>
          <a:custGeom>
            <a:avLst/>
            <a:gdLst>
              <a:gd name="T0" fmla="*/ 0 w 32095"/>
              <a:gd name="T1" fmla="*/ 352166 h 21600"/>
              <a:gd name="T2" fmla="*/ 6343650 w 32095"/>
              <a:gd name="T3" fmla="*/ 2795588 h 21600"/>
              <a:gd name="T4" fmla="*/ 2074361 w 32095"/>
              <a:gd name="T5" fmla="*/ 2795588 h 21600"/>
              <a:gd name="T6" fmla="*/ 0 60000 65536"/>
              <a:gd name="T7" fmla="*/ 0 60000 65536"/>
              <a:gd name="T8" fmla="*/ 0 60000 65536"/>
              <a:gd name="T9" fmla="*/ 0 w 32095"/>
              <a:gd name="T10" fmla="*/ 0 h 21600"/>
              <a:gd name="T11" fmla="*/ 32095 w 32095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32095" h="21600" fill="none" extrusionOk="0">
                <a:moveTo>
                  <a:pt x="0" y="2721"/>
                </a:moveTo>
                <a:cubicBezTo>
                  <a:pt x="3210" y="936"/>
                  <a:pt x="6822" y="-1"/>
                  <a:pt x="10495" y="0"/>
                </a:cubicBezTo>
                <a:cubicBezTo>
                  <a:pt x="22424" y="0"/>
                  <a:pt x="32095" y="9670"/>
                  <a:pt x="32095" y="21600"/>
                </a:cubicBezTo>
              </a:path>
              <a:path w="32095" h="21600" stroke="0" extrusionOk="0">
                <a:moveTo>
                  <a:pt x="0" y="2721"/>
                </a:moveTo>
                <a:cubicBezTo>
                  <a:pt x="3210" y="936"/>
                  <a:pt x="6822" y="-1"/>
                  <a:pt x="10495" y="0"/>
                </a:cubicBezTo>
                <a:cubicBezTo>
                  <a:pt x="22424" y="0"/>
                  <a:pt x="32095" y="9670"/>
                  <a:pt x="32095" y="21600"/>
                </a:cubicBezTo>
                <a:lnTo>
                  <a:pt x="10495" y="21600"/>
                </a:lnTo>
                <a:close/>
              </a:path>
            </a:pathLst>
          </a:custGeom>
          <a:noFill/>
          <a:ln w="38100">
            <a:solidFill>
              <a:srgbClr val="6600FF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91" name="Line 52"/>
          <p:cNvSpPr>
            <a:spLocks noChangeShapeType="1"/>
          </p:cNvSpPr>
          <p:nvPr/>
        </p:nvSpPr>
        <p:spPr bwMode="auto">
          <a:xfrm>
            <a:off x="1486122" y="4956522"/>
            <a:ext cx="707956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92" name="Line 53"/>
          <p:cNvSpPr>
            <a:spLocks noChangeShapeType="1"/>
          </p:cNvSpPr>
          <p:nvPr/>
        </p:nvSpPr>
        <p:spPr bwMode="auto">
          <a:xfrm>
            <a:off x="1486122" y="4604097"/>
            <a:ext cx="707956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93" name="Line 57"/>
          <p:cNvSpPr>
            <a:spLocks noChangeShapeType="1"/>
          </p:cNvSpPr>
          <p:nvPr/>
        </p:nvSpPr>
        <p:spPr bwMode="auto">
          <a:xfrm>
            <a:off x="1486122" y="3192809"/>
            <a:ext cx="707956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94" name="Line 58"/>
          <p:cNvSpPr>
            <a:spLocks noChangeShapeType="1"/>
          </p:cNvSpPr>
          <p:nvPr/>
        </p:nvSpPr>
        <p:spPr bwMode="auto">
          <a:xfrm>
            <a:off x="1486122" y="2840384"/>
            <a:ext cx="707956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95" name="Line 55"/>
          <p:cNvSpPr>
            <a:spLocks noChangeShapeType="1"/>
          </p:cNvSpPr>
          <p:nvPr/>
        </p:nvSpPr>
        <p:spPr bwMode="auto">
          <a:xfrm>
            <a:off x="1486122" y="3897659"/>
            <a:ext cx="707956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96" name="Line 56"/>
          <p:cNvSpPr>
            <a:spLocks noChangeShapeType="1"/>
          </p:cNvSpPr>
          <p:nvPr/>
        </p:nvSpPr>
        <p:spPr bwMode="auto">
          <a:xfrm>
            <a:off x="1486122" y="3545234"/>
            <a:ext cx="707956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97" name="Line 54"/>
          <p:cNvSpPr>
            <a:spLocks noChangeShapeType="1"/>
          </p:cNvSpPr>
          <p:nvPr/>
        </p:nvSpPr>
        <p:spPr bwMode="auto">
          <a:xfrm>
            <a:off x="1486122" y="4250084"/>
            <a:ext cx="707956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98" name="Line 88"/>
          <p:cNvSpPr>
            <a:spLocks noChangeShapeType="1"/>
          </p:cNvSpPr>
          <p:nvPr/>
        </p:nvSpPr>
        <p:spPr bwMode="auto">
          <a:xfrm flipV="1">
            <a:off x="6199484" y="1991072"/>
            <a:ext cx="0" cy="3282950"/>
          </a:xfrm>
          <a:prstGeom prst="line">
            <a:avLst/>
          </a:prstGeom>
          <a:noFill/>
          <a:ln w="31750">
            <a:solidFill>
              <a:srgbClr val="800080"/>
            </a:solidFill>
            <a:prstDash val="dash"/>
            <a:round/>
            <a:headEnd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116777" y="1086284"/>
            <a:ext cx="5669221" cy="4908459"/>
            <a:chOff x="2110222" y="1086284"/>
            <a:chExt cx="5671037" cy="4908459"/>
          </a:xfrm>
        </p:grpSpPr>
        <p:sp>
          <p:nvSpPr>
            <p:cNvPr id="101400" name="Rectangle 24"/>
            <p:cNvSpPr>
              <a:spLocks noChangeArrowheads="1"/>
            </p:cNvSpPr>
            <p:nvPr/>
          </p:nvSpPr>
          <p:spPr bwMode="auto">
            <a:xfrm>
              <a:off x="2489866" y="1130099"/>
              <a:ext cx="5244657" cy="450418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>
              <a:noFill/>
              <a:miter lim="800000"/>
              <a:headEnd/>
              <a:tailEnd type="none" w="sm" len="lg"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en-GB" dirty="0">
                <a:latin typeface="Arial" charset="0"/>
              </a:endParaRPr>
            </a:p>
          </p:txBody>
        </p:sp>
        <p:sp>
          <p:nvSpPr>
            <p:cNvPr id="24578" name="Line 4"/>
            <p:cNvSpPr>
              <a:spLocks noChangeShapeType="1"/>
            </p:cNvSpPr>
            <p:nvPr/>
          </p:nvSpPr>
          <p:spPr bwMode="auto">
            <a:xfrm>
              <a:off x="5291106" y="1638353"/>
              <a:ext cx="2363089" cy="0"/>
            </a:xfrm>
            <a:prstGeom prst="line">
              <a:avLst/>
            </a:prstGeom>
            <a:noFill/>
            <a:ln w="38100">
              <a:solidFill>
                <a:srgbClr val="800080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dirty="0"/>
            </a:p>
          </p:txBody>
        </p:sp>
        <p:grpSp>
          <p:nvGrpSpPr>
            <p:cNvPr id="24579" name="Group 5"/>
            <p:cNvGrpSpPr>
              <a:grpSpLocks/>
            </p:cNvGrpSpPr>
            <p:nvPr/>
          </p:nvGrpSpPr>
          <p:grpSpPr bwMode="auto">
            <a:xfrm>
              <a:off x="2441670" y="1086284"/>
              <a:ext cx="5275327" cy="4555300"/>
              <a:chOff x="1278" y="528"/>
              <a:chExt cx="1500" cy="864"/>
            </a:xfrm>
          </p:grpSpPr>
          <p:sp>
            <p:nvSpPr>
              <p:cNvPr id="24595" name="Line 6"/>
              <p:cNvSpPr>
                <a:spLocks noChangeShapeType="1"/>
              </p:cNvSpPr>
              <p:nvPr/>
            </p:nvSpPr>
            <p:spPr bwMode="auto">
              <a:xfrm>
                <a:off x="1286" y="528"/>
                <a:ext cx="0" cy="864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 type="none" w="sm" len="sm"/>
              </a:ln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24596" name="Line 7"/>
              <p:cNvSpPr>
                <a:spLocks noChangeShapeType="1"/>
              </p:cNvSpPr>
              <p:nvPr/>
            </p:nvSpPr>
            <p:spPr bwMode="auto">
              <a:xfrm>
                <a:off x="1278" y="1392"/>
                <a:ext cx="1500" cy="0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 type="none" w="sm" len="sm"/>
              </a:ln>
            </p:spPr>
            <p:txBody>
              <a:bodyPr wrap="none" anchor="ctr"/>
              <a:lstStyle/>
              <a:p>
                <a:endParaRPr lang="en-GB" dirty="0"/>
              </a:p>
            </p:txBody>
          </p:sp>
        </p:grpSp>
        <p:sp>
          <p:nvSpPr>
            <p:cNvPr id="24580" name="Line 8"/>
            <p:cNvSpPr>
              <a:spLocks noChangeShapeType="1"/>
            </p:cNvSpPr>
            <p:nvPr/>
          </p:nvSpPr>
          <p:spPr bwMode="auto">
            <a:xfrm flipV="1">
              <a:off x="2844768" y="3615870"/>
              <a:ext cx="0" cy="2025714"/>
            </a:xfrm>
            <a:prstGeom prst="line">
              <a:avLst/>
            </a:prstGeom>
            <a:noFill/>
            <a:ln w="38100">
              <a:solidFill>
                <a:srgbClr val="800080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4581" name="Line 9"/>
            <p:cNvSpPr>
              <a:spLocks noChangeShapeType="1"/>
            </p:cNvSpPr>
            <p:nvPr/>
          </p:nvSpPr>
          <p:spPr bwMode="auto">
            <a:xfrm>
              <a:off x="2844768" y="3674290"/>
              <a:ext cx="2529586" cy="0"/>
            </a:xfrm>
            <a:prstGeom prst="line">
              <a:avLst/>
            </a:prstGeom>
            <a:noFill/>
            <a:ln w="38100">
              <a:solidFill>
                <a:srgbClr val="800080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4582" name="Line 10"/>
            <p:cNvSpPr>
              <a:spLocks noChangeShapeType="1"/>
            </p:cNvSpPr>
            <p:nvPr/>
          </p:nvSpPr>
          <p:spPr bwMode="auto">
            <a:xfrm flipV="1">
              <a:off x="5352447" y="1636893"/>
              <a:ext cx="0" cy="2022792"/>
            </a:xfrm>
            <a:prstGeom prst="line">
              <a:avLst/>
            </a:prstGeom>
            <a:noFill/>
            <a:ln w="38100">
              <a:solidFill>
                <a:srgbClr val="800080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4583" name="Line 11"/>
            <p:cNvSpPr>
              <a:spLocks noChangeShapeType="1"/>
            </p:cNvSpPr>
            <p:nvPr/>
          </p:nvSpPr>
          <p:spPr bwMode="auto">
            <a:xfrm flipV="1">
              <a:off x="2844768" y="1647116"/>
              <a:ext cx="0" cy="2024253"/>
            </a:xfrm>
            <a:prstGeom prst="line">
              <a:avLst/>
            </a:prstGeom>
            <a:noFill/>
            <a:ln w="38100">
              <a:solidFill>
                <a:srgbClr val="800080"/>
              </a:solidFill>
              <a:prstDash val="dash"/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4584" name="Line 12"/>
            <p:cNvSpPr>
              <a:spLocks noChangeShapeType="1"/>
            </p:cNvSpPr>
            <p:nvPr/>
          </p:nvSpPr>
          <p:spPr bwMode="auto">
            <a:xfrm>
              <a:off x="2844768" y="1647116"/>
              <a:ext cx="2529586" cy="0"/>
            </a:xfrm>
            <a:prstGeom prst="line">
              <a:avLst/>
            </a:prstGeom>
            <a:noFill/>
            <a:ln w="38100">
              <a:solidFill>
                <a:srgbClr val="800080"/>
              </a:solidFill>
              <a:prstDash val="dash"/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4585" name="Freeform 13"/>
            <p:cNvSpPr>
              <a:spLocks/>
            </p:cNvSpPr>
            <p:nvPr/>
          </p:nvSpPr>
          <p:spPr bwMode="auto">
            <a:xfrm>
              <a:off x="2484024" y="1816534"/>
              <a:ext cx="5063555" cy="3801682"/>
            </a:xfrm>
            <a:custGeom>
              <a:avLst/>
              <a:gdLst>
                <a:gd name="T0" fmla="*/ 0 w 3467"/>
                <a:gd name="T1" fmla="*/ 2599 h 2603"/>
                <a:gd name="T2" fmla="*/ 956 w 3467"/>
                <a:gd name="T3" fmla="*/ 2426 h 2603"/>
                <a:gd name="T4" fmla="*/ 1794 w 3467"/>
                <a:gd name="T5" fmla="*/ 1535 h 2603"/>
                <a:gd name="T6" fmla="*/ 1979 w 3467"/>
                <a:gd name="T7" fmla="*/ 1300 h 2603"/>
                <a:gd name="T8" fmla="*/ 2745 w 3467"/>
                <a:gd name="T9" fmla="*/ 325 h 2603"/>
                <a:gd name="T10" fmla="*/ 3467 w 3467"/>
                <a:gd name="T11" fmla="*/ 0 h 2603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467"/>
                <a:gd name="T19" fmla="*/ 0 h 2603"/>
                <a:gd name="T20" fmla="*/ 3467 w 3467"/>
                <a:gd name="T21" fmla="*/ 2603 h 2603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467" h="2603">
                  <a:moveTo>
                    <a:pt x="0" y="2599"/>
                  </a:moveTo>
                  <a:cubicBezTo>
                    <a:pt x="330" y="2599"/>
                    <a:pt x="657" y="2603"/>
                    <a:pt x="956" y="2426"/>
                  </a:cubicBezTo>
                  <a:cubicBezTo>
                    <a:pt x="1255" y="2249"/>
                    <a:pt x="1624" y="1723"/>
                    <a:pt x="1794" y="1535"/>
                  </a:cubicBezTo>
                  <a:lnTo>
                    <a:pt x="1979" y="1300"/>
                  </a:lnTo>
                  <a:cubicBezTo>
                    <a:pt x="2137" y="1098"/>
                    <a:pt x="2497" y="541"/>
                    <a:pt x="2745" y="325"/>
                  </a:cubicBezTo>
                  <a:cubicBezTo>
                    <a:pt x="2993" y="108"/>
                    <a:pt x="3318" y="69"/>
                    <a:pt x="3467" y="0"/>
                  </a:cubicBezTo>
                </a:path>
              </a:pathLst>
            </a:custGeom>
            <a:noFill/>
            <a:ln w="38100" cap="flat" cmpd="sng">
              <a:solidFill>
                <a:srgbClr val="000099"/>
              </a:solidFill>
              <a:prstDash val="solid"/>
              <a:round/>
              <a:headEnd type="none" w="med" len="med"/>
              <a:tailEnd type="none" w="sm" len="sm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4586" name="Text Box 14"/>
            <p:cNvSpPr txBox="1">
              <a:spLocks noChangeArrowheads="1"/>
            </p:cNvSpPr>
            <p:nvPr/>
          </p:nvSpPr>
          <p:spPr bwMode="auto">
            <a:xfrm>
              <a:off x="3361785" y="2225474"/>
              <a:ext cx="1428369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600" dirty="0"/>
                <a:t>Physical capacity of facilities</a:t>
              </a:r>
            </a:p>
          </p:txBody>
        </p:sp>
        <p:sp>
          <p:nvSpPr>
            <p:cNvPr id="24587" name="Text Box 15"/>
            <p:cNvSpPr txBox="1">
              <a:spLocks noChangeArrowheads="1"/>
            </p:cNvSpPr>
            <p:nvPr/>
          </p:nvSpPr>
          <p:spPr bwMode="auto">
            <a:xfrm>
              <a:off x="4819364" y="4663049"/>
              <a:ext cx="2240407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600" dirty="0"/>
                <a:t>Effective capacity</a:t>
              </a:r>
            </a:p>
          </p:txBody>
        </p:sp>
        <p:sp>
          <p:nvSpPr>
            <p:cNvPr id="24588" name="Text Box 16"/>
            <p:cNvSpPr txBox="1">
              <a:spLocks noChangeArrowheads="1"/>
            </p:cNvSpPr>
            <p:nvPr/>
          </p:nvSpPr>
          <p:spPr bwMode="auto">
            <a:xfrm>
              <a:off x="6312112" y="2741031"/>
              <a:ext cx="1321752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600" dirty="0"/>
                <a:t>Demand</a:t>
              </a:r>
            </a:p>
          </p:txBody>
        </p:sp>
        <p:sp>
          <p:nvSpPr>
            <p:cNvPr id="24589" name="Text Box 17"/>
            <p:cNvSpPr txBox="1">
              <a:spLocks noChangeArrowheads="1"/>
            </p:cNvSpPr>
            <p:nvPr/>
          </p:nvSpPr>
          <p:spPr bwMode="auto">
            <a:xfrm rot="16132685">
              <a:off x="1394490" y="3272741"/>
              <a:ext cx="1770126" cy="3386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600" dirty="0"/>
                <a:t>Volume</a:t>
              </a:r>
            </a:p>
          </p:txBody>
        </p:sp>
        <p:sp>
          <p:nvSpPr>
            <p:cNvPr id="24590" name="Text Box 18"/>
            <p:cNvSpPr txBox="1">
              <a:spLocks noChangeArrowheads="1"/>
            </p:cNvSpPr>
            <p:nvPr/>
          </p:nvSpPr>
          <p:spPr bwMode="auto">
            <a:xfrm>
              <a:off x="7071456" y="5656189"/>
              <a:ext cx="709803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US" sz="1600" dirty="0"/>
                <a:t>Time</a:t>
              </a:r>
            </a:p>
          </p:txBody>
        </p:sp>
        <p:sp>
          <p:nvSpPr>
            <p:cNvPr id="24591" name="Line 19"/>
            <p:cNvSpPr>
              <a:spLocks noChangeShapeType="1"/>
            </p:cNvSpPr>
            <p:nvPr/>
          </p:nvSpPr>
          <p:spPr bwMode="auto">
            <a:xfrm rot="20340000" flipH="1" flipV="1">
              <a:off x="3331114" y="1574091"/>
              <a:ext cx="162116" cy="911352"/>
            </a:xfrm>
            <a:prstGeom prst="line">
              <a:avLst/>
            </a:prstGeom>
            <a:noFill/>
            <a:ln w="38100">
              <a:solidFill>
                <a:srgbClr val="800080"/>
              </a:solidFill>
              <a:round/>
              <a:headEnd/>
              <a:tailEnd type="triangle" w="lg" len="med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4592" name="Line 20"/>
            <p:cNvSpPr>
              <a:spLocks noChangeShapeType="1"/>
            </p:cNvSpPr>
            <p:nvPr/>
          </p:nvSpPr>
          <p:spPr bwMode="auto">
            <a:xfrm flipH="1" flipV="1">
              <a:off x="4530185" y="3671369"/>
              <a:ext cx="677672" cy="1012127"/>
            </a:xfrm>
            <a:prstGeom prst="line">
              <a:avLst/>
            </a:prstGeom>
            <a:noFill/>
            <a:ln w="38100">
              <a:solidFill>
                <a:srgbClr val="800080"/>
              </a:solidFill>
              <a:round/>
              <a:headEnd/>
              <a:tailEnd type="triangle" w="lg" len="med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4593" name="Line 21"/>
            <p:cNvSpPr>
              <a:spLocks noChangeShapeType="1"/>
            </p:cNvSpPr>
            <p:nvPr/>
          </p:nvSpPr>
          <p:spPr bwMode="auto">
            <a:xfrm flipH="1" flipV="1">
              <a:off x="6219984" y="2603744"/>
              <a:ext cx="338836" cy="252666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round/>
              <a:headEnd/>
              <a:tailEnd type="triangle" w="lg" len="med"/>
            </a:ln>
          </p:spPr>
          <p:txBody>
            <a:bodyPr wrap="none" anchor="ctr"/>
            <a:lstStyle/>
            <a:p>
              <a:endParaRPr lang="en-GB" dirty="0"/>
            </a:p>
          </p:txBody>
        </p:sp>
      </p:grpSp>
      <p:sp>
        <p:nvSpPr>
          <p:cNvPr id="24594" name="Text Box 23"/>
          <p:cNvSpPr txBox="1">
            <a:spLocks noChangeArrowheads="1"/>
          </p:cNvSpPr>
          <p:nvPr/>
        </p:nvSpPr>
        <p:spPr bwMode="auto">
          <a:xfrm>
            <a:off x="0" y="9205"/>
            <a:ext cx="9902825" cy="954107"/>
          </a:xfrm>
          <a:prstGeom prst="rect">
            <a:avLst/>
          </a:prstGeom>
          <a:noFill/>
          <a:ln w="19050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2800" b="1" dirty="0"/>
              <a:t>Expanding physical capacity in advance of effective capacity can bring greater returns in the longer term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4" name="Rectangle 4"/>
          <p:cNvSpPr>
            <a:spLocks noChangeArrowheads="1"/>
          </p:cNvSpPr>
          <p:nvPr/>
        </p:nvSpPr>
        <p:spPr bwMode="auto">
          <a:xfrm>
            <a:off x="1844086" y="1192848"/>
            <a:ext cx="5698886" cy="489585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lg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GB" dirty="0">
              <a:latin typeface="Arial" charset="0"/>
            </a:endParaRPr>
          </a:p>
        </p:txBody>
      </p:sp>
      <p:sp>
        <p:nvSpPr>
          <p:cNvPr id="25602" name="Line 5"/>
          <p:cNvSpPr>
            <a:spLocks noChangeShapeType="1"/>
          </p:cNvSpPr>
          <p:nvPr/>
        </p:nvSpPr>
        <p:spPr bwMode="auto">
          <a:xfrm>
            <a:off x="1828214" y="1192848"/>
            <a:ext cx="0" cy="489585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5603" name="Line 6"/>
          <p:cNvSpPr>
            <a:spLocks noChangeShapeType="1"/>
          </p:cNvSpPr>
          <p:nvPr/>
        </p:nvSpPr>
        <p:spPr bwMode="auto">
          <a:xfrm>
            <a:off x="1817105" y="3640773"/>
            <a:ext cx="5668733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5604" name="Freeform 7"/>
          <p:cNvSpPr>
            <a:spLocks/>
          </p:cNvSpPr>
          <p:nvPr/>
        </p:nvSpPr>
        <p:spPr bwMode="auto">
          <a:xfrm>
            <a:off x="2204331" y="2859723"/>
            <a:ext cx="5281507" cy="2095500"/>
          </a:xfrm>
          <a:custGeom>
            <a:avLst/>
            <a:gdLst>
              <a:gd name="T0" fmla="*/ 12 w 1398"/>
              <a:gd name="T1" fmla="*/ 132 h 370"/>
              <a:gd name="T2" fmla="*/ 0 w 1398"/>
              <a:gd name="T3" fmla="*/ 348 h 370"/>
              <a:gd name="T4" fmla="*/ 498 w 1398"/>
              <a:gd name="T5" fmla="*/ 264 h 370"/>
              <a:gd name="T6" fmla="*/ 708 w 1398"/>
              <a:gd name="T7" fmla="*/ 42 h 370"/>
              <a:gd name="T8" fmla="*/ 702 w 1398"/>
              <a:gd name="T9" fmla="*/ 354 h 370"/>
              <a:gd name="T10" fmla="*/ 942 w 1398"/>
              <a:gd name="T11" fmla="*/ 138 h 370"/>
              <a:gd name="T12" fmla="*/ 1170 w 1398"/>
              <a:gd name="T13" fmla="*/ 48 h 370"/>
              <a:gd name="T14" fmla="*/ 1398 w 1398"/>
              <a:gd name="T15" fmla="*/ 0 h 37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1398"/>
              <a:gd name="T25" fmla="*/ 0 h 370"/>
              <a:gd name="T26" fmla="*/ 1398 w 1398"/>
              <a:gd name="T27" fmla="*/ 370 h 37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1398" h="370">
                <a:moveTo>
                  <a:pt x="12" y="132"/>
                </a:moveTo>
                <a:lnTo>
                  <a:pt x="0" y="348"/>
                </a:lnTo>
                <a:cubicBezTo>
                  <a:pt x="81" y="370"/>
                  <a:pt x="380" y="315"/>
                  <a:pt x="498" y="264"/>
                </a:cubicBezTo>
                <a:cubicBezTo>
                  <a:pt x="616" y="213"/>
                  <a:pt x="674" y="27"/>
                  <a:pt x="708" y="42"/>
                </a:cubicBezTo>
                <a:lnTo>
                  <a:pt x="702" y="354"/>
                </a:lnTo>
                <a:lnTo>
                  <a:pt x="942" y="138"/>
                </a:lnTo>
                <a:cubicBezTo>
                  <a:pt x="1020" y="87"/>
                  <a:pt x="1094" y="71"/>
                  <a:pt x="1170" y="48"/>
                </a:cubicBezTo>
                <a:cubicBezTo>
                  <a:pt x="1246" y="25"/>
                  <a:pt x="1351" y="10"/>
                  <a:pt x="1398" y="0"/>
                </a:cubicBezTo>
              </a:path>
            </a:pathLst>
          </a:custGeom>
          <a:noFill/>
          <a:ln w="38100" cap="flat" cmpd="sng">
            <a:solidFill>
              <a:srgbClr val="800080"/>
            </a:solidFill>
            <a:prstDash val="lgDash"/>
            <a:round/>
            <a:headEnd type="none" w="med" len="med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5605" name="Freeform 8"/>
          <p:cNvSpPr>
            <a:spLocks/>
          </p:cNvSpPr>
          <p:nvPr/>
        </p:nvSpPr>
        <p:spPr bwMode="auto">
          <a:xfrm>
            <a:off x="2044045" y="2588261"/>
            <a:ext cx="5441793" cy="2684462"/>
          </a:xfrm>
          <a:custGeom>
            <a:avLst/>
            <a:gdLst>
              <a:gd name="T0" fmla="*/ 0 w 1440"/>
              <a:gd name="T1" fmla="*/ 186 h 474"/>
              <a:gd name="T2" fmla="*/ 0 w 1440"/>
              <a:gd name="T3" fmla="*/ 474 h 474"/>
              <a:gd name="T4" fmla="*/ 282 w 1440"/>
              <a:gd name="T5" fmla="*/ 450 h 474"/>
              <a:gd name="T6" fmla="*/ 486 w 1440"/>
              <a:gd name="T7" fmla="*/ 378 h 474"/>
              <a:gd name="T8" fmla="*/ 714 w 1440"/>
              <a:gd name="T9" fmla="*/ 258 h 474"/>
              <a:gd name="T10" fmla="*/ 720 w 1440"/>
              <a:gd name="T11" fmla="*/ 372 h 474"/>
              <a:gd name="T12" fmla="*/ 1056 w 1440"/>
              <a:gd name="T13" fmla="*/ 96 h 474"/>
              <a:gd name="T14" fmla="*/ 1440 w 1440"/>
              <a:gd name="T15" fmla="*/ 0 h 474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1440"/>
              <a:gd name="T25" fmla="*/ 0 h 474"/>
              <a:gd name="T26" fmla="*/ 1440 w 1440"/>
              <a:gd name="T27" fmla="*/ 474 h 474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1440" h="474">
                <a:moveTo>
                  <a:pt x="0" y="186"/>
                </a:moveTo>
                <a:lnTo>
                  <a:pt x="0" y="474"/>
                </a:lnTo>
                <a:lnTo>
                  <a:pt x="282" y="450"/>
                </a:lnTo>
                <a:cubicBezTo>
                  <a:pt x="363" y="434"/>
                  <a:pt x="414" y="410"/>
                  <a:pt x="486" y="378"/>
                </a:cubicBezTo>
                <a:cubicBezTo>
                  <a:pt x="558" y="346"/>
                  <a:pt x="675" y="259"/>
                  <a:pt x="714" y="258"/>
                </a:cubicBezTo>
                <a:lnTo>
                  <a:pt x="720" y="372"/>
                </a:lnTo>
                <a:cubicBezTo>
                  <a:pt x="777" y="345"/>
                  <a:pt x="936" y="158"/>
                  <a:pt x="1056" y="96"/>
                </a:cubicBezTo>
                <a:cubicBezTo>
                  <a:pt x="1176" y="34"/>
                  <a:pt x="1360" y="20"/>
                  <a:pt x="1440" y="0"/>
                </a:cubicBezTo>
              </a:path>
            </a:pathLst>
          </a:custGeom>
          <a:noFill/>
          <a:ln w="38100" cap="flat" cmpd="sng">
            <a:solidFill>
              <a:srgbClr val="000099"/>
            </a:solidFill>
            <a:prstDash val="solid"/>
            <a:round/>
            <a:headEnd type="none" w="med" len="med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5606" name="Text Box 9"/>
          <p:cNvSpPr txBox="1">
            <a:spLocks noChangeArrowheads="1"/>
          </p:cNvSpPr>
          <p:nvPr/>
        </p:nvSpPr>
        <p:spPr bwMode="auto">
          <a:xfrm>
            <a:off x="5456077" y="1119823"/>
            <a:ext cx="2293203" cy="825500"/>
          </a:xfrm>
          <a:prstGeom prst="rect">
            <a:avLst/>
          </a:prstGeom>
          <a:noFill/>
          <a:ln w="19050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600" dirty="0"/>
              <a:t>Cash flow with extended physical capacity</a:t>
            </a:r>
          </a:p>
        </p:txBody>
      </p:sp>
      <p:sp>
        <p:nvSpPr>
          <p:cNvPr id="25607" name="Freeform 10"/>
          <p:cNvSpPr>
            <a:spLocks/>
          </p:cNvSpPr>
          <p:nvPr/>
        </p:nvSpPr>
        <p:spPr bwMode="auto">
          <a:xfrm flipH="1">
            <a:off x="6463817" y="1911990"/>
            <a:ext cx="293593" cy="879475"/>
          </a:xfrm>
          <a:custGeom>
            <a:avLst/>
            <a:gdLst>
              <a:gd name="T0" fmla="*/ 103 w 103"/>
              <a:gd name="T1" fmla="*/ 0 h 341"/>
              <a:gd name="T2" fmla="*/ 0 w 103"/>
              <a:gd name="T3" fmla="*/ 341 h 341"/>
              <a:gd name="T4" fmla="*/ 0 60000 65536"/>
              <a:gd name="T5" fmla="*/ 0 60000 65536"/>
              <a:gd name="T6" fmla="*/ 0 w 103"/>
              <a:gd name="T7" fmla="*/ 0 h 341"/>
              <a:gd name="T8" fmla="*/ 103 w 103"/>
              <a:gd name="T9" fmla="*/ 341 h 34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03" h="341">
                <a:moveTo>
                  <a:pt x="103" y="0"/>
                </a:moveTo>
                <a:lnTo>
                  <a:pt x="0" y="341"/>
                </a:lnTo>
              </a:path>
            </a:pathLst>
          </a:custGeom>
          <a:noFill/>
          <a:ln w="38100">
            <a:solidFill>
              <a:srgbClr val="0000FF"/>
            </a:solidFill>
            <a:round/>
            <a:headEnd/>
            <a:tailEnd type="triangle" w="lg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5608" name="Text Box 11"/>
          <p:cNvSpPr txBox="1">
            <a:spLocks noChangeArrowheads="1"/>
          </p:cNvSpPr>
          <p:nvPr/>
        </p:nvSpPr>
        <p:spPr bwMode="auto">
          <a:xfrm>
            <a:off x="1928195" y="2483490"/>
            <a:ext cx="2753429" cy="584775"/>
          </a:xfrm>
          <a:prstGeom prst="rect">
            <a:avLst/>
          </a:prstGeom>
          <a:noFill/>
          <a:ln w="19050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600" dirty="0"/>
              <a:t>Cash flow with two identical capacity increments</a:t>
            </a:r>
          </a:p>
        </p:txBody>
      </p:sp>
      <p:sp>
        <p:nvSpPr>
          <p:cNvPr id="25609" name="Line 12"/>
          <p:cNvSpPr>
            <a:spLocks noChangeShapeType="1"/>
          </p:cNvSpPr>
          <p:nvPr/>
        </p:nvSpPr>
        <p:spPr bwMode="auto">
          <a:xfrm>
            <a:off x="3313639" y="3097848"/>
            <a:ext cx="725255" cy="1222375"/>
          </a:xfrm>
          <a:prstGeom prst="line">
            <a:avLst/>
          </a:prstGeom>
          <a:noFill/>
          <a:ln w="38100">
            <a:solidFill>
              <a:srgbClr val="800080"/>
            </a:solidFill>
            <a:round/>
            <a:headEnd/>
            <a:tailEnd type="triangle" w="lg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5610" name="Text Box 13"/>
          <p:cNvSpPr txBox="1">
            <a:spLocks noChangeArrowheads="1"/>
          </p:cNvSpPr>
          <p:nvPr/>
        </p:nvSpPr>
        <p:spPr bwMode="auto">
          <a:xfrm rot="-5391792">
            <a:off x="-153696" y="3327828"/>
            <a:ext cx="3452813" cy="338554"/>
          </a:xfrm>
          <a:prstGeom prst="rect">
            <a:avLst/>
          </a:prstGeom>
          <a:noFill/>
          <a:ln w="19050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600" dirty="0"/>
              <a:t>Cumulative cash flow</a:t>
            </a:r>
          </a:p>
        </p:txBody>
      </p:sp>
      <p:sp>
        <p:nvSpPr>
          <p:cNvPr id="25611" name="Text Box 14"/>
          <p:cNvSpPr txBox="1">
            <a:spLocks noChangeArrowheads="1"/>
          </p:cNvSpPr>
          <p:nvPr/>
        </p:nvSpPr>
        <p:spPr bwMode="auto">
          <a:xfrm>
            <a:off x="6757409" y="3607436"/>
            <a:ext cx="856976" cy="336550"/>
          </a:xfrm>
          <a:prstGeom prst="rect">
            <a:avLst/>
          </a:prstGeom>
          <a:noFill/>
          <a:ln w="19050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1600" dirty="0"/>
              <a:t>Time</a:t>
            </a:r>
          </a:p>
        </p:txBody>
      </p:sp>
      <p:sp>
        <p:nvSpPr>
          <p:cNvPr id="25612" name="Text Box 16"/>
          <p:cNvSpPr txBox="1">
            <a:spLocks noChangeArrowheads="1"/>
          </p:cNvSpPr>
          <p:nvPr/>
        </p:nvSpPr>
        <p:spPr bwMode="auto">
          <a:xfrm>
            <a:off x="0" y="140943"/>
            <a:ext cx="9902825" cy="830997"/>
          </a:xfrm>
          <a:prstGeom prst="rect">
            <a:avLst/>
          </a:prstGeom>
          <a:noFill/>
          <a:ln w="19050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2400" b="1" dirty="0"/>
              <a:t>Expanding physical capacity in advance of effective </a:t>
            </a:r>
            <a:r>
              <a:rPr lang="en-US" sz="2400" b="1" dirty="0" smtClean="0"/>
              <a:t/>
            </a:r>
            <a:br>
              <a:rPr lang="en-US" sz="2400" b="1" dirty="0" smtClean="0"/>
            </a:br>
            <a:r>
              <a:rPr lang="en-US" sz="2400" b="1" dirty="0" smtClean="0"/>
              <a:t>capacity </a:t>
            </a:r>
            <a:r>
              <a:rPr lang="en-US" sz="2400" b="1" dirty="0"/>
              <a:t>can bring greater returns in the longer term (Continued)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AutoShape 5"/>
          <p:cNvSpPr>
            <a:spLocks noChangeArrowheads="1"/>
          </p:cNvSpPr>
          <p:nvPr/>
        </p:nvSpPr>
        <p:spPr bwMode="auto">
          <a:xfrm>
            <a:off x="2513669" y="4975002"/>
            <a:ext cx="1517164" cy="830262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26626" name="AutoShape 7"/>
          <p:cNvSpPr>
            <a:spLocks noChangeArrowheads="1"/>
          </p:cNvSpPr>
          <p:nvPr/>
        </p:nvSpPr>
        <p:spPr bwMode="auto">
          <a:xfrm>
            <a:off x="6170097" y="1569818"/>
            <a:ext cx="1517164" cy="830263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26627" name="AutoShape 8"/>
          <p:cNvSpPr>
            <a:spLocks noChangeArrowheads="1"/>
          </p:cNvSpPr>
          <p:nvPr/>
        </p:nvSpPr>
        <p:spPr bwMode="auto">
          <a:xfrm>
            <a:off x="2497799" y="1544418"/>
            <a:ext cx="1517164" cy="830263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26628" name="Text Box 9"/>
          <p:cNvSpPr txBox="1">
            <a:spLocks noChangeArrowheads="1"/>
          </p:cNvSpPr>
          <p:nvPr/>
        </p:nvSpPr>
        <p:spPr bwMode="auto">
          <a:xfrm>
            <a:off x="6265316" y="1695231"/>
            <a:ext cx="1336247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sz="1600" dirty="0"/>
              <a:t>Required service level </a:t>
            </a:r>
            <a:endParaRPr lang="en-US" sz="1600" dirty="0"/>
          </a:p>
        </p:txBody>
      </p:sp>
      <p:sp>
        <p:nvSpPr>
          <p:cNvPr id="26629" name="Text Box 11"/>
          <p:cNvSpPr txBox="1">
            <a:spLocks noChangeArrowheads="1"/>
          </p:cNvSpPr>
          <p:nvPr/>
        </p:nvSpPr>
        <p:spPr bwMode="auto">
          <a:xfrm>
            <a:off x="2512084" y="1695231"/>
            <a:ext cx="1510815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600" dirty="0"/>
              <a:t>Resource costs</a:t>
            </a:r>
            <a:endParaRPr lang="en-US" sz="1600" dirty="0"/>
          </a:p>
        </p:txBody>
      </p:sp>
      <p:sp>
        <p:nvSpPr>
          <p:cNvPr id="26630" name="Text Box 12"/>
          <p:cNvSpPr txBox="1">
            <a:spLocks noChangeArrowheads="1"/>
          </p:cNvSpPr>
          <p:nvPr/>
        </p:nvSpPr>
        <p:spPr bwMode="auto">
          <a:xfrm>
            <a:off x="2520018" y="5092481"/>
            <a:ext cx="1498120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600" dirty="0"/>
              <a:t>Community factors</a:t>
            </a:r>
            <a:endParaRPr lang="en-US" sz="1600" dirty="0"/>
          </a:p>
        </p:txBody>
      </p:sp>
      <p:sp>
        <p:nvSpPr>
          <p:cNvPr id="26631" name="Text Box 13"/>
          <p:cNvSpPr txBox="1">
            <a:spLocks noChangeArrowheads="1"/>
          </p:cNvSpPr>
          <p:nvPr/>
        </p:nvSpPr>
        <p:spPr bwMode="auto">
          <a:xfrm>
            <a:off x="912642" y="431381"/>
            <a:ext cx="8077541" cy="523220"/>
          </a:xfrm>
          <a:prstGeom prst="rect">
            <a:avLst/>
          </a:prstGeom>
          <a:noFill/>
          <a:ln w="22225">
            <a:noFill/>
            <a:miter lim="800000"/>
            <a:headEnd/>
            <a:tailEnd type="none" w="sm" len="sm"/>
          </a:ln>
        </p:spPr>
        <p:txBody>
          <a:bodyPr wrap="square">
            <a:spAutoFit/>
          </a:bodyPr>
          <a:lstStyle/>
          <a:p>
            <a:pPr algn="ctr" eaLnBrk="0" hangingPunct="0"/>
            <a:r>
              <a:rPr lang="en-GB" sz="2800" b="1" dirty="0"/>
              <a:t>Some factors influencing the location of sites</a:t>
            </a:r>
            <a:endParaRPr lang="en-US" sz="2800" b="1" dirty="0"/>
          </a:p>
        </p:txBody>
      </p:sp>
      <p:sp>
        <p:nvSpPr>
          <p:cNvPr id="26632" name="AutoShape 14"/>
          <p:cNvSpPr>
            <a:spLocks noChangeArrowheads="1"/>
          </p:cNvSpPr>
          <p:nvPr/>
        </p:nvSpPr>
        <p:spPr bwMode="auto">
          <a:xfrm>
            <a:off x="412492" y="4124102"/>
            <a:ext cx="1517164" cy="830262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26633" name="AutoShape 15"/>
          <p:cNvSpPr>
            <a:spLocks noChangeArrowheads="1"/>
          </p:cNvSpPr>
          <p:nvPr/>
        </p:nvSpPr>
        <p:spPr bwMode="auto">
          <a:xfrm>
            <a:off x="7825328" y="4124102"/>
            <a:ext cx="1517164" cy="830262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26634" name="AutoShape 16"/>
          <p:cNvSpPr>
            <a:spLocks noChangeArrowheads="1"/>
          </p:cNvSpPr>
          <p:nvPr/>
        </p:nvSpPr>
        <p:spPr bwMode="auto">
          <a:xfrm>
            <a:off x="7825328" y="2290543"/>
            <a:ext cx="1517164" cy="830263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26635" name="AutoShape 17"/>
          <p:cNvSpPr>
            <a:spLocks noChangeArrowheads="1"/>
          </p:cNvSpPr>
          <p:nvPr/>
        </p:nvSpPr>
        <p:spPr bwMode="auto">
          <a:xfrm>
            <a:off x="422015" y="2290543"/>
            <a:ext cx="1517164" cy="830263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26636" name="Text Box 18"/>
          <p:cNvSpPr txBox="1">
            <a:spLocks noChangeArrowheads="1"/>
          </p:cNvSpPr>
          <p:nvPr/>
        </p:nvSpPr>
        <p:spPr bwMode="auto">
          <a:xfrm>
            <a:off x="7918961" y="2400081"/>
            <a:ext cx="1345768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600" dirty="0"/>
              <a:t>Suitability of site</a:t>
            </a:r>
            <a:endParaRPr lang="en-US" sz="1600" dirty="0"/>
          </a:p>
        </p:txBody>
      </p:sp>
      <p:sp>
        <p:nvSpPr>
          <p:cNvPr id="26637" name="Text Box 19"/>
          <p:cNvSpPr txBox="1">
            <a:spLocks noChangeArrowheads="1"/>
          </p:cNvSpPr>
          <p:nvPr/>
        </p:nvSpPr>
        <p:spPr bwMode="auto">
          <a:xfrm>
            <a:off x="7890397" y="4243168"/>
            <a:ext cx="1374334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600" dirty="0"/>
              <a:t>Image of location</a:t>
            </a:r>
            <a:endParaRPr lang="en-US" sz="1600" dirty="0"/>
          </a:p>
        </p:txBody>
      </p:sp>
      <p:sp>
        <p:nvSpPr>
          <p:cNvPr id="26638" name="Text Box 20"/>
          <p:cNvSpPr txBox="1">
            <a:spLocks noChangeArrowheads="1"/>
          </p:cNvSpPr>
          <p:nvPr/>
        </p:nvSpPr>
        <p:spPr bwMode="auto">
          <a:xfrm>
            <a:off x="339491" y="2315939"/>
            <a:ext cx="1656819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600" dirty="0"/>
              <a:t>Land and facilities investment</a:t>
            </a:r>
            <a:endParaRPr lang="en-US" sz="1600" dirty="0"/>
          </a:p>
        </p:txBody>
      </p:sp>
      <p:sp>
        <p:nvSpPr>
          <p:cNvPr id="26639" name="Text Box 21"/>
          <p:cNvSpPr txBox="1">
            <a:spLocks noChangeArrowheads="1"/>
          </p:cNvSpPr>
          <p:nvPr/>
        </p:nvSpPr>
        <p:spPr bwMode="auto">
          <a:xfrm>
            <a:off x="594999" y="4259043"/>
            <a:ext cx="1190243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600" dirty="0"/>
              <a:t>Resource availability</a:t>
            </a:r>
            <a:endParaRPr lang="en-US" sz="1600" dirty="0"/>
          </a:p>
        </p:txBody>
      </p:sp>
      <p:sp>
        <p:nvSpPr>
          <p:cNvPr id="26640" name="AutoShape 22"/>
          <p:cNvSpPr>
            <a:spLocks noChangeArrowheads="1"/>
          </p:cNvSpPr>
          <p:nvPr/>
        </p:nvSpPr>
        <p:spPr bwMode="auto">
          <a:xfrm>
            <a:off x="3816589" y="2350864"/>
            <a:ext cx="2496337" cy="852488"/>
          </a:xfrm>
          <a:prstGeom prst="curvedDownArrow">
            <a:avLst>
              <a:gd name="adj1" fmla="val 48007"/>
              <a:gd name="adj2" fmla="val 117169"/>
              <a:gd name="adj3" fmla="val 35120"/>
            </a:avLst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103447" name="Freeform 23"/>
          <p:cNvSpPr>
            <a:spLocks/>
          </p:cNvSpPr>
          <p:nvPr/>
        </p:nvSpPr>
        <p:spPr bwMode="auto">
          <a:xfrm>
            <a:off x="2235946" y="3193831"/>
            <a:ext cx="2317008" cy="941387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768" y="0"/>
              </a:cxn>
              <a:cxn ang="0">
                <a:pos x="1200" y="336"/>
              </a:cxn>
              <a:cxn ang="0">
                <a:pos x="792" y="672"/>
              </a:cxn>
              <a:cxn ang="0">
                <a:pos x="0" y="672"/>
              </a:cxn>
              <a:cxn ang="0">
                <a:pos x="0" y="0"/>
              </a:cxn>
            </a:cxnLst>
            <a:rect l="0" t="0" r="r" b="b"/>
            <a:pathLst>
              <a:path w="1200" h="672">
                <a:moveTo>
                  <a:pt x="0" y="0"/>
                </a:moveTo>
                <a:lnTo>
                  <a:pt x="768" y="0"/>
                </a:lnTo>
                <a:lnTo>
                  <a:pt x="1200" y="336"/>
                </a:lnTo>
                <a:lnTo>
                  <a:pt x="792" y="672"/>
                </a:lnTo>
                <a:lnTo>
                  <a:pt x="0" y="672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9525" cap="flat" cmpd="sng">
            <a:solidFill>
              <a:schemeClr val="tx1"/>
            </a:solidFill>
            <a:prstDash val="solid"/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pPr eaLnBrk="0" hangingPunct="0">
              <a:defRPr/>
            </a:pPr>
            <a:endParaRPr lang="en-GB" dirty="0">
              <a:latin typeface="Arial" charset="0"/>
            </a:endParaRPr>
          </a:p>
        </p:txBody>
      </p:sp>
      <p:sp>
        <p:nvSpPr>
          <p:cNvPr id="26644" name="Text Box 24"/>
          <p:cNvSpPr txBox="1">
            <a:spLocks noChangeArrowheads="1"/>
          </p:cNvSpPr>
          <p:nvPr/>
        </p:nvSpPr>
        <p:spPr bwMode="auto">
          <a:xfrm>
            <a:off x="2210554" y="3382743"/>
            <a:ext cx="1815518" cy="58102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600" b="1" dirty="0"/>
              <a:t>OPERATIONS RESOURCES</a:t>
            </a:r>
          </a:p>
        </p:txBody>
      </p:sp>
      <p:sp>
        <p:nvSpPr>
          <p:cNvPr id="103449" name="Freeform 25"/>
          <p:cNvSpPr>
            <a:spLocks/>
          </p:cNvSpPr>
          <p:nvPr/>
        </p:nvSpPr>
        <p:spPr bwMode="auto">
          <a:xfrm rot="10800000" flipV="1">
            <a:off x="5246468" y="3193827"/>
            <a:ext cx="2318594" cy="93980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768" y="0"/>
              </a:cxn>
              <a:cxn ang="0">
                <a:pos x="1200" y="336"/>
              </a:cxn>
              <a:cxn ang="0">
                <a:pos x="792" y="672"/>
              </a:cxn>
              <a:cxn ang="0">
                <a:pos x="0" y="672"/>
              </a:cxn>
              <a:cxn ang="0">
                <a:pos x="0" y="0"/>
              </a:cxn>
            </a:cxnLst>
            <a:rect l="0" t="0" r="r" b="b"/>
            <a:pathLst>
              <a:path w="1200" h="672">
                <a:moveTo>
                  <a:pt x="0" y="0"/>
                </a:moveTo>
                <a:lnTo>
                  <a:pt x="768" y="0"/>
                </a:lnTo>
                <a:lnTo>
                  <a:pt x="1200" y="336"/>
                </a:lnTo>
                <a:lnTo>
                  <a:pt x="792" y="672"/>
                </a:lnTo>
                <a:lnTo>
                  <a:pt x="0" y="672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9525" cap="flat" cmpd="sng">
            <a:solidFill>
              <a:schemeClr val="tx1"/>
            </a:solidFill>
            <a:prstDash val="solid"/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pPr eaLnBrk="0" hangingPunct="0">
              <a:defRPr/>
            </a:pPr>
            <a:endParaRPr lang="en-GB" dirty="0">
              <a:latin typeface="Arial" charset="0"/>
            </a:endParaRPr>
          </a:p>
        </p:txBody>
      </p:sp>
      <p:sp>
        <p:nvSpPr>
          <p:cNvPr id="26648" name="Text Box 26"/>
          <p:cNvSpPr txBox="1">
            <a:spLocks noChangeArrowheads="1"/>
          </p:cNvSpPr>
          <p:nvPr/>
        </p:nvSpPr>
        <p:spPr bwMode="auto">
          <a:xfrm rot="10800000" flipV="1">
            <a:off x="5617824" y="3366868"/>
            <a:ext cx="2150374" cy="58102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600" b="1" dirty="0"/>
              <a:t>MARKET REQUIREMENTS</a:t>
            </a:r>
          </a:p>
        </p:txBody>
      </p:sp>
      <p:sp>
        <p:nvSpPr>
          <p:cNvPr id="103451" name="AutoShape 27"/>
          <p:cNvSpPr>
            <a:spLocks noChangeArrowheads="1"/>
          </p:cNvSpPr>
          <p:nvPr/>
        </p:nvSpPr>
        <p:spPr bwMode="auto">
          <a:xfrm>
            <a:off x="4064162" y="3201764"/>
            <a:ext cx="1691733" cy="863600"/>
          </a:xfrm>
          <a:prstGeom prst="roundRect">
            <a:avLst>
              <a:gd name="adj" fmla="val 31250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pPr eaLnBrk="0" hangingPunct="0">
              <a:defRPr/>
            </a:pPr>
            <a:endParaRPr lang="en-GB" dirty="0">
              <a:latin typeface="Arial" charset="0"/>
            </a:endParaRPr>
          </a:p>
        </p:txBody>
      </p:sp>
      <p:sp>
        <p:nvSpPr>
          <p:cNvPr id="26652" name="AutoShape 28"/>
          <p:cNvSpPr>
            <a:spLocks noChangeArrowheads="1"/>
          </p:cNvSpPr>
          <p:nvPr/>
        </p:nvSpPr>
        <p:spPr bwMode="auto">
          <a:xfrm flipH="1" flipV="1">
            <a:off x="3508715" y="4035203"/>
            <a:ext cx="2496337" cy="852487"/>
          </a:xfrm>
          <a:prstGeom prst="curvedDownArrow">
            <a:avLst>
              <a:gd name="adj1" fmla="val 48007"/>
              <a:gd name="adj2" fmla="val 117170"/>
              <a:gd name="adj3" fmla="val 35120"/>
            </a:avLst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26653" name="Text Box 29"/>
          <p:cNvSpPr txBox="1">
            <a:spLocks noChangeArrowheads="1"/>
          </p:cNvSpPr>
          <p:nvPr/>
        </p:nvSpPr>
        <p:spPr bwMode="auto">
          <a:xfrm>
            <a:off x="4138750" y="3344643"/>
            <a:ext cx="1498120" cy="581025"/>
          </a:xfrm>
          <a:prstGeom prst="rect">
            <a:avLst/>
          </a:prstGeom>
          <a:noFill/>
          <a:ln w="9525">
            <a:noFill/>
            <a:miter lim="800000"/>
            <a:headEnd type="none" w="sm" len="med"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600" dirty="0"/>
              <a:t>Location of sites</a:t>
            </a:r>
            <a:endParaRPr lang="en-US" sz="1600" dirty="0"/>
          </a:p>
        </p:txBody>
      </p:sp>
      <p:sp>
        <p:nvSpPr>
          <p:cNvPr id="26654" name="Freeform 30"/>
          <p:cNvSpPr>
            <a:spLocks/>
          </p:cNvSpPr>
          <p:nvPr/>
        </p:nvSpPr>
        <p:spPr bwMode="auto">
          <a:xfrm>
            <a:off x="1923310" y="3009677"/>
            <a:ext cx="769691" cy="322262"/>
          </a:xfrm>
          <a:custGeom>
            <a:avLst/>
            <a:gdLst>
              <a:gd name="T0" fmla="*/ 0 w 432"/>
              <a:gd name="T1" fmla="*/ 0 h 112"/>
              <a:gd name="T2" fmla="*/ 432 w 432"/>
              <a:gd name="T3" fmla="*/ 112 h 112"/>
              <a:gd name="T4" fmla="*/ 0 60000 65536"/>
              <a:gd name="T5" fmla="*/ 0 60000 65536"/>
              <a:gd name="T6" fmla="*/ 0 w 432"/>
              <a:gd name="T7" fmla="*/ 0 h 112"/>
              <a:gd name="T8" fmla="*/ 432 w 432"/>
              <a:gd name="T9" fmla="*/ 112 h 11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32" h="112">
                <a:moveTo>
                  <a:pt x="0" y="0"/>
                </a:moveTo>
                <a:lnTo>
                  <a:pt x="432" y="112"/>
                </a:lnTo>
              </a:path>
            </a:pathLst>
          </a:custGeom>
          <a:noFill/>
          <a:ln w="38100">
            <a:solidFill>
              <a:srgbClr val="800080"/>
            </a:solidFill>
            <a:round/>
            <a:headEnd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6655" name="Freeform 31"/>
          <p:cNvSpPr>
            <a:spLocks/>
          </p:cNvSpPr>
          <p:nvPr/>
        </p:nvSpPr>
        <p:spPr bwMode="auto">
          <a:xfrm>
            <a:off x="1923309" y="3951068"/>
            <a:ext cx="790322" cy="498475"/>
          </a:xfrm>
          <a:custGeom>
            <a:avLst/>
            <a:gdLst>
              <a:gd name="T0" fmla="*/ 0 w 460"/>
              <a:gd name="T1" fmla="*/ 178 h 178"/>
              <a:gd name="T2" fmla="*/ 460 w 460"/>
              <a:gd name="T3" fmla="*/ 0 h 178"/>
              <a:gd name="T4" fmla="*/ 0 60000 65536"/>
              <a:gd name="T5" fmla="*/ 0 60000 65536"/>
              <a:gd name="T6" fmla="*/ 0 w 460"/>
              <a:gd name="T7" fmla="*/ 0 h 178"/>
              <a:gd name="T8" fmla="*/ 460 w 460"/>
              <a:gd name="T9" fmla="*/ 178 h 178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60" h="178">
                <a:moveTo>
                  <a:pt x="0" y="178"/>
                </a:moveTo>
                <a:lnTo>
                  <a:pt x="460" y="0"/>
                </a:lnTo>
              </a:path>
            </a:pathLst>
          </a:custGeom>
          <a:noFill/>
          <a:ln w="38100" cap="flat" cmpd="sng">
            <a:solidFill>
              <a:srgbClr val="800080"/>
            </a:solidFill>
            <a:prstDash val="solid"/>
            <a:round/>
            <a:headEnd type="none" w="med" len="med"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6656" name="Freeform 32"/>
          <p:cNvSpPr>
            <a:spLocks/>
          </p:cNvSpPr>
          <p:nvPr/>
        </p:nvSpPr>
        <p:spPr bwMode="auto">
          <a:xfrm>
            <a:off x="3289710" y="4128864"/>
            <a:ext cx="1587" cy="825500"/>
          </a:xfrm>
          <a:custGeom>
            <a:avLst/>
            <a:gdLst>
              <a:gd name="T0" fmla="*/ 0 w 1"/>
              <a:gd name="T1" fmla="*/ 520 h 520"/>
              <a:gd name="T2" fmla="*/ 0 w 1"/>
              <a:gd name="T3" fmla="*/ 0 h 520"/>
              <a:gd name="T4" fmla="*/ 0 60000 65536"/>
              <a:gd name="T5" fmla="*/ 0 60000 65536"/>
              <a:gd name="T6" fmla="*/ 0 w 1"/>
              <a:gd name="T7" fmla="*/ 0 h 520"/>
              <a:gd name="T8" fmla="*/ 1 w 1"/>
              <a:gd name="T9" fmla="*/ 520 h 520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520">
                <a:moveTo>
                  <a:pt x="0" y="520"/>
                </a:moveTo>
                <a:lnTo>
                  <a:pt x="0" y="0"/>
                </a:lnTo>
              </a:path>
            </a:pathLst>
          </a:custGeom>
          <a:noFill/>
          <a:ln w="38100">
            <a:solidFill>
              <a:srgbClr val="800080"/>
            </a:solidFill>
            <a:round/>
            <a:headEnd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6657" name="Freeform 33"/>
          <p:cNvSpPr>
            <a:spLocks/>
          </p:cNvSpPr>
          <p:nvPr/>
        </p:nvSpPr>
        <p:spPr bwMode="auto">
          <a:xfrm rot="10800000">
            <a:off x="3273840" y="2361977"/>
            <a:ext cx="1587" cy="825500"/>
          </a:xfrm>
          <a:custGeom>
            <a:avLst/>
            <a:gdLst>
              <a:gd name="T0" fmla="*/ 0 w 1"/>
              <a:gd name="T1" fmla="*/ 520 h 520"/>
              <a:gd name="T2" fmla="*/ 0 w 1"/>
              <a:gd name="T3" fmla="*/ 0 h 520"/>
              <a:gd name="T4" fmla="*/ 0 60000 65536"/>
              <a:gd name="T5" fmla="*/ 0 60000 65536"/>
              <a:gd name="T6" fmla="*/ 0 w 1"/>
              <a:gd name="T7" fmla="*/ 0 h 520"/>
              <a:gd name="T8" fmla="*/ 1 w 1"/>
              <a:gd name="T9" fmla="*/ 520 h 520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520">
                <a:moveTo>
                  <a:pt x="0" y="520"/>
                </a:moveTo>
                <a:lnTo>
                  <a:pt x="0" y="0"/>
                </a:lnTo>
              </a:path>
            </a:pathLst>
          </a:custGeom>
          <a:noFill/>
          <a:ln w="38100">
            <a:solidFill>
              <a:srgbClr val="800080"/>
            </a:solidFill>
            <a:round/>
            <a:headEnd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6658" name="Freeform 35"/>
          <p:cNvSpPr>
            <a:spLocks/>
          </p:cNvSpPr>
          <p:nvPr/>
        </p:nvSpPr>
        <p:spPr bwMode="auto">
          <a:xfrm>
            <a:off x="6900113" y="2419127"/>
            <a:ext cx="1588" cy="760412"/>
          </a:xfrm>
          <a:custGeom>
            <a:avLst/>
            <a:gdLst>
              <a:gd name="T0" fmla="*/ 0 w 1"/>
              <a:gd name="T1" fmla="*/ 0 h 479"/>
              <a:gd name="T2" fmla="*/ 0 w 1"/>
              <a:gd name="T3" fmla="*/ 479 h 479"/>
              <a:gd name="T4" fmla="*/ 0 60000 65536"/>
              <a:gd name="T5" fmla="*/ 0 60000 65536"/>
              <a:gd name="T6" fmla="*/ 0 w 1"/>
              <a:gd name="T7" fmla="*/ 0 h 479"/>
              <a:gd name="T8" fmla="*/ 1 w 1"/>
              <a:gd name="T9" fmla="*/ 479 h 479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479">
                <a:moveTo>
                  <a:pt x="0" y="0"/>
                </a:moveTo>
                <a:lnTo>
                  <a:pt x="0" y="479"/>
                </a:lnTo>
              </a:path>
            </a:pathLst>
          </a:custGeom>
          <a:noFill/>
          <a:ln w="38100">
            <a:solidFill>
              <a:srgbClr val="800080"/>
            </a:solidFill>
            <a:round/>
            <a:headEnd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6659" name="Freeform 36"/>
          <p:cNvSpPr>
            <a:spLocks/>
          </p:cNvSpPr>
          <p:nvPr/>
        </p:nvSpPr>
        <p:spPr bwMode="auto">
          <a:xfrm flipH="1">
            <a:off x="7033420" y="3951068"/>
            <a:ext cx="790322" cy="498475"/>
          </a:xfrm>
          <a:custGeom>
            <a:avLst/>
            <a:gdLst>
              <a:gd name="T0" fmla="*/ 0 w 460"/>
              <a:gd name="T1" fmla="*/ 178 h 178"/>
              <a:gd name="T2" fmla="*/ 460 w 460"/>
              <a:gd name="T3" fmla="*/ 0 h 178"/>
              <a:gd name="T4" fmla="*/ 0 60000 65536"/>
              <a:gd name="T5" fmla="*/ 0 60000 65536"/>
              <a:gd name="T6" fmla="*/ 0 w 460"/>
              <a:gd name="T7" fmla="*/ 0 h 178"/>
              <a:gd name="T8" fmla="*/ 460 w 460"/>
              <a:gd name="T9" fmla="*/ 178 h 178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60" h="178">
                <a:moveTo>
                  <a:pt x="0" y="178"/>
                </a:moveTo>
                <a:lnTo>
                  <a:pt x="460" y="0"/>
                </a:lnTo>
              </a:path>
            </a:pathLst>
          </a:custGeom>
          <a:noFill/>
          <a:ln w="38100" cap="flat" cmpd="sng">
            <a:solidFill>
              <a:srgbClr val="800080"/>
            </a:solidFill>
            <a:prstDash val="solid"/>
            <a:round/>
            <a:headEnd type="none" w="med" len="med"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6660" name="Freeform 37"/>
          <p:cNvSpPr>
            <a:spLocks/>
          </p:cNvSpPr>
          <p:nvPr/>
        </p:nvSpPr>
        <p:spPr bwMode="auto">
          <a:xfrm flipH="1">
            <a:off x="7101664" y="2989043"/>
            <a:ext cx="769690" cy="322263"/>
          </a:xfrm>
          <a:custGeom>
            <a:avLst/>
            <a:gdLst>
              <a:gd name="T0" fmla="*/ 0 w 432"/>
              <a:gd name="T1" fmla="*/ 0 h 112"/>
              <a:gd name="T2" fmla="*/ 432 w 432"/>
              <a:gd name="T3" fmla="*/ 112 h 112"/>
              <a:gd name="T4" fmla="*/ 0 60000 65536"/>
              <a:gd name="T5" fmla="*/ 0 60000 65536"/>
              <a:gd name="T6" fmla="*/ 0 w 432"/>
              <a:gd name="T7" fmla="*/ 0 h 112"/>
              <a:gd name="T8" fmla="*/ 432 w 432"/>
              <a:gd name="T9" fmla="*/ 112 h 11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32" h="112">
                <a:moveTo>
                  <a:pt x="0" y="0"/>
                </a:moveTo>
                <a:lnTo>
                  <a:pt x="432" y="112"/>
                </a:lnTo>
              </a:path>
            </a:pathLst>
          </a:custGeom>
          <a:noFill/>
          <a:ln w="38100">
            <a:solidFill>
              <a:srgbClr val="800080"/>
            </a:solidFill>
            <a:round/>
            <a:headEnd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AutoShape 6"/>
          <p:cNvSpPr>
            <a:spLocks noChangeArrowheads="1"/>
          </p:cNvSpPr>
          <p:nvPr/>
        </p:nvSpPr>
        <p:spPr bwMode="auto">
          <a:xfrm>
            <a:off x="6092334" y="4990084"/>
            <a:ext cx="1517164" cy="830262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27650" name="AutoShape 7"/>
          <p:cNvSpPr>
            <a:spLocks noChangeArrowheads="1"/>
          </p:cNvSpPr>
          <p:nvPr/>
        </p:nvSpPr>
        <p:spPr bwMode="auto">
          <a:xfrm>
            <a:off x="6170097" y="1562675"/>
            <a:ext cx="1517164" cy="830263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27651" name="AutoShape 8"/>
          <p:cNvSpPr>
            <a:spLocks noChangeArrowheads="1"/>
          </p:cNvSpPr>
          <p:nvPr/>
        </p:nvSpPr>
        <p:spPr bwMode="auto">
          <a:xfrm>
            <a:off x="2497799" y="1537275"/>
            <a:ext cx="1517164" cy="830263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27652" name="Text Box 9"/>
          <p:cNvSpPr txBox="1">
            <a:spLocks noChangeArrowheads="1"/>
          </p:cNvSpPr>
          <p:nvPr/>
        </p:nvSpPr>
        <p:spPr bwMode="auto">
          <a:xfrm>
            <a:off x="6265316" y="1575371"/>
            <a:ext cx="1336247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sz="1600" dirty="0"/>
              <a:t>Forecast level of demand </a:t>
            </a:r>
            <a:endParaRPr lang="en-US" sz="1600" dirty="0"/>
          </a:p>
        </p:txBody>
      </p:sp>
      <p:sp>
        <p:nvSpPr>
          <p:cNvPr id="27653" name="Text Box 10"/>
          <p:cNvSpPr txBox="1">
            <a:spLocks noChangeArrowheads="1"/>
          </p:cNvSpPr>
          <p:nvPr/>
        </p:nvSpPr>
        <p:spPr bwMode="auto">
          <a:xfrm>
            <a:off x="6068531" y="5101213"/>
            <a:ext cx="1612383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600" dirty="0"/>
              <a:t>Required level of service </a:t>
            </a:r>
            <a:endParaRPr lang="en-US" sz="1600" dirty="0"/>
          </a:p>
        </p:txBody>
      </p:sp>
      <p:sp>
        <p:nvSpPr>
          <p:cNvPr id="27654" name="Text Box 11"/>
          <p:cNvSpPr txBox="1">
            <a:spLocks noChangeArrowheads="1"/>
          </p:cNvSpPr>
          <p:nvPr/>
        </p:nvSpPr>
        <p:spPr bwMode="auto">
          <a:xfrm>
            <a:off x="2512084" y="1548384"/>
            <a:ext cx="1510815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600" dirty="0"/>
              <a:t>Lead-time of capacity change</a:t>
            </a:r>
            <a:endParaRPr lang="en-US" sz="1600" dirty="0"/>
          </a:p>
        </p:txBody>
      </p:sp>
      <p:sp>
        <p:nvSpPr>
          <p:cNvPr id="27655" name="Text Box 13"/>
          <p:cNvSpPr txBox="1">
            <a:spLocks noChangeArrowheads="1"/>
          </p:cNvSpPr>
          <p:nvPr/>
        </p:nvSpPr>
        <p:spPr bwMode="auto">
          <a:xfrm>
            <a:off x="0" y="431381"/>
            <a:ext cx="9902825" cy="523220"/>
          </a:xfrm>
          <a:prstGeom prst="rect">
            <a:avLst/>
          </a:prstGeom>
          <a:noFill/>
          <a:ln w="222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sz="2800" b="1" dirty="0"/>
              <a:t>Some factors influencing the timing of capacity change</a:t>
            </a:r>
            <a:endParaRPr lang="en-US" sz="2800" b="1" dirty="0"/>
          </a:p>
        </p:txBody>
      </p:sp>
      <p:sp>
        <p:nvSpPr>
          <p:cNvPr id="27656" name="AutoShape 14"/>
          <p:cNvSpPr>
            <a:spLocks noChangeArrowheads="1"/>
          </p:cNvSpPr>
          <p:nvPr/>
        </p:nvSpPr>
        <p:spPr bwMode="auto">
          <a:xfrm>
            <a:off x="412492" y="4116959"/>
            <a:ext cx="1517164" cy="830262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27657" name="AutoShape 15"/>
          <p:cNvSpPr>
            <a:spLocks noChangeArrowheads="1"/>
          </p:cNvSpPr>
          <p:nvPr/>
        </p:nvSpPr>
        <p:spPr bwMode="auto">
          <a:xfrm>
            <a:off x="7825328" y="4116959"/>
            <a:ext cx="1517164" cy="830262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27658" name="AutoShape 16"/>
          <p:cNvSpPr>
            <a:spLocks noChangeArrowheads="1"/>
          </p:cNvSpPr>
          <p:nvPr/>
        </p:nvSpPr>
        <p:spPr bwMode="auto">
          <a:xfrm>
            <a:off x="7825328" y="2283400"/>
            <a:ext cx="1517164" cy="830263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27659" name="AutoShape 17"/>
          <p:cNvSpPr>
            <a:spLocks noChangeArrowheads="1"/>
          </p:cNvSpPr>
          <p:nvPr/>
        </p:nvSpPr>
        <p:spPr bwMode="auto">
          <a:xfrm>
            <a:off x="422015" y="2283400"/>
            <a:ext cx="1517164" cy="830263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27660" name="Text Box 18"/>
          <p:cNvSpPr txBox="1">
            <a:spLocks noChangeArrowheads="1"/>
          </p:cNvSpPr>
          <p:nvPr/>
        </p:nvSpPr>
        <p:spPr bwMode="auto">
          <a:xfrm>
            <a:off x="7918961" y="2392938"/>
            <a:ext cx="1345768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600" dirty="0"/>
              <a:t>Competitor activity</a:t>
            </a:r>
            <a:endParaRPr lang="en-US" sz="1600" dirty="0"/>
          </a:p>
        </p:txBody>
      </p:sp>
      <p:sp>
        <p:nvSpPr>
          <p:cNvPr id="27661" name="Text Box 19"/>
          <p:cNvSpPr txBox="1">
            <a:spLocks noChangeArrowheads="1"/>
          </p:cNvSpPr>
          <p:nvPr/>
        </p:nvSpPr>
        <p:spPr bwMode="auto">
          <a:xfrm>
            <a:off x="7890397" y="4134421"/>
            <a:ext cx="1374334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600" dirty="0"/>
              <a:t>Uncertainty of future demand</a:t>
            </a:r>
            <a:endParaRPr lang="en-US" sz="1600" dirty="0"/>
          </a:p>
        </p:txBody>
      </p:sp>
      <p:sp>
        <p:nvSpPr>
          <p:cNvPr id="27662" name="Text Box 20"/>
          <p:cNvSpPr txBox="1">
            <a:spLocks noChangeArrowheads="1"/>
          </p:cNvSpPr>
          <p:nvPr/>
        </p:nvSpPr>
        <p:spPr bwMode="auto">
          <a:xfrm>
            <a:off x="455343" y="2280221"/>
            <a:ext cx="1439400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600" dirty="0"/>
              <a:t>Ability to cope with change</a:t>
            </a:r>
            <a:endParaRPr lang="en-US" sz="1600" dirty="0"/>
          </a:p>
        </p:txBody>
      </p:sp>
      <p:sp>
        <p:nvSpPr>
          <p:cNvPr id="27663" name="Text Box 21"/>
          <p:cNvSpPr txBox="1">
            <a:spLocks noChangeArrowheads="1"/>
          </p:cNvSpPr>
          <p:nvPr/>
        </p:nvSpPr>
        <p:spPr bwMode="auto">
          <a:xfrm>
            <a:off x="594999" y="4251900"/>
            <a:ext cx="1190243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600" dirty="0"/>
              <a:t>Economies of scale</a:t>
            </a:r>
            <a:endParaRPr lang="en-US" sz="1600" dirty="0"/>
          </a:p>
        </p:txBody>
      </p:sp>
      <p:sp>
        <p:nvSpPr>
          <p:cNvPr id="27664" name="AutoShape 22"/>
          <p:cNvSpPr>
            <a:spLocks noChangeArrowheads="1"/>
          </p:cNvSpPr>
          <p:nvPr/>
        </p:nvSpPr>
        <p:spPr bwMode="auto">
          <a:xfrm>
            <a:off x="3816589" y="2343721"/>
            <a:ext cx="2496337" cy="852488"/>
          </a:xfrm>
          <a:prstGeom prst="curvedDownArrow">
            <a:avLst>
              <a:gd name="adj1" fmla="val 48007"/>
              <a:gd name="adj2" fmla="val 117169"/>
              <a:gd name="adj3" fmla="val 35120"/>
            </a:avLst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104471" name="Freeform 23"/>
          <p:cNvSpPr>
            <a:spLocks/>
          </p:cNvSpPr>
          <p:nvPr/>
        </p:nvSpPr>
        <p:spPr bwMode="auto">
          <a:xfrm>
            <a:off x="2235946" y="3186688"/>
            <a:ext cx="2317008" cy="941387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768" y="0"/>
              </a:cxn>
              <a:cxn ang="0">
                <a:pos x="1200" y="336"/>
              </a:cxn>
              <a:cxn ang="0">
                <a:pos x="792" y="672"/>
              </a:cxn>
              <a:cxn ang="0">
                <a:pos x="0" y="672"/>
              </a:cxn>
              <a:cxn ang="0">
                <a:pos x="0" y="0"/>
              </a:cxn>
            </a:cxnLst>
            <a:rect l="0" t="0" r="r" b="b"/>
            <a:pathLst>
              <a:path w="1200" h="672">
                <a:moveTo>
                  <a:pt x="0" y="0"/>
                </a:moveTo>
                <a:lnTo>
                  <a:pt x="768" y="0"/>
                </a:lnTo>
                <a:lnTo>
                  <a:pt x="1200" y="336"/>
                </a:lnTo>
                <a:lnTo>
                  <a:pt x="792" y="672"/>
                </a:lnTo>
                <a:lnTo>
                  <a:pt x="0" y="672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9525" cap="flat" cmpd="sng">
            <a:solidFill>
              <a:schemeClr val="tx1"/>
            </a:solidFill>
            <a:prstDash val="solid"/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pPr eaLnBrk="0" hangingPunct="0">
              <a:defRPr/>
            </a:pPr>
            <a:endParaRPr lang="en-GB" dirty="0">
              <a:latin typeface="Arial" charset="0"/>
            </a:endParaRPr>
          </a:p>
        </p:txBody>
      </p:sp>
      <p:sp>
        <p:nvSpPr>
          <p:cNvPr id="27668" name="Text Box 24"/>
          <p:cNvSpPr txBox="1">
            <a:spLocks noChangeArrowheads="1"/>
          </p:cNvSpPr>
          <p:nvPr/>
        </p:nvSpPr>
        <p:spPr bwMode="auto">
          <a:xfrm>
            <a:off x="2210554" y="3375600"/>
            <a:ext cx="1815518" cy="58102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600" b="1" dirty="0"/>
              <a:t>OPERATIONS RESOURCES</a:t>
            </a:r>
          </a:p>
        </p:txBody>
      </p:sp>
      <p:sp>
        <p:nvSpPr>
          <p:cNvPr id="104473" name="Freeform 25"/>
          <p:cNvSpPr>
            <a:spLocks/>
          </p:cNvSpPr>
          <p:nvPr/>
        </p:nvSpPr>
        <p:spPr bwMode="auto">
          <a:xfrm rot="10800000" flipV="1">
            <a:off x="5246468" y="3186684"/>
            <a:ext cx="2318594" cy="93980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768" y="0"/>
              </a:cxn>
              <a:cxn ang="0">
                <a:pos x="1200" y="336"/>
              </a:cxn>
              <a:cxn ang="0">
                <a:pos x="792" y="672"/>
              </a:cxn>
              <a:cxn ang="0">
                <a:pos x="0" y="672"/>
              </a:cxn>
              <a:cxn ang="0">
                <a:pos x="0" y="0"/>
              </a:cxn>
            </a:cxnLst>
            <a:rect l="0" t="0" r="r" b="b"/>
            <a:pathLst>
              <a:path w="1200" h="672">
                <a:moveTo>
                  <a:pt x="0" y="0"/>
                </a:moveTo>
                <a:lnTo>
                  <a:pt x="768" y="0"/>
                </a:lnTo>
                <a:lnTo>
                  <a:pt x="1200" y="336"/>
                </a:lnTo>
                <a:lnTo>
                  <a:pt x="792" y="672"/>
                </a:lnTo>
                <a:lnTo>
                  <a:pt x="0" y="672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9525" cap="flat" cmpd="sng">
            <a:solidFill>
              <a:schemeClr val="tx1"/>
            </a:solidFill>
            <a:prstDash val="solid"/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pPr eaLnBrk="0" hangingPunct="0">
              <a:defRPr/>
            </a:pPr>
            <a:endParaRPr lang="en-GB" dirty="0">
              <a:latin typeface="Arial" charset="0"/>
            </a:endParaRPr>
          </a:p>
        </p:txBody>
      </p:sp>
      <p:sp>
        <p:nvSpPr>
          <p:cNvPr id="27672" name="Text Box 26"/>
          <p:cNvSpPr txBox="1">
            <a:spLocks noChangeArrowheads="1"/>
          </p:cNvSpPr>
          <p:nvPr/>
        </p:nvSpPr>
        <p:spPr bwMode="auto">
          <a:xfrm rot="10800000" flipV="1">
            <a:off x="5617824" y="3359725"/>
            <a:ext cx="2150374" cy="58102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600" b="1" dirty="0"/>
              <a:t>MARKET REQUIREMENTS</a:t>
            </a:r>
          </a:p>
        </p:txBody>
      </p:sp>
      <p:sp>
        <p:nvSpPr>
          <p:cNvPr id="104475" name="AutoShape 27"/>
          <p:cNvSpPr>
            <a:spLocks noChangeArrowheads="1"/>
          </p:cNvSpPr>
          <p:nvPr/>
        </p:nvSpPr>
        <p:spPr bwMode="auto">
          <a:xfrm>
            <a:off x="4064162" y="3194621"/>
            <a:ext cx="1691733" cy="863600"/>
          </a:xfrm>
          <a:prstGeom prst="roundRect">
            <a:avLst>
              <a:gd name="adj" fmla="val 31250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pPr eaLnBrk="0" hangingPunct="0">
              <a:defRPr/>
            </a:pPr>
            <a:endParaRPr lang="en-GB" dirty="0">
              <a:latin typeface="Arial" charset="0"/>
            </a:endParaRPr>
          </a:p>
        </p:txBody>
      </p:sp>
      <p:sp>
        <p:nvSpPr>
          <p:cNvPr id="27676" name="AutoShape 28"/>
          <p:cNvSpPr>
            <a:spLocks noChangeArrowheads="1"/>
          </p:cNvSpPr>
          <p:nvPr/>
        </p:nvSpPr>
        <p:spPr bwMode="auto">
          <a:xfrm flipH="1" flipV="1">
            <a:off x="3508715" y="4028060"/>
            <a:ext cx="2496337" cy="852487"/>
          </a:xfrm>
          <a:prstGeom prst="curvedDownArrow">
            <a:avLst>
              <a:gd name="adj1" fmla="val 48007"/>
              <a:gd name="adj2" fmla="val 117170"/>
              <a:gd name="adj3" fmla="val 35120"/>
            </a:avLst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dirty="0"/>
          </a:p>
        </p:txBody>
      </p:sp>
      <p:sp>
        <p:nvSpPr>
          <p:cNvPr id="27677" name="Text Box 29"/>
          <p:cNvSpPr txBox="1">
            <a:spLocks noChangeArrowheads="1"/>
          </p:cNvSpPr>
          <p:nvPr/>
        </p:nvSpPr>
        <p:spPr bwMode="auto">
          <a:xfrm>
            <a:off x="4024485" y="3337500"/>
            <a:ext cx="1766322" cy="584775"/>
          </a:xfrm>
          <a:prstGeom prst="rect">
            <a:avLst/>
          </a:prstGeom>
          <a:noFill/>
          <a:ln w="9525">
            <a:noFill/>
            <a:miter lim="800000"/>
            <a:headEnd type="none" w="sm" len="med"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600" dirty="0" smtClean="0"/>
              <a:t>Timing of capacity change</a:t>
            </a:r>
            <a:endParaRPr lang="en-US" sz="1600" dirty="0"/>
          </a:p>
        </p:txBody>
      </p:sp>
      <p:sp>
        <p:nvSpPr>
          <p:cNvPr id="27678" name="Freeform 30"/>
          <p:cNvSpPr>
            <a:spLocks/>
          </p:cNvSpPr>
          <p:nvPr/>
        </p:nvSpPr>
        <p:spPr bwMode="auto">
          <a:xfrm>
            <a:off x="1923310" y="3002534"/>
            <a:ext cx="769691" cy="322262"/>
          </a:xfrm>
          <a:custGeom>
            <a:avLst/>
            <a:gdLst>
              <a:gd name="T0" fmla="*/ 0 w 432"/>
              <a:gd name="T1" fmla="*/ 0 h 112"/>
              <a:gd name="T2" fmla="*/ 432 w 432"/>
              <a:gd name="T3" fmla="*/ 112 h 112"/>
              <a:gd name="T4" fmla="*/ 0 60000 65536"/>
              <a:gd name="T5" fmla="*/ 0 60000 65536"/>
              <a:gd name="T6" fmla="*/ 0 w 432"/>
              <a:gd name="T7" fmla="*/ 0 h 112"/>
              <a:gd name="T8" fmla="*/ 432 w 432"/>
              <a:gd name="T9" fmla="*/ 112 h 11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32" h="112">
                <a:moveTo>
                  <a:pt x="0" y="0"/>
                </a:moveTo>
                <a:lnTo>
                  <a:pt x="432" y="112"/>
                </a:lnTo>
              </a:path>
            </a:pathLst>
          </a:custGeom>
          <a:noFill/>
          <a:ln w="38100">
            <a:solidFill>
              <a:srgbClr val="800080"/>
            </a:solidFill>
            <a:round/>
            <a:headEnd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7679" name="Freeform 31"/>
          <p:cNvSpPr>
            <a:spLocks/>
          </p:cNvSpPr>
          <p:nvPr/>
        </p:nvSpPr>
        <p:spPr bwMode="auto">
          <a:xfrm>
            <a:off x="1923309" y="3943925"/>
            <a:ext cx="790322" cy="498475"/>
          </a:xfrm>
          <a:custGeom>
            <a:avLst/>
            <a:gdLst>
              <a:gd name="T0" fmla="*/ 0 w 460"/>
              <a:gd name="T1" fmla="*/ 178 h 178"/>
              <a:gd name="T2" fmla="*/ 460 w 460"/>
              <a:gd name="T3" fmla="*/ 0 h 178"/>
              <a:gd name="T4" fmla="*/ 0 60000 65536"/>
              <a:gd name="T5" fmla="*/ 0 60000 65536"/>
              <a:gd name="T6" fmla="*/ 0 w 460"/>
              <a:gd name="T7" fmla="*/ 0 h 178"/>
              <a:gd name="T8" fmla="*/ 460 w 460"/>
              <a:gd name="T9" fmla="*/ 178 h 178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60" h="178">
                <a:moveTo>
                  <a:pt x="0" y="178"/>
                </a:moveTo>
                <a:lnTo>
                  <a:pt x="460" y="0"/>
                </a:lnTo>
              </a:path>
            </a:pathLst>
          </a:custGeom>
          <a:noFill/>
          <a:ln w="38100" cap="flat" cmpd="sng">
            <a:solidFill>
              <a:srgbClr val="800080"/>
            </a:solidFill>
            <a:prstDash val="solid"/>
            <a:round/>
            <a:headEnd type="none" w="med" len="med"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7680" name="Freeform 33"/>
          <p:cNvSpPr>
            <a:spLocks/>
          </p:cNvSpPr>
          <p:nvPr/>
        </p:nvSpPr>
        <p:spPr bwMode="auto">
          <a:xfrm rot="10800000">
            <a:off x="3273840" y="2354834"/>
            <a:ext cx="1587" cy="825500"/>
          </a:xfrm>
          <a:custGeom>
            <a:avLst/>
            <a:gdLst>
              <a:gd name="T0" fmla="*/ 0 w 1"/>
              <a:gd name="T1" fmla="*/ 520 h 520"/>
              <a:gd name="T2" fmla="*/ 0 w 1"/>
              <a:gd name="T3" fmla="*/ 0 h 520"/>
              <a:gd name="T4" fmla="*/ 0 60000 65536"/>
              <a:gd name="T5" fmla="*/ 0 60000 65536"/>
              <a:gd name="T6" fmla="*/ 0 w 1"/>
              <a:gd name="T7" fmla="*/ 0 h 520"/>
              <a:gd name="T8" fmla="*/ 1 w 1"/>
              <a:gd name="T9" fmla="*/ 520 h 520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520">
                <a:moveTo>
                  <a:pt x="0" y="520"/>
                </a:moveTo>
                <a:lnTo>
                  <a:pt x="0" y="0"/>
                </a:lnTo>
              </a:path>
            </a:pathLst>
          </a:custGeom>
          <a:noFill/>
          <a:ln w="38100">
            <a:solidFill>
              <a:srgbClr val="800080"/>
            </a:solidFill>
            <a:round/>
            <a:headEnd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7681" name="Freeform 34"/>
          <p:cNvSpPr>
            <a:spLocks/>
          </p:cNvSpPr>
          <p:nvPr/>
        </p:nvSpPr>
        <p:spPr bwMode="auto">
          <a:xfrm>
            <a:off x="6898528" y="4134421"/>
            <a:ext cx="1587" cy="825500"/>
          </a:xfrm>
          <a:custGeom>
            <a:avLst/>
            <a:gdLst>
              <a:gd name="T0" fmla="*/ 0 w 1"/>
              <a:gd name="T1" fmla="*/ 520 h 520"/>
              <a:gd name="T2" fmla="*/ 0 w 1"/>
              <a:gd name="T3" fmla="*/ 0 h 520"/>
              <a:gd name="T4" fmla="*/ 0 60000 65536"/>
              <a:gd name="T5" fmla="*/ 0 60000 65536"/>
              <a:gd name="T6" fmla="*/ 0 w 1"/>
              <a:gd name="T7" fmla="*/ 0 h 520"/>
              <a:gd name="T8" fmla="*/ 1 w 1"/>
              <a:gd name="T9" fmla="*/ 520 h 520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520">
                <a:moveTo>
                  <a:pt x="0" y="520"/>
                </a:moveTo>
                <a:lnTo>
                  <a:pt x="0" y="0"/>
                </a:lnTo>
              </a:path>
            </a:pathLst>
          </a:custGeom>
          <a:noFill/>
          <a:ln w="38100">
            <a:solidFill>
              <a:srgbClr val="800080"/>
            </a:solidFill>
            <a:round/>
            <a:headEnd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7682" name="Freeform 35"/>
          <p:cNvSpPr>
            <a:spLocks/>
          </p:cNvSpPr>
          <p:nvPr/>
        </p:nvSpPr>
        <p:spPr bwMode="auto">
          <a:xfrm>
            <a:off x="6900113" y="2411984"/>
            <a:ext cx="1588" cy="760412"/>
          </a:xfrm>
          <a:custGeom>
            <a:avLst/>
            <a:gdLst>
              <a:gd name="T0" fmla="*/ 0 w 1"/>
              <a:gd name="T1" fmla="*/ 0 h 479"/>
              <a:gd name="T2" fmla="*/ 0 w 1"/>
              <a:gd name="T3" fmla="*/ 479 h 479"/>
              <a:gd name="T4" fmla="*/ 0 60000 65536"/>
              <a:gd name="T5" fmla="*/ 0 60000 65536"/>
              <a:gd name="T6" fmla="*/ 0 w 1"/>
              <a:gd name="T7" fmla="*/ 0 h 479"/>
              <a:gd name="T8" fmla="*/ 1 w 1"/>
              <a:gd name="T9" fmla="*/ 479 h 479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479">
                <a:moveTo>
                  <a:pt x="0" y="0"/>
                </a:moveTo>
                <a:lnTo>
                  <a:pt x="0" y="479"/>
                </a:lnTo>
              </a:path>
            </a:pathLst>
          </a:custGeom>
          <a:noFill/>
          <a:ln w="38100">
            <a:solidFill>
              <a:srgbClr val="800080"/>
            </a:solidFill>
            <a:round/>
            <a:headEnd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7683" name="Freeform 36"/>
          <p:cNvSpPr>
            <a:spLocks/>
          </p:cNvSpPr>
          <p:nvPr/>
        </p:nvSpPr>
        <p:spPr bwMode="auto">
          <a:xfrm flipH="1">
            <a:off x="7033420" y="3943925"/>
            <a:ext cx="790322" cy="498475"/>
          </a:xfrm>
          <a:custGeom>
            <a:avLst/>
            <a:gdLst>
              <a:gd name="T0" fmla="*/ 0 w 460"/>
              <a:gd name="T1" fmla="*/ 178 h 178"/>
              <a:gd name="T2" fmla="*/ 460 w 460"/>
              <a:gd name="T3" fmla="*/ 0 h 178"/>
              <a:gd name="T4" fmla="*/ 0 60000 65536"/>
              <a:gd name="T5" fmla="*/ 0 60000 65536"/>
              <a:gd name="T6" fmla="*/ 0 w 460"/>
              <a:gd name="T7" fmla="*/ 0 h 178"/>
              <a:gd name="T8" fmla="*/ 460 w 460"/>
              <a:gd name="T9" fmla="*/ 178 h 178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60" h="178">
                <a:moveTo>
                  <a:pt x="0" y="178"/>
                </a:moveTo>
                <a:lnTo>
                  <a:pt x="460" y="0"/>
                </a:lnTo>
              </a:path>
            </a:pathLst>
          </a:custGeom>
          <a:noFill/>
          <a:ln w="38100" cap="flat" cmpd="sng">
            <a:solidFill>
              <a:srgbClr val="800080"/>
            </a:solidFill>
            <a:prstDash val="solid"/>
            <a:round/>
            <a:headEnd type="none" w="med" len="med"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7684" name="Freeform 37"/>
          <p:cNvSpPr>
            <a:spLocks/>
          </p:cNvSpPr>
          <p:nvPr/>
        </p:nvSpPr>
        <p:spPr bwMode="auto">
          <a:xfrm flipH="1">
            <a:off x="7101664" y="2981900"/>
            <a:ext cx="769690" cy="322263"/>
          </a:xfrm>
          <a:custGeom>
            <a:avLst/>
            <a:gdLst>
              <a:gd name="T0" fmla="*/ 0 w 432"/>
              <a:gd name="T1" fmla="*/ 0 h 112"/>
              <a:gd name="T2" fmla="*/ 432 w 432"/>
              <a:gd name="T3" fmla="*/ 112 h 112"/>
              <a:gd name="T4" fmla="*/ 0 60000 65536"/>
              <a:gd name="T5" fmla="*/ 0 60000 65536"/>
              <a:gd name="T6" fmla="*/ 0 w 432"/>
              <a:gd name="T7" fmla="*/ 0 h 112"/>
              <a:gd name="T8" fmla="*/ 432 w 432"/>
              <a:gd name="T9" fmla="*/ 112 h 11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32" h="112">
                <a:moveTo>
                  <a:pt x="0" y="0"/>
                </a:moveTo>
                <a:lnTo>
                  <a:pt x="432" y="112"/>
                </a:lnTo>
              </a:path>
            </a:pathLst>
          </a:custGeom>
          <a:noFill/>
          <a:ln w="38100">
            <a:solidFill>
              <a:srgbClr val="800080"/>
            </a:solidFill>
            <a:round/>
            <a:headEnd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29" name="Rectangle 45"/>
          <p:cNvSpPr>
            <a:spLocks noChangeArrowheads="1"/>
          </p:cNvSpPr>
          <p:nvPr/>
        </p:nvSpPr>
        <p:spPr bwMode="auto">
          <a:xfrm>
            <a:off x="1352118" y="1768083"/>
            <a:ext cx="7558839" cy="4176712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lg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GB" dirty="0">
              <a:latin typeface="Arial" charset="0"/>
            </a:endParaRPr>
          </a:p>
        </p:txBody>
      </p:sp>
      <p:sp>
        <p:nvSpPr>
          <p:cNvPr id="28674" name="Line 2"/>
          <p:cNvSpPr>
            <a:spLocks noChangeShapeType="1"/>
          </p:cNvSpPr>
          <p:nvPr/>
        </p:nvSpPr>
        <p:spPr bwMode="auto">
          <a:xfrm flipV="1">
            <a:off x="1339423" y="5932099"/>
            <a:ext cx="7111308" cy="23813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8675" name="Line 3"/>
          <p:cNvSpPr>
            <a:spLocks noChangeShapeType="1"/>
          </p:cNvSpPr>
          <p:nvPr/>
        </p:nvSpPr>
        <p:spPr bwMode="auto">
          <a:xfrm>
            <a:off x="1339423" y="1896670"/>
            <a:ext cx="87285" cy="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8676" name="Line 4"/>
          <p:cNvSpPr>
            <a:spLocks noChangeShapeType="1"/>
          </p:cNvSpPr>
          <p:nvPr/>
        </p:nvSpPr>
        <p:spPr bwMode="auto">
          <a:xfrm>
            <a:off x="1339423" y="2565008"/>
            <a:ext cx="87285" cy="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8677" name="Line 5"/>
          <p:cNvSpPr>
            <a:spLocks noChangeShapeType="1"/>
          </p:cNvSpPr>
          <p:nvPr/>
        </p:nvSpPr>
        <p:spPr bwMode="auto">
          <a:xfrm>
            <a:off x="1339423" y="3234933"/>
            <a:ext cx="87285" cy="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8678" name="Line 6"/>
          <p:cNvSpPr>
            <a:spLocks noChangeShapeType="1"/>
          </p:cNvSpPr>
          <p:nvPr/>
        </p:nvSpPr>
        <p:spPr bwMode="auto">
          <a:xfrm>
            <a:off x="1339423" y="3904858"/>
            <a:ext cx="87285" cy="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8679" name="Line 7"/>
          <p:cNvSpPr>
            <a:spLocks noChangeShapeType="1"/>
          </p:cNvSpPr>
          <p:nvPr/>
        </p:nvSpPr>
        <p:spPr bwMode="auto">
          <a:xfrm>
            <a:off x="1339423" y="4574783"/>
            <a:ext cx="87285" cy="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8680" name="Line 8"/>
          <p:cNvSpPr>
            <a:spLocks noChangeShapeType="1"/>
          </p:cNvSpPr>
          <p:nvPr/>
        </p:nvSpPr>
        <p:spPr bwMode="auto">
          <a:xfrm>
            <a:off x="1339423" y="5244708"/>
            <a:ext cx="87285" cy="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8681" name="Text Box 9"/>
          <p:cNvSpPr txBox="1">
            <a:spLocks noChangeArrowheads="1"/>
          </p:cNvSpPr>
          <p:nvPr/>
        </p:nvSpPr>
        <p:spPr bwMode="auto">
          <a:xfrm>
            <a:off x="661776" y="5060562"/>
            <a:ext cx="725254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1600" dirty="0"/>
              <a:t>400</a:t>
            </a:r>
          </a:p>
        </p:txBody>
      </p:sp>
      <p:sp>
        <p:nvSpPr>
          <p:cNvPr id="28682" name="Text Box 10"/>
          <p:cNvSpPr txBox="1">
            <a:spLocks noChangeArrowheads="1"/>
          </p:cNvSpPr>
          <p:nvPr/>
        </p:nvSpPr>
        <p:spPr bwMode="auto">
          <a:xfrm>
            <a:off x="571317" y="4374758"/>
            <a:ext cx="815714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1600" dirty="0"/>
              <a:t>800</a:t>
            </a:r>
          </a:p>
        </p:txBody>
      </p:sp>
      <p:sp>
        <p:nvSpPr>
          <p:cNvPr id="28683" name="Text Box 11"/>
          <p:cNvSpPr txBox="1">
            <a:spLocks noChangeArrowheads="1"/>
          </p:cNvSpPr>
          <p:nvPr/>
        </p:nvSpPr>
        <p:spPr bwMode="auto">
          <a:xfrm>
            <a:off x="571317" y="3720708"/>
            <a:ext cx="815714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1600" dirty="0"/>
              <a:t>1,200</a:t>
            </a:r>
          </a:p>
        </p:txBody>
      </p:sp>
      <p:sp>
        <p:nvSpPr>
          <p:cNvPr id="28684" name="Text Box 12"/>
          <p:cNvSpPr txBox="1">
            <a:spLocks noChangeArrowheads="1"/>
          </p:cNvSpPr>
          <p:nvPr/>
        </p:nvSpPr>
        <p:spPr bwMode="auto">
          <a:xfrm>
            <a:off x="571317" y="3034912"/>
            <a:ext cx="815714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1600" dirty="0"/>
              <a:t>1,600</a:t>
            </a:r>
          </a:p>
        </p:txBody>
      </p:sp>
      <p:sp>
        <p:nvSpPr>
          <p:cNvPr id="28685" name="Text Box 13"/>
          <p:cNvSpPr txBox="1">
            <a:spLocks noChangeArrowheads="1"/>
          </p:cNvSpPr>
          <p:nvPr/>
        </p:nvSpPr>
        <p:spPr bwMode="auto">
          <a:xfrm>
            <a:off x="571317" y="2380858"/>
            <a:ext cx="815714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1600" dirty="0"/>
              <a:t>2,000</a:t>
            </a:r>
          </a:p>
        </p:txBody>
      </p:sp>
      <p:sp>
        <p:nvSpPr>
          <p:cNvPr id="28686" name="Text Box 14"/>
          <p:cNvSpPr txBox="1">
            <a:spLocks noChangeArrowheads="1"/>
          </p:cNvSpPr>
          <p:nvPr/>
        </p:nvSpPr>
        <p:spPr bwMode="auto">
          <a:xfrm>
            <a:off x="571317" y="1728395"/>
            <a:ext cx="815714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1600" dirty="0"/>
              <a:t>2,400</a:t>
            </a:r>
          </a:p>
        </p:txBody>
      </p:sp>
      <p:sp>
        <p:nvSpPr>
          <p:cNvPr id="28687" name="Text Box 15"/>
          <p:cNvSpPr txBox="1">
            <a:spLocks noChangeArrowheads="1"/>
          </p:cNvSpPr>
          <p:nvPr/>
        </p:nvSpPr>
        <p:spPr bwMode="auto">
          <a:xfrm rot="-5400000">
            <a:off x="-599476" y="3455387"/>
            <a:ext cx="2414588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600" dirty="0"/>
              <a:t>Volume (units/week)</a:t>
            </a:r>
          </a:p>
        </p:txBody>
      </p:sp>
      <p:sp>
        <p:nvSpPr>
          <p:cNvPr id="28688" name="Text Box 16"/>
          <p:cNvSpPr txBox="1">
            <a:spLocks noChangeArrowheads="1"/>
          </p:cNvSpPr>
          <p:nvPr/>
        </p:nvSpPr>
        <p:spPr bwMode="auto">
          <a:xfrm>
            <a:off x="4188071" y="5898758"/>
            <a:ext cx="145051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600" dirty="0"/>
              <a:t>Time</a:t>
            </a:r>
          </a:p>
        </p:txBody>
      </p:sp>
      <p:grpSp>
        <p:nvGrpSpPr>
          <p:cNvPr id="28689" name="Group 18"/>
          <p:cNvGrpSpPr>
            <a:grpSpLocks/>
          </p:cNvGrpSpPr>
          <p:nvPr/>
        </p:nvGrpSpPr>
        <p:grpSpPr bwMode="auto">
          <a:xfrm>
            <a:off x="1367988" y="1896674"/>
            <a:ext cx="7571535" cy="4048125"/>
            <a:chOff x="1074" y="288"/>
            <a:chExt cx="2352" cy="1457"/>
          </a:xfrm>
        </p:grpSpPr>
        <p:sp>
          <p:nvSpPr>
            <p:cNvPr id="28719" name="Line 19"/>
            <p:cNvSpPr>
              <a:spLocks noChangeShapeType="1"/>
            </p:cNvSpPr>
            <p:nvPr/>
          </p:nvSpPr>
          <p:spPr bwMode="auto">
            <a:xfrm>
              <a:off x="1074" y="288"/>
              <a:ext cx="0" cy="1457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8720" name="Line 20"/>
            <p:cNvSpPr>
              <a:spLocks noChangeShapeType="1"/>
            </p:cNvSpPr>
            <p:nvPr/>
          </p:nvSpPr>
          <p:spPr bwMode="auto">
            <a:xfrm flipV="1">
              <a:off x="1074" y="1734"/>
              <a:ext cx="2352" cy="9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</p:grpSp>
      <p:grpSp>
        <p:nvGrpSpPr>
          <p:cNvPr id="93235" name="Group 51"/>
          <p:cNvGrpSpPr>
            <a:grpSpLocks/>
          </p:cNvGrpSpPr>
          <p:nvPr/>
        </p:nvGrpSpPr>
        <p:grpSpPr bwMode="auto">
          <a:xfrm>
            <a:off x="1339421" y="1879212"/>
            <a:ext cx="7492186" cy="4035425"/>
            <a:chOff x="844" y="1141"/>
            <a:chExt cx="4721" cy="2542"/>
          </a:xfrm>
        </p:grpSpPr>
        <p:sp>
          <p:nvSpPr>
            <p:cNvPr id="28717" name="Freeform 17"/>
            <p:cNvSpPr>
              <a:spLocks/>
            </p:cNvSpPr>
            <p:nvPr/>
          </p:nvSpPr>
          <p:spPr bwMode="auto">
            <a:xfrm>
              <a:off x="844" y="1141"/>
              <a:ext cx="4721" cy="2542"/>
            </a:xfrm>
            <a:custGeom>
              <a:avLst/>
              <a:gdLst>
                <a:gd name="T0" fmla="*/ 0 w 2478"/>
                <a:gd name="T1" fmla="*/ 1446 h 1446"/>
                <a:gd name="T2" fmla="*/ 384 w 2478"/>
                <a:gd name="T3" fmla="*/ 1230 h 1446"/>
                <a:gd name="T4" fmla="*/ 654 w 2478"/>
                <a:gd name="T5" fmla="*/ 990 h 1446"/>
                <a:gd name="T6" fmla="*/ 880 w 2478"/>
                <a:gd name="T7" fmla="*/ 734 h 1446"/>
                <a:gd name="T8" fmla="*/ 1296 w 2478"/>
                <a:gd name="T9" fmla="*/ 324 h 1446"/>
                <a:gd name="T10" fmla="*/ 1896 w 2478"/>
                <a:gd name="T11" fmla="*/ 70 h 1446"/>
                <a:gd name="T12" fmla="*/ 2478 w 2478"/>
                <a:gd name="T13" fmla="*/ 0 h 144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2478"/>
                <a:gd name="T22" fmla="*/ 0 h 1446"/>
                <a:gd name="T23" fmla="*/ 2478 w 2478"/>
                <a:gd name="T24" fmla="*/ 1446 h 144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2478" h="1446">
                  <a:moveTo>
                    <a:pt x="0" y="1446"/>
                  </a:moveTo>
                  <a:cubicBezTo>
                    <a:pt x="64" y="1410"/>
                    <a:pt x="275" y="1306"/>
                    <a:pt x="384" y="1230"/>
                  </a:cubicBezTo>
                  <a:cubicBezTo>
                    <a:pt x="493" y="1154"/>
                    <a:pt x="571" y="1073"/>
                    <a:pt x="654" y="990"/>
                  </a:cubicBezTo>
                  <a:cubicBezTo>
                    <a:pt x="737" y="907"/>
                    <a:pt x="773" y="845"/>
                    <a:pt x="880" y="734"/>
                  </a:cubicBezTo>
                  <a:cubicBezTo>
                    <a:pt x="987" y="623"/>
                    <a:pt x="1127" y="435"/>
                    <a:pt x="1296" y="324"/>
                  </a:cubicBezTo>
                  <a:cubicBezTo>
                    <a:pt x="1465" y="213"/>
                    <a:pt x="1699" y="124"/>
                    <a:pt x="1896" y="70"/>
                  </a:cubicBezTo>
                  <a:cubicBezTo>
                    <a:pt x="2093" y="16"/>
                    <a:pt x="2357" y="15"/>
                    <a:pt x="2478" y="0"/>
                  </a:cubicBezTo>
                </a:path>
              </a:pathLst>
            </a:cu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8718" name="Text Box 21"/>
            <p:cNvSpPr txBox="1">
              <a:spLocks noChangeArrowheads="1"/>
            </p:cNvSpPr>
            <p:nvPr/>
          </p:nvSpPr>
          <p:spPr bwMode="auto">
            <a:xfrm>
              <a:off x="4118" y="1314"/>
              <a:ext cx="100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sm"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1600" dirty="0"/>
                <a:t>Demand</a:t>
              </a:r>
            </a:p>
          </p:txBody>
        </p:sp>
      </p:grpSp>
      <p:sp>
        <p:nvSpPr>
          <p:cNvPr id="28691" name="Text Box 22"/>
          <p:cNvSpPr txBox="1">
            <a:spLocks noChangeArrowheads="1"/>
          </p:cNvSpPr>
          <p:nvPr/>
        </p:nvSpPr>
        <p:spPr bwMode="auto">
          <a:xfrm>
            <a:off x="0" y="81464"/>
            <a:ext cx="9902825" cy="89255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2600" b="1" dirty="0"/>
              <a:t>Capacity plans for meeting demand using either </a:t>
            </a:r>
            <a:r>
              <a:rPr lang="en-US" sz="2600" b="1" dirty="0" smtClean="0"/>
              <a:t/>
            </a:r>
            <a:br>
              <a:rPr lang="en-US" sz="2600" b="1" dirty="0" smtClean="0"/>
            </a:br>
            <a:r>
              <a:rPr lang="en-US" sz="2600" b="1" dirty="0" smtClean="0"/>
              <a:t>800- </a:t>
            </a:r>
            <a:r>
              <a:rPr lang="en-US" sz="2600" b="1" dirty="0"/>
              <a:t>or </a:t>
            </a:r>
            <a:r>
              <a:rPr lang="en-US" sz="2600" b="1" dirty="0" smtClean="0"/>
              <a:t>400-unit </a:t>
            </a:r>
            <a:r>
              <a:rPr lang="en-US" sz="2600" b="1" dirty="0"/>
              <a:t>capacity plants</a:t>
            </a:r>
          </a:p>
        </p:txBody>
      </p:sp>
      <p:grpSp>
        <p:nvGrpSpPr>
          <p:cNvPr id="93233" name="Group 49"/>
          <p:cNvGrpSpPr>
            <a:grpSpLocks/>
          </p:cNvGrpSpPr>
          <p:nvPr/>
        </p:nvGrpSpPr>
        <p:grpSpPr bwMode="auto">
          <a:xfrm>
            <a:off x="1410836" y="1295012"/>
            <a:ext cx="7276354" cy="4619625"/>
            <a:chOff x="889" y="773"/>
            <a:chExt cx="4585" cy="2910"/>
          </a:xfrm>
        </p:grpSpPr>
        <p:grpSp>
          <p:nvGrpSpPr>
            <p:cNvPr id="28708" name="Group 48"/>
            <p:cNvGrpSpPr>
              <a:grpSpLocks/>
            </p:cNvGrpSpPr>
            <p:nvPr/>
          </p:nvGrpSpPr>
          <p:grpSpPr bwMode="auto">
            <a:xfrm>
              <a:off x="889" y="1152"/>
              <a:ext cx="4585" cy="2531"/>
              <a:chOff x="889" y="1152"/>
              <a:chExt cx="4585" cy="2531"/>
            </a:xfrm>
          </p:grpSpPr>
          <p:sp>
            <p:nvSpPr>
              <p:cNvPr id="28711" name="Line 23"/>
              <p:cNvSpPr>
                <a:spLocks noChangeShapeType="1"/>
              </p:cNvSpPr>
              <p:nvPr/>
            </p:nvSpPr>
            <p:spPr bwMode="auto">
              <a:xfrm flipV="1">
                <a:off x="889" y="2839"/>
                <a:ext cx="0" cy="844"/>
              </a:xfrm>
              <a:prstGeom prst="line">
                <a:avLst/>
              </a:prstGeom>
              <a:noFill/>
              <a:ln w="38100">
                <a:solidFill>
                  <a:srgbClr val="800080"/>
                </a:solidFill>
                <a:prstDash val="dash"/>
                <a:round/>
                <a:headEnd type="none" w="sm" len="sm"/>
                <a:tailEnd type="none" w="sm" len="sm"/>
              </a:ln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28712" name="Line 24"/>
              <p:cNvSpPr>
                <a:spLocks noChangeShapeType="1"/>
              </p:cNvSpPr>
              <p:nvPr/>
            </p:nvSpPr>
            <p:spPr bwMode="auto">
              <a:xfrm>
                <a:off x="901" y="2839"/>
                <a:ext cx="1189" cy="0"/>
              </a:xfrm>
              <a:prstGeom prst="line">
                <a:avLst/>
              </a:prstGeom>
              <a:noFill/>
              <a:ln w="38100">
                <a:solidFill>
                  <a:srgbClr val="800080"/>
                </a:solidFill>
                <a:prstDash val="dash"/>
                <a:round/>
                <a:headEnd type="none" w="sm" len="sm"/>
                <a:tailEnd type="none" w="sm" len="sm"/>
              </a:ln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28713" name="Line 25"/>
              <p:cNvSpPr>
                <a:spLocks noChangeShapeType="1"/>
              </p:cNvSpPr>
              <p:nvPr/>
            </p:nvSpPr>
            <p:spPr bwMode="auto">
              <a:xfrm flipV="1">
                <a:off x="2090" y="1995"/>
                <a:ext cx="0" cy="844"/>
              </a:xfrm>
              <a:prstGeom prst="line">
                <a:avLst/>
              </a:prstGeom>
              <a:noFill/>
              <a:ln w="38100">
                <a:solidFill>
                  <a:srgbClr val="800080"/>
                </a:solidFill>
                <a:prstDash val="dash"/>
                <a:round/>
                <a:headEnd type="none" w="sm" len="sm"/>
                <a:tailEnd type="none" w="sm" len="sm"/>
              </a:ln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28714" name="Line 26"/>
              <p:cNvSpPr>
                <a:spLocks noChangeShapeType="1"/>
              </p:cNvSpPr>
              <p:nvPr/>
            </p:nvSpPr>
            <p:spPr bwMode="auto">
              <a:xfrm>
                <a:off x="2090" y="1995"/>
                <a:ext cx="823" cy="0"/>
              </a:xfrm>
              <a:prstGeom prst="line">
                <a:avLst/>
              </a:prstGeom>
              <a:noFill/>
              <a:ln w="38100">
                <a:solidFill>
                  <a:srgbClr val="800080"/>
                </a:solidFill>
                <a:prstDash val="dash"/>
                <a:round/>
                <a:headEnd type="none" w="sm" len="sm"/>
                <a:tailEnd type="none" w="sm" len="sm"/>
              </a:ln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28715" name="Line 27"/>
              <p:cNvSpPr>
                <a:spLocks noChangeShapeType="1"/>
              </p:cNvSpPr>
              <p:nvPr/>
            </p:nvSpPr>
            <p:spPr bwMode="auto">
              <a:xfrm flipV="1">
                <a:off x="2913" y="1152"/>
                <a:ext cx="0" cy="843"/>
              </a:xfrm>
              <a:prstGeom prst="line">
                <a:avLst/>
              </a:prstGeom>
              <a:noFill/>
              <a:ln w="38100">
                <a:solidFill>
                  <a:srgbClr val="800080"/>
                </a:solidFill>
                <a:prstDash val="dash"/>
                <a:round/>
                <a:headEnd type="none" w="sm" len="sm"/>
                <a:tailEnd type="none" w="sm" len="sm"/>
              </a:ln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28716" name="Line 28"/>
              <p:cNvSpPr>
                <a:spLocks noChangeShapeType="1"/>
              </p:cNvSpPr>
              <p:nvPr/>
            </p:nvSpPr>
            <p:spPr bwMode="auto">
              <a:xfrm>
                <a:off x="2913" y="1152"/>
                <a:ext cx="2561" cy="0"/>
              </a:xfrm>
              <a:prstGeom prst="line">
                <a:avLst/>
              </a:prstGeom>
              <a:noFill/>
              <a:ln w="38100">
                <a:solidFill>
                  <a:srgbClr val="800080"/>
                </a:solidFill>
                <a:prstDash val="dash"/>
                <a:round/>
                <a:headEnd type="none" w="sm" len="sm"/>
                <a:tailEnd type="none" w="sm" len="sm"/>
              </a:ln>
            </p:spPr>
            <p:txBody>
              <a:bodyPr wrap="none" anchor="ctr"/>
              <a:lstStyle/>
              <a:p>
                <a:endParaRPr lang="en-GB" dirty="0"/>
              </a:p>
            </p:txBody>
          </p:sp>
        </p:grpSp>
        <p:sp>
          <p:nvSpPr>
            <p:cNvPr id="28709" name="Text Box 41"/>
            <p:cNvSpPr txBox="1">
              <a:spLocks noChangeArrowheads="1"/>
            </p:cNvSpPr>
            <p:nvPr/>
          </p:nvSpPr>
          <p:spPr bwMode="auto">
            <a:xfrm>
              <a:off x="3383" y="773"/>
              <a:ext cx="1342" cy="366"/>
            </a:xfrm>
            <a:prstGeom prst="rect">
              <a:avLst/>
            </a:prstGeom>
            <a:noFill/>
            <a:ln w="9525">
              <a:noFill/>
              <a:prstDash val="sysDot"/>
              <a:miter lim="800000"/>
              <a:headEnd type="none" w="sm" len="sm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600" dirty="0"/>
                <a:t>Capacity plan using 800-unit plants</a:t>
              </a:r>
            </a:p>
          </p:txBody>
        </p:sp>
        <p:sp>
          <p:nvSpPr>
            <p:cNvPr id="28710" name="Line 42"/>
            <p:cNvSpPr>
              <a:spLocks noChangeShapeType="1"/>
            </p:cNvSpPr>
            <p:nvPr/>
          </p:nvSpPr>
          <p:spPr bwMode="auto">
            <a:xfrm flipH="1">
              <a:off x="3176" y="935"/>
              <a:ext cx="409" cy="215"/>
            </a:xfrm>
            <a:prstGeom prst="line">
              <a:avLst/>
            </a:prstGeom>
            <a:noFill/>
            <a:ln w="38100">
              <a:solidFill>
                <a:srgbClr val="800080"/>
              </a:solidFill>
              <a:round/>
              <a:headEnd/>
              <a:tailEnd type="triangle" w="lg" len="med"/>
            </a:ln>
          </p:spPr>
          <p:txBody>
            <a:bodyPr wrap="none" anchor="ctr"/>
            <a:lstStyle/>
            <a:p>
              <a:endParaRPr lang="en-GB" dirty="0"/>
            </a:p>
          </p:txBody>
        </p:sp>
      </p:grpSp>
      <p:grpSp>
        <p:nvGrpSpPr>
          <p:cNvPr id="93234" name="Group 50"/>
          <p:cNvGrpSpPr>
            <a:grpSpLocks/>
          </p:cNvGrpSpPr>
          <p:nvPr/>
        </p:nvGrpSpPr>
        <p:grpSpPr bwMode="auto">
          <a:xfrm>
            <a:off x="1429880" y="1841108"/>
            <a:ext cx="6676472" cy="4057650"/>
            <a:chOff x="901" y="1117"/>
            <a:chExt cx="4207" cy="2556"/>
          </a:xfrm>
        </p:grpSpPr>
        <p:sp>
          <p:nvSpPr>
            <p:cNvPr id="28694" name="Line 29"/>
            <p:cNvSpPr>
              <a:spLocks noChangeShapeType="1"/>
            </p:cNvSpPr>
            <p:nvPr/>
          </p:nvSpPr>
          <p:spPr bwMode="auto">
            <a:xfrm flipV="1">
              <a:off x="932" y="3248"/>
              <a:ext cx="0" cy="425"/>
            </a:xfrm>
            <a:prstGeom prst="line">
              <a:avLst/>
            </a:prstGeom>
            <a:noFill/>
            <a:ln w="38100">
              <a:solidFill>
                <a:srgbClr val="000099"/>
              </a:solidFill>
              <a:prstDash val="sysDot"/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8695" name="Line 30"/>
            <p:cNvSpPr>
              <a:spLocks noChangeShapeType="1"/>
            </p:cNvSpPr>
            <p:nvPr/>
          </p:nvSpPr>
          <p:spPr bwMode="auto">
            <a:xfrm>
              <a:off x="901" y="3261"/>
              <a:ext cx="732" cy="0"/>
            </a:xfrm>
            <a:prstGeom prst="line">
              <a:avLst/>
            </a:prstGeom>
            <a:noFill/>
            <a:ln w="38100">
              <a:solidFill>
                <a:srgbClr val="000099"/>
              </a:solidFill>
              <a:prstDash val="sysDot"/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8696" name="Line 31"/>
            <p:cNvSpPr>
              <a:spLocks noChangeShapeType="1"/>
            </p:cNvSpPr>
            <p:nvPr/>
          </p:nvSpPr>
          <p:spPr bwMode="auto">
            <a:xfrm flipV="1">
              <a:off x="1622" y="2892"/>
              <a:ext cx="0" cy="364"/>
            </a:xfrm>
            <a:prstGeom prst="line">
              <a:avLst/>
            </a:prstGeom>
            <a:noFill/>
            <a:ln w="38100">
              <a:solidFill>
                <a:srgbClr val="000099"/>
              </a:solidFill>
              <a:prstDash val="sysDot"/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8697" name="Line 32"/>
            <p:cNvSpPr>
              <a:spLocks noChangeShapeType="1"/>
            </p:cNvSpPr>
            <p:nvPr/>
          </p:nvSpPr>
          <p:spPr bwMode="auto">
            <a:xfrm>
              <a:off x="1633" y="2860"/>
              <a:ext cx="457" cy="0"/>
            </a:xfrm>
            <a:prstGeom prst="line">
              <a:avLst/>
            </a:prstGeom>
            <a:noFill/>
            <a:ln w="38100">
              <a:solidFill>
                <a:srgbClr val="000099"/>
              </a:solidFill>
              <a:prstDash val="sysDot"/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8698" name="Line 33"/>
            <p:cNvSpPr>
              <a:spLocks noChangeShapeType="1"/>
            </p:cNvSpPr>
            <p:nvPr/>
          </p:nvSpPr>
          <p:spPr bwMode="auto">
            <a:xfrm flipV="1">
              <a:off x="2056" y="2407"/>
              <a:ext cx="0" cy="445"/>
            </a:xfrm>
            <a:prstGeom prst="line">
              <a:avLst/>
            </a:prstGeom>
            <a:noFill/>
            <a:ln w="38100">
              <a:solidFill>
                <a:srgbClr val="000099"/>
              </a:solidFill>
              <a:prstDash val="sysDot"/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8699" name="Line 34"/>
            <p:cNvSpPr>
              <a:spLocks noChangeShapeType="1"/>
            </p:cNvSpPr>
            <p:nvPr/>
          </p:nvSpPr>
          <p:spPr bwMode="auto">
            <a:xfrm>
              <a:off x="2090" y="2417"/>
              <a:ext cx="457" cy="0"/>
            </a:xfrm>
            <a:prstGeom prst="line">
              <a:avLst/>
            </a:prstGeom>
            <a:noFill/>
            <a:ln w="38100">
              <a:solidFill>
                <a:srgbClr val="000099"/>
              </a:solidFill>
              <a:prstDash val="sysDot"/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8700" name="Line 35"/>
            <p:cNvSpPr>
              <a:spLocks noChangeShapeType="1"/>
            </p:cNvSpPr>
            <p:nvPr/>
          </p:nvSpPr>
          <p:spPr bwMode="auto">
            <a:xfrm flipV="1">
              <a:off x="2524" y="1995"/>
              <a:ext cx="0" cy="422"/>
            </a:xfrm>
            <a:prstGeom prst="line">
              <a:avLst/>
            </a:prstGeom>
            <a:noFill/>
            <a:ln w="38100">
              <a:solidFill>
                <a:srgbClr val="000099"/>
              </a:solidFill>
              <a:prstDash val="sysDot"/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8701" name="Line 36"/>
            <p:cNvSpPr>
              <a:spLocks noChangeShapeType="1"/>
            </p:cNvSpPr>
            <p:nvPr/>
          </p:nvSpPr>
          <p:spPr bwMode="auto">
            <a:xfrm>
              <a:off x="2547" y="2027"/>
              <a:ext cx="366" cy="0"/>
            </a:xfrm>
            <a:prstGeom prst="line">
              <a:avLst/>
            </a:prstGeom>
            <a:noFill/>
            <a:ln w="38100">
              <a:solidFill>
                <a:srgbClr val="000099"/>
              </a:solidFill>
              <a:prstDash val="sysDot"/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8702" name="Line 37"/>
            <p:cNvSpPr>
              <a:spLocks noChangeShapeType="1"/>
            </p:cNvSpPr>
            <p:nvPr/>
          </p:nvSpPr>
          <p:spPr bwMode="auto">
            <a:xfrm flipV="1">
              <a:off x="2878" y="1563"/>
              <a:ext cx="0" cy="436"/>
            </a:xfrm>
            <a:prstGeom prst="line">
              <a:avLst/>
            </a:prstGeom>
            <a:noFill/>
            <a:ln w="38100">
              <a:solidFill>
                <a:srgbClr val="000099"/>
              </a:solidFill>
              <a:prstDash val="sysDot"/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8703" name="Line 38"/>
            <p:cNvSpPr>
              <a:spLocks noChangeShapeType="1"/>
            </p:cNvSpPr>
            <p:nvPr/>
          </p:nvSpPr>
          <p:spPr bwMode="auto">
            <a:xfrm>
              <a:off x="2913" y="1573"/>
              <a:ext cx="548" cy="0"/>
            </a:xfrm>
            <a:prstGeom prst="line">
              <a:avLst/>
            </a:prstGeom>
            <a:noFill/>
            <a:ln w="38100">
              <a:solidFill>
                <a:srgbClr val="000099"/>
              </a:solidFill>
              <a:prstDash val="sysDot"/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8704" name="Line 39"/>
            <p:cNvSpPr>
              <a:spLocks noChangeShapeType="1"/>
            </p:cNvSpPr>
            <p:nvPr/>
          </p:nvSpPr>
          <p:spPr bwMode="auto">
            <a:xfrm flipV="1">
              <a:off x="3450" y="1162"/>
              <a:ext cx="0" cy="422"/>
            </a:xfrm>
            <a:prstGeom prst="line">
              <a:avLst/>
            </a:prstGeom>
            <a:noFill/>
            <a:ln w="38100">
              <a:solidFill>
                <a:srgbClr val="000099"/>
              </a:solidFill>
              <a:prstDash val="sysDot"/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8705" name="Line 40"/>
            <p:cNvSpPr>
              <a:spLocks noChangeShapeType="1"/>
            </p:cNvSpPr>
            <p:nvPr/>
          </p:nvSpPr>
          <p:spPr bwMode="auto">
            <a:xfrm>
              <a:off x="3461" y="1183"/>
              <a:ext cx="1647" cy="0"/>
            </a:xfrm>
            <a:prstGeom prst="line">
              <a:avLst/>
            </a:prstGeom>
            <a:noFill/>
            <a:ln w="38100">
              <a:solidFill>
                <a:srgbClr val="000099"/>
              </a:solidFill>
              <a:prstDash val="sysDot"/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8706" name="Line 43"/>
            <p:cNvSpPr>
              <a:spLocks noChangeShapeType="1"/>
            </p:cNvSpPr>
            <p:nvPr/>
          </p:nvSpPr>
          <p:spPr bwMode="auto">
            <a:xfrm>
              <a:off x="2502" y="1489"/>
              <a:ext cx="365" cy="338"/>
            </a:xfrm>
            <a:prstGeom prst="line">
              <a:avLst/>
            </a:prstGeom>
            <a:noFill/>
            <a:ln w="38100">
              <a:solidFill>
                <a:srgbClr val="000099"/>
              </a:solidFill>
              <a:round/>
              <a:headEnd/>
              <a:tailEnd type="triangle" w="lg" len="med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8707" name="Text Box 44"/>
            <p:cNvSpPr txBox="1">
              <a:spLocks noChangeArrowheads="1"/>
            </p:cNvSpPr>
            <p:nvPr/>
          </p:nvSpPr>
          <p:spPr bwMode="auto">
            <a:xfrm>
              <a:off x="1732" y="1117"/>
              <a:ext cx="1036" cy="5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600" dirty="0"/>
                <a:t>Capacity plan using 400-unit plants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93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93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93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8" name="Text Box 22"/>
          <p:cNvSpPr txBox="1">
            <a:spLocks noChangeArrowheads="1"/>
          </p:cNvSpPr>
          <p:nvPr/>
        </p:nvSpPr>
        <p:spPr bwMode="auto">
          <a:xfrm>
            <a:off x="0" y="79618"/>
            <a:ext cx="9902825" cy="89255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2600" b="1" dirty="0" smtClean="0"/>
              <a:t>Smaller scale capacity increments allow the capacity </a:t>
            </a:r>
            <a:br>
              <a:rPr lang="en-US" sz="2600" b="1" dirty="0" smtClean="0"/>
            </a:br>
            <a:r>
              <a:rPr lang="en-US" sz="2600" b="1" dirty="0" smtClean="0"/>
              <a:t>plan to be adjusted to accommodate </a:t>
            </a:r>
            <a:r>
              <a:rPr lang="en-US" sz="2600" b="1" dirty="0"/>
              <a:t>changes in demand</a:t>
            </a:r>
          </a:p>
        </p:txBody>
      </p:sp>
      <p:sp>
        <p:nvSpPr>
          <p:cNvPr id="94253" name="Rectangle 45"/>
          <p:cNvSpPr>
            <a:spLocks noChangeArrowheads="1"/>
          </p:cNvSpPr>
          <p:nvPr/>
        </p:nvSpPr>
        <p:spPr bwMode="auto">
          <a:xfrm>
            <a:off x="1688814" y="1472115"/>
            <a:ext cx="7256486" cy="4009644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lg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GB" sz="700" dirty="0">
              <a:latin typeface="Arial" charset="0"/>
            </a:endParaRPr>
          </a:p>
        </p:txBody>
      </p:sp>
      <p:sp>
        <p:nvSpPr>
          <p:cNvPr id="29698" name="Line 2"/>
          <p:cNvSpPr>
            <a:spLocks noChangeShapeType="1"/>
          </p:cNvSpPr>
          <p:nvPr/>
        </p:nvSpPr>
        <p:spPr bwMode="auto">
          <a:xfrm flipV="1">
            <a:off x="1678153" y="5469567"/>
            <a:ext cx="6884747" cy="24384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700" dirty="0"/>
          </a:p>
        </p:txBody>
      </p:sp>
      <p:sp>
        <p:nvSpPr>
          <p:cNvPr id="29699" name="Line 3"/>
          <p:cNvSpPr>
            <a:spLocks noChangeShapeType="1"/>
          </p:cNvSpPr>
          <p:nvPr/>
        </p:nvSpPr>
        <p:spPr bwMode="auto">
          <a:xfrm>
            <a:off x="1678151" y="1563555"/>
            <a:ext cx="85317" cy="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700" dirty="0"/>
          </a:p>
        </p:txBody>
      </p:sp>
      <p:sp>
        <p:nvSpPr>
          <p:cNvPr id="29700" name="Line 4"/>
          <p:cNvSpPr>
            <a:spLocks noChangeShapeType="1"/>
          </p:cNvSpPr>
          <p:nvPr/>
        </p:nvSpPr>
        <p:spPr bwMode="auto">
          <a:xfrm>
            <a:off x="1678151" y="2212779"/>
            <a:ext cx="85317" cy="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700" dirty="0"/>
          </a:p>
        </p:txBody>
      </p:sp>
      <p:sp>
        <p:nvSpPr>
          <p:cNvPr id="29701" name="Line 5"/>
          <p:cNvSpPr>
            <a:spLocks noChangeShapeType="1"/>
          </p:cNvSpPr>
          <p:nvPr/>
        </p:nvSpPr>
        <p:spPr bwMode="auto">
          <a:xfrm>
            <a:off x="1678151" y="2860479"/>
            <a:ext cx="85317" cy="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700" dirty="0"/>
          </a:p>
        </p:txBody>
      </p:sp>
      <p:sp>
        <p:nvSpPr>
          <p:cNvPr id="29702" name="Line 6"/>
          <p:cNvSpPr>
            <a:spLocks noChangeShapeType="1"/>
          </p:cNvSpPr>
          <p:nvPr/>
        </p:nvSpPr>
        <p:spPr bwMode="auto">
          <a:xfrm>
            <a:off x="1678151" y="3509703"/>
            <a:ext cx="85317" cy="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700" dirty="0"/>
          </a:p>
        </p:txBody>
      </p:sp>
      <p:sp>
        <p:nvSpPr>
          <p:cNvPr id="29703" name="Line 7"/>
          <p:cNvSpPr>
            <a:spLocks noChangeShapeType="1"/>
          </p:cNvSpPr>
          <p:nvPr/>
        </p:nvSpPr>
        <p:spPr bwMode="auto">
          <a:xfrm>
            <a:off x="1678151" y="4157403"/>
            <a:ext cx="85317" cy="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700" dirty="0"/>
          </a:p>
        </p:txBody>
      </p:sp>
      <p:sp>
        <p:nvSpPr>
          <p:cNvPr id="29704" name="Line 8"/>
          <p:cNvSpPr>
            <a:spLocks noChangeShapeType="1"/>
          </p:cNvSpPr>
          <p:nvPr/>
        </p:nvSpPr>
        <p:spPr bwMode="auto">
          <a:xfrm>
            <a:off x="1678151" y="4805103"/>
            <a:ext cx="85317" cy="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700" dirty="0"/>
          </a:p>
        </p:txBody>
      </p:sp>
      <p:sp>
        <p:nvSpPr>
          <p:cNvPr id="29705" name="Freeform 17"/>
          <p:cNvSpPr>
            <a:spLocks/>
          </p:cNvSpPr>
          <p:nvPr/>
        </p:nvSpPr>
        <p:spPr bwMode="auto">
          <a:xfrm>
            <a:off x="1678153" y="2255451"/>
            <a:ext cx="7411882" cy="3198876"/>
          </a:xfrm>
          <a:custGeom>
            <a:avLst/>
            <a:gdLst>
              <a:gd name="T0" fmla="*/ 0 w 2532"/>
              <a:gd name="T1" fmla="*/ 1184 h 1184"/>
              <a:gd name="T2" fmla="*/ 402 w 2532"/>
              <a:gd name="T3" fmla="*/ 950 h 1184"/>
              <a:gd name="T4" fmla="*/ 660 w 2532"/>
              <a:gd name="T5" fmla="*/ 714 h 1184"/>
              <a:gd name="T6" fmla="*/ 894 w 2532"/>
              <a:gd name="T7" fmla="*/ 456 h 1184"/>
              <a:gd name="T8" fmla="*/ 1080 w 2532"/>
              <a:gd name="T9" fmla="*/ 252 h 1184"/>
              <a:gd name="T10" fmla="*/ 1398 w 2532"/>
              <a:gd name="T11" fmla="*/ 54 h 1184"/>
              <a:gd name="T12" fmla="*/ 1932 w 2532"/>
              <a:gd name="T13" fmla="*/ 0 h 1184"/>
              <a:gd name="T14" fmla="*/ 2532 w 2532"/>
              <a:gd name="T15" fmla="*/ 6 h 1184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532"/>
              <a:gd name="T25" fmla="*/ 0 h 1184"/>
              <a:gd name="T26" fmla="*/ 2532 w 2532"/>
              <a:gd name="T27" fmla="*/ 1184 h 1184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532" h="1184">
                <a:moveTo>
                  <a:pt x="0" y="1184"/>
                </a:moveTo>
                <a:cubicBezTo>
                  <a:pt x="67" y="1145"/>
                  <a:pt x="292" y="1028"/>
                  <a:pt x="402" y="950"/>
                </a:cubicBezTo>
                <a:cubicBezTo>
                  <a:pt x="512" y="872"/>
                  <a:pt x="578" y="796"/>
                  <a:pt x="660" y="714"/>
                </a:cubicBezTo>
                <a:cubicBezTo>
                  <a:pt x="742" y="632"/>
                  <a:pt x="824" y="533"/>
                  <a:pt x="894" y="456"/>
                </a:cubicBezTo>
                <a:cubicBezTo>
                  <a:pt x="964" y="379"/>
                  <a:pt x="996" y="319"/>
                  <a:pt x="1080" y="252"/>
                </a:cubicBezTo>
                <a:cubicBezTo>
                  <a:pt x="1164" y="185"/>
                  <a:pt x="1256" y="96"/>
                  <a:pt x="1398" y="54"/>
                </a:cubicBezTo>
                <a:cubicBezTo>
                  <a:pt x="1540" y="12"/>
                  <a:pt x="1743" y="8"/>
                  <a:pt x="1932" y="0"/>
                </a:cubicBezTo>
                <a:lnTo>
                  <a:pt x="2532" y="6"/>
                </a:ln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700" dirty="0"/>
          </a:p>
        </p:txBody>
      </p:sp>
      <p:grpSp>
        <p:nvGrpSpPr>
          <p:cNvPr id="29706" name="Group 18"/>
          <p:cNvGrpSpPr>
            <a:grpSpLocks/>
          </p:cNvGrpSpPr>
          <p:nvPr/>
        </p:nvGrpSpPr>
        <p:grpSpPr bwMode="auto">
          <a:xfrm>
            <a:off x="1678153" y="1563555"/>
            <a:ext cx="6884747" cy="3936492"/>
            <a:chOff x="1074" y="288"/>
            <a:chExt cx="2352" cy="1457"/>
          </a:xfrm>
        </p:grpSpPr>
        <p:sp>
          <p:nvSpPr>
            <p:cNvPr id="29741" name="Line 19"/>
            <p:cNvSpPr>
              <a:spLocks noChangeShapeType="1"/>
            </p:cNvSpPr>
            <p:nvPr/>
          </p:nvSpPr>
          <p:spPr bwMode="auto">
            <a:xfrm>
              <a:off x="1074" y="288"/>
              <a:ext cx="0" cy="1457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700" dirty="0"/>
            </a:p>
          </p:txBody>
        </p:sp>
        <p:sp>
          <p:nvSpPr>
            <p:cNvPr id="29742" name="Line 20"/>
            <p:cNvSpPr>
              <a:spLocks noChangeShapeType="1"/>
            </p:cNvSpPr>
            <p:nvPr/>
          </p:nvSpPr>
          <p:spPr bwMode="auto">
            <a:xfrm flipV="1">
              <a:off x="1074" y="1734"/>
              <a:ext cx="2352" cy="9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700" dirty="0"/>
            </a:p>
          </p:txBody>
        </p:sp>
      </p:grpSp>
      <p:sp>
        <p:nvSpPr>
          <p:cNvPr id="29707" name="Text Box 21"/>
          <p:cNvSpPr txBox="1">
            <a:spLocks noChangeArrowheads="1"/>
          </p:cNvSpPr>
          <p:nvPr/>
        </p:nvSpPr>
        <p:spPr bwMode="auto">
          <a:xfrm>
            <a:off x="7104897" y="1606229"/>
            <a:ext cx="1840402" cy="30777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1400" dirty="0"/>
              <a:t>Forecast demand</a:t>
            </a:r>
          </a:p>
        </p:txBody>
      </p:sp>
      <p:sp>
        <p:nvSpPr>
          <p:cNvPr id="29709" name="Line 23"/>
          <p:cNvSpPr>
            <a:spLocks noChangeShapeType="1"/>
          </p:cNvSpPr>
          <p:nvPr/>
        </p:nvSpPr>
        <p:spPr bwMode="auto">
          <a:xfrm flipV="1">
            <a:off x="1748232" y="4157403"/>
            <a:ext cx="0" cy="1296924"/>
          </a:xfrm>
          <a:prstGeom prst="line">
            <a:avLst/>
          </a:prstGeom>
          <a:noFill/>
          <a:ln w="38100">
            <a:solidFill>
              <a:srgbClr val="800080"/>
            </a:solidFill>
            <a:prstDash val="lgDash"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sz="700" dirty="0"/>
          </a:p>
        </p:txBody>
      </p:sp>
      <p:sp>
        <p:nvSpPr>
          <p:cNvPr id="29710" name="Line 24"/>
          <p:cNvSpPr>
            <a:spLocks noChangeShapeType="1"/>
          </p:cNvSpPr>
          <p:nvPr/>
        </p:nvSpPr>
        <p:spPr bwMode="auto">
          <a:xfrm>
            <a:off x="1764989" y="4157403"/>
            <a:ext cx="1826690" cy="0"/>
          </a:xfrm>
          <a:prstGeom prst="line">
            <a:avLst/>
          </a:prstGeom>
          <a:noFill/>
          <a:ln w="38100">
            <a:solidFill>
              <a:srgbClr val="800080"/>
            </a:solidFill>
            <a:prstDash val="lgDash"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sz="700" dirty="0"/>
          </a:p>
        </p:txBody>
      </p:sp>
      <p:sp>
        <p:nvSpPr>
          <p:cNvPr id="29711" name="Line 25"/>
          <p:cNvSpPr>
            <a:spLocks noChangeShapeType="1"/>
          </p:cNvSpPr>
          <p:nvPr/>
        </p:nvSpPr>
        <p:spPr bwMode="auto">
          <a:xfrm flipV="1">
            <a:off x="3591680" y="2860479"/>
            <a:ext cx="0" cy="1296924"/>
          </a:xfrm>
          <a:prstGeom prst="line">
            <a:avLst/>
          </a:prstGeom>
          <a:noFill/>
          <a:ln w="38100">
            <a:solidFill>
              <a:srgbClr val="800080"/>
            </a:solidFill>
            <a:prstDash val="lgDash"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sz="700" dirty="0"/>
          </a:p>
        </p:txBody>
      </p:sp>
      <p:sp>
        <p:nvSpPr>
          <p:cNvPr id="29712" name="Line 26"/>
          <p:cNvSpPr>
            <a:spLocks noChangeShapeType="1"/>
          </p:cNvSpPr>
          <p:nvPr/>
        </p:nvSpPr>
        <p:spPr bwMode="auto">
          <a:xfrm>
            <a:off x="3591681" y="2860479"/>
            <a:ext cx="1264514" cy="0"/>
          </a:xfrm>
          <a:prstGeom prst="line">
            <a:avLst/>
          </a:prstGeom>
          <a:noFill/>
          <a:ln w="38100">
            <a:solidFill>
              <a:srgbClr val="800080"/>
            </a:solidFill>
            <a:prstDash val="lgDash"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sz="700" dirty="0"/>
          </a:p>
        </p:txBody>
      </p:sp>
      <p:sp>
        <p:nvSpPr>
          <p:cNvPr id="29713" name="Line 27"/>
          <p:cNvSpPr>
            <a:spLocks noChangeShapeType="1"/>
          </p:cNvSpPr>
          <p:nvPr/>
        </p:nvSpPr>
        <p:spPr bwMode="auto">
          <a:xfrm flipV="1">
            <a:off x="4856195" y="1563555"/>
            <a:ext cx="0" cy="1296924"/>
          </a:xfrm>
          <a:prstGeom prst="line">
            <a:avLst/>
          </a:prstGeom>
          <a:noFill/>
          <a:ln w="38100">
            <a:solidFill>
              <a:srgbClr val="800080"/>
            </a:solidFill>
            <a:prstDash val="lgDash"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sz="700" dirty="0"/>
          </a:p>
        </p:txBody>
      </p:sp>
      <p:sp>
        <p:nvSpPr>
          <p:cNvPr id="29714" name="Line 28"/>
          <p:cNvSpPr>
            <a:spLocks noChangeShapeType="1"/>
          </p:cNvSpPr>
          <p:nvPr/>
        </p:nvSpPr>
        <p:spPr bwMode="auto">
          <a:xfrm>
            <a:off x="4856196" y="1563555"/>
            <a:ext cx="3935230" cy="0"/>
          </a:xfrm>
          <a:prstGeom prst="line">
            <a:avLst/>
          </a:prstGeom>
          <a:noFill/>
          <a:ln w="38100">
            <a:solidFill>
              <a:srgbClr val="800080"/>
            </a:solidFill>
            <a:prstDash val="lgDash"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sz="700" dirty="0"/>
          </a:p>
        </p:txBody>
      </p:sp>
      <p:sp>
        <p:nvSpPr>
          <p:cNvPr id="29715" name="Line 29"/>
          <p:cNvSpPr>
            <a:spLocks noChangeShapeType="1"/>
          </p:cNvSpPr>
          <p:nvPr/>
        </p:nvSpPr>
        <p:spPr bwMode="auto">
          <a:xfrm flipV="1">
            <a:off x="1786318" y="4797483"/>
            <a:ext cx="0" cy="653796"/>
          </a:xfrm>
          <a:prstGeom prst="line">
            <a:avLst/>
          </a:prstGeom>
          <a:noFill/>
          <a:ln w="38100">
            <a:solidFill>
              <a:srgbClr val="000099"/>
            </a:solidFill>
            <a:prstDash val="sysDot"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sz="700" dirty="0"/>
          </a:p>
        </p:txBody>
      </p:sp>
      <p:sp>
        <p:nvSpPr>
          <p:cNvPr id="29716" name="Line 30"/>
          <p:cNvSpPr>
            <a:spLocks noChangeShapeType="1"/>
          </p:cNvSpPr>
          <p:nvPr/>
        </p:nvSpPr>
        <p:spPr bwMode="auto">
          <a:xfrm>
            <a:off x="1764989" y="4805103"/>
            <a:ext cx="1124352" cy="0"/>
          </a:xfrm>
          <a:prstGeom prst="line">
            <a:avLst/>
          </a:prstGeom>
          <a:noFill/>
          <a:ln w="38100">
            <a:solidFill>
              <a:srgbClr val="000099"/>
            </a:solidFill>
            <a:prstDash val="sysDot"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sz="700" dirty="0"/>
          </a:p>
        </p:txBody>
      </p:sp>
      <p:sp>
        <p:nvSpPr>
          <p:cNvPr id="29717" name="Line 31"/>
          <p:cNvSpPr>
            <a:spLocks noChangeShapeType="1"/>
          </p:cNvSpPr>
          <p:nvPr/>
        </p:nvSpPr>
        <p:spPr bwMode="auto">
          <a:xfrm flipV="1">
            <a:off x="2872583" y="4238175"/>
            <a:ext cx="0" cy="559308"/>
          </a:xfrm>
          <a:prstGeom prst="line">
            <a:avLst/>
          </a:prstGeom>
          <a:noFill/>
          <a:ln w="38100">
            <a:solidFill>
              <a:srgbClr val="000099"/>
            </a:solidFill>
            <a:prstDash val="sysDot"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sz="700" dirty="0"/>
          </a:p>
        </p:txBody>
      </p:sp>
      <p:sp>
        <p:nvSpPr>
          <p:cNvPr id="29718" name="Line 32"/>
          <p:cNvSpPr>
            <a:spLocks noChangeShapeType="1"/>
          </p:cNvSpPr>
          <p:nvPr/>
        </p:nvSpPr>
        <p:spPr bwMode="auto">
          <a:xfrm>
            <a:off x="2889343" y="4189407"/>
            <a:ext cx="702339" cy="0"/>
          </a:xfrm>
          <a:prstGeom prst="line">
            <a:avLst/>
          </a:prstGeom>
          <a:noFill/>
          <a:ln w="38100">
            <a:solidFill>
              <a:srgbClr val="000099"/>
            </a:solidFill>
            <a:prstDash val="sysDot"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sz="700" dirty="0"/>
          </a:p>
        </p:txBody>
      </p:sp>
      <p:sp>
        <p:nvSpPr>
          <p:cNvPr id="29719" name="Line 33"/>
          <p:cNvSpPr>
            <a:spLocks noChangeShapeType="1"/>
          </p:cNvSpPr>
          <p:nvPr/>
        </p:nvSpPr>
        <p:spPr bwMode="auto">
          <a:xfrm flipV="1">
            <a:off x="3539881" y="3492939"/>
            <a:ext cx="0" cy="682752"/>
          </a:xfrm>
          <a:prstGeom prst="line">
            <a:avLst/>
          </a:prstGeom>
          <a:noFill/>
          <a:ln w="38100">
            <a:solidFill>
              <a:srgbClr val="000099"/>
            </a:solidFill>
            <a:prstDash val="sysDot"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sz="700" dirty="0"/>
          </a:p>
        </p:txBody>
      </p:sp>
      <p:sp>
        <p:nvSpPr>
          <p:cNvPr id="29720" name="Line 34"/>
          <p:cNvSpPr>
            <a:spLocks noChangeShapeType="1"/>
          </p:cNvSpPr>
          <p:nvPr/>
        </p:nvSpPr>
        <p:spPr bwMode="auto">
          <a:xfrm>
            <a:off x="3591683" y="3509703"/>
            <a:ext cx="703862" cy="0"/>
          </a:xfrm>
          <a:prstGeom prst="line">
            <a:avLst/>
          </a:prstGeom>
          <a:noFill/>
          <a:ln w="38100">
            <a:solidFill>
              <a:srgbClr val="000099"/>
            </a:solidFill>
            <a:prstDash val="sysDot"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sz="700" dirty="0"/>
          </a:p>
        </p:txBody>
      </p:sp>
      <p:sp>
        <p:nvSpPr>
          <p:cNvPr id="29721" name="Line 35"/>
          <p:cNvSpPr>
            <a:spLocks noChangeShapeType="1"/>
          </p:cNvSpPr>
          <p:nvPr/>
        </p:nvSpPr>
        <p:spPr bwMode="auto">
          <a:xfrm flipV="1">
            <a:off x="4260501" y="2860479"/>
            <a:ext cx="0" cy="649224"/>
          </a:xfrm>
          <a:prstGeom prst="line">
            <a:avLst/>
          </a:prstGeom>
          <a:noFill/>
          <a:ln w="38100">
            <a:solidFill>
              <a:srgbClr val="000099"/>
            </a:solidFill>
            <a:prstDash val="sysDot"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sz="700" dirty="0"/>
          </a:p>
        </p:txBody>
      </p:sp>
      <p:sp>
        <p:nvSpPr>
          <p:cNvPr id="29722" name="Line 36"/>
          <p:cNvSpPr>
            <a:spLocks noChangeShapeType="1"/>
          </p:cNvSpPr>
          <p:nvPr/>
        </p:nvSpPr>
        <p:spPr bwMode="auto">
          <a:xfrm>
            <a:off x="4295545" y="2909247"/>
            <a:ext cx="560652" cy="0"/>
          </a:xfrm>
          <a:prstGeom prst="line">
            <a:avLst/>
          </a:prstGeom>
          <a:noFill/>
          <a:ln w="38100">
            <a:solidFill>
              <a:srgbClr val="000099"/>
            </a:solidFill>
            <a:prstDash val="sysDot"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sz="700" dirty="0"/>
          </a:p>
        </p:txBody>
      </p:sp>
      <p:sp>
        <p:nvSpPr>
          <p:cNvPr id="29723" name="Line 37"/>
          <p:cNvSpPr>
            <a:spLocks noChangeShapeType="1"/>
          </p:cNvSpPr>
          <p:nvPr/>
        </p:nvSpPr>
        <p:spPr bwMode="auto">
          <a:xfrm flipV="1">
            <a:off x="4804396" y="2196015"/>
            <a:ext cx="0" cy="670560"/>
          </a:xfrm>
          <a:prstGeom prst="line">
            <a:avLst/>
          </a:prstGeom>
          <a:noFill/>
          <a:ln w="38100">
            <a:solidFill>
              <a:srgbClr val="000099"/>
            </a:solidFill>
            <a:prstDash val="sysDot"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sz="700" dirty="0"/>
          </a:p>
        </p:txBody>
      </p:sp>
      <p:sp>
        <p:nvSpPr>
          <p:cNvPr id="29724" name="Line 38"/>
          <p:cNvSpPr>
            <a:spLocks noChangeShapeType="1"/>
          </p:cNvSpPr>
          <p:nvPr/>
        </p:nvSpPr>
        <p:spPr bwMode="auto">
          <a:xfrm>
            <a:off x="4868386" y="2212779"/>
            <a:ext cx="4203367" cy="0"/>
          </a:xfrm>
          <a:prstGeom prst="line">
            <a:avLst/>
          </a:prstGeom>
          <a:noFill/>
          <a:ln w="38100">
            <a:solidFill>
              <a:srgbClr val="000099"/>
            </a:solidFill>
            <a:prstDash val="sysDot"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sz="700" dirty="0"/>
          </a:p>
        </p:txBody>
      </p:sp>
      <p:sp>
        <p:nvSpPr>
          <p:cNvPr id="29725" name="Freeform 43"/>
          <p:cNvSpPr>
            <a:spLocks/>
          </p:cNvSpPr>
          <p:nvPr/>
        </p:nvSpPr>
        <p:spPr bwMode="auto">
          <a:xfrm>
            <a:off x="4856195" y="1572699"/>
            <a:ext cx="4075394" cy="1315212"/>
          </a:xfrm>
          <a:custGeom>
            <a:avLst/>
            <a:gdLst>
              <a:gd name="T0" fmla="*/ 0 w 1392"/>
              <a:gd name="T1" fmla="*/ 487 h 487"/>
              <a:gd name="T2" fmla="*/ 120 w 1392"/>
              <a:gd name="T3" fmla="*/ 367 h 487"/>
              <a:gd name="T4" fmla="*/ 498 w 1392"/>
              <a:gd name="T5" fmla="*/ 121 h 487"/>
              <a:gd name="T6" fmla="*/ 978 w 1392"/>
              <a:gd name="T7" fmla="*/ 19 h 487"/>
              <a:gd name="T8" fmla="*/ 1392 w 1392"/>
              <a:gd name="T9" fmla="*/ 7 h 487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392"/>
              <a:gd name="T16" fmla="*/ 0 h 487"/>
              <a:gd name="T17" fmla="*/ 1392 w 1392"/>
              <a:gd name="T18" fmla="*/ 487 h 487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392" h="487">
                <a:moveTo>
                  <a:pt x="0" y="487"/>
                </a:moveTo>
                <a:cubicBezTo>
                  <a:pt x="20" y="467"/>
                  <a:pt x="37" y="428"/>
                  <a:pt x="120" y="367"/>
                </a:cubicBezTo>
                <a:cubicBezTo>
                  <a:pt x="203" y="306"/>
                  <a:pt x="355" y="179"/>
                  <a:pt x="498" y="121"/>
                </a:cubicBezTo>
                <a:cubicBezTo>
                  <a:pt x="641" y="63"/>
                  <a:pt x="829" y="38"/>
                  <a:pt x="978" y="19"/>
                </a:cubicBezTo>
                <a:cubicBezTo>
                  <a:pt x="1127" y="0"/>
                  <a:pt x="1306" y="9"/>
                  <a:pt x="1392" y="7"/>
                </a:cubicBezTo>
              </a:path>
            </a:pathLst>
          </a:custGeom>
          <a:noFill/>
          <a:ln w="38100" cap="flat" cmpd="sng">
            <a:solidFill>
              <a:schemeClr val="tx1"/>
            </a:solidFill>
            <a:prstDash val="sysDot"/>
            <a:round/>
            <a:headEnd type="none" w="med" len="med"/>
            <a:tailEnd type="none" w="sm" len="sm"/>
          </a:ln>
        </p:spPr>
        <p:txBody>
          <a:bodyPr wrap="none" anchor="ctr"/>
          <a:lstStyle/>
          <a:p>
            <a:endParaRPr lang="en-GB" sz="700" dirty="0"/>
          </a:p>
        </p:txBody>
      </p:sp>
      <p:sp>
        <p:nvSpPr>
          <p:cNvPr id="29726" name="Text Box 44"/>
          <p:cNvSpPr txBox="1">
            <a:spLocks noChangeArrowheads="1"/>
          </p:cNvSpPr>
          <p:nvPr/>
        </p:nvSpPr>
        <p:spPr bwMode="auto">
          <a:xfrm>
            <a:off x="7104897" y="2241739"/>
            <a:ext cx="1826690" cy="30777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1400" dirty="0"/>
              <a:t>Actual demand</a:t>
            </a:r>
          </a:p>
        </p:txBody>
      </p:sp>
      <p:grpSp>
        <p:nvGrpSpPr>
          <p:cNvPr id="29727" name="Group 46"/>
          <p:cNvGrpSpPr>
            <a:grpSpLocks/>
          </p:cNvGrpSpPr>
          <p:nvPr/>
        </p:nvGrpSpPr>
        <p:grpSpPr bwMode="auto">
          <a:xfrm>
            <a:off x="3012747" y="984435"/>
            <a:ext cx="4619287" cy="1639824"/>
            <a:chOff x="1721" y="751"/>
            <a:chExt cx="3032" cy="1076"/>
          </a:xfrm>
        </p:grpSpPr>
        <p:sp>
          <p:nvSpPr>
            <p:cNvPr id="29737" name="Text Box 47"/>
            <p:cNvSpPr txBox="1">
              <a:spLocks noChangeArrowheads="1"/>
            </p:cNvSpPr>
            <p:nvPr/>
          </p:nvSpPr>
          <p:spPr bwMode="auto">
            <a:xfrm>
              <a:off x="3411" y="751"/>
              <a:ext cx="1342" cy="343"/>
            </a:xfrm>
            <a:prstGeom prst="rect">
              <a:avLst/>
            </a:prstGeom>
            <a:noFill/>
            <a:ln w="9525">
              <a:noFill/>
              <a:prstDash val="sysDot"/>
              <a:miter lim="800000"/>
              <a:headEnd type="none" w="sm" len="sm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400" dirty="0"/>
                <a:t>Capacity plan using 800-unit plants</a:t>
              </a:r>
            </a:p>
          </p:txBody>
        </p:sp>
        <p:sp>
          <p:nvSpPr>
            <p:cNvPr id="29738" name="Line 48"/>
            <p:cNvSpPr>
              <a:spLocks noChangeShapeType="1"/>
            </p:cNvSpPr>
            <p:nvPr/>
          </p:nvSpPr>
          <p:spPr bwMode="auto">
            <a:xfrm flipH="1">
              <a:off x="3165" y="935"/>
              <a:ext cx="409" cy="215"/>
            </a:xfrm>
            <a:prstGeom prst="line">
              <a:avLst/>
            </a:prstGeom>
            <a:noFill/>
            <a:ln w="38100">
              <a:solidFill>
                <a:srgbClr val="800080"/>
              </a:solidFill>
              <a:round/>
              <a:headEnd/>
              <a:tailEnd type="triangle" w="lg" len="med"/>
            </a:ln>
          </p:spPr>
          <p:txBody>
            <a:bodyPr wrap="none" anchor="ctr"/>
            <a:lstStyle/>
            <a:p>
              <a:endParaRPr lang="en-GB" sz="700" dirty="0"/>
            </a:p>
          </p:txBody>
        </p:sp>
        <p:sp>
          <p:nvSpPr>
            <p:cNvPr id="29739" name="Line 49"/>
            <p:cNvSpPr>
              <a:spLocks noChangeShapeType="1"/>
            </p:cNvSpPr>
            <p:nvPr/>
          </p:nvSpPr>
          <p:spPr bwMode="auto">
            <a:xfrm>
              <a:off x="2491" y="1489"/>
              <a:ext cx="365" cy="338"/>
            </a:xfrm>
            <a:prstGeom prst="line">
              <a:avLst/>
            </a:prstGeom>
            <a:noFill/>
            <a:ln w="38100">
              <a:solidFill>
                <a:srgbClr val="000099"/>
              </a:solidFill>
              <a:round/>
              <a:headEnd/>
              <a:tailEnd type="triangle" w="lg" len="med"/>
            </a:ln>
          </p:spPr>
          <p:txBody>
            <a:bodyPr wrap="none" anchor="ctr"/>
            <a:lstStyle/>
            <a:p>
              <a:endParaRPr lang="en-GB" sz="700" dirty="0"/>
            </a:p>
          </p:txBody>
        </p:sp>
        <p:sp>
          <p:nvSpPr>
            <p:cNvPr id="29740" name="Text Box 50"/>
            <p:cNvSpPr txBox="1">
              <a:spLocks noChangeArrowheads="1"/>
            </p:cNvSpPr>
            <p:nvPr/>
          </p:nvSpPr>
          <p:spPr bwMode="auto">
            <a:xfrm>
              <a:off x="1721" y="1117"/>
              <a:ext cx="1036" cy="4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400" dirty="0"/>
                <a:t>Capacity plan using 400-unit plants</a:t>
              </a:r>
            </a:p>
          </p:txBody>
        </p:sp>
      </p:grpSp>
      <p:grpSp>
        <p:nvGrpSpPr>
          <p:cNvPr id="29728" name="Group 51"/>
          <p:cNvGrpSpPr>
            <a:grpSpLocks/>
          </p:cNvGrpSpPr>
          <p:nvPr/>
        </p:nvGrpSpPr>
        <p:grpSpPr bwMode="auto">
          <a:xfrm>
            <a:off x="820415" y="1434015"/>
            <a:ext cx="4983406" cy="4311396"/>
            <a:chOff x="282" y="1046"/>
            <a:chExt cx="3271" cy="2829"/>
          </a:xfrm>
        </p:grpSpPr>
        <p:sp>
          <p:nvSpPr>
            <p:cNvPr id="29729" name="Text Box 52"/>
            <p:cNvSpPr txBox="1">
              <a:spLocks noChangeArrowheads="1"/>
            </p:cNvSpPr>
            <p:nvPr/>
          </p:nvSpPr>
          <p:spPr bwMode="auto">
            <a:xfrm>
              <a:off x="417" y="3145"/>
              <a:ext cx="457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US" sz="1400" dirty="0"/>
                <a:t>400</a:t>
              </a:r>
            </a:p>
          </p:txBody>
        </p:sp>
        <p:sp>
          <p:nvSpPr>
            <p:cNvPr id="29730" name="Text Box 53"/>
            <p:cNvSpPr txBox="1">
              <a:spLocks noChangeArrowheads="1"/>
            </p:cNvSpPr>
            <p:nvPr/>
          </p:nvSpPr>
          <p:spPr bwMode="auto">
            <a:xfrm>
              <a:off x="360" y="2713"/>
              <a:ext cx="514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US" sz="1400" dirty="0"/>
                <a:t>800</a:t>
              </a:r>
            </a:p>
          </p:txBody>
        </p:sp>
        <p:sp>
          <p:nvSpPr>
            <p:cNvPr id="29731" name="Text Box 54"/>
            <p:cNvSpPr txBox="1">
              <a:spLocks noChangeArrowheads="1"/>
            </p:cNvSpPr>
            <p:nvPr/>
          </p:nvSpPr>
          <p:spPr bwMode="auto">
            <a:xfrm>
              <a:off x="360" y="2301"/>
              <a:ext cx="514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US" sz="1400" dirty="0"/>
                <a:t>1,200</a:t>
              </a:r>
            </a:p>
          </p:txBody>
        </p:sp>
        <p:sp>
          <p:nvSpPr>
            <p:cNvPr id="29732" name="Text Box 55"/>
            <p:cNvSpPr txBox="1">
              <a:spLocks noChangeArrowheads="1"/>
            </p:cNvSpPr>
            <p:nvPr/>
          </p:nvSpPr>
          <p:spPr bwMode="auto">
            <a:xfrm>
              <a:off x="360" y="1869"/>
              <a:ext cx="514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US" sz="1400" dirty="0"/>
                <a:t>1,600</a:t>
              </a:r>
            </a:p>
          </p:txBody>
        </p:sp>
        <p:sp>
          <p:nvSpPr>
            <p:cNvPr id="29733" name="Text Box 56"/>
            <p:cNvSpPr txBox="1">
              <a:spLocks noChangeArrowheads="1"/>
            </p:cNvSpPr>
            <p:nvPr/>
          </p:nvSpPr>
          <p:spPr bwMode="auto">
            <a:xfrm>
              <a:off x="360" y="1457"/>
              <a:ext cx="514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US" sz="1400" dirty="0"/>
                <a:t>2,000</a:t>
              </a:r>
            </a:p>
          </p:txBody>
        </p:sp>
        <p:sp>
          <p:nvSpPr>
            <p:cNvPr id="29734" name="Text Box 57"/>
            <p:cNvSpPr txBox="1">
              <a:spLocks noChangeArrowheads="1"/>
            </p:cNvSpPr>
            <p:nvPr/>
          </p:nvSpPr>
          <p:spPr bwMode="auto">
            <a:xfrm>
              <a:off x="360" y="1046"/>
              <a:ext cx="514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US" sz="1400" dirty="0"/>
                <a:t>2,400</a:t>
              </a:r>
            </a:p>
          </p:txBody>
        </p:sp>
        <p:sp>
          <p:nvSpPr>
            <p:cNvPr id="29735" name="Text Box 58"/>
            <p:cNvSpPr txBox="1">
              <a:spLocks noChangeArrowheads="1"/>
            </p:cNvSpPr>
            <p:nvPr/>
          </p:nvSpPr>
          <p:spPr bwMode="auto">
            <a:xfrm rot="16200000">
              <a:off x="-378" y="2140"/>
              <a:ext cx="1521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400" dirty="0"/>
                <a:t>Volume (units/week)</a:t>
              </a:r>
            </a:p>
          </p:txBody>
        </p:sp>
        <p:sp>
          <p:nvSpPr>
            <p:cNvPr id="29736" name="Text Box 59"/>
            <p:cNvSpPr txBox="1">
              <a:spLocks noChangeArrowheads="1"/>
            </p:cNvSpPr>
            <p:nvPr/>
          </p:nvSpPr>
          <p:spPr bwMode="auto">
            <a:xfrm>
              <a:off x="2639" y="3673"/>
              <a:ext cx="914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400" dirty="0"/>
                <a:t>Time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ChangeArrowheads="1"/>
          </p:cNvSpPr>
          <p:nvPr/>
        </p:nvSpPr>
        <p:spPr bwMode="auto">
          <a:xfrm>
            <a:off x="417381" y="2198465"/>
            <a:ext cx="1621905" cy="1527175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 type="none" w="sm" len="sm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pPr eaLnBrk="0" hangingPunct="0">
              <a:defRPr/>
            </a:pPr>
            <a:endParaRPr lang="en-GB" dirty="0">
              <a:latin typeface="Arial" charset="0"/>
            </a:endParaRPr>
          </a:p>
        </p:txBody>
      </p:sp>
      <p:sp>
        <p:nvSpPr>
          <p:cNvPr id="30724" name="Text Box 3"/>
          <p:cNvSpPr txBox="1">
            <a:spLocks noChangeArrowheads="1"/>
          </p:cNvSpPr>
          <p:nvPr/>
        </p:nvSpPr>
        <p:spPr bwMode="auto">
          <a:xfrm>
            <a:off x="345967" y="2309590"/>
            <a:ext cx="1712363" cy="1348061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r" eaLnBrk="0" hangingPunct="0">
              <a:lnSpc>
                <a:spcPct val="85000"/>
              </a:lnSpc>
            </a:pPr>
            <a:r>
              <a:rPr lang="en-US" sz="1600" dirty="0"/>
              <a:t>Current capacity</a:t>
            </a:r>
          </a:p>
          <a:p>
            <a:pPr algn="r" eaLnBrk="0" hangingPunct="0">
              <a:lnSpc>
                <a:spcPct val="85000"/>
              </a:lnSpc>
            </a:pPr>
            <a:r>
              <a:rPr lang="en-US" sz="1600" dirty="0"/>
              <a:t>= 1,010 units</a:t>
            </a:r>
          </a:p>
          <a:p>
            <a:pPr algn="r" eaLnBrk="0" hangingPunct="0">
              <a:lnSpc>
                <a:spcPct val="85000"/>
              </a:lnSpc>
            </a:pPr>
            <a:endParaRPr lang="en-US" sz="1600" dirty="0"/>
          </a:p>
          <a:p>
            <a:pPr algn="r" eaLnBrk="0" hangingPunct="0">
              <a:lnSpc>
                <a:spcPct val="85000"/>
              </a:lnSpc>
            </a:pPr>
            <a:r>
              <a:rPr lang="en-US" sz="1600" dirty="0"/>
              <a:t>Required new capacity</a:t>
            </a:r>
          </a:p>
          <a:p>
            <a:pPr algn="r" eaLnBrk="0" hangingPunct="0">
              <a:lnSpc>
                <a:spcPct val="85000"/>
              </a:lnSpc>
            </a:pPr>
            <a:r>
              <a:rPr lang="en-US" sz="1600" dirty="0"/>
              <a:t>=1,800 units</a:t>
            </a:r>
          </a:p>
        </p:txBody>
      </p:sp>
      <p:sp>
        <p:nvSpPr>
          <p:cNvPr id="95236" name="Rectangle 4"/>
          <p:cNvSpPr>
            <a:spLocks noChangeArrowheads="1"/>
          </p:cNvSpPr>
          <p:nvPr/>
        </p:nvSpPr>
        <p:spPr bwMode="auto">
          <a:xfrm>
            <a:off x="2623299" y="2190528"/>
            <a:ext cx="1621905" cy="1525587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 type="none" w="sm" len="sm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pPr eaLnBrk="0" hangingPunct="0">
              <a:defRPr/>
            </a:pPr>
            <a:endParaRPr lang="en-GB" dirty="0">
              <a:latin typeface="Arial" charset="0"/>
            </a:endParaRPr>
          </a:p>
        </p:txBody>
      </p:sp>
      <p:sp>
        <p:nvSpPr>
          <p:cNvPr id="30728" name="Text Box 5"/>
          <p:cNvSpPr txBox="1">
            <a:spLocks noChangeArrowheads="1"/>
          </p:cNvSpPr>
          <p:nvPr/>
        </p:nvSpPr>
        <p:spPr bwMode="auto">
          <a:xfrm>
            <a:off x="2558230" y="2303239"/>
            <a:ext cx="1718712" cy="1348061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r" eaLnBrk="0" hangingPunct="0">
              <a:lnSpc>
                <a:spcPct val="85000"/>
              </a:lnSpc>
            </a:pPr>
            <a:r>
              <a:rPr lang="en-US" sz="1600" dirty="0"/>
              <a:t>Current capacity</a:t>
            </a:r>
          </a:p>
          <a:p>
            <a:pPr algn="r" eaLnBrk="0" hangingPunct="0">
              <a:lnSpc>
                <a:spcPct val="85000"/>
              </a:lnSpc>
            </a:pPr>
            <a:r>
              <a:rPr lang="en-US" sz="1600" dirty="0"/>
              <a:t>= 1,000 units</a:t>
            </a:r>
          </a:p>
          <a:p>
            <a:pPr algn="r" eaLnBrk="0" hangingPunct="0">
              <a:lnSpc>
                <a:spcPct val="85000"/>
              </a:lnSpc>
            </a:pPr>
            <a:endParaRPr lang="en-US" sz="1600" dirty="0"/>
          </a:p>
          <a:p>
            <a:pPr algn="r" eaLnBrk="0" hangingPunct="0">
              <a:lnSpc>
                <a:spcPct val="85000"/>
              </a:lnSpc>
            </a:pPr>
            <a:r>
              <a:rPr lang="en-US" sz="1600" dirty="0"/>
              <a:t>Required new capacity</a:t>
            </a:r>
          </a:p>
          <a:p>
            <a:pPr algn="r" eaLnBrk="0" hangingPunct="0">
              <a:lnSpc>
                <a:spcPct val="85000"/>
              </a:lnSpc>
            </a:pPr>
            <a:r>
              <a:rPr lang="en-US" sz="1600" dirty="0"/>
              <a:t>=1,800 units</a:t>
            </a:r>
          </a:p>
        </p:txBody>
      </p:sp>
      <p:sp>
        <p:nvSpPr>
          <p:cNvPr id="95238" name="Rectangle 6"/>
          <p:cNvSpPr>
            <a:spLocks noChangeArrowheads="1"/>
          </p:cNvSpPr>
          <p:nvPr/>
        </p:nvSpPr>
        <p:spPr bwMode="auto">
          <a:xfrm>
            <a:off x="5013308" y="2198465"/>
            <a:ext cx="1621905" cy="1527175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 type="none" w="sm" len="sm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pPr eaLnBrk="0" hangingPunct="0">
              <a:defRPr/>
            </a:pPr>
            <a:endParaRPr lang="en-GB" dirty="0">
              <a:latin typeface="Arial" charset="0"/>
            </a:endParaRPr>
          </a:p>
        </p:txBody>
      </p:sp>
      <p:sp>
        <p:nvSpPr>
          <p:cNvPr id="30732" name="Text Box 7"/>
          <p:cNvSpPr txBox="1">
            <a:spLocks noChangeArrowheads="1"/>
          </p:cNvSpPr>
          <p:nvPr/>
        </p:nvSpPr>
        <p:spPr bwMode="auto">
          <a:xfrm>
            <a:off x="4806997" y="2309586"/>
            <a:ext cx="1839322" cy="13398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r" eaLnBrk="0" hangingPunct="0">
              <a:lnSpc>
                <a:spcPct val="85000"/>
              </a:lnSpc>
            </a:pPr>
            <a:r>
              <a:rPr lang="en-US" sz="1600" dirty="0"/>
              <a:t>Current capacity</a:t>
            </a:r>
          </a:p>
          <a:p>
            <a:pPr algn="r" eaLnBrk="0" hangingPunct="0">
              <a:lnSpc>
                <a:spcPct val="85000"/>
              </a:lnSpc>
            </a:pPr>
            <a:r>
              <a:rPr lang="en-US" sz="1600" dirty="0"/>
              <a:t>= 900 units</a:t>
            </a:r>
          </a:p>
          <a:p>
            <a:pPr algn="r" eaLnBrk="0" hangingPunct="0">
              <a:lnSpc>
                <a:spcPct val="85000"/>
              </a:lnSpc>
            </a:pPr>
            <a:endParaRPr lang="en-US" sz="1600" dirty="0"/>
          </a:p>
          <a:p>
            <a:pPr algn="r" eaLnBrk="0" hangingPunct="0">
              <a:lnSpc>
                <a:spcPct val="85000"/>
              </a:lnSpc>
            </a:pPr>
            <a:r>
              <a:rPr lang="en-US" sz="1600" dirty="0"/>
              <a:t>Required new capacity</a:t>
            </a:r>
          </a:p>
          <a:p>
            <a:pPr algn="r" eaLnBrk="0" hangingPunct="0">
              <a:lnSpc>
                <a:spcPct val="85000"/>
              </a:lnSpc>
            </a:pPr>
            <a:r>
              <a:rPr lang="en-US" sz="1600" dirty="0"/>
              <a:t>=1,800 units</a:t>
            </a:r>
          </a:p>
        </p:txBody>
      </p:sp>
      <p:sp>
        <p:nvSpPr>
          <p:cNvPr id="95240" name="Rectangle 8"/>
          <p:cNvSpPr>
            <a:spLocks noChangeArrowheads="1"/>
          </p:cNvSpPr>
          <p:nvPr/>
        </p:nvSpPr>
        <p:spPr bwMode="auto">
          <a:xfrm>
            <a:off x="7223986" y="2190528"/>
            <a:ext cx="1621905" cy="1527175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 type="none" w="sm" len="sm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pPr eaLnBrk="0" hangingPunct="0">
              <a:defRPr/>
            </a:pPr>
            <a:endParaRPr lang="en-GB" dirty="0">
              <a:latin typeface="Arial" charset="0"/>
            </a:endParaRPr>
          </a:p>
        </p:txBody>
      </p:sp>
      <p:sp>
        <p:nvSpPr>
          <p:cNvPr id="30736" name="Text Box 9"/>
          <p:cNvSpPr txBox="1">
            <a:spLocks noChangeArrowheads="1"/>
          </p:cNvSpPr>
          <p:nvPr/>
        </p:nvSpPr>
        <p:spPr bwMode="auto">
          <a:xfrm>
            <a:off x="7184310" y="2303240"/>
            <a:ext cx="1698081" cy="1348061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r" eaLnBrk="0" hangingPunct="0">
              <a:lnSpc>
                <a:spcPct val="85000"/>
              </a:lnSpc>
            </a:pPr>
            <a:r>
              <a:rPr lang="en-US" sz="1600" dirty="0"/>
              <a:t>Current capacity</a:t>
            </a:r>
          </a:p>
          <a:p>
            <a:pPr algn="r" eaLnBrk="0" hangingPunct="0">
              <a:lnSpc>
                <a:spcPct val="85000"/>
              </a:lnSpc>
            </a:pPr>
            <a:r>
              <a:rPr lang="en-US" sz="1600" dirty="0"/>
              <a:t>=1,100 units</a:t>
            </a:r>
          </a:p>
          <a:p>
            <a:pPr algn="r" eaLnBrk="0" hangingPunct="0">
              <a:lnSpc>
                <a:spcPct val="85000"/>
              </a:lnSpc>
            </a:pPr>
            <a:endParaRPr lang="en-US" sz="1600" dirty="0"/>
          </a:p>
          <a:p>
            <a:pPr algn="r" eaLnBrk="0" hangingPunct="0">
              <a:lnSpc>
                <a:spcPct val="85000"/>
              </a:lnSpc>
            </a:pPr>
            <a:r>
              <a:rPr lang="en-US" sz="1600" dirty="0"/>
              <a:t>Required new capacity</a:t>
            </a:r>
          </a:p>
          <a:p>
            <a:pPr algn="r" eaLnBrk="0" hangingPunct="0">
              <a:lnSpc>
                <a:spcPct val="85000"/>
              </a:lnSpc>
            </a:pPr>
            <a:r>
              <a:rPr lang="en-US" sz="1600" dirty="0"/>
              <a:t>=1,800 units</a:t>
            </a:r>
          </a:p>
        </p:txBody>
      </p:sp>
      <p:sp>
        <p:nvSpPr>
          <p:cNvPr id="30737" name="Line 10"/>
          <p:cNvSpPr>
            <a:spLocks noChangeShapeType="1"/>
          </p:cNvSpPr>
          <p:nvPr/>
        </p:nvSpPr>
        <p:spPr bwMode="auto">
          <a:xfrm>
            <a:off x="434835" y="3924078"/>
            <a:ext cx="0" cy="141922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0738" name="Line 11"/>
          <p:cNvSpPr>
            <a:spLocks noChangeShapeType="1"/>
          </p:cNvSpPr>
          <p:nvPr/>
        </p:nvSpPr>
        <p:spPr bwMode="auto">
          <a:xfrm>
            <a:off x="434838" y="5317899"/>
            <a:ext cx="1731408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0739" name="Text Box 12"/>
          <p:cNvSpPr txBox="1">
            <a:spLocks noChangeArrowheads="1"/>
          </p:cNvSpPr>
          <p:nvPr/>
        </p:nvSpPr>
        <p:spPr bwMode="auto">
          <a:xfrm>
            <a:off x="252332" y="5270276"/>
            <a:ext cx="2063089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600" dirty="0"/>
              <a:t>Capacity increment</a:t>
            </a:r>
          </a:p>
        </p:txBody>
      </p:sp>
      <p:sp>
        <p:nvSpPr>
          <p:cNvPr id="30740" name="Text Box 13"/>
          <p:cNvSpPr txBox="1">
            <a:spLocks noChangeArrowheads="1"/>
          </p:cNvSpPr>
          <p:nvPr/>
        </p:nvSpPr>
        <p:spPr bwMode="auto">
          <a:xfrm rot="-5400000">
            <a:off x="-623190" y="4498541"/>
            <a:ext cx="1858963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600" dirty="0"/>
              <a:t>Operating cost</a:t>
            </a:r>
          </a:p>
        </p:txBody>
      </p:sp>
      <p:sp>
        <p:nvSpPr>
          <p:cNvPr id="30741" name="Freeform 14"/>
          <p:cNvSpPr>
            <a:spLocks/>
          </p:cNvSpPr>
          <p:nvPr/>
        </p:nvSpPr>
        <p:spPr bwMode="auto">
          <a:xfrm>
            <a:off x="564969" y="4684486"/>
            <a:ext cx="1455271" cy="141288"/>
          </a:xfrm>
          <a:custGeom>
            <a:avLst/>
            <a:gdLst>
              <a:gd name="T0" fmla="*/ 0 w 474"/>
              <a:gd name="T1" fmla="*/ 0 h 40"/>
              <a:gd name="T2" fmla="*/ 144 w 474"/>
              <a:gd name="T3" fmla="*/ 36 h 40"/>
              <a:gd name="T4" fmla="*/ 474 w 474"/>
              <a:gd name="T5" fmla="*/ 24 h 40"/>
              <a:gd name="T6" fmla="*/ 0 60000 65536"/>
              <a:gd name="T7" fmla="*/ 0 60000 65536"/>
              <a:gd name="T8" fmla="*/ 0 60000 65536"/>
              <a:gd name="T9" fmla="*/ 0 w 474"/>
              <a:gd name="T10" fmla="*/ 0 h 40"/>
              <a:gd name="T11" fmla="*/ 474 w 474"/>
              <a:gd name="T12" fmla="*/ 40 h 4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474" h="40">
                <a:moveTo>
                  <a:pt x="0" y="0"/>
                </a:moveTo>
                <a:cubicBezTo>
                  <a:pt x="24" y="6"/>
                  <a:pt x="65" y="32"/>
                  <a:pt x="144" y="36"/>
                </a:cubicBezTo>
                <a:cubicBezTo>
                  <a:pt x="223" y="40"/>
                  <a:pt x="405" y="26"/>
                  <a:pt x="474" y="24"/>
                </a:cubicBezTo>
              </a:path>
            </a:pathLst>
          </a:custGeom>
          <a:noFill/>
          <a:ln w="38100" cap="flat" cmpd="sng">
            <a:solidFill>
              <a:srgbClr val="800080"/>
            </a:solidFill>
            <a:prstDash val="solid"/>
            <a:round/>
            <a:headEnd type="none" w="med" len="med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0742" name="Line 15"/>
          <p:cNvSpPr>
            <a:spLocks noChangeShapeType="1"/>
          </p:cNvSpPr>
          <p:nvPr/>
        </p:nvSpPr>
        <p:spPr bwMode="auto">
          <a:xfrm>
            <a:off x="2794692" y="3924078"/>
            <a:ext cx="0" cy="141922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0743" name="Line 16"/>
          <p:cNvSpPr>
            <a:spLocks noChangeShapeType="1"/>
          </p:cNvSpPr>
          <p:nvPr/>
        </p:nvSpPr>
        <p:spPr bwMode="auto">
          <a:xfrm>
            <a:off x="2793105" y="5317899"/>
            <a:ext cx="1680624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0744" name="Text Box 17"/>
          <p:cNvSpPr txBox="1">
            <a:spLocks noChangeArrowheads="1"/>
          </p:cNvSpPr>
          <p:nvPr/>
        </p:nvSpPr>
        <p:spPr bwMode="auto">
          <a:xfrm>
            <a:off x="2694712" y="5270276"/>
            <a:ext cx="2063089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600" dirty="0"/>
              <a:t>Capacity increment</a:t>
            </a:r>
          </a:p>
        </p:txBody>
      </p:sp>
      <p:sp>
        <p:nvSpPr>
          <p:cNvPr id="30745" name="Text Box 18"/>
          <p:cNvSpPr txBox="1">
            <a:spLocks noChangeArrowheads="1"/>
          </p:cNvSpPr>
          <p:nvPr/>
        </p:nvSpPr>
        <p:spPr bwMode="auto">
          <a:xfrm rot="-5400000">
            <a:off x="1730317" y="4496953"/>
            <a:ext cx="1858962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600" dirty="0"/>
              <a:t>Operating cost</a:t>
            </a:r>
          </a:p>
        </p:txBody>
      </p:sp>
      <p:sp>
        <p:nvSpPr>
          <p:cNvPr id="30746" name="Line 19"/>
          <p:cNvSpPr>
            <a:spLocks noChangeShapeType="1"/>
          </p:cNvSpPr>
          <p:nvPr/>
        </p:nvSpPr>
        <p:spPr bwMode="auto">
          <a:xfrm>
            <a:off x="5173591" y="3924078"/>
            <a:ext cx="0" cy="141922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0747" name="Line 20"/>
          <p:cNvSpPr>
            <a:spLocks noChangeShapeType="1"/>
          </p:cNvSpPr>
          <p:nvPr/>
        </p:nvSpPr>
        <p:spPr bwMode="auto">
          <a:xfrm>
            <a:off x="5173593" y="5317899"/>
            <a:ext cx="1679037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0748" name="Text Box 21"/>
          <p:cNvSpPr txBox="1">
            <a:spLocks noChangeArrowheads="1"/>
          </p:cNvSpPr>
          <p:nvPr/>
        </p:nvSpPr>
        <p:spPr bwMode="auto">
          <a:xfrm>
            <a:off x="4989501" y="5270276"/>
            <a:ext cx="2063089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600" dirty="0"/>
              <a:t>Capacity increment</a:t>
            </a:r>
          </a:p>
        </p:txBody>
      </p:sp>
      <p:sp>
        <p:nvSpPr>
          <p:cNvPr id="30749" name="Text Box 22"/>
          <p:cNvSpPr txBox="1">
            <a:spLocks noChangeArrowheads="1"/>
          </p:cNvSpPr>
          <p:nvPr/>
        </p:nvSpPr>
        <p:spPr bwMode="auto">
          <a:xfrm rot="-5400000">
            <a:off x="4080651" y="4496953"/>
            <a:ext cx="1858962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600" dirty="0"/>
              <a:t>Operating cost</a:t>
            </a:r>
          </a:p>
        </p:txBody>
      </p:sp>
      <p:sp>
        <p:nvSpPr>
          <p:cNvPr id="30750" name="Line 23"/>
          <p:cNvSpPr>
            <a:spLocks noChangeShapeType="1"/>
          </p:cNvSpPr>
          <p:nvPr/>
        </p:nvSpPr>
        <p:spPr bwMode="auto">
          <a:xfrm>
            <a:off x="7550904" y="3924078"/>
            <a:ext cx="0" cy="1417637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0751" name="Line 24"/>
          <p:cNvSpPr>
            <a:spLocks noChangeShapeType="1"/>
          </p:cNvSpPr>
          <p:nvPr/>
        </p:nvSpPr>
        <p:spPr bwMode="auto">
          <a:xfrm>
            <a:off x="7550906" y="5317899"/>
            <a:ext cx="1679037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0752" name="Text Box 25"/>
          <p:cNvSpPr txBox="1">
            <a:spLocks noChangeArrowheads="1"/>
          </p:cNvSpPr>
          <p:nvPr/>
        </p:nvSpPr>
        <p:spPr bwMode="auto">
          <a:xfrm>
            <a:off x="7365229" y="5270276"/>
            <a:ext cx="2064675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600" dirty="0"/>
              <a:t>Capacity increment</a:t>
            </a:r>
          </a:p>
        </p:txBody>
      </p:sp>
      <p:sp>
        <p:nvSpPr>
          <p:cNvPr id="30753" name="Text Box 26"/>
          <p:cNvSpPr txBox="1">
            <a:spLocks noChangeArrowheads="1"/>
          </p:cNvSpPr>
          <p:nvPr/>
        </p:nvSpPr>
        <p:spPr bwMode="auto">
          <a:xfrm rot="-5400000">
            <a:off x="6464311" y="4484253"/>
            <a:ext cx="1855788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600" dirty="0"/>
              <a:t>Operating cost</a:t>
            </a:r>
          </a:p>
        </p:txBody>
      </p:sp>
      <p:sp>
        <p:nvSpPr>
          <p:cNvPr id="30754" name="Freeform 27"/>
          <p:cNvSpPr>
            <a:spLocks/>
          </p:cNvSpPr>
          <p:nvPr/>
        </p:nvSpPr>
        <p:spPr bwMode="auto">
          <a:xfrm>
            <a:off x="2924825" y="4389211"/>
            <a:ext cx="1529860" cy="615950"/>
          </a:xfrm>
          <a:custGeom>
            <a:avLst/>
            <a:gdLst>
              <a:gd name="T0" fmla="*/ 0 w 498"/>
              <a:gd name="T1" fmla="*/ 0 h 175"/>
              <a:gd name="T2" fmla="*/ 102 w 498"/>
              <a:gd name="T3" fmla="*/ 108 h 175"/>
              <a:gd name="T4" fmla="*/ 264 w 498"/>
              <a:gd name="T5" fmla="*/ 168 h 175"/>
              <a:gd name="T6" fmla="*/ 390 w 498"/>
              <a:gd name="T7" fmla="*/ 150 h 175"/>
              <a:gd name="T8" fmla="*/ 498 w 498"/>
              <a:gd name="T9" fmla="*/ 114 h 175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498"/>
              <a:gd name="T16" fmla="*/ 0 h 175"/>
              <a:gd name="T17" fmla="*/ 498 w 498"/>
              <a:gd name="T18" fmla="*/ 175 h 175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498" h="175">
                <a:moveTo>
                  <a:pt x="0" y="0"/>
                </a:moveTo>
                <a:cubicBezTo>
                  <a:pt x="18" y="18"/>
                  <a:pt x="58" y="80"/>
                  <a:pt x="102" y="108"/>
                </a:cubicBezTo>
                <a:cubicBezTo>
                  <a:pt x="146" y="136"/>
                  <a:pt x="216" y="161"/>
                  <a:pt x="264" y="168"/>
                </a:cubicBezTo>
                <a:cubicBezTo>
                  <a:pt x="312" y="175"/>
                  <a:pt x="351" y="159"/>
                  <a:pt x="390" y="150"/>
                </a:cubicBezTo>
                <a:cubicBezTo>
                  <a:pt x="429" y="141"/>
                  <a:pt x="476" y="121"/>
                  <a:pt x="498" y="114"/>
                </a:cubicBezTo>
              </a:path>
            </a:pathLst>
          </a:custGeom>
          <a:noFill/>
          <a:ln w="38100" cap="flat" cmpd="sng">
            <a:solidFill>
              <a:srgbClr val="800080"/>
            </a:solidFill>
            <a:prstDash val="solid"/>
            <a:round/>
            <a:headEnd type="none" w="med" len="med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0755" name="Line 28"/>
          <p:cNvSpPr>
            <a:spLocks noChangeShapeType="1"/>
          </p:cNvSpPr>
          <p:nvPr/>
        </p:nvSpPr>
        <p:spPr bwMode="auto">
          <a:xfrm>
            <a:off x="3772279" y="4976586"/>
            <a:ext cx="0" cy="338138"/>
          </a:xfrm>
          <a:prstGeom prst="line">
            <a:avLst/>
          </a:prstGeom>
          <a:noFill/>
          <a:ln w="25400">
            <a:solidFill>
              <a:srgbClr val="000099"/>
            </a:solidFill>
            <a:prstDash val="dash"/>
            <a:round/>
            <a:headEnd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0756" name="Freeform 29"/>
          <p:cNvSpPr>
            <a:spLocks/>
          </p:cNvSpPr>
          <p:nvPr/>
        </p:nvSpPr>
        <p:spPr bwMode="auto">
          <a:xfrm>
            <a:off x="3773866" y="4382861"/>
            <a:ext cx="3174" cy="522288"/>
          </a:xfrm>
          <a:custGeom>
            <a:avLst/>
            <a:gdLst>
              <a:gd name="T0" fmla="*/ 2 w 2"/>
              <a:gd name="T1" fmla="*/ 0 h 329"/>
              <a:gd name="T2" fmla="*/ 0 w 2"/>
              <a:gd name="T3" fmla="*/ 329 h 329"/>
              <a:gd name="T4" fmla="*/ 0 60000 65536"/>
              <a:gd name="T5" fmla="*/ 0 60000 65536"/>
              <a:gd name="T6" fmla="*/ 0 w 2"/>
              <a:gd name="T7" fmla="*/ 0 h 329"/>
              <a:gd name="T8" fmla="*/ 2 w 2"/>
              <a:gd name="T9" fmla="*/ 329 h 329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" h="329">
                <a:moveTo>
                  <a:pt x="2" y="0"/>
                </a:moveTo>
                <a:lnTo>
                  <a:pt x="0" y="329"/>
                </a:lnTo>
              </a:path>
            </a:pathLst>
          </a:custGeom>
          <a:noFill/>
          <a:ln w="38100">
            <a:solidFill>
              <a:srgbClr val="000099"/>
            </a:solidFill>
            <a:round/>
            <a:headEnd/>
            <a:tailEnd type="triangle" w="lg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0757" name="Text Box 30"/>
          <p:cNvSpPr txBox="1">
            <a:spLocks noChangeArrowheads="1"/>
          </p:cNvSpPr>
          <p:nvPr/>
        </p:nvSpPr>
        <p:spPr bwMode="auto">
          <a:xfrm>
            <a:off x="3253651" y="4117749"/>
            <a:ext cx="1016624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lang="en-US" sz="1600" dirty="0"/>
              <a:t>800 units</a:t>
            </a:r>
          </a:p>
        </p:txBody>
      </p:sp>
      <p:sp>
        <p:nvSpPr>
          <p:cNvPr id="30758" name="Freeform 31"/>
          <p:cNvSpPr>
            <a:spLocks/>
          </p:cNvSpPr>
          <p:nvPr/>
        </p:nvSpPr>
        <p:spPr bwMode="auto">
          <a:xfrm>
            <a:off x="5338640" y="4008215"/>
            <a:ext cx="1401314" cy="1025525"/>
          </a:xfrm>
          <a:custGeom>
            <a:avLst/>
            <a:gdLst>
              <a:gd name="T0" fmla="*/ 0 w 456"/>
              <a:gd name="T1" fmla="*/ 0 h 291"/>
              <a:gd name="T2" fmla="*/ 78 w 456"/>
              <a:gd name="T3" fmla="*/ 222 h 291"/>
              <a:gd name="T4" fmla="*/ 234 w 456"/>
              <a:gd name="T5" fmla="*/ 288 h 291"/>
              <a:gd name="T6" fmla="*/ 378 w 456"/>
              <a:gd name="T7" fmla="*/ 240 h 291"/>
              <a:gd name="T8" fmla="*/ 456 w 456"/>
              <a:gd name="T9" fmla="*/ 144 h 291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456"/>
              <a:gd name="T16" fmla="*/ 0 h 291"/>
              <a:gd name="T17" fmla="*/ 456 w 456"/>
              <a:gd name="T18" fmla="*/ 291 h 291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456" h="291">
                <a:moveTo>
                  <a:pt x="0" y="0"/>
                </a:moveTo>
                <a:cubicBezTo>
                  <a:pt x="13" y="37"/>
                  <a:pt x="39" y="174"/>
                  <a:pt x="78" y="222"/>
                </a:cubicBezTo>
                <a:cubicBezTo>
                  <a:pt x="117" y="270"/>
                  <a:pt x="184" y="285"/>
                  <a:pt x="234" y="288"/>
                </a:cubicBezTo>
                <a:cubicBezTo>
                  <a:pt x="284" y="291"/>
                  <a:pt x="341" y="264"/>
                  <a:pt x="378" y="240"/>
                </a:cubicBezTo>
                <a:cubicBezTo>
                  <a:pt x="415" y="216"/>
                  <a:pt x="440" y="164"/>
                  <a:pt x="456" y="144"/>
                </a:cubicBezTo>
              </a:path>
            </a:pathLst>
          </a:custGeom>
          <a:noFill/>
          <a:ln w="38100" cap="flat" cmpd="sng">
            <a:solidFill>
              <a:srgbClr val="800080"/>
            </a:solidFill>
            <a:prstDash val="solid"/>
            <a:round/>
            <a:headEnd type="none" w="med" len="med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0759" name="Line 32"/>
          <p:cNvSpPr>
            <a:spLocks noChangeShapeType="1"/>
          </p:cNvSpPr>
          <p:nvPr/>
        </p:nvSpPr>
        <p:spPr bwMode="auto">
          <a:xfrm>
            <a:off x="6057546" y="5005161"/>
            <a:ext cx="0" cy="338138"/>
          </a:xfrm>
          <a:prstGeom prst="line">
            <a:avLst/>
          </a:prstGeom>
          <a:noFill/>
          <a:ln w="25400">
            <a:solidFill>
              <a:srgbClr val="000099"/>
            </a:solidFill>
            <a:prstDash val="dash"/>
            <a:round/>
            <a:headEnd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0760" name="Freeform 33"/>
          <p:cNvSpPr>
            <a:spLocks/>
          </p:cNvSpPr>
          <p:nvPr/>
        </p:nvSpPr>
        <p:spPr bwMode="auto">
          <a:xfrm>
            <a:off x="6046436" y="4382865"/>
            <a:ext cx="14284" cy="525463"/>
          </a:xfrm>
          <a:custGeom>
            <a:avLst/>
            <a:gdLst>
              <a:gd name="T0" fmla="*/ 9 w 9"/>
              <a:gd name="T1" fmla="*/ 0 h 331"/>
              <a:gd name="T2" fmla="*/ 0 w 9"/>
              <a:gd name="T3" fmla="*/ 331 h 331"/>
              <a:gd name="T4" fmla="*/ 0 60000 65536"/>
              <a:gd name="T5" fmla="*/ 0 60000 65536"/>
              <a:gd name="T6" fmla="*/ 0 w 9"/>
              <a:gd name="T7" fmla="*/ 0 h 331"/>
              <a:gd name="T8" fmla="*/ 9 w 9"/>
              <a:gd name="T9" fmla="*/ 331 h 33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9" h="331">
                <a:moveTo>
                  <a:pt x="9" y="0"/>
                </a:moveTo>
                <a:lnTo>
                  <a:pt x="0" y="331"/>
                </a:lnTo>
              </a:path>
            </a:pathLst>
          </a:custGeom>
          <a:noFill/>
          <a:ln w="38100">
            <a:solidFill>
              <a:srgbClr val="000099"/>
            </a:solidFill>
            <a:round/>
            <a:headEnd/>
            <a:tailEnd type="triangle" w="lg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0761" name="Text Box 34"/>
          <p:cNvSpPr txBox="1">
            <a:spLocks noChangeArrowheads="1"/>
          </p:cNvSpPr>
          <p:nvPr/>
        </p:nvSpPr>
        <p:spPr bwMode="auto">
          <a:xfrm>
            <a:off x="5557962" y="4120924"/>
            <a:ext cx="1016624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lang="en-US" sz="1600" dirty="0"/>
              <a:t>600 units</a:t>
            </a:r>
          </a:p>
        </p:txBody>
      </p:sp>
      <p:sp>
        <p:nvSpPr>
          <p:cNvPr id="30762" name="Freeform 35"/>
          <p:cNvSpPr>
            <a:spLocks/>
          </p:cNvSpPr>
          <p:nvPr/>
        </p:nvSpPr>
        <p:spPr bwMode="auto">
          <a:xfrm>
            <a:off x="7679453" y="4262211"/>
            <a:ext cx="1455270" cy="141288"/>
          </a:xfrm>
          <a:custGeom>
            <a:avLst/>
            <a:gdLst>
              <a:gd name="T0" fmla="*/ 0 w 474"/>
              <a:gd name="T1" fmla="*/ 0 h 40"/>
              <a:gd name="T2" fmla="*/ 144 w 474"/>
              <a:gd name="T3" fmla="*/ 36 h 40"/>
              <a:gd name="T4" fmla="*/ 474 w 474"/>
              <a:gd name="T5" fmla="*/ 24 h 40"/>
              <a:gd name="T6" fmla="*/ 0 60000 65536"/>
              <a:gd name="T7" fmla="*/ 0 60000 65536"/>
              <a:gd name="T8" fmla="*/ 0 60000 65536"/>
              <a:gd name="T9" fmla="*/ 0 w 474"/>
              <a:gd name="T10" fmla="*/ 0 h 40"/>
              <a:gd name="T11" fmla="*/ 474 w 474"/>
              <a:gd name="T12" fmla="*/ 40 h 4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474" h="40">
                <a:moveTo>
                  <a:pt x="0" y="0"/>
                </a:moveTo>
                <a:cubicBezTo>
                  <a:pt x="24" y="6"/>
                  <a:pt x="65" y="32"/>
                  <a:pt x="144" y="36"/>
                </a:cubicBezTo>
                <a:cubicBezTo>
                  <a:pt x="223" y="40"/>
                  <a:pt x="405" y="26"/>
                  <a:pt x="474" y="24"/>
                </a:cubicBezTo>
              </a:path>
            </a:pathLst>
          </a:custGeom>
          <a:noFill/>
          <a:ln w="38100" cap="flat" cmpd="sng">
            <a:solidFill>
              <a:srgbClr val="800080"/>
            </a:solidFill>
            <a:prstDash val="solid"/>
            <a:round/>
            <a:headEnd type="none" w="med" len="med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0763" name="Text Box 36"/>
          <p:cNvSpPr txBox="1">
            <a:spLocks noChangeArrowheads="1"/>
          </p:cNvSpPr>
          <p:nvPr/>
        </p:nvSpPr>
        <p:spPr bwMode="auto">
          <a:xfrm>
            <a:off x="445945" y="1584101"/>
            <a:ext cx="1504468" cy="58102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600" dirty="0"/>
              <a:t>Parts manufacture</a:t>
            </a:r>
          </a:p>
        </p:txBody>
      </p:sp>
      <p:sp>
        <p:nvSpPr>
          <p:cNvPr id="30764" name="Text Box 37"/>
          <p:cNvSpPr txBox="1">
            <a:spLocks noChangeArrowheads="1"/>
          </p:cNvSpPr>
          <p:nvPr/>
        </p:nvSpPr>
        <p:spPr bwMode="auto">
          <a:xfrm>
            <a:off x="2699473" y="1590452"/>
            <a:ext cx="1474314" cy="58102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600" dirty="0"/>
              <a:t>Assembly plant</a:t>
            </a:r>
          </a:p>
        </p:txBody>
      </p:sp>
      <p:sp>
        <p:nvSpPr>
          <p:cNvPr id="30765" name="Text Box 38"/>
          <p:cNvSpPr txBox="1">
            <a:spLocks noChangeArrowheads="1"/>
          </p:cNvSpPr>
          <p:nvPr/>
        </p:nvSpPr>
        <p:spPr bwMode="auto">
          <a:xfrm>
            <a:off x="5075198" y="1725386"/>
            <a:ext cx="1474316" cy="338138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600" dirty="0"/>
              <a:t>Warehouse</a:t>
            </a:r>
          </a:p>
        </p:txBody>
      </p:sp>
      <p:sp>
        <p:nvSpPr>
          <p:cNvPr id="30766" name="Text Box 39"/>
          <p:cNvSpPr txBox="1">
            <a:spLocks noChangeArrowheads="1"/>
          </p:cNvSpPr>
          <p:nvPr/>
        </p:nvSpPr>
        <p:spPr bwMode="auto">
          <a:xfrm>
            <a:off x="7270007" y="1731736"/>
            <a:ext cx="1472728" cy="338138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600" dirty="0"/>
              <a:t>Distribution</a:t>
            </a:r>
          </a:p>
        </p:txBody>
      </p:sp>
      <p:sp>
        <p:nvSpPr>
          <p:cNvPr id="30767" name="Text Box 40"/>
          <p:cNvSpPr txBox="1">
            <a:spLocks noChangeArrowheads="1"/>
          </p:cNvSpPr>
          <p:nvPr/>
        </p:nvSpPr>
        <p:spPr bwMode="auto">
          <a:xfrm>
            <a:off x="0" y="74482"/>
            <a:ext cx="9902825" cy="129266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2600" b="1" dirty="0"/>
              <a:t>Rarely does each stage of a supply chain have perfectly balanced </a:t>
            </a:r>
            <a:r>
              <a:rPr lang="en-US" sz="2600" b="1" dirty="0" smtClean="0"/>
              <a:t>capacity </a:t>
            </a:r>
            <a:r>
              <a:rPr lang="en-US" sz="2600" b="1" dirty="0"/>
              <a:t>because of different optimum </a:t>
            </a:r>
            <a:r>
              <a:rPr lang="en-US" sz="2600" b="1" dirty="0" smtClean="0"/>
              <a:t/>
            </a:r>
            <a:br>
              <a:rPr lang="en-US" sz="2600" b="1" dirty="0" smtClean="0"/>
            </a:br>
            <a:r>
              <a:rPr lang="en-US" sz="2600" b="1" dirty="0" smtClean="0"/>
              <a:t>capacity </a:t>
            </a:r>
            <a:r>
              <a:rPr lang="en-US" sz="2600" b="1" dirty="0"/>
              <a:t>increments</a:t>
            </a:r>
          </a:p>
        </p:txBody>
      </p:sp>
      <p:cxnSp>
        <p:nvCxnSpPr>
          <p:cNvPr id="30768" name="AutoShape 41"/>
          <p:cNvCxnSpPr>
            <a:cxnSpLocks noChangeShapeType="1"/>
          </p:cNvCxnSpPr>
          <p:nvPr/>
        </p:nvCxnSpPr>
        <p:spPr bwMode="auto">
          <a:xfrm flipV="1">
            <a:off x="2039285" y="2954111"/>
            <a:ext cx="584013" cy="7938"/>
          </a:xfrm>
          <a:prstGeom prst="straightConnector1">
            <a:avLst/>
          </a:prstGeom>
          <a:noFill/>
          <a:ln w="38100">
            <a:solidFill>
              <a:srgbClr val="800080"/>
            </a:solidFill>
            <a:round/>
            <a:headEnd/>
            <a:tailEnd type="stealth" w="sm" len="med"/>
          </a:ln>
        </p:spPr>
      </p:cxnSp>
      <p:cxnSp>
        <p:nvCxnSpPr>
          <p:cNvPr id="30769" name="AutoShape 42"/>
          <p:cNvCxnSpPr>
            <a:cxnSpLocks noChangeShapeType="1"/>
          </p:cNvCxnSpPr>
          <p:nvPr/>
        </p:nvCxnSpPr>
        <p:spPr bwMode="auto">
          <a:xfrm>
            <a:off x="4245201" y="2954111"/>
            <a:ext cx="768104" cy="7938"/>
          </a:xfrm>
          <a:prstGeom prst="straightConnector1">
            <a:avLst/>
          </a:prstGeom>
          <a:noFill/>
          <a:ln w="38100">
            <a:solidFill>
              <a:srgbClr val="800080"/>
            </a:solidFill>
            <a:round/>
            <a:headEnd/>
            <a:tailEnd type="stealth" w="sm" len="med"/>
          </a:ln>
        </p:spPr>
      </p:cxnSp>
      <p:cxnSp>
        <p:nvCxnSpPr>
          <p:cNvPr id="30770" name="AutoShape 43"/>
          <p:cNvCxnSpPr>
            <a:cxnSpLocks noChangeShapeType="1"/>
          </p:cNvCxnSpPr>
          <p:nvPr/>
        </p:nvCxnSpPr>
        <p:spPr bwMode="auto">
          <a:xfrm flipV="1">
            <a:off x="6635213" y="2954111"/>
            <a:ext cx="588773" cy="7938"/>
          </a:xfrm>
          <a:prstGeom prst="straightConnector1">
            <a:avLst/>
          </a:prstGeom>
          <a:noFill/>
          <a:ln w="38100">
            <a:solidFill>
              <a:srgbClr val="800080"/>
            </a:solidFill>
            <a:round/>
            <a:headEnd/>
            <a:tailEnd type="stealth" w="sm" len="med"/>
          </a:ln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2"/>
  <p:tag name="MMPROD_UIDATA" val="&lt;database version=&quot;6.0&quot;&gt;&lt;object type=&quot;1&quot; unique_id=&quot;10001&quot;&gt;&lt;object type=&quot;8&quot; unique_id=&quot;15418&quot;&gt;&lt;/object&gt;&lt;object type=&quot;2&quot; unique_id=&quot;15419&quot;&gt;&lt;object type=&quot;3&quot; unique_id=&quot;15420&quot;&gt;&lt;property id=&quot;20148&quot; value=&quot;5&quot;/&gt;&lt;property id=&quot;20300&quot; value=&quot;Slide 1&quot;/&gt;&lt;property id=&quot;20307&quot; value=&quot;353&quot;/&gt;&lt;/object&gt;&lt;object type=&quot;3&quot; unique_id=&quot;15421&quot;&gt;&lt;property id=&quot;20148&quot; value=&quot;5&quot;/&gt;&lt;property id=&quot;20300&quot; value=&quot;Slide 2&quot;/&gt;&lt;property id=&quot;20307&quot; value=&quot;331&quot;/&gt;&lt;/object&gt;&lt;object type=&quot;3&quot; unique_id=&quot;15423&quot;&gt;&lt;property id=&quot;20148&quot; value=&quot;5&quot;/&gt;&lt;property id=&quot;20300&quot; value=&quot;Slide 3&quot;/&gt;&lt;property id=&quot;20307&quot; value=&quot;333&quot;/&gt;&lt;/object&gt;&lt;object type=&quot;3&quot; unique_id=&quot;15424&quot;&gt;&lt;property id=&quot;20148&quot; value=&quot;5&quot;/&gt;&lt;property id=&quot;20300&quot; value=&quot;Slide 4&quot;/&gt;&lt;property id=&quot;20307&quot; value=&quot;334&quot;/&gt;&lt;/object&gt;&lt;object type=&quot;3&quot; unique_id=&quot;15426&quot;&gt;&lt;property id=&quot;20148&quot; value=&quot;5&quot;/&gt;&lt;property id=&quot;20300&quot; value=&quot;Slide 5&quot;/&gt;&lt;property id=&quot;20307&quot; value=&quot;346&quot;/&gt;&lt;/object&gt;&lt;object type=&quot;3&quot; unique_id=&quot;15427&quot;&gt;&lt;property id=&quot;20148&quot; value=&quot;5&quot;/&gt;&lt;property id=&quot;20300&quot; value=&quot;Slide 6&quot;/&gt;&lt;property id=&quot;20307&quot; value=&quot;265&quot;/&gt;&lt;/object&gt;&lt;object type=&quot;3&quot; unique_id=&quot;15428&quot;&gt;&lt;property id=&quot;20148&quot; value=&quot;5&quot;/&gt;&lt;property id=&quot;20300&quot; value=&quot;Slide 7&quot;/&gt;&lt;property id=&quot;20307&quot; value=&quot;347&quot;/&gt;&lt;/object&gt;&lt;object type=&quot;3&quot; unique_id=&quot;15429&quot;&gt;&lt;property id=&quot;20148&quot; value=&quot;5&quot;/&gt;&lt;property id=&quot;20300&quot; value=&quot;Slide 8&quot;/&gt;&lt;property id=&quot;20307&quot; value=&quot;348&quot;/&gt;&lt;/object&gt;&lt;object type=&quot;3&quot; unique_id=&quot;15430&quot;&gt;&lt;property id=&quot;20148&quot; value=&quot;5&quot;/&gt;&lt;property id=&quot;20300&quot; value=&quot;Slide 9&quot;/&gt;&lt;property id=&quot;20307&quot; value=&quot;349&quot;/&gt;&lt;/object&gt;&lt;object type=&quot;3&quot; unique_id=&quot;15431&quot;&gt;&lt;property id=&quot;20148&quot; value=&quot;5&quot;/&gt;&lt;property id=&quot;20300&quot; value=&quot;Slide 10&quot;/&gt;&lt;property id=&quot;20307&quot; value=&quot;350&quot;/&gt;&lt;/object&gt;&lt;object type=&quot;3&quot; unique_id=&quot;15432&quot;&gt;&lt;property id=&quot;20148&quot; value=&quot;5&quot;/&gt;&lt;property id=&quot;20300&quot; value=&quot;Slide 11&quot;/&gt;&lt;property id=&quot;20307&quot; value=&quot;351&quot;/&gt;&lt;/object&gt;&lt;object type=&quot;3&quot; unique_id=&quot;15433&quot;&gt;&lt;property id=&quot;20148&quot; value=&quot;5&quot;/&gt;&lt;property id=&quot;20300&quot; value=&quot;Slide 12&quot;/&gt;&lt;property id=&quot;20307&quot; value=&quot;352&quot;/&gt;&lt;/object&gt;&lt;object type=&quot;3&quot; unique_id=&quot;15434&quot;&gt;&lt;property id=&quot;20148&quot; value=&quot;5&quot;/&gt;&lt;property id=&quot;20300&quot; value=&quot;Slide 13&quot;/&gt;&lt;property id=&quot;20307&quot; value=&quot;343&quot;/&gt;&lt;/object&gt;&lt;object type=&quot;3&quot; unique_id=&quot;15435&quot;&gt;&lt;property id=&quot;20148&quot; value=&quot;5&quot;/&gt;&lt;property id=&quot;20300&quot; value=&quot;Slide 14&quot;/&gt;&lt;property id=&quot;20307&quot; value=&quot;344&quot;/&gt;&lt;/object&gt;&lt;object type=&quot;3&quot; unique_id=&quot;15436&quot;&gt;&lt;property id=&quot;20148&quot; value=&quot;5&quot;/&gt;&lt;property id=&quot;20300&quot; value=&quot;Slide 15&quot;/&gt;&lt;property id=&quot;20307&quot; value=&quot;345&quot;/&gt;&lt;/object&gt;&lt;/object&gt;&lt;/object&gt;&lt;/database&gt;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triangle" w="sm" len="lg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triangle" w="sm" len="lg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2100</TotalTime>
  <Words>490</Words>
  <Application>Microsoft Office PowerPoint</Application>
  <PresentationFormat>Custom</PresentationFormat>
  <Paragraphs>172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</vt:vector>
  </TitlesOfParts>
  <Company>warwick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nigel slack</dc:creator>
  <cp:lastModifiedBy>lw-dlf</cp:lastModifiedBy>
  <cp:revision>201</cp:revision>
  <cp:lastPrinted>2000-10-18T13:11:52Z</cp:lastPrinted>
  <dcterms:created xsi:type="dcterms:W3CDTF">1999-09-01T10:02:44Z</dcterms:created>
  <dcterms:modified xsi:type="dcterms:W3CDTF">2017-07-28T04:15:31Z</dcterms:modified>
</cp:coreProperties>
</file>