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5"/>
  </p:notesMasterIdLst>
  <p:handoutMasterIdLst>
    <p:handoutMasterId r:id="rId16"/>
  </p:handoutMasterIdLst>
  <p:sldIdLst>
    <p:sldId id="256" r:id="rId2"/>
    <p:sldId id="257" r:id="rId3"/>
    <p:sldId id="279" r:id="rId4"/>
    <p:sldId id="272" r:id="rId5"/>
    <p:sldId id="271" r:id="rId6"/>
    <p:sldId id="277" r:id="rId7"/>
    <p:sldId id="275" r:id="rId8"/>
    <p:sldId id="283" r:id="rId9"/>
    <p:sldId id="274" r:id="rId10"/>
    <p:sldId id="282" r:id="rId11"/>
    <p:sldId id="265" r:id="rId12"/>
    <p:sldId id="284" r:id="rId13"/>
    <p:sldId id="263"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Title Page" id="{89767836-FBEA-4731-B687-0F58D43E9045}">
          <p14:sldIdLst>
            <p14:sldId id="256"/>
          </p14:sldIdLst>
        </p14:section>
        <p14:section name="Table of Content" id="{B50F3211-B1C2-4CC4-BD76-A9EB7906B307}">
          <p14:sldIdLst>
            <p14:sldId id="257"/>
          </p14:sldIdLst>
        </p14:section>
        <p14:section name="Introduction" id="{4E6B8B47-E89E-477C-9D20-AF722133DD99}">
          <p14:sldIdLst>
            <p14:sldId id="279"/>
          </p14:sldIdLst>
        </p14:section>
        <p14:section name="Cause and Effect" id="{578734D3-CB3F-4DB7-AD88-5546488462A4}">
          <p14:sldIdLst>
            <p14:sldId id="272"/>
            <p14:sldId id="271"/>
          </p14:sldIdLst>
        </p14:section>
        <p14:section name="PESTEL Analysis" id="{23915DCD-66D8-4E0C-BCE1-E50EAA856AC3}">
          <p14:sldIdLst>
            <p14:sldId id="277"/>
            <p14:sldId id="275"/>
          </p14:sldIdLst>
        </p14:section>
        <p14:section name="Fishbone Analysis" id="{7EACC458-41B9-4FBD-94A0-A030863AB1AA}">
          <p14:sldIdLst>
            <p14:sldId id="283"/>
            <p14:sldId id="274"/>
          </p14:sldIdLst>
        </p14:section>
        <p14:section name="PMI Analysis" id="{8C14FE81-AF4D-4E10-B1DB-11DA7E32280F}">
          <p14:sldIdLst>
            <p14:sldId id="282"/>
            <p14:sldId id="265"/>
          </p14:sldIdLst>
        </p14:section>
        <p14:section name="Conclusion" id="{A31FFF9D-057A-4E8C-A92D-FBE81FF1ED22}">
          <p14:sldIdLst>
            <p14:sldId id="284"/>
          </p14:sldIdLst>
        </p14:section>
        <p14:section name="Reference List" id="{0F937A43-E99A-4CEA-8A8A-94655CB4A3A6}">
          <p14:sldIdLst>
            <p14:sldId id="263"/>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00CC"/>
    <a:srgbClr val="CC9900"/>
    <a:srgbClr val="8200B0"/>
    <a:srgbClr val="DE8400"/>
    <a:srgbClr val="FF0000"/>
    <a:srgbClr val="339933"/>
    <a:srgbClr val="CC0000"/>
    <a:srgbClr val="00CC00"/>
    <a:srgbClr val="009900"/>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994" autoAdjust="0"/>
    <p:restoredTop sz="94660"/>
  </p:normalViewPr>
  <p:slideViewPr>
    <p:cSldViewPr snapToGrid="0">
      <p:cViewPr varScale="1">
        <p:scale>
          <a:sx n="101" d="100"/>
          <a:sy n="101" d="100"/>
        </p:scale>
        <p:origin x="1314" y="108"/>
      </p:cViewPr>
      <p:guideLst>
        <p:guide orient="horz" pos="2160"/>
        <p:guide pos="3840"/>
      </p:guideLst>
    </p:cSldViewPr>
  </p:slideViewPr>
  <p:notesTextViewPr>
    <p:cViewPr>
      <p:scale>
        <a:sx n="1" d="1"/>
        <a:sy n="1" d="1"/>
      </p:scale>
      <p:origin x="0" y="0"/>
    </p:cViewPr>
  </p:notesTextViewPr>
  <p:sorterViewPr>
    <p:cViewPr>
      <p:scale>
        <a:sx n="100" d="100"/>
        <a:sy n="100" d="100"/>
      </p:scale>
      <p:origin x="0" y="-326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8FBF5B-C953-4F67-9252-5E1262B398BA}" type="doc">
      <dgm:prSet loTypeId="urn:microsoft.com/office/officeart/2008/layout/LinedList" loCatId="list" qsTypeId="urn:microsoft.com/office/officeart/2005/8/quickstyle/simple5" qsCatId="simple" csTypeId="urn:microsoft.com/office/officeart/2005/8/colors/accent6_2" csCatId="accent6" phldr="1"/>
      <dgm:spPr/>
      <dgm:t>
        <a:bodyPr/>
        <a:lstStyle/>
        <a:p>
          <a:endParaRPr lang="en-US"/>
        </a:p>
      </dgm:t>
    </dgm:pt>
    <dgm:pt modelId="{CB02889A-49D8-4760-AFBF-CD8657DB2EA2}">
      <dgm:prSet/>
      <dgm:spPr/>
      <dgm:t>
        <a:bodyPr/>
        <a:lstStyle/>
        <a:p>
          <a:r>
            <a:rPr lang="en-GB">
              <a:latin typeface="+mj-lt"/>
            </a:rPr>
            <a:t>1. Introduction</a:t>
          </a:r>
          <a:endParaRPr lang="en-US">
            <a:latin typeface="+mn-lt"/>
          </a:endParaRPr>
        </a:p>
      </dgm:t>
    </dgm:pt>
    <dgm:pt modelId="{C7E0C1BF-689C-4B9E-A2D4-71312C523F4A}" type="parTrans" cxnId="{AC91341D-C263-4AED-AF20-91AD056ECB55}">
      <dgm:prSet/>
      <dgm:spPr/>
      <dgm:t>
        <a:bodyPr/>
        <a:lstStyle/>
        <a:p>
          <a:endParaRPr lang="en-US"/>
        </a:p>
      </dgm:t>
    </dgm:pt>
    <dgm:pt modelId="{64CF8113-C276-47BD-8557-34AB7578606B}" type="sibTrans" cxnId="{AC91341D-C263-4AED-AF20-91AD056ECB55}">
      <dgm:prSet/>
      <dgm:spPr/>
      <dgm:t>
        <a:bodyPr/>
        <a:lstStyle/>
        <a:p>
          <a:endParaRPr lang="en-US"/>
        </a:p>
      </dgm:t>
    </dgm:pt>
    <dgm:pt modelId="{DA6871A3-2AFD-48D3-8148-43A3395F7DB3}">
      <dgm:prSet/>
      <dgm:spPr/>
      <dgm:t>
        <a:bodyPr/>
        <a:lstStyle/>
        <a:p>
          <a:r>
            <a:rPr lang="en-GB"/>
            <a:t>2. Cause and Effect</a:t>
          </a:r>
          <a:endParaRPr lang="en-US"/>
        </a:p>
      </dgm:t>
    </dgm:pt>
    <dgm:pt modelId="{5BB88BE6-3D72-4BBA-82D6-006110426BB0}" type="parTrans" cxnId="{E441A634-9446-46CB-BAB7-94200B87A7C9}">
      <dgm:prSet/>
      <dgm:spPr/>
      <dgm:t>
        <a:bodyPr/>
        <a:lstStyle/>
        <a:p>
          <a:endParaRPr lang="en-US"/>
        </a:p>
      </dgm:t>
    </dgm:pt>
    <dgm:pt modelId="{66FD55B9-D88A-4EB4-B16F-44FCFAB78B16}" type="sibTrans" cxnId="{E441A634-9446-46CB-BAB7-94200B87A7C9}">
      <dgm:prSet/>
      <dgm:spPr/>
      <dgm:t>
        <a:bodyPr/>
        <a:lstStyle/>
        <a:p>
          <a:endParaRPr lang="en-US"/>
        </a:p>
      </dgm:t>
    </dgm:pt>
    <dgm:pt modelId="{054AC2C0-C13A-45EC-9F65-36A37BC9031B}">
      <dgm:prSet/>
      <dgm:spPr/>
      <dgm:t>
        <a:bodyPr/>
        <a:lstStyle/>
        <a:p>
          <a:r>
            <a:rPr lang="en-GB"/>
            <a:t>3. Pestel Analysis</a:t>
          </a:r>
          <a:endParaRPr lang="en-US"/>
        </a:p>
      </dgm:t>
    </dgm:pt>
    <dgm:pt modelId="{A3FA657E-C98C-4B18-9E99-A6490AAF511D}" type="parTrans" cxnId="{C93D27FD-ACDB-4DE8-B8E6-5F309CCFBEEF}">
      <dgm:prSet/>
      <dgm:spPr/>
      <dgm:t>
        <a:bodyPr/>
        <a:lstStyle/>
        <a:p>
          <a:endParaRPr lang="en-US"/>
        </a:p>
      </dgm:t>
    </dgm:pt>
    <dgm:pt modelId="{D6587C76-8BA2-415E-AC41-36B5D067C5C8}" type="sibTrans" cxnId="{C93D27FD-ACDB-4DE8-B8E6-5F309CCFBEEF}">
      <dgm:prSet/>
      <dgm:spPr/>
      <dgm:t>
        <a:bodyPr/>
        <a:lstStyle/>
        <a:p>
          <a:endParaRPr lang="en-US"/>
        </a:p>
      </dgm:t>
    </dgm:pt>
    <dgm:pt modelId="{CE162962-BE0D-4B8A-A472-1FD94D6AAC73}">
      <dgm:prSet/>
      <dgm:spPr/>
      <dgm:t>
        <a:bodyPr/>
        <a:lstStyle/>
        <a:p>
          <a:r>
            <a:rPr lang="en-GB"/>
            <a:t>4. Fishbone Analysis</a:t>
          </a:r>
          <a:endParaRPr lang="en-US"/>
        </a:p>
      </dgm:t>
    </dgm:pt>
    <dgm:pt modelId="{0EC40F36-2321-4D18-9793-2C9B203B34BA}" type="parTrans" cxnId="{72878EE8-B28D-4C6D-BC51-F28E9B232C38}">
      <dgm:prSet/>
      <dgm:spPr/>
      <dgm:t>
        <a:bodyPr/>
        <a:lstStyle/>
        <a:p>
          <a:endParaRPr lang="en-US"/>
        </a:p>
      </dgm:t>
    </dgm:pt>
    <dgm:pt modelId="{CAD4C569-3E4F-4073-B65C-D5B7D02C8EDE}" type="sibTrans" cxnId="{72878EE8-B28D-4C6D-BC51-F28E9B232C38}">
      <dgm:prSet/>
      <dgm:spPr/>
      <dgm:t>
        <a:bodyPr/>
        <a:lstStyle/>
        <a:p>
          <a:endParaRPr lang="en-US"/>
        </a:p>
      </dgm:t>
    </dgm:pt>
    <dgm:pt modelId="{E8861968-ADB4-4015-B887-7360AC6DAAF2}">
      <dgm:prSet/>
      <dgm:spPr/>
      <dgm:t>
        <a:bodyPr/>
        <a:lstStyle/>
        <a:p>
          <a:r>
            <a:rPr lang="en-GB"/>
            <a:t>5. PMI Analysis</a:t>
          </a:r>
          <a:endParaRPr lang="en-US"/>
        </a:p>
      </dgm:t>
    </dgm:pt>
    <dgm:pt modelId="{F97D08C6-E424-4CD9-9392-790D3C60EBAD}" type="parTrans" cxnId="{7B443B9B-D2EB-41ED-914B-73633A12E49C}">
      <dgm:prSet/>
      <dgm:spPr/>
      <dgm:t>
        <a:bodyPr/>
        <a:lstStyle/>
        <a:p>
          <a:endParaRPr lang="en-US"/>
        </a:p>
      </dgm:t>
    </dgm:pt>
    <dgm:pt modelId="{4DE08170-C189-43CE-8D93-F5CBB7468830}" type="sibTrans" cxnId="{7B443B9B-D2EB-41ED-914B-73633A12E49C}">
      <dgm:prSet/>
      <dgm:spPr/>
      <dgm:t>
        <a:bodyPr/>
        <a:lstStyle/>
        <a:p>
          <a:endParaRPr lang="en-US"/>
        </a:p>
      </dgm:t>
    </dgm:pt>
    <dgm:pt modelId="{B1C58074-5078-4755-B94E-2FB07CA5E980}">
      <dgm:prSet/>
      <dgm:spPr/>
      <dgm:t>
        <a:bodyPr/>
        <a:lstStyle/>
        <a:p>
          <a:r>
            <a:rPr lang="en-GB" dirty="0"/>
            <a:t>6. Conclusion </a:t>
          </a:r>
          <a:endParaRPr lang="en-US" dirty="0"/>
        </a:p>
      </dgm:t>
    </dgm:pt>
    <dgm:pt modelId="{BC4E7936-E9B4-4931-87B0-C0336FBEDE20}" type="parTrans" cxnId="{8C84F6B6-CC69-4F71-9E66-AA8F139A6250}">
      <dgm:prSet/>
      <dgm:spPr/>
      <dgm:t>
        <a:bodyPr/>
        <a:lstStyle/>
        <a:p>
          <a:endParaRPr lang="en-US"/>
        </a:p>
      </dgm:t>
    </dgm:pt>
    <dgm:pt modelId="{69F82268-7A5D-4B47-823B-594618CD5470}" type="sibTrans" cxnId="{8C84F6B6-CC69-4F71-9E66-AA8F139A6250}">
      <dgm:prSet/>
      <dgm:spPr/>
      <dgm:t>
        <a:bodyPr/>
        <a:lstStyle/>
        <a:p>
          <a:endParaRPr lang="en-US"/>
        </a:p>
      </dgm:t>
    </dgm:pt>
    <dgm:pt modelId="{8DB24687-EDC8-4FB8-887E-E4671E2F7B25}">
      <dgm:prSet/>
      <dgm:spPr/>
      <dgm:t>
        <a:bodyPr/>
        <a:lstStyle/>
        <a:p>
          <a:r>
            <a:rPr lang="en-US" dirty="0"/>
            <a:t>7. Reference </a:t>
          </a:r>
          <a:r>
            <a:rPr lang="en-US" dirty="0" err="1"/>
            <a:t>ist</a:t>
          </a:r>
          <a:endParaRPr lang="en-US" dirty="0"/>
        </a:p>
      </dgm:t>
    </dgm:pt>
    <dgm:pt modelId="{404E26B0-8BD4-4A61-BA97-895BF23474EF}" type="parTrans" cxnId="{EC12663A-9B3B-4ABB-BC67-E51511732A2C}">
      <dgm:prSet/>
      <dgm:spPr/>
      <dgm:t>
        <a:bodyPr/>
        <a:lstStyle/>
        <a:p>
          <a:endParaRPr lang="en-GB"/>
        </a:p>
      </dgm:t>
    </dgm:pt>
    <dgm:pt modelId="{9BC89E5E-836D-4D68-8393-E1E951BF5D27}" type="sibTrans" cxnId="{EC12663A-9B3B-4ABB-BC67-E51511732A2C}">
      <dgm:prSet/>
      <dgm:spPr/>
      <dgm:t>
        <a:bodyPr/>
        <a:lstStyle/>
        <a:p>
          <a:endParaRPr lang="en-GB"/>
        </a:p>
      </dgm:t>
    </dgm:pt>
    <dgm:pt modelId="{8DB058D6-1B8B-4F4E-AA48-C5E642E41183}" type="pres">
      <dgm:prSet presAssocID="{0D8FBF5B-C953-4F67-9252-5E1262B398BA}" presName="vert0" presStyleCnt="0">
        <dgm:presLayoutVars>
          <dgm:dir/>
          <dgm:animOne val="branch"/>
          <dgm:animLvl val="lvl"/>
        </dgm:presLayoutVars>
      </dgm:prSet>
      <dgm:spPr/>
    </dgm:pt>
    <dgm:pt modelId="{63BD65A3-9AC3-4064-B6AA-C00117905470}" type="pres">
      <dgm:prSet presAssocID="{CB02889A-49D8-4760-AFBF-CD8657DB2EA2}" presName="thickLine" presStyleLbl="alignNode1" presStyleIdx="0" presStyleCnt="7"/>
      <dgm:spPr/>
    </dgm:pt>
    <dgm:pt modelId="{BE3BDCAA-22F5-46C4-8EC0-F5B05B83CF08}" type="pres">
      <dgm:prSet presAssocID="{CB02889A-49D8-4760-AFBF-CD8657DB2EA2}" presName="horz1" presStyleCnt="0"/>
      <dgm:spPr/>
    </dgm:pt>
    <dgm:pt modelId="{4136F93F-7473-4985-B843-E9C80D62912F}" type="pres">
      <dgm:prSet presAssocID="{CB02889A-49D8-4760-AFBF-CD8657DB2EA2}" presName="tx1" presStyleLbl="revTx" presStyleIdx="0" presStyleCnt="7"/>
      <dgm:spPr/>
    </dgm:pt>
    <dgm:pt modelId="{CAA56D93-F3BA-4B9D-815A-2A881EF22445}" type="pres">
      <dgm:prSet presAssocID="{CB02889A-49D8-4760-AFBF-CD8657DB2EA2}" presName="vert1" presStyleCnt="0"/>
      <dgm:spPr/>
    </dgm:pt>
    <dgm:pt modelId="{446DEFE0-4C05-4190-95E8-2FB22FA1DD05}" type="pres">
      <dgm:prSet presAssocID="{DA6871A3-2AFD-48D3-8148-43A3395F7DB3}" presName="thickLine" presStyleLbl="alignNode1" presStyleIdx="1" presStyleCnt="7"/>
      <dgm:spPr/>
    </dgm:pt>
    <dgm:pt modelId="{59BCDF7E-2AA8-49E7-96BD-975440F47292}" type="pres">
      <dgm:prSet presAssocID="{DA6871A3-2AFD-48D3-8148-43A3395F7DB3}" presName="horz1" presStyleCnt="0"/>
      <dgm:spPr/>
    </dgm:pt>
    <dgm:pt modelId="{352EE4BC-17C2-488C-B1CA-610A705F698C}" type="pres">
      <dgm:prSet presAssocID="{DA6871A3-2AFD-48D3-8148-43A3395F7DB3}" presName="tx1" presStyleLbl="revTx" presStyleIdx="1" presStyleCnt="7"/>
      <dgm:spPr/>
    </dgm:pt>
    <dgm:pt modelId="{3D4B455E-9C0B-4E00-A2D5-F00C6F1EFD75}" type="pres">
      <dgm:prSet presAssocID="{DA6871A3-2AFD-48D3-8148-43A3395F7DB3}" presName="vert1" presStyleCnt="0"/>
      <dgm:spPr/>
    </dgm:pt>
    <dgm:pt modelId="{4F0D00C6-5EC9-4AAD-80CC-548619A9DD84}" type="pres">
      <dgm:prSet presAssocID="{054AC2C0-C13A-45EC-9F65-36A37BC9031B}" presName="thickLine" presStyleLbl="alignNode1" presStyleIdx="2" presStyleCnt="7"/>
      <dgm:spPr/>
    </dgm:pt>
    <dgm:pt modelId="{80DDE93E-97E3-4650-8F6A-79B89F1A6F24}" type="pres">
      <dgm:prSet presAssocID="{054AC2C0-C13A-45EC-9F65-36A37BC9031B}" presName="horz1" presStyleCnt="0"/>
      <dgm:spPr/>
    </dgm:pt>
    <dgm:pt modelId="{0207F202-FD07-45C4-AFF2-5F75F1E1231A}" type="pres">
      <dgm:prSet presAssocID="{054AC2C0-C13A-45EC-9F65-36A37BC9031B}" presName="tx1" presStyleLbl="revTx" presStyleIdx="2" presStyleCnt="7"/>
      <dgm:spPr/>
    </dgm:pt>
    <dgm:pt modelId="{449EBDCA-B4B2-4455-AF2E-85FE84EA0D6E}" type="pres">
      <dgm:prSet presAssocID="{054AC2C0-C13A-45EC-9F65-36A37BC9031B}" presName="vert1" presStyleCnt="0"/>
      <dgm:spPr/>
    </dgm:pt>
    <dgm:pt modelId="{40E29146-5E00-4201-B3E0-4052E34F90EF}" type="pres">
      <dgm:prSet presAssocID="{CE162962-BE0D-4B8A-A472-1FD94D6AAC73}" presName="thickLine" presStyleLbl="alignNode1" presStyleIdx="3" presStyleCnt="7"/>
      <dgm:spPr/>
    </dgm:pt>
    <dgm:pt modelId="{8BD679FC-59CB-4959-AAD0-45196A578DEE}" type="pres">
      <dgm:prSet presAssocID="{CE162962-BE0D-4B8A-A472-1FD94D6AAC73}" presName="horz1" presStyleCnt="0"/>
      <dgm:spPr/>
    </dgm:pt>
    <dgm:pt modelId="{CA471114-8634-4C3F-98DD-555713918265}" type="pres">
      <dgm:prSet presAssocID="{CE162962-BE0D-4B8A-A472-1FD94D6AAC73}" presName="tx1" presStyleLbl="revTx" presStyleIdx="3" presStyleCnt="7"/>
      <dgm:spPr/>
    </dgm:pt>
    <dgm:pt modelId="{7CF23CF2-3DD6-4FDA-9021-2F3C492CE940}" type="pres">
      <dgm:prSet presAssocID="{CE162962-BE0D-4B8A-A472-1FD94D6AAC73}" presName="vert1" presStyleCnt="0"/>
      <dgm:spPr/>
    </dgm:pt>
    <dgm:pt modelId="{B15CAB6E-3ADC-4172-84C4-4E70911F0218}" type="pres">
      <dgm:prSet presAssocID="{E8861968-ADB4-4015-B887-7360AC6DAAF2}" presName="thickLine" presStyleLbl="alignNode1" presStyleIdx="4" presStyleCnt="7"/>
      <dgm:spPr/>
    </dgm:pt>
    <dgm:pt modelId="{4B5B8CC7-63DF-4F67-82CB-A99FE86A6F83}" type="pres">
      <dgm:prSet presAssocID="{E8861968-ADB4-4015-B887-7360AC6DAAF2}" presName="horz1" presStyleCnt="0"/>
      <dgm:spPr/>
    </dgm:pt>
    <dgm:pt modelId="{E6EE634C-97BC-41BC-A0C8-6C9FB800AB1B}" type="pres">
      <dgm:prSet presAssocID="{E8861968-ADB4-4015-B887-7360AC6DAAF2}" presName="tx1" presStyleLbl="revTx" presStyleIdx="4" presStyleCnt="7"/>
      <dgm:spPr/>
    </dgm:pt>
    <dgm:pt modelId="{6051B3C4-4400-4625-B4F0-765090864890}" type="pres">
      <dgm:prSet presAssocID="{E8861968-ADB4-4015-B887-7360AC6DAAF2}" presName="vert1" presStyleCnt="0"/>
      <dgm:spPr/>
    </dgm:pt>
    <dgm:pt modelId="{687DC49B-E3E4-4843-9A4C-EE089BCB949E}" type="pres">
      <dgm:prSet presAssocID="{B1C58074-5078-4755-B94E-2FB07CA5E980}" presName="thickLine" presStyleLbl="alignNode1" presStyleIdx="5" presStyleCnt="7"/>
      <dgm:spPr/>
    </dgm:pt>
    <dgm:pt modelId="{56AF37A7-CCC8-4B56-B2C6-6FCC3A91FD3C}" type="pres">
      <dgm:prSet presAssocID="{B1C58074-5078-4755-B94E-2FB07CA5E980}" presName="horz1" presStyleCnt="0"/>
      <dgm:spPr/>
    </dgm:pt>
    <dgm:pt modelId="{91693E5C-7C6E-4CD2-95EC-8188B7501146}" type="pres">
      <dgm:prSet presAssocID="{B1C58074-5078-4755-B94E-2FB07CA5E980}" presName="tx1" presStyleLbl="revTx" presStyleIdx="5" presStyleCnt="7"/>
      <dgm:spPr/>
    </dgm:pt>
    <dgm:pt modelId="{4DBFDC03-F480-4AA0-B912-642834128964}" type="pres">
      <dgm:prSet presAssocID="{B1C58074-5078-4755-B94E-2FB07CA5E980}" presName="vert1" presStyleCnt="0"/>
      <dgm:spPr/>
    </dgm:pt>
    <dgm:pt modelId="{0BACC635-1BB4-4979-9992-ACD33F72446C}" type="pres">
      <dgm:prSet presAssocID="{8DB24687-EDC8-4FB8-887E-E4671E2F7B25}" presName="thickLine" presStyleLbl="alignNode1" presStyleIdx="6" presStyleCnt="7"/>
      <dgm:spPr/>
    </dgm:pt>
    <dgm:pt modelId="{AC558E20-E2C2-4E69-A12F-3026274B3BA0}" type="pres">
      <dgm:prSet presAssocID="{8DB24687-EDC8-4FB8-887E-E4671E2F7B25}" presName="horz1" presStyleCnt="0"/>
      <dgm:spPr/>
    </dgm:pt>
    <dgm:pt modelId="{600491F2-8C29-4482-B181-5ECD1CAED6B1}" type="pres">
      <dgm:prSet presAssocID="{8DB24687-EDC8-4FB8-887E-E4671E2F7B25}" presName="tx1" presStyleLbl="revTx" presStyleIdx="6" presStyleCnt="7"/>
      <dgm:spPr/>
    </dgm:pt>
    <dgm:pt modelId="{92D9D37A-6371-40D5-925F-A1762F66346B}" type="pres">
      <dgm:prSet presAssocID="{8DB24687-EDC8-4FB8-887E-E4671E2F7B25}" presName="vert1" presStyleCnt="0"/>
      <dgm:spPr/>
    </dgm:pt>
  </dgm:ptLst>
  <dgm:cxnLst>
    <dgm:cxn modelId="{5697DE06-240C-4D05-BE0F-0509B98710D1}" type="presOf" srcId="{0D8FBF5B-C953-4F67-9252-5E1262B398BA}" destId="{8DB058D6-1B8B-4F4E-AA48-C5E642E41183}" srcOrd="0" destOrd="0" presId="urn:microsoft.com/office/officeart/2008/layout/LinedList"/>
    <dgm:cxn modelId="{70B69311-D3FD-4E48-AB94-181429EA68AF}" type="presOf" srcId="{054AC2C0-C13A-45EC-9F65-36A37BC9031B}" destId="{0207F202-FD07-45C4-AFF2-5F75F1E1231A}" srcOrd="0" destOrd="0" presId="urn:microsoft.com/office/officeart/2008/layout/LinedList"/>
    <dgm:cxn modelId="{AC91341D-C263-4AED-AF20-91AD056ECB55}" srcId="{0D8FBF5B-C953-4F67-9252-5E1262B398BA}" destId="{CB02889A-49D8-4760-AFBF-CD8657DB2EA2}" srcOrd="0" destOrd="0" parTransId="{C7E0C1BF-689C-4B9E-A2D4-71312C523F4A}" sibTransId="{64CF8113-C276-47BD-8557-34AB7578606B}"/>
    <dgm:cxn modelId="{4FA00F29-B9D5-427F-A4E6-5EE1A93CD1FD}" type="presOf" srcId="{E8861968-ADB4-4015-B887-7360AC6DAAF2}" destId="{E6EE634C-97BC-41BC-A0C8-6C9FB800AB1B}" srcOrd="0" destOrd="0" presId="urn:microsoft.com/office/officeart/2008/layout/LinedList"/>
    <dgm:cxn modelId="{E441A634-9446-46CB-BAB7-94200B87A7C9}" srcId="{0D8FBF5B-C953-4F67-9252-5E1262B398BA}" destId="{DA6871A3-2AFD-48D3-8148-43A3395F7DB3}" srcOrd="1" destOrd="0" parTransId="{5BB88BE6-3D72-4BBA-82D6-006110426BB0}" sibTransId="{66FD55B9-D88A-4EB4-B16F-44FCFAB78B16}"/>
    <dgm:cxn modelId="{EC12663A-9B3B-4ABB-BC67-E51511732A2C}" srcId="{0D8FBF5B-C953-4F67-9252-5E1262B398BA}" destId="{8DB24687-EDC8-4FB8-887E-E4671E2F7B25}" srcOrd="6" destOrd="0" parTransId="{404E26B0-8BD4-4A61-BA97-895BF23474EF}" sibTransId="{9BC89E5E-836D-4D68-8393-E1E951BF5D27}"/>
    <dgm:cxn modelId="{E99F8644-4EE8-47FC-B36A-383E0C60412C}" type="presOf" srcId="{B1C58074-5078-4755-B94E-2FB07CA5E980}" destId="{91693E5C-7C6E-4CD2-95EC-8188B7501146}" srcOrd="0" destOrd="0" presId="urn:microsoft.com/office/officeart/2008/layout/LinedList"/>
    <dgm:cxn modelId="{2BF32847-0034-4C8B-934E-2FF70B1902E4}" type="presOf" srcId="{DA6871A3-2AFD-48D3-8148-43A3395F7DB3}" destId="{352EE4BC-17C2-488C-B1CA-610A705F698C}" srcOrd="0" destOrd="0" presId="urn:microsoft.com/office/officeart/2008/layout/LinedList"/>
    <dgm:cxn modelId="{7B443B9B-D2EB-41ED-914B-73633A12E49C}" srcId="{0D8FBF5B-C953-4F67-9252-5E1262B398BA}" destId="{E8861968-ADB4-4015-B887-7360AC6DAAF2}" srcOrd="4" destOrd="0" parTransId="{F97D08C6-E424-4CD9-9392-790D3C60EBAD}" sibTransId="{4DE08170-C189-43CE-8D93-F5CBB7468830}"/>
    <dgm:cxn modelId="{03FD13A1-DADB-4F4D-8151-5E690FF0010E}" type="presOf" srcId="{CB02889A-49D8-4760-AFBF-CD8657DB2EA2}" destId="{4136F93F-7473-4985-B843-E9C80D62912F}" srcOrd="0" destOrd="0" presId="urn:microsoft.com/office/officeart/2008/layout/LinedList"/>
    <dgm:cxn modelId="{316762AF-353C-481D-9B6A-2DAFE3657255}" type="presOf" srcId="{CE162962-BE0D-4B8A-A472-1FD94D6AAC73}" destId="{CA471114-8634-4C3F-98DD-555713918265}" srcOrd="0" destOrd="0" presId="urn:microsoft.com/office/officeart/2008/layout/LinedList"/>
    <dgm:cxn modelId="{8C84F6B6-CC69-4F71-9E66-AA8F139A6250}" srcId="{0D8FBF5B-C953-4F67-9252-5E1262B398BA}" destId="{B1C58074-5078-4755-B94E-2FB07CA5E980}" srcOrd="5" destOrd="0" parTransId="{BC4E7936-E9B4-4931-87B0-C0336FBEDE20}" sibTransId="{69F82268-7A5D-4B47-823B-594618CD5470}"/>
    <dgm:cxn modelId="{72878EE8-B28D-4C6D-BC51-F28E9B232C38}" srcId="{0D8FBF5B-C953-4F67-9252-5E1262B398BA}" destId="{CE162962-BE0D-4B8A-A472-1FD94D6AAC73}" srcOrd="3" destOrd="0" parTransId="{0EC40F36-2321-4D18-9793-2C9B203B34BA}" sibTransId="{CAD4C569-3E4F-4073-B65C-D5B7D02C8EDE}"/>
    <dgm:cxn modelId="{8A8282ED-A99C-49F2-B8B4-498923DFE4C1}" type="presOf" srcId="{8DB24687-EDC8-4FB8-887E-E4671E2F7B25}" destId="{600491F2-8C29-4482-B181-5ECD1CAED6B1}" srcOrd="0" destOrd="0" presId="urn:microsoft.com/office/officeart/2008/layout/LinedList"/>
    <dgm:cxn modelId="{C93D27FD-ACDB-4DE8-B8E6-5F309CCFBEEF}" srcId="{0D8FBF5B-C953-4F67-9252-5E1262B398BA}" destId="{054AC2C0-C13A-45EC-9F65-36A37BC9031B}" srcOrd="2" destOrd="0" parTransId="{A3FA657E-C98C-4B18-9E99-A6490AAF511D}" sibTransId="{D6587C76-8BA2-415E-AC41-36B5D067C5C8}"/>
    <dgm:cxn modelId="{05D53E35-94B0-44D8-9458-EE075653AB75}" type="presParOf" srcId="{8DB058D6-1B8B-4F4E-AA48-C5E642E41183}" destId="{63BD65A3-9AC3-4064-B6AA-C00117905470}" srcOrd="0" destOrd="0" presId="urn:microsoft.com/office/officeart/2008/layout/LinedList"/>
    <dgm:cxn modelId="{2D5F9B56-10EE-42B5-814A-77371D3401C0}" type="presParOf" srcId="{8DB058D6-1B8B-4F4E-AA48-C5E642E41183}" destId="{BE3BDCAA-22F5-46C4-8EC0-F5B05B83CF08}" srcOrd="1" destOrd="0" presId="urn:microsoft.com/office/officeart/2008/layout/LinedList"/>
    <dgm:cxn modelId="{803D8163-5539-4332-8CF8-329FABF48A7B}" type="presParOf" srcId="{BE3BDCAA-22F5-46C4-8EC0-F5B05B83CF08}" destId="{4136F93F-7473-4985-B843-E9C80D62912F}" srcOrd="0" destOrd="0" presId="urn:microsoft.com/office/officeart/2008/layout/LinedList"/>
    <dgm:cxn modelId="{66B90183-D02C-4D8C-A452-A939214F55F0}" type="presParOf" srcId="{BE3BDCAA-22F5-46C4-8EC0-F5B05B83CF08}" destId="{CAA56D93-F3BA-4B9D-815A-2A881EF22445}" srcOrd="1" destOrd="0" presId="urn:microsoft.com/office/officeart/2008/layout/LinedList"/>
    <dgm:cxn modelId="{3B64A178-B170-49C1-8C5A-1C208691E9CA}" type="presParOf" srcId="{8DB058D6-1B8B-4F4E-AA48-C5E642E41183}" destId="{446DEFE0-4C05-4190-95E8-2FB22FA1DD05}" srcOrd="2" destOrd="0" presId="urn:microsoft.com/office/officeart/2008/layout/LinedList"/>
    <dgm:cxn modelId="{43FE0297-27F2-4772-8E7A-5ADA0E016AEB}" type="presParOf" srcId="{8DB058D6-1B8B-4F4E-AA48-C5E642E41183}" destId="{59BCDF7E-2AA8-49E7-96BD-975440F47292}" srcOrd="3" destOrd="0" presId="urn:microsoft.com/office/officeart/2008/layout/LinedList"/>
    <dgm:cxn modelId="{CFE64AA6-4CE1-4DA6-B3CE-725CDC26971B}" type="presParOf" srcId="{59BCDF7E-2AA8-49E7-96BD-975440F47292}" destId="{352EE4BC-17C2-488C-B1CA-610A705F698C}" srcOrd="0" destOrd="0" presId="urn:microsoft.com/office/officeart/2008/layout/LinedList"/>
    <dgm:cxn modelId="{3F56AC12-9555-49A9-A952-BF65748FA0A0}" type="presParOf" srcId="{59BCDF7E-2AA8-49E7-96BD-975440F47292}" destId="{3D4B455E-9C0B-4E00-A2D5-F00C6F1EFD75}" srcOrd="1" destOrd="0" presId="urn:microsoft.com/office/officeart/2008/layout/LinedList"/>
    <dgm:cxn modelId="{2FD20F64-131B-4ED4-A2FB-5A9453218134}" type="presParOf" srcId="{8DB058D6-1B8B-4F4E-AA48-C5E642E41183}" destId="{4F0D00C6-5EC9-4AAD-80CC-548619A9DD84}" srcOrd="4" destOrd="0" presId="urn:microsoft.com/office/officeart/2008/layout/LinedList"/>
    <dgm:cxn modelId="{C9A7FE06-1559-49A8-9805-225A638E634B}" type="presParOf" srcId="{8DB058D6-1B8B-4F4E-AA48-C5E642E41183}" destId="{80DDE93E-97E3-4650-8F6A-79B89F1A6F24}" srcOrd="5" destOrd="0" presId="urn:microsoft.com/office/officeart/2008/layout/LinedList"/>
    <dgm:cxn modelId="{52429643-375A-4456-8F3B-E8367A6F6639}" type="presParOf" srcId="{80DDE93E-97E3-4650-8F6A-79B89F1A6F24}" destId="{0207F202-FD07-45C4-AFF2-5F75F1E1231A}" srcOrd="0" destOrd="0" presId="urn:microsoft.com/office/officeart/2008/layout/LinedList"/>
    <dgm:cxn modelId="{768B2847-88B4-4E47-B91A-0E184FD42D82}" type="presParOf" srcId="{80DDE93E-97E3-4650-8F6A-79B89F1A6F24}" destId="{449EBDCA-B4B2-4455-AF2E-85FE84EA0D6E}" srcOrd="1" destOrd="0" presId="urn:microsoft.com/office/officeart/2008/layout/LinedList"/>
    <dgm:cxn modelId="{922DA120-8347-4C82-AEF8-0002D3B2E0FF}" type="presParOf" srcId="{8DB058D6-1B8B-4F4E-AA48-C5E642E41183}" destId="{40E29146-5E00-4201-B3E0-4052E34F90EF}" srcOrd="6" destOrd="0" presId="urn:microsoft.com/office/officeart/2008/layout/LinedList"/>
    <dgm:cxn modelId="{91E2169C-CC30-4290-9F38-FF721F80CF8C}" type="presParOf" srcId="{8DB058D6-1B8B-4F4E-AA48-C5E642E41183}" destId="{8BD679FC-59CB-4959-AAD0-45196A578DEE}" srcOrd="7" destOrd="0" presId="urn:microsoft.com/office/officeart/2008/layout/LinedList"/>
    <dgm:cxn modelId="{C4A0FA3A-6469-423F-8C58-3D5DA96C84B3}" type="presParOf" srcId="{8BD679FC-59CB-4959-AAD0-45196A578DEE}" destId="{CA471114-8634-4C3F-98DD-555713918265}" srcOrd="0" destOrd="0" presId="urn:microsoft.com/office/officeart/2008/layout/LinedList"/>
    <dgm:cxn modelId="{04C2EE04-806F-427E-9E54-8B38C27ACE38}" type="presParOf" srcId="{8BD679FC-59CB-4959-AAD0-45196A578DEE}" destId="{7CF23CF2-3DD6-4FDA-9021-2F3C492CE940}" srcOrd="1" destOrd="0" presId="urn:microsoft.com/office/officeart/2008/layout/LinedList"/>
    <dgm:cxn modelId="{B79E748B-4C91-47C7-BA01-36A1802AC34E}" type="presParOf" srcId="{8DB058D6-1B8B-4F4E-AA48-C5E642E41183}" destId="{B15CAB6E-3ADC-4172-84C4-4E70911F0218}" srcOrd="8" destOrd="0" presId="urn:microsoft.com/office/officeart/2008/layout/LinedList"/>
    <dgm:cxn modelId="{3E136404-82C5-46B2-ACBE-887951498DC9}" type="presParOf" srcId="{8DB058D6-1B8B-4F4E-AA48-C5E642E41183}" destId="{4B5B8CC7-63DF-4F67-82CB-A99FE86A6F83}" srcOrd="9" destOrd="0" presId="urn:microsoft.com/office/officeart/2008/layout/LinedList"/>
    <dgm:cxn modelId="{EE31DEEE-6AE7-4654-8CAC-C764EF8A63C7}" type="presParOf" srcId="{4B5B8CC7-63DF-4F67-82CB-A99FE86A6F83}" destId="{E6EE634C-97BC-41BC-A0C8-6C9FB800AB1B}" srcOrd="0" destOrd="0" presId="urn:microsoft.com/office/officeart/2008/layout/LinedList"/>
    <dgm:cxn modelId="{BD4C71CE-BD69-4015-B259-1B19B60534B6}" type="presParOf" srcId="{4B5B8CC7-63DF-4F67-82CB-A99FE86A6F83}" destId="{6051B3C4-4400-4625-B4F0-765090864890}" srcOrd="1" destOrd="0" presId="urn:microsoft.com/office/officeart/2008/layout/LinedList"/>
    <dgm:cxn modelId="{098323E8-6802-4501-8C96-DCF0E332F08E}" type="presParOf" srcId="{8DB058D6-1B8B-4F4E-AA48-C5E642E41183}" destId="{687DC49B-E3E4-4843-9A4C-EE089BCB949E}" srcOrd="10" destOrd="0" presId="urn:microsoft.com/office/officeart/2008/layout/LinedList"/>
    <dgm:cxn modelId="{DF387353-7C87-426B-99C8-9CEA1DF1F348}" type="presParOf" srcId="{8DB058D6-1B8B-4F4E-AA48-C5E642E41183}" destId="{56AF37A7-CCC8-4B56-B2C6-6FCC3A91FD3C}" srcOrd="11" destOrd="0" presId="urn:microsoft.com/office/officeart/2008/layout/LinedList"/>
    <dgm:cxn modelId="{C24A3348-1A55-4066-A66D-3A8D14A26B5C}" type="presParOf" srcId="{56AF37A7-CCC8-4B56-B2C6-6FCC3A91FD3C}" destId="{91693E5C-7C6E-4CD2-95EC-8188B7501146}" srcOrd="0" destOrd="0" presId="urn:microsoft.com/office/officeart/2008/layout/LinedList"/>
    <dgm:cxn modelId="{42B5D1CB-D0AE-434D-901F-B00692EB0ACD}" type="presParOf" srcId="{56AF37A7-CCC8-4B56-B2C6-6FCC3A91FD3C}" destId="{4DBFDC03-F480-4AA0-B912-642834128964}" srcOrd="1" destOrd="0" presId="urn:microsoft.com/office/officeart/2008/layout/LinedList"/>
    <dgm:cxn modelId="{8E9F3ED9-6291-416C-8D7F-7DDEC0D9808E}" type="presParOf" srcId="{8DB058D6-1B8B-4F4E-AA48-C5E642E41183}" destId="{0BACC635-1BB4-4979-9992-ACD33F72446C}" srcOrd="12" destOrd="0" presId="urn:microsoft.com/office/officeart/2008/layout/LinedList"/>
    <dgm:cxn modelId="{505B7E56-710A-4A19-BD90-07DEDF25B554}" type="presParOf" srcId="{8DB058D6-1B8B-4F4E-AA48-C5E642E41183}" destId="{AC558E20-E2C2-4E69-A12F-3026274B3BA0}" srcOrd="13" destOrd="0" presId="urn:microsoft.com/office/officeart/2008/layout/LinedList"/>
    <dgm:cxn modelId="{4EA81341-8F28-4BA6-B66F-6115FEC605E6}" type="presParOf" srcId="{AC558E20-E2C2-4E69-A12F-3026274B3BA0}" destId="{600491F2-8C29-4482-B181-5ECD1CAED6B1}" srcOrd="0" destOrd="0" presId="urn:microsoft.com/office/officeart/2008/layout/LinedList"/>
    <dgm:cxn modelId="{9E8D9C3E-0602-4496-BA82-CA2CC2422854}" type="presParOf" srcId="{AC558E20-E2C2-4E69-A12F-3026274B3BA0}" destId="{92D9D37A-6371-40D5-925F-A1762F66346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BD65A3-9AC3-4064-B6AA-C00117905470}">
      <dsp:nvSpPr>
        <dsp:cNvPr id="0" name=""/>
        <dsp:cNvSpPr/>
      </dsp:nvSpPr>
      <dsp:spPr>
        <a:xfrm>
          <a:off x="0" y="491"/>
          <a:ext cx="9720072" cy="0"/>
        </a:xfrm>
        <a:prstGeom prst="line">
          <a:avLst/>
        </a:prstGeom>
        <a:gradFill rotWithShape="0">
          <a:gsLst>
            <a:gs pos="0">
              <a:schemeClr val="accent6">
                <a:hueOff val="0"/>
                <a:satOff val="0"/>
                <a:lumOff val="0"/>
                <a:alphaOff val="0"/>
                <a:tint val="100000"/>
                <a:shade val="85000"/>
                <a:satMod val="100000"/>
                <a:lumMod val="100000"/>
              </a:schemeClr>
            </a:gs>
            <a:gs pos="100000">
              <a:schemeClr val="accent6">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6">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6">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4136F93F-7473-4985-B843-E9C80D62912F}">
      <dsp:nvSpPr>
        <dsp:cNvPr id="0" name=""/>
        <dsp:cNvSpPr/>
      </dsp:nvSpPr>
      <dsp:spPr>
        <a:xfrm>
          <a:off x="0" y="491"/>
          <a:ext cx="9720072" cy="574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latin typeface="+mj-lt"/>
            </a:rPr>
            <a:t>1. Introduction</a:t>
          </a:r>
          <a:endParaRPr lang="en-US" sz="2700" kern="1200">
            <a:latin typeface="+mn-lt"/>
          </a:endParaRPr>
        </a:p>
      </dsp:txBody>
      <dsp:txXfrm>
        <a:off x="0" y="491"/>
        <a:ext cx="9720072" cy="574625"/>
      </dsp:txXfrm>
    </dsp:sp>
    <dsp:sp modelId="{446DEFE0-4C05-4190-95E8-2FB22FA1DD05}">
      <dsp:nvSpPr>
        <dsp:cNvPr id="0" name=""/>
        <dsp:cNvSpPr/>
      </dsp:nvSpPr>
      <dsp:spPr>
        <a:xfrm>
          <a:off x="0" y="575116"/>
          <a:ext cx="9720072" cy="0"/>
        </a:xfrm>
        <a:prstGeom prst="line">
          <a:avLst/>
        </a:prstGeom>
        <a:gradFill rotWithShape="0">
          <a:gsLst>
            <a:gs pos="0">
              <a:schemeClr val="accent6">
                <a:hueOff val="0"/>
                <a:satOff val="0"/>
                <a:lumOff val="0"/>
                <a:alphaOff val="0"/>
                <a:tint val="100000"/>
                <a:shade val="85000"/>
                <a:satMod val="100000"/>
                <a:lumMod val="100000"/>
              </a:schemeClr>
            </a:gs>
            <a:gs pos="100000">
              <a:schemeClr val="accent6">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6">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6">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352EE4BC-17C2-488C-B1CA-610A705F698C}">
      <dsp:nvSpPr>
        <dsp:cNvPr id="0" name=""/>
        <dsp:cNvSpPr/>
      </dsp:nvSpPr>
      <dsp:spPr>
        <a:xfrm>
          <a:off x="0" y="575116"/>
          <a:ext cx="9720072" cy="574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2. Cause and Effect</a:t>
          </a:r>
          <a:endParaRPr lang="en-US" sz="2700" kern="1200"/>
        </a:p>
      </dsp:txBody>
      <dsp:txXfrm>
        <a:off x="0" y="575116"/>
        <a:ext cx="9720072" cy="574625"/>
      </dsp:txXfrm>
    </dsp:sp>
    <dsp:sp modelId="{4F0D00C6-5EC9-4AAD-80CC-548619A9DD84}">
      <dsp:nvSpPr>
        <dsp:cNvPr id="0" name=""/>
        <dsp:cNvSpPr/>
      </dsp:nvSpPr>
      <dsp:spPr>
        <a:xfrm>
          <a:off x="0" y="1149741"/>
          <a:ext cx="9720072" cy="0"/>
        </a:xfrm>
        <a:prstGeom prst="line">
          <a:avLst/>
        </a:prstGeom>
        <a:gradFill rotWithShape="0">
          <a:gsLst>
            <a:gs pos="0">
              <a:schemeClr val="accent6">
                <a:hueOff val="0"/>
                <a:satOff val="0"/>
                <a:lumOff val="0"/>
                <a:alphaOff val="0"/>
                <a:tint val="100000"/>
                <a:shade val="85000"/>
                <a:satMod val="100000"/>
                <a:lumMod val="100000"/>
              </a:schemeClr>
            </a:gs>
            <a:gs pos="100000">
              <a:schemeClr val="accent6">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6">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6">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0207F202-FD07-45C4-AFF2-5F75F1E1231A}">
      <dsp:nvSpPr>
        <dsp:cNvPr id="0" name=""/>
        <dsp:cNvSpPr/>
      </dsp:nvSpPr>
      <dsp:spPr>
        <a:xfrm>
          <a:off x="0" y="1149741"/>
          <a:ext cx="9720072" cy="574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3. Pestel Analysis</a:t>
          </a:r>
          <a:endParaRPr lang="en-US" sz="2700" kern="1200"/>
        </a:p>
      </dsp:txBody>
      <dsp:txXfrm>
        <a:off x="0" y="1149741"/>
        <a:ext cx="9720072" cy="574625"/>
      </dsp:txXfrm>
    </dsp:sp>
    <dsp:sp modelId="{40E29146-5E00-4201-B3E0-4052E34F90EF}">
      <dsp:nvSpPr>
        <dsp:cNvPr id="0" name=""/>
        <dsp:cNvSpPr/>
      </dsp:nvSpPr>
      <dsp:spPr>
        <a:xfrm>
          <a:off x="0" y="1724367"/>
          <a:ext cx="9720072" cy="0"/>
        </a:xfrm>
        <a:prstGeom prst="line">
          <a:avLst/>
        </a:prstGeom>
        <a:gradFill rotWithShape="0">
          <a:gsLst>
            <a:gs pos="0">
              <a:schemeClr val="accent6">
                <a:hueOff val="0"/>
                <a:satOff val="0"/>
                <a:lumOff val="0"/>
                <a:alphaOff val="0"/>
                <a:tint val="100000"/>
                <a:shade val="85000"/>
                <a:satMod val="100000"/>
                <a:lumMod val="100000"/>
              </a:schemeClr>
            </a:gs>
            <a:gs pos="100000">
              <a:schemeClr val="accent6">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6">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6">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CA471114-8634-4C3F-98DD-555713918265}">
      <dsp:nvSpPr>
        <dsp:cNvPr id="0" name=""/>
        <dsp:cNvSpPr/>
      </dsp:nvSpPr>
      <dsp:spPr>
        <a:xfrm>
          <a:off x="0" y="1724367"/>
          <a:ext cx="9720072" cy="574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4. Fishbone Analysis</a:t>
          </a:r>
          <a:endParaRPr lang="en-US" sz="2700" kern="1200"/>
        </a:p>
      </dsp:txBody>
      <dsp:txXfrm>
        <a:off x="0" y="1724367"/>
        <a:ext cx="9720072" cy="574625"/>
      </dsp:txXfrm>
    </dsp:sp>
    <dsp:sp modelId="{B15CAB6E-3ADC-4172-84C4-4E70911F0218}">
      <dsp:nvSpPr>
        <dsp:cNvPr id="0" name=""/>
        <dsp:cNvSpPr/>
      </dsp:nvSpPr>
      <dsp:spPr>
        <a:xfrm>
          <a:off x="0" y="2298992"/>
          <a:ext cx="9720072" cy="0"/>
        </a:xfrm>
        <a:prstGeom prst="line">
          <a:avLst/>
        </a:prstGeom>
        <a:gradFill rotWithShape="0">
          <a:gsLst>
            <a:gs pos="0">
              <a:schemeClr val="accent6">
                <a:hueOff val="0"/>
                <a:satOff val="0"/>
                <a:lumOff val="0"/>
                <a:alphaOff val="0"/>
                <a:tint val="100000"/>
                <a:shade val="85000"/>
                <a:satMod val="100000"/>
                <a:lumMod val="100000"/>
              </a:schemeClr>
            </a:gs>
            <a:gs pos="100000">
              <a:schemeClr val="accent6">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6">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6">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E6EE634C-97BC-41BC-A0C8-6C9FB800AB1B}">
      <dsp:nvSpPr>
        <dsp:cNvPr id="0" name=""/>
        <dsp:cNvSpPr/>
      </dsp:nvSpPr>
      <dsp:spPr>
        <a:xfrm>
          <a:off x="0" y="2298992"/>
          <a:ext cx="9720072" cy="574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5. PMI Analysis</a:t>
          </a:r>
          <a:endParaRPr lang="en-US" sz="2700" kern="1200"/>
        </a:p>
      </dsp:txBody>
      <dsp:txXfrm>
        <a:off x="0" y="2298992"/>
        <a:ext cx="9720072" cy="574625"/>
      </dsp:txXfrm>
    </dsp:sp>
    <dsp:sp modelId="{687DC49B-E3E4-4843-9A4C-EE089BCB949E}">
      <dsp:nvSpPr>
        <dsp:cNvPr id="0" name=""/>
        <dsp:cNvSpPr/>
      </dsp:nvSpPr>
      <dsp:spPr>
        <a:xfrm>
          <a:off x="0" y="2873618"/>
          <a:ext cx="9720072" cy="0"/>
        </a:xfrm>
        <a:prstGeom prst="line">
          <a:avLst/>
        </a:prstGeom>
        <a:gradFill rotWithShape="0">
          <a:gsLst>
            <a:gs pos="0">
              <a:schemeClr val="accent6">
                <a:hueOff val="0"/>
                <a:satOff val="0"/>
                <a:lumOff val="0"/>
                <a:alphaOff val="0"/>
                <a:tint val="100000"/>
                <a:shade val="85000"/>
                <a:satMod val="100000"/>
                <a:lumMod val="100000"/>
              </a:schemeClr>
            </a:gs>
            <a:gs pos="100000">
              <a:schemeClr val="accent6">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6">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6">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91693E5C-7C6E-4CD2-95EC-8188B7501146}">
      <dsp:nvSpPr>
        <dsp:cNvPr id="0" name=""/>
        <dsp:cNvSpPr/>
      </dsp:nvSpPr>
      <dsp:spPr>
        <a:xfrm>
          <a:off x="0" y="2873618"/>
          <a:ext cx="9720072" cy="574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6. Conclusion </a:t>
          </a:r>
          <a:endParaRPr lang="en-US" sz="2700" kern="1200" dirty="0"/>
        </a:p>
      </dsp:txBody>
      <dsp:txXfrm>
        <a:off x="0" y="2873618"/>
        <a:ext cx="9720072" cy="574625"/>
      </dsp:txXfrm>
    </dsp:sp>
    <dsp:sp modelId="{0BACC635-1BB4-4979-9992-ACD33F72446C}">
      <dsp:nvSpPr>
        <dsp:cNvPr id="0" name=""/>
        <dsp:cNvSpPr/>
      </dsp:nvSpPr>
      <dsp:spPr>
        <a:xfrm>
          <a:off x="0" y="3448243"/>
          <a:ext cx="9720072" cy="0"/>
        </a:xfrm>
        <a:prstGeom prst="line">
          <a:avLst/>
        </a:prstGeom>
        <a:gradFill rotWithShape="0">
          <a:gsLst>
            <a:gs pos="0">
              <a:schemeClr val="accent6">
                <a:hueOff val="0"/>
                <a:satOff val="0"/>
                <a:lumOff val="0"/>
                <a:alphaOff val="0"/>
                <a:tint val="100000"/>
                <a:shade val="85000"/>
                <a:satMod val="100000"/>
                <a:lumMod val="100000"/>
              </a:schemeClr>
            </a:gs>
            <a:gs pos="100000">
              <a:schemeClr val="accent6">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6">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6">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600491F2-8C29-4482-B181-5ECD1CAED6B1}">
      <dsp:nvSpPr>
        <dsp:cNvPr id="0" name=""/>
        <dsp:cNvSpPr/>
      </dsp:nvSpPr>
      <dsp:spPr>
        <a:xfrm>
          <a:off x="0" y="3448243"/>
          <a:ext cx="9720072" cy="574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dirty="0"/>
            <a:t>7. Reference </a:t>
          </a:r>
          <a:r>
            <a:rPr lang="en-US" sz="2700" kern="1200" dirty="0" err="1"/>
            <a:t>ist</a:t>
          </a:r>
          <a:endParaRPr lang="en-US" sz="2700" kern="1200" dirty="0"/>
        </a:p>
      </dsp:txBody>
      <dsp:txXfrm>
        <a:off x="0" y="3448243"/>
        <a:ext cx="9720072" cy="57462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9DF9E78-C7FF-113F-A66E-ED52815FF30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7DDAE588-7DEF-E070-BED7-D92322C3DDA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982ED16-8E9E-4BC1-9D9C-F1A69E3F5077}" type="datetimeFigureOut">
              <a:rPr lang="en-GB" smtClean="0"/>
              <a:t>31/10/2022</a:t>
            </a:fld>
            <a:endParaRPr lang="en-GB"/>
          </a:p>
        </p:txBody>
      </p:sp>
      <p:sp>
        <p:nvSpPr>
          <p:cNvPr id="4" name="Footer Placeholder 3">
            <a:extLst>
              <a:ext uri="{FF2B5EF4-FFF2-40B4-BE49-F238E27FC236}">
                <a16:creationId xmlns:a16="http://schemas.microsoft.com/office/drawing/2014/main" id="{032A6714-B146-4ACD-4C96-03D27BE6009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7743927B-CB7A-B6D2-1C23-46F5ADDBC20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B554B7B-FD90-4B54-9058-7D695ABDDC33}" type="slidenum">
              <a:rPr lang="en-GB" smtClean="0"/>
              <a:t>‹#›</a:t>
            </a:fld>
            <a:endParaRPr lang="en-GB"/>
          </a:p>
        </p:txBody>
      </p:sp>
    </p:spTree>
    <p:extLst>
      <p:ext uri="{BB962C8B-B14F-4D97-AF65-F5344CB8AC3E}">
        <p14:creationId xmlns:p14="http://schemas.microsoft.com/office/powerpoint/2010/main" val="3041519870"/>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C4CA1A-0E30-430C-A19A-3BD05D70156B}" type="datetimeFigureOut">
              <a:rPr lang="en-GB" smtClean="0"/>
              <a:t>31/10/2022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2E7757-DA6C-43CC-9CD7-73D0EFD0229D}" type="slidenum">
              <a:rPr lang="en-GB" smtClean="0"/>
              <a:t>‹#›</a:t>
            </a:fld>
            <a:endParaRPr lang="en-GB"/>
          </a:p>
        </p:txBody>
      </p:sp>
    </p:spTree>
    <p:extLst>
      <p:ext uri="{BB962C8B-B14F-4D97-AF65-F5344CB8AC3E}">
        <p14:creationId xmlns:p14="http://schemas.microsoft.com/office/powerpoint/2010/main" val="2933494029"/>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0742477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3FF647ED-1F21-4451-9348-9D84FFF89E84}" type="datetime1">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05915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06A406-505B-4E94-9AF3-AF1C8A61C632}" type="datetime1">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717677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971581-8FBC-431C-A569-163E0F75879A}" type="datetime1">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1848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E3F6C51-12A6-4970-9DA1-1B5CCA835B04}" type="datetime1">
              <a:rPr lang="en-GB" smtClean="0"/>
              <a:t>31/10/2022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4996755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029518D-5492-4F22-B807-ECDEC02D5B6F}" type="datetime1">
              <a:rPr lang="en-GB" smtClean="0"/>
              <a:t>31/10/2022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3404809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DB8616-D790-48F7-A031-B6B828A41597}" type="datetime1">
              <a:rPr lang="en-GB" smtClean="0"/>
              <a:t>31/10/2022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42819938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ED5E9E-19A2-4761-8CB8-AE23783FCFAB}" type="datetime1">
              <a:rPr lang="en-GB" smtClean="0"/>
              <a:t>31/10/2022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28033778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D02DD5D-E42D-4970-9C6C-6437D0F563A8}" type="datetime1">
              <a:rPr lang="en-GB" smtClean="0"/>
              <a:t>31/10/2022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33451180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808A5B3-7BDF-4D84-A113-CB154DF5574F}" type="datetime1">
              <a:rPr lang="en-GB" smtClean="0"/>
              <a:t>31/10/2022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0EB923-243C-4E6A-ABAC-B92A6AA9F37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788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B42D3A-9E0E-4837-B97B-1BF95553AC7F}" type="datetime1">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418831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27255F-1618-4BC0-80D8-6A4EFDDD04AB}" type="datetime1">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51244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8540031-20B9-4900-AE95-FE230E66AD75}" type="datetime1">
              <a:rPr lang="en-GB" smtClean="0"/>
              <a:t>31/10/2022</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00EB923-243C-4E6A-ABAC-B92A6AA9F37E}"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676107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4" name="Straight Connector 33">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6" name="Rectangle 35">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649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CB9F39-8416-DA45-376A-E9D70B01D4A1}"/>
              </a:ext>
            </a:extLst>
          </p:cNvPr>
          <p:cNvSpPr>
            <a:spLocks noGrp="1" noRot="1" noMove="1" noResize="1" noEditPoints="1" noAdjustHandles="1" noChangeArrowheads="1" noChangeShapeType="1"/>
          </p:cNvSpPr>
          <p:nvPr>
            <p:ph type="ctrTitle"/>
          </p:nvPr>
        </p:nvSpPr>
        <p:spPr>
          <a:xfrm>
            <a:off x="524256" y="4767072"/>
            <a:ext cx="6594189" cy="1625210"/>
          </a:xfrm>
        </p:spPr>
        <p:txBody>
          <a:bodyPr vert="horz" lIns="91440" tIns="45720" rIns="91440" bIns="45720" rtlCol="0" anchor="ctr">
            <a:normAutofit/>
          </a:bodyPr>
          <a:lstStyle/>
          <a:p>
            <a:pPr algn="ctr"/>
            <a:r>
              <a:rPr lang="en-US" sz="3900" spc="100" dirty="0">
                <a:solidFill>
                  <a:srgbClr val="FFFFFF"/>
                </a:solidFill>
              </a:rPr>
              <a:t>Problem Solving and Decision Making</a:t>
            </a:r>
            <a:br>
              <a:rPr lang="en-US" sz="3900" spc="100" dirty="0">
                <a:solidFill>
                  <a:srgbClr val="FFFFFF"/>
                </a:solidFill>
              </a:rPr>
            </a:br>
            <a:r>
              <a:rPr lang="en-US" sz="3900" spc="100" dirty="0">
                <a:solidFill>
                  <a:srgbClr val="FFFFFF"/>
                </a:solidFill>
              </a:rPr>
              <a:t>(BMSW4004_BIRM)</a:t>
            </a:r>
          </a:p>
        </p:txBody>
      </p:sp>
      <p:pic>
        <p:nvPicPr>
          <p:cNvPr id="23" name="Picture 22" descr="Magnifying glass showing decling performance">
            <a:extLst>
              <a:ext uri="{FF2B5EF4-FFF2-40B4-BE49-F238E27FC236}">
                <a16:creationId xmlns:a16="http://schemas.microsoft.com/office/drawing/2014/main" id="{3F4C1B2C-2647-00BD-A1E7-DEEBF5B24105}"/>
              </a:ext>
            </a:extLst>
          </p:cNvPr>
          <p:cNvPicPr>
            <a:picLocks noChangeAspect="1"/>
          </p:cNvPicPr>
          <p:nvPr/>
        </p:nvPicPr>
        <p:blipFill rotWithShape="1">
          <a:blip r:embed="rId2"/>
          <a:srcRect r="1" b="12822"/>
          <a:stretch/>
        </p:blipFill>
        <p:spPr>
          <a:xfrm>
            <a:off x="327547" y="321733"/>
            <a:ext cx="7058306" cy="4107392"/>
          </a:xfrm>
          <a:prstGeom prst="rect">
            <a:avLst/>
          </a:prstGeom>
        </p:spPr>
      </p:pic>
      <p:sp>
        <p:nvSpPr>
          <p:cNvPr id="38" name="Rectangle 37">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F7C903D8-1C2A-D8A8-0D2E-649F01E974DB}"/>
              </a:ext>
            </a:extLst>
          </p:cNvPr>
          <p:cNvSpPr>
            <a:spLocks noGrp="1" noRot="1" noMove="1" noResize="1" noEditPoints="1" noAdjustHandles="1" noChangeArrowheads="1" noChangeShapeType="1"/>
          </p:cNvSpPr>
          <p:nvPr>
            <p:ph type="subTitle" idx="1"/>
          </p:nvPr>
        </p:nvSpPr>
        <p:spPr>
          <a:xfrm>
            <a:off x="8029319" y="917725"/>
            <a:ext cx="3424739" cy="4852362"/>
          </a:xfrm>
        </p:spPr>
        <p:txBody>
          <a:bodyPr vert="horz" lIns="45720" tIns="45720" rIns="45720" bIns="45720" rtlCol="0" anchor="ctr">
            <a:normAutofit/>
          </a:bodyPr>
          <a:lstStyle/>
          <a:p>
            <a:pPr algn="ctr">
              <a:lnSpc>
                <a:spcPct val="90000"/>
              </a:lnSpc>
            </a:pPr>
            <a:r>
              <a:rPr lang="en-US" sz="2200" dirty="0">
                <a:solidFill>
                  <a:srgbClr val="FFFFFF"/>
                </a:solidFill>
              </a:rPr>
              <a:t>Presented by</a:t>
            </a:r>
          </a:p>
          <a:p>
            <a:pPr algn="ctr">
              <a:lnSpc>
                <a:spcPct val="90000"/>
              </a:lnSpc>
            </a:pPr>
            <a:r>
              <a:rPr lang="en-US" sz="2200" dirty="0">
                <a:solidFill>
                  <a:srgbClr val="FFFFFF"/>
                </a:solidFill>
              </a:rPr>
              <a:t>Cecilia </a:t>
            </a:r>
            <a:r>
              <a:rPr lang="en-US" sz="2200" dirty="0" err="1">
                <a:solidFill>
                  <a:srgbClr val="FFFFFF"/>
                </a:solidFill>
              </a:rPr>
              <a:t>Teaca</a:t>
            </a:r>
            <a:endParaRPr lang="en-US" sz="2200" dirty="0">
              <a:solidFill>
                <a:srgbClr val="FFFFFF"/>
              </a:solidFill>
            </a:endParaRPr>
          </a:p>
          <a:p>
            <a:pPr algn="ctr">
              <a:lnSpc>
                <a:spcPct val="90000"/>
              </a:lnSpc>
            </a:pPr>
            <a:r>
              <a:rPr lang="en-US" sz="2200" dirty="0">
                <a:solidFill>
                  <a:srgbClr val="FFFFFF"/>
                </a:solidFill>
              </a:rPr>
              <a:t>Student Number 2127719</a:t>
            </a:r>
          </a:p>
          <a:p>
            <a:pPr>
              <a:lnSpc>
                <a:spcPct val="90000"/>
              </a:lnSpc>
            </a:pPr>
            <a:endParaRPr lang="en-US" sz="2200" dirty="0">
              <a:solidFill>
                <a:srgbClr val="FFFFFF"/>
              </a:solidFill>
            </a:endParaRPr>
          </a:p>
          <a:p>
            <a:pPr algn="ctr">
              <a:lnSpc>
                <a:spcPct val="90000"/>
              </a:lnSpc>
            </a:pPr>
            <a:r>
              <a:rPr lang="en-US" sz="2200" dirty="0">
                <a:solidFill>
                  <a:srgbClr val="FFFFFF"/>
                </a:solidFill>
              </a:rPr>
              <a:t>Lecturer</a:t>
            </a:r>
            <a:br>
              <a:rPr lang="en-US" sz="2200" dirty="0">
                <a:solidFill>
                  <a:srgbClr val="FFFFFF"/>
                </a:solidFill>
              </a:rPr>
            </a:br>
            <a:r>
              <a:rPr lang="en-US" sz="2200" dirty="0" err="1">
                <a:solidFill>
                  <a:srgbClr val="FFFFFF"/>
                </a:solidFill>
              </a:rPr>
              <a:t>Chijioke</a:t>
            </a:r>
            <a:r>
              <a:rPr lang="en-US" sz="2200" dirty="0">
                <a:solidFill>
                  <a:srgbClr val="FFFFFF"/>
                </a:solidFill>
              </a:rPr>
              <a:t> Uba</a:t>
            </a:r>
          </a:p>
        </p:txBody>
      </p:sp>
    </p:spTree>
    <p:extLst>
      <p:ext uri="{BB962C8B-B14F-4D97-AF65-F5344CB8AC3E}">
        <p14:creationId xmlns:p14="http://schemas.microsoft.com/office/powerpoint/2010/main" val="23611122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3D969-066A-0EA6-4EC6-598188423E41}"/>
              </a:ext>
            </a:extLst>
          </p:cNvPr>
          <p:cNvSpPr>
            <a:spLocks noGrp="1"/>
          </p:cNvSpPr>
          <p:nvPr>
            <p:ph type="title"/>
          </p:nvPr>
        </p:nvSpPr>
        <p:spPr>
          <a:xfrm>
            <a:off x="1024128" y="585216"/>
            <a:ext cx="9720072" cy="1499616"/>
          </a:xfrm>
        </p:spPr>
        <p:txBody>
          <a:bodyPr>
            <a:normAutofit/>
          </a:bodyPr>
          <a:lstStyle/>
          <a:p>
            <a:r>
              <a:rPr lang="en-GB" cap="none">
                <a:solidFill>
                  <a:schemeClr val="tx1"/>
                </a:solidFill>
              </a:rPr>
              <a:t>Table of Contents</a:t>
            </a:r>
          </a:p>
        </p:txBody>
      </p:sp>
      <p:cxnSp>
        <p:nvCxnSpPr>
          <p:cNvPr id="29" name="Straight Connector 26">
            <a:extLst>
              <a:ext uri="{FF2B5EF4-FFF2-40B4-BE49-F238E27FC236}">
                <a16:creationId xmlns:a16="http://schemas.microsoft.com/office/drawing/2014/main" id="{5ECB1430-5CD1-470D-8F0F-7EDE4C790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045B9CCA-0CC8-336C-387C-1E140799F1AC}"/>
              </a:ext>
            </a:extLst>
          </p:cNvPr>
          <p:cNvSpPr>
            <a:spLocks noGrp="1"/>
          </p:cNvSpPr>
          <p:nvPr>
            <p:ph type="sldNum" sz="quarter" idx="12"/>
          </p:nvPr>
        </p:nvSpPr>
        <p:spPr>
          <a:xfrm>
            <a:off x="10837333" y="6470704"/>
            <a:ext cx="973667" cy="274320"/>
          </a:xfrm>
        </p:spPr>
        <p:txBody>
          <a:bodyPr>
            <a:noAutofit/>
          </a:bodyPr>
          <a:lstStyle/>
          <a:p>
            <a:pPr algn="ctr">
              <a:spcAft>
                <a:spcPts val="600"/>
              </a:spcAft>
            </a:pPr>
            <a:r>
              <a:rPr lang="en-GB" sz="1800" dirty="0">
                <a:solidFill>
                  <a:prstClr val="white">
                    <a:alpha val="80000"/>
                  </a:prstClr>
                </a:solidFill>
              </a:rPr>
              <a:t>1</a:t>
            </a:r>
          </a:p>
        </p:txBody>
      </p:sp>
      <p:graphicFrame>
        <p:nvGraphicFramePr>
          <p:cNvPr id="5" name="Content Placeholder 2">
            <a:extLst>
              <a:ext uri="{FF2B5EF4-FFF2-40B4-BE49-F238E27FC236}">
                <a16:creationId xmlns:a16="http://schemas.microsoft.com/office/drawing/2014/main" id="{26C0800D-3BC9-872B-0DEE-516374E62443}"/>
              </a:ext>
            </a:extLst>
          </p:cNvPr>
          <p:cNvGraphicFramePr>
            <a:graphicFrameLocks noGrp="1"/>
          </p:cNvGraphicFramePr>
          <p:nvPr>
            <p:ph idx="1"/>
            <p:extLst>
              <p:ext uri="{D42A27DB-BD31-4B8C-83A1-F6EECF244321}">
                <p14:modId xmlns:p14="http://schemas.microsoft.com/office/powerpoint/2010/main" val="3806787157"/>
              </p:ext>
            </p:extLst>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1127160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E08749FB-5801-45C8-BF7B-840E23F8A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DAA7C513-277B-4325-9779-116946C0D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11207835" cy="351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20F6923-DC2F-4143-ACA0-519D0FE6C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150596"/>
            <a:ext cx="3248522" cy="2219668"/>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8319B32C-704E-4A0B-BD7B-186B70511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150596"/>
            <a:ext cx="7794722" cy="221966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4877F-38CC-CC98-DD41-B192036D205E}"/>
              </a:ext>
            </a:extLst>
          </p:cNvPr>
          <p:cNvSpPr>
            <a:spLocks noGrp="1"/>
          </p:cNvSpPr>
          <p:nvPr>
            <p:ph type="title"/>
          </p:nvPr>
        </p:nvSpPr>
        <p:spPr>
          <a:xfrm>
            <a:off x="4178301" y="4391025"/>
            <a:ext cx="7192110" cy="1738808"/>
          </a:xfrm>
        </p:spPr>
        <p:txBody>
          <a:bodyPr>
            <a:normAutofit/>
          </a:bodyPr>
          <a:lstStyle/>
          <a:p>
            <a:pPr algn="ctr"/>
            <a:r>
              <a:rPr lang="en-GB" cap="none" dirty="0">
                <a:solidFill>
                  <a:srgbClr val="FFFFFF"/>
                </a:solidFill>
              </a:rPr>
              <a:t>Introduction</a:t>
            </a:r>
          </a:p>
        </p:txBody>
      </p:sp>
      <p:sp>
        <p:nvSpPr>
          <p:cNvPr id="3" name="Content Placeholder 2">
            <a:extLst>
              <a:ext uri="{FF2B5EF4-FFF2-40B4-BE49-F238E27FC236}">
                <a16:creationId xmlns:a16="http://schemas.microsoft.com/office/drawing/2014/main" id="{788F2A52-88BC-B037-A592-C4E83CB223A2}"/>
              </a:ext>
            </a:extLst>
          </p:cNvPr>
          <p:cNvSpPr>
            <a:spLocks noGrp="1"/>
          </p:cNvSpPr>
          <p:nvPr>
            <p:ph idx="1"/>
          </p:nvPr>
        </p:nvSpPr>
        <p:spPr>
          <a:xfrm>
            <a:off x="499533" y="484632"/>
            <a:ext cx="11192934" cy="3511947"/>
          </a:xfrm>
        </p:spPr>
        <p:txBody>
          <a:bodyPr anchor="ctr">
            <a:normAutofit/>
          </a:bodyPr>
          <a:lstStyle/>
          <a:p>
            <a:pPr marL="0" indent="0">
              <a:buNone/>
            </a:pPr>
            <a:r>
              <a:rPr lang="en-GB" b="1" dirty="0"/>
              <a:t>Early History</a:t>
            </a:r>
          </a:p>
          <a:p>
            <a:pPr marL="0" indent="0">
              <a:buNone/>
            </a:pPr>
            <a:r>
              <a:rPr lang="en-GB" sz="2000" dirty="0"/>
              <a:t>T.M Lewin a textile brand was first founded in the 19th century by Thomas Mayes Lewin on London's Panton Street in 1898 before transitioning to Jermyn Street in 1903. Among his other achievements, Lewin popularized the modern button-front shirt.</a:t>
            </a:r>
          </a:p>
          <a:p>
            <a:pPr marL="0" indent="0">
              <a:buNone/>
            </a:pPr>
            <a:r>
              <a:rPr lang="en-GB" sz="2000" dirty="0"/>
              <a:t>By 2011, T.M. Lewin had 100 UK stores and outlets and launched its first overseas store in Sydney, Australia, the following year. Later in 2015, the company changed leadership following a deal with Bain Capital, according to (Harrison 2021).</a:t>
            </a:r>
          </a:p>
        </p:txBody>
      </p:sp>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a:xfrm>
            <a:off x="10837333" y="6470704"/>
            <a:ext cx="973667" cy="274320"/>
          </a:xfrm>
        </p:spPr>
        <p:txBody>
          <a:bodyPr>
            <a:noAutofit/>
          </a:bodyPr>
          <a:lstStyle/>
          <a:p>
            <a:pPr algn="ctr">
              <a:spcAft>
                <a:spcPts val="600"/>
              </a:spcAft>
            </a:pPr>
            <a:r>
              <a:rPr lang="en-GB" sz="1800" dirty="0"/>
              <a:t>2</a:t>
            </a:r>
          </a:p>
        </p:txBody>
      </p:sp>
    </p:spTree>
    <p:extLst>
      <p:ext uri="{BB962C8B-B14F-4D97-AF65-F5344CB8AC3E}">
        <p14:creationId xmlns:p14="http://schemas.microsoft.com/office/powerpoint/2010/main" val="29823806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2" name="Rectangle 48">
            <a:extLst>
              <a:ext uri="{FF2B5EF4-FFF2-40B4-BE49-F238E27FC236}">
                <a16:creationId xmlns:a16="http://schemas.microsoft.com/office/drawing/2014/main" id="{E08749FB-5801-45C8-BF7B-840E23F8A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Rectangle 50">
            <a:extLst>
              <a:ext uri="{FF2B5EF4-FFF2-40B4-BE49-F238E27FC236}">
                <a16:creationId xmlns:a16="http://schemas.microsoft.com/office/drawing/2014/main" id="{DAA7C513-277B-4325-9779-116946C0D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11207835" cy="351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52">
            <a:extLst>
              <a:ext uri="{FF2B5EF4-FFF2-40B4-BE49-F238E27FC236}">
                <a16:creationId xmlns:a16="http://schemas.microsoft.com/office/drawing/2014/main" id="{A20F6923-DC2F-4143-ACA0-519D0FE6C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150596"/>
            <a:ext cx="3248522" cy="2219668"/>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8319B32C-704E-4A0B-BD7B-186B70511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150596"/>
            <a:ext cx="7794722" cy="221966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4877F-38CC-CC98-DD41-B192036D205E}"/>
              </a:ext>
            </a:extLst>
          </p:cNvPr>
          <p:cNvSpPr>
            <a:spLocks noGrp="1"/>
          </p:cNvSpPr>
          <p:nvPr>
            <p:ph type="title"/>
          </p:nvPr>
        </p:nvSpPr>
        <p:spPr>
          <a:xfrm>
            <a:off x="4178301" y="4391025"/>
            <a:ext cx="7192110" cy="1738808"/>
          </a:xfrm>
        </p:spPr>
        <p:txBody>
          <a:bodyPr>
            <a:normAutofit/>
          </a:bodyPr>
          <a:lstStyle/>
          <a:p>
            <a:pPr algn="ctr"/>
            <a:r>
              <a:rPr lang="en-GB" cap="none" dirty="0">
                <a:solidFill>
                  <a:srgbClr val="FFFFFF"/>
                </a:solidFill>
              </a:rPr>
              <a:t>Problem Solving and Decision Making</a:t>
            </a:r>
          </a:p>
        </p:txBody>
      </p:sp>
      <p:sp>
        <p:nvSpPr>
          <p:cNvPr id="34" name="Content Placeholder 2">
            <a:extLst>
              <a:ext uri="{FF2B5EF4-FFF2-40B4-BE49-F238E27FC236}">
                <a16:creationId xmlns:a16="http://schemas.microsoft.com/office/drawing/2014/main" id="{788F2A52-88BC-B037-A592-C4E83CB223A2}"/>
              </a:ext>
            </a:extLst>
          </p:cNvPr>
          <p:cNvSpPr>
            <a:spLocks noGrp="1"/>
          </p:cNvSpPr>
          <p:nvPr>
            <p:ph idx="1"/>
          </p:nvPr>
        </p:nvSpPr>
        <p:spPr>
          <a:xfrm>
            <a:off x="499533" y="484632"/>
            <a:ext cx="11192934" cy="3511948"/>
          </a:xfrm>
        </p:spPr>
        <p:txBody>
          <a:bodyPr anchor="ctr">
            <a:normAutofit fontScale="92500" lnSpcReduction="20000"/>
          </a:bodyPr>
          <a:lstStyle/>
          <a:p>
            <a:pPr marL="228600" indent="-228600">
              <a:buAutoNum type="arabicPeriod"/>
            </a:pPr>
            <a:r>
              <a:rPr lang="en-GB" sz="1700" b="1" dirty="0"/>
              <a:t>Defining the Problem</a:t>
            </a:r>
          </a:p>
          <a:p>
            <a:pPr marL="0" indent="0">
              <a:buNone/>
            </a:pPr>
            <a:r>
              <a:rPr lang="en-GB" sz="1500" dirty="0"/>
              <a:t>The first step in resolving a problem is to define it. The next step is to analyse the issue and determine what may have caused it to occur. There are a variety of approaches to follow, but in this presentation, we will focus on PESTEL and Fishbone to define cause and effect. Prior to considering potential solutions or making decisions, it is essential to understand the issue at hand. A clearly defined problem facilitates the decision-making process later on.</a:t>
            </a:r>
          </a:p>
          <a:p>
            <a:pPr marL="228600" indent="-228600">
              <a:buAutoNum type="arabicPlain" startAt="2"/>
            </a:pPr>
            <a:r>
              <a:rPr lang="en-GB" sz="1700" b="1" dirty="0"/>
              <a:t>Try Different Methods</a:t>
            </a:r>
          </a:p>
          <a:p>
            <a:pPr marL="0" indent="0">
              <a:buNone/>
            </a:pPr>
            <a:r>
              <a:rPr lang="en-GB" sz="1500" dirty="0"/>
              <a:t>After you have defined and analysed the problem, you can begin brainstorming possible solutions. It is a smart idea to seek feedback from mentors and other individuals involved with the issue so that you can see all sides of the problem. It may also be helpful for you to think about how you have solved similar problems in the past. The issue should be approached from both a short-term and long-term perspective. Additionally, consider how potential approaches align with the mission and goals of your organization.</a:t>
            </a:r>
          </a:p>
          <a:p>
            <a:pPr marL="228600" indent="-228600">
              <a:buAutoNum type="arabicPlain" startAt="3"/>
            </a:pPr>
            <a:r>
              <a:rPr lang="en-GB" sz="1700" b="1" dirty="0"/>
              <a:t>Evaluate Different Solutions</a:t>
            </a:r>
          </a:p>
          <a:p>
            <a:pPr marL="0" indent="0">
              <a:buNone/>
            </a:pPr>
            <a:r>
              <a:rPr lang="en-GB" sz="1500" dirty="0"/>
              <a:t>It is time to evaluate all of the approaches you have come up with during the brainstorming process in order to decide which approach is best. To do just that, we will use PMI in this presentation to weigh all the pros and cons. Remember to take into account the long-term effects on your organization. Additionally, you need to consider the different resources needed for each decision. Based on all of these factors, you will be able to make the right decision for your company.</a:t>
            </a:r>
          </a:p>
        </p:txBody>
      </p:sp>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a:xfrm>
            <a:off x="10837333" y="6470704"/>
            <a:ext cx="973667" cy="274320"/>
          </a:xfrm>
        </p:spPr>
        <p:txBody>
          <a:bodyPr>
            <a:noAutofit/>
          </a:bodyPr>
          <a:lstStyle/>
          <a:p>
            <a:pPr algn="ctr">
              <a:spcAft>
                <a:spcPts val="600"/>
              </a:spcAft>
            </a:pPr>
            <a:r>
              <a:rPr lang="en-GB" sz="1800" dirty="0"/>
              <a:t>3</a:t>
            </a:r>
          </a:p>
        </p:txBody>
      </p:sp>
    </p:spTree>
    <p:extLst>
      <p:ext uri="{BB962C8B-B14F-4D97-AF65-F5344CB8AC3E}">
        <p14:creationId xmlns:p14="http://schemas.microsoft.com/office/powerpoint/2010/main" val="4122504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08749FB-5801-45C8-BF7B-840E23F8A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DAA7C513-277B-4325-9779-116946C0D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11207835" cy="351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20F6923-DC2F-4143-ACA0-519D0FE6C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150596"/>
            <a:ext cx="3248522" cy="2219668"/>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319B32C-704E-4A0B-BD7B-186B70511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150596"/>
            <a:ext cx="7794722" cy="221966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4877F-38CC-CC98-DD41-B192036D205E}"/>
              </a:ext>
            </a:extLst>
          </p:cNvPr>
          <p:cNvSpPr>
            <a:spLocks noGrp="1"/>
          </p:cNvSpPr>
          <p:nvPr>
            <p:ph type="title"/>
          </p:nvPr>
        </p:nvSpPr>
        <p:spPr>
          <a:xfrm>
            <a:off x="4178301" y="4391025"/>
            <a:ext cx="7192110" cy="1738808"/>
          </a:xfrm>
        </p:spPr>
        <p:txBody>
          <a:bodyPr>
            <a:normAutofit/>
          </a:bodyPr>
          <a:lstStyle/>
          <a:p>
            <a:pPr algn="ctr"/>
            <a:r>
              <a:rPr lang="en-GB" cap="none" dirty="0">
                <a:solidFill>
                  <a:srgbClr val="FFFFFF"/>
                </a:solidFill>
              </a:rPr>
              <a:t>T.M Lewin</a:t>
            </a:r>
            <a:br>
              <a:rPr lang="en-GB" cap="none" dirty="0">
                <a:solidFill>
                  <a:srgbClr val="FFFFFF"/>
                </a:solidFill>
              </a:rPr>
            </a:br>
            <a:r>
              <a:rPr lang="en-GB" cap="none" dirty="0">
                <a:solidFill>
                  <a:srgbClr val="FFFFFF"/>
                </a:solidFill>
              </a:rPr>
              <a:t>Declining Profits</a:t>
            </a:r>
          </a:p>
        </p:txBody>
      </p:sp>
      <p:sp>
        <p:nvSpPr>
          <p:cNvPr id="3" name="Content Placeholder 2">
            <a:extLst>
              <a:ext uri="{FF2B5EF4-FFF2-40B4-BE49-F238E27FC236}">
                <a16:creationId xmlns:a16="http://schemas.microsoft.com/office/drawing/2014/main" id="{788F2A52-88BC-B037-A592-C4E83CB223A2}"/>
              </a:ext>
            </a:extLst>
          </p:cNvPr>
          <p:cNvSpPr>
            <a:spLocks noGrp="1"/>
          </p:cNvSpPr>
          <p:nvPr>
            <p:ph idx="1"/>
          </p:nvPr>
        </p:nvSpPr>
        <p:spPr>
          <a:xfrm>
            <a:off x="484632" y="484632"/>
            <a:ext cx="11207835" cy="3511948"/>
          </a:xfrm>
        </p:spPr>
        <p:txBody>
          <a:bodyPr anchor="ctr">
            <a:normAutofit/>
          </a:bodyPr>
          <a:lstStyle/>
          <a:p>
            <a:pPr>
              <a:buFont typeface="Wingdings" panose="05000000000000000000" pitchFamily="2" charset="2"/>
              <a:buChar char="§"/>
            </a:pPr>
            <a:r>
              <a:rPr lang="en-GB" sz="2000" dirty="0"/>
              <a:t> According to Retail &amp; Leisure International (2020) and </a:t>
            </a:r>
            <a:r>
              <a:rPr lang="en-GB" sz="2000" dirty="0" err="1"/>
              <a:t>Jahshan</a:t>
            </a:r>
            <a:r>
              <a:rPr lang="en-GB" sz="2000" dirty="0"/>
              <a:t> (2020), T.M Lewin had been struggling before the pandemic, the outbreak of the pandemic in April 2020 sealed the fate of the company, and 650 of its employees were furloughed as part of the UK Government's Coronavirus Job Retention Scheme, with about 50 employees concentrating exclusively on digital activities and supply chain management. </a:t>
            </a:r>
          </a:p>
          <a:p>
            <a:pPr>
              <a:buFont typeface="Wingdings" panose="05000000000000000000" pitchFamily="2" charset="2"/>
              <a:buChar char="§"/>
            </a:pPr>
            <a:r>
              <a:rPr lang="en-GB" sz="2000" dirty="0"/>
              <a:t> The Guardian (2020) and BBC News (2020) reported the closure of 66 UK stores by T.M Lewis on 30 June 2020, which left 600 workers jobless; Stonebridge, a US liquidation firm, acquired the remaining assets, including its online business.</a:t>
            </a:r>
          </a:p>
        </p:txBody>
      </p:sp>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a:xfrm>
            <a:off x="10837333" y="6470704"/>
            <a:ext cx="973667" cy="274320"/>
          </a:xfrm>
        </p:spPr>
        <p:txBody>
          <a:bodyPr>
            <a:noAutofit/>
          </a:bodyPr>
          <a:lstStyle/>
          <a:p>
            <a:pPr algn="ctr">
              <a:spcAft>
                <a:spcPts val="600"/>
              </a:spcAft>
            </a:pPr>
            <a:r>
              <a:rPr lang="en-GB" sz="1800" dirty="0"/>
              <a:t>3</a:t>
            </a:r>
          </a:p>
        </p:txBody>
      </p:sp>
    </p:spTree>
    <p:extLst>
      <p:ext uri="{BB962C8B-B14F-4D97-AF65-F5344CB8AC3E}">
        <p14:creationId xmlns:p14="http://schemas.microsoft.com/office/powerpoint/2010/main" val="36661723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08749FB-5801-45C8-BF7B-840E23F8A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DAA7C513-277B-4325-9779-116946C0D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11207835" cy="351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20F6923-DC2F-4143-ACA0-519D0FE6C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150596"/>
            <a:ext cx="3248522" cy="2219668"/>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319B32C-704E-4A0B-BD7B-186B70511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150596"/>
            <a:ext cx="7794722" cy="221966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4877F-38CC-CC98-DD41-B192036D205E}"/>
              </a:ext>
            </a:extLst>
          </p:cNvPr>
          <p:cNvSpPr>
            <a:spLocks noGrp="1"/>
          </p:cNvSpPr>
          <p:nvPr>
            <p:ph type="title"/>
          </p:nvPr>
        </p:nvSpPr>
        <p:spPr>
          <a:xfrm>
            <a:off x="4178301" y="4391025"/>
            <a:ext cx="7192110" cy="1738808"/>
          </a:xfrm>
        </p:spPr>
        <p:txBody>
          <a:bodyPr>
            <a:normAutofit/>
          </a:bodyPr>
          <a:lstStyle/>
          <a:p>
            <a:pPr algn="ctr"/>
            <a:r>
              <a:rPr lang="en-GB" cap="none" dirty="0">
                <a:solidFill>
                  <a:srgbClr val="FFFFFF"/>
                </a:solidFill>
              </a:rPr>
              <a:t>What is PESTEL?</a:t>
            </a:r>
          </a:p>
        </p:txBody>
      </p:sp>
      <p:sp>
        <p:nvSpPr>
          <p:cNvPr id="3" name="Content Placeholder 2">
            <a:extLst>
              <a:ext uri="{FF2B5EF4-FFF2-40B4-BE49-F238E27FC236}">
                <a16:creationId xmlns:a16="http://schemas.microsoft.com/office/drawing/2014/main" id="{788F2A52-88BC-B037-A592-C4E83CB223A2}"/>
              </a:ext>
            </a:extLst>
          </p:cNvPr>
          <p:cNvSpPr>
            <a:spLocks noGrp="1"/>
          </p:cNvSpPr>
          <p:nvPr>
            <p:ph idx="1"/>
          </p:nvPr>
        </p:nvSpPr>
        <p:spPr>
          <a:xfrm>
            <a:off x="499533" y="484632"/>
            <a:ext cx="11192934" cy="3511948"/>
          </a:xfrm>
        </p:spPr>
        <p:txBody>
          <a:bodyPr anchor="ctr">
            <a:normAutofit/>
          </a:bodyPr>
          <a:lstStyle/>
          <a:p>
            <a:pPr>
              <a:buFont typeface="Wingdings" panose="05000000000000000000" pitchFamily="2" charset="2"/>
              <a:buChar char="§"/>
            </a:pPr>
            <a:r>
              <a:rPr lang="en-GB" sz="2000" dirty="0"/>
              <a:t> The purpose of a PESTEL is to gather factual information on the external factors that could negatively affect an organization’s decision-making. This is in order to maximize opportunities and minimize threats. A company's external environment is examined in six areas mainly Political, Economical, Social, Technological, Environmental, and Legal.</a:t>
            </a:r>
          </a:p>
        </p:txBody>
      </p:sp>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a:xfrm>
            <a:off x="10837333" y="6470704"/>
            <a:ext cx="973667" cy="274320"/>
          </a:xfrm>
        </p:spPr>
        <p:txBody>
          <a:bodyPr>
            <a:noAutofit/>
          </a:bodyPr>
          <a:lstStyle/>
          <a:p>
            <a:pPr algn="ctr">
              <a:spcAft>
                <a:spcPts val="600"/>
              </a:spcAft>
            </a:pPr>
            <a:r>
              <a:rPr lang="en-GB" sz="1800" dirty="0"/>
              <a:t>4</a:t>
            </a:r>
          </a:p>
        </p:txBody>
      </p:sp>
    </p:spTree>
    <p:extLst>
      <p:ext uri="{BB962C8B-B14F-4D97-AF65-F5344CB8AC3E}">
        <p14:creationId xmlns:p14="http://schemas.microsoft.com/office/powerpoint/2010/main" val="13696190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EF676E3E-35F9-01C3-A4E9-CE8548641BBE}"/>
              </a:ext>
            </a:extLst>
          </p:cNvPr>
          <p:cNvSpPr>
            <a:spLocks noGrp="1"/>
          </p:cNvSpPr>
          <p:nvPr>
            <p:ph type="sldNum" sz="quarter" idx="12"/>
          </p:nvPr>
        </p:nvSpPr>
        <p:spPr/>
        <p:txBody>
          <a:bodyPr/>
          <a:lstStyle/>
          <a:p>
            <a:pPr algn="ctr"/>
            <a:r>
              <a:rPr lang="en-GB" sz="1800" dirty="0"/>
              <a:t>5</a:t>
            </a:r>
          </a:p>
        </p:txBody>
      </p:sp>
      <p:sp>
        <p:nvSpPr>
          <p:cNvPr id="9" name="Rectangle 8">
            <a:extLst>
              <a:ext uri="{FF2B5EF4-FFF2-40B4-BE49-F238E27FC236}">
                <a16:creationId xmlns:a16="http://schemas.microsoft.com/office/drawing/2014/main" id="{7E743523-74A6-A028-3791-D3654FBD1B55}"/>
              </a:ext>
            </a:extLst>
          </p:cNvPr>
          <p:cNvSpPr/>
          <p:nvPr/>
        </p:nvSpPr>
        <p:spPr>
          <a:xfrm>
            <a:off x="729784" y="620271"/>
            <a:ext cx="1620000" cy="1620000"/>
          </a:xfrm>
          <a:prstGeom prst="rect">
            <a:avLst/>
          </a:prstGeom>
          <a:solidFill>
            <a:srgbClr val="FF00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P</a:t>
            </a:r>
          </a:p>
        </p:txBody>
      </p:sp>
      <p:sp>
        <p:nvSpPr>
          <p:cNvPr id="27" name="Rectangle 26">
            <a:extLst>
              <a:ext uri="{FF2B5EF4-FFF2-40B4-BE49-F238E27FC236}">
                <a16:creationId xmlns:a16="http://schemas.microsoft.com/office/drawing/2014/main" id="{BB40BF7F-0B9F-FB79-0B75-F175BFCDA5A0}"/>
              </a:ext>
            </a:extLst>
          </p:cNvPr>
          <p:cNvSpPr/>
          <p:nvPr/>
        </p:nvSpPr>
        <p:spPr>
          <a:xfrm>
            <a:off x="729784" y="2272140"/>
            <a:ext cx="1620000" cy="360000"/>
          </a:xfrm>
          <a:prstGeom prst="rect">
            <a:avLst/>
          </a:prstGeom>
          <a:solidFill>
            <a:srgbClr val="FF00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dirty="0"/>
              <a:t>Political</a:t>
            </a:r>
          </a:p>
        </p:txBody>
      </p:sp>
      <p:sp>
        <p:nvSpPr>
          <p:cNvPr id="34" name="Rectangle 33">
            <a:extLst>
              <a:ext uri="{FF2B5EF4-FFF2-40B4-BE49-F238E27FC236}">
                <a16:creationId xmlns:a16="http://schemas.microsoft.com/office/drawing/2014/main" id="{61399FC4-4DE9-7B76-FA28-24A5AC2F8D25}"/>
              </a:ext>
            </a:extLst>
          </p:cNvPr>
          <p:cNvSpPr/>
          <p:nvPr/>
        </p:nvSpPr>
        <p:spPr>
          <a:xfrm>
            <a:off x="729784" y="2664009"/>
            <a:ext cx="1620000" cy="3600000"/>
          </a:xfrm>
          <a:prstGeom prst="rect">
            <a:avLst/>
          </a:prstGeom>
          <a:solidFill>
            <a:srgbClr val="FF00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71450" indent="-171450">
              <a:buFont typeface="Wingdings" panose="05000000000000000000" pitchFamily="2" charset="2"/>
              <a:buChar char="§"/>
            </a:pPr>
            <a:r>
              <a:rPr lang="en-GB" sz="1100" dirty="0"/>
              <a:t>Lockdown Restrictions</a:t>
            </a:r>
          </a:p>
          <a:p>
            <a:pPr marL="171450" indent="-171450">
              <a:buFont typeface="Wingdings" panose="05000000000000000000" pitchFamily="2" charset="2"/>
              <a:buChar char="§"/>
            </a:pPr>
            <a:r>
              <a:rPr lang="en-GB" sz="1100" dirty="0"/>
              <a:t>Tax Policy Changes</a:t>
            </a:r>
          </a:p>
          <a:p>
            <a:pPr marL="171450" indent="-171450">
              <a:buFont typeface="Wingdings" panose="05000000000000000000" pitchFamily="2" charset="2"/>
              <a:buChar char="§"/>
            </a:pPr>
            <a:r>
              <a:rPr lang="en-GB" sz="1100" dirty="0"/>
              <a:t>Trade Restrictions</a:t>
            </a:r>
          </a:p>
          <a:p>
            <a:pPr marL="171450" indent="-171450">
              <a:buFont typeface="Wingdings" panose="05000000000000000000" pitchFamily="2" charset="2"/>
              <a:buChar char="§"/>
            </a:pPr>
            <a:r>
              <a:rPr lang="en-GB" sz="1100" dirty="0"/>
              <a:t>Foreign Trade Policy</a:t>
            </a:r>
          </a:p>
          <a:p>
            <a:pPr marL="171450" indent="-171450">
              <a:buFont typeface="Wingdings" panose="05000000000000000000" pitchFamily="2" charset="2"/>
              <a:buChar char="§"/>
            </a:pPr>
            <a:r>
              <a:rPr lang="en-GB" sz="1100" dirty="0"/>
              <a:t>Legislation Changes</a:t>
            </a:r>
          </a:p>
          <a:p>
            <a:endParaRPr lang="en-GB" sz="1100" dirty="0"/>
          </a:p>
        </p:txBody>
      </p:sp>
      <p:sp>
        <p:nvSpPr>
          <p:cNvPr id="43" name="Rectangle 42">
            <a:extLst>
              <a:ext uri="{FF2B5EF4-FFF2-40B4-BE49-F238E27FC236}">
                <a16:creationId xmlns:a16="http://schemas.microsoft.com/office/drawing/2014/main" id="{81458FAA-6BD9-7691-9459-69CF233AAAAF}"/>
              </a:ext>
            </a:extLst>
          </p:cNvPr>
          <p:cNvSpPr/>
          <p:nvPr/>
        </p:nvSpPr>
        <p:spPr>
          <a:xfrm>
            <a:off x="2556017" y="620271"/>
            <a:ext cx="1620000" cy="1620000"/>
          </a:xfrm>
          <a:prstGeom prst="rect">
            <a:avLst/>
          </a:prstGeom>
          <a:solidFill>
            <a:srgbClr val="FF99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E</a:t>
            </a:r>
          </a:p>
        </p:txBody>
      </p:sp>
      <p:sp>
        <p:nvSpPr>
          <p:cNvPr id="44" name="Rectangle 43">
            <a:extLst>
              <a:ext uri="{FF2B5EF4-FFF2-40B4-BE49-F238E27FC236}">
                <a16:creationId xmlns:a16="http://schemas.microsoft.com/office/drawing/2014/main" id="{56F4723E-D02F-5279-55DC-7C0D651CD37C}"/>
              </a:ext>
            </a:extLst>
          </p:cNvPr>
          <p:cNvSpPr/>
          <p:nvPr/>
        </p:nvSpPr>
        <p:spPr>
          <a:xfrm>
            <a:off x="2556017" y="2272144"/>
            <a:ext cx="1620000" cy="360000"/>
          </a:xfrm>
          <a:prstGeom prst="rect">
            <a:avLst/>
          </a:prstGeom>
          <a:solidFill>
            <a:srgbClr val="FF99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dirty="0"/>
              <a:t>Economical</a:t>
            </a:r>
          </a:p>
        </p:txBody>
      </p:sp>
      <p:sp>
        <p:nvSpPr>
          <p:cNvPr id="45" name="Rectangle 44">
            <a:extLst>
              <a:ext uri="{FF2B5EF4-FFF2-40B4-BE49-F238E27FC236}">
                <a16:creationId xmlns:a16="http://schemas.microsoft.com/office/drawing/2014/main" id="{887B71F0-142C-472B-1EA1-E94E81F65FA3}"/>
              </a:ext>
            </a:extLst>
          </p:cNvPr>
          <p:cNvSpPr/>
          <p:nvPr/>
        </p:nvSpPr>
        <p:spPr>
          <a:xfrm>
            <a:off x="2557956" y="2659535"/>
            <a:ext cx="1620000" cy="3600000"/>
          </a:xfrm>
          <a:prstGeom prst="rect">
            <a:avLst/>
          </a:prstGeom>
          <a:solidFill>
            <a:srgbClr val="FF99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71450" indent="-171450">
              <a:buFont typeface="Wingdings" panose="05000000000000000000" pitchFamily="2" charset="2"/>
              <a:buChar char="§"/>
            </a:pPr>
            <a:r>
              <a:rPr lang="en-GB" sz="1100" dirty="0"/>
              <a:t>Supply Chain Issues </a:t>
            </a:r>
          </a:p>
          <a:p>
            <a:pPr marL="171450" indent="-171450">
              <a:buFont typeface="Wingdings" panose="05000000000000000000" pitchFamily="2" charset="2"/>
              <a:buChar char="§"/>
            </a:pPr>
            <a:r>
              <a:rPr lang="en-GB" sz="1100" dirty="0"/>
              <a:t>Increased Transport Costs</a:t>
            </a:r>
          </a:p>
          <a:p>
            <a:pPr marL="171450" indent="-171450">
              <a:buFont typeface="Wingdings" panose="05000000000000000000" pitchFamily="2" charset="2"/>
              <a:buChar char="§"/>
            </a:pPr>
            <a:r>
              <a:rPr lang="en-GB" sz="1100" dirty="0"/>
              <a:t>Increased Energy Costs</a:t>
            </a:r>
          </a:p>
          <a:p>
            <a:pPr marL="171450" indent="-171450">
              <a:buFont typeface="Wingdings" panose="05000000000000000000" pitchFamily="2" charset="2"/>
              <a:buChar char="§"/>
            </a:pPr>
            <a:r>
              <a:rPr lang="en-GB" sz="1100" dirty="0"/>
              <a:t>Rising Inflation</a:t>
            </a:r>
          </a:p>
        </p:txBody>
      </p:sp>
      <p:sp>
        <p:nvSpPr>
          <p:cNvPr id="46" name="Rectangle 45">
            <a:extLst>
              <a:ext uri="{FF2B5EF4-FFF2-40B4-BE49-F238E27FC236}">
                <a16:creationId xmlns:a16="http://schemas.microsoft.com/office/drawing/2014/main" id="{9CD3588D-C182-E6A3-63F0-9DC6F885EB64}"/>
              </a:ext>
            </a:extLst>
          </p:cNvPr>
          <p:cNvSpPr/>
          <p:nvPr/>
        </p:nvSpPr>
        <p:spPr>
          <a:xfrm>
            <a:off x="4371294" y="616781"/>
            <a:ext cx="1620000" cy="1619999"/>
          </a:xfrm>
          <a:prstGeom prst="rect">
            <a:avLst/>
          </a:prstGeom>
          <a:solidFill>
            <a:srgbClr val="FFCC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S</a:t>
            </a:r>
          </a:p>
        </p:txBody>
      </p:sp>
      <p:sp>
        <p:nvSpPr>
          <p:cNvPr id="47" name="Rectangle 46">
            <a:extLst>
              <a:ext uri="{FF2B5EF4-FFF2-40B4-BE49-F238E27FC236}">
                <a16:creationId xmlns:a16="http://schemas.microsoft.com/office/drawing/2014/main" id="{70911923-A2D3-0F30-B03A-19DC54806BE9}"/>
              </a:ext>
            </a:extLst>
          </p:cNvPr>
          <p:cNvSpPr/>
          <p:nvPr/>
        </p:nvSpPr>
        <p:spPr>
          <a:xfrm>
            <a:off x="4371294" y="2267658"/>
            <a:ext cx="1620000" cy="360000"/>
          </a:xfrm>
          <a:prstGeom prst="rect">
            <a:avLst/>
          </a:prstGeom>
          <a:solidFill>
            <a:srgbClr val="FFCC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dirty="0"/>
              <a:t>Social</a:t>
            </a:r>
          </a:p>
        </p:txBody>
      </p:sp>
      <p:sp>
        <p:nvSpPr>
          <p:cNvPr id="48" name="Rectangle 47">
            <a:extLst>
              <a:ext uri="{FF2B5EF4-FFF2-40B4-BE49-F238E27FC236}">
                <a16:creationId xmlns:a16="http://schemas.microsoft.com/office/drawing/2014/main" id="{7D942533-171C-6751-CF0E-05A3A0412335}"/>
              </a:ext>
            </a:extLst>
          </p:cNvPr>
          <p:cNvSpPr/>
          <p:nvPr/>
        </p:nvSpPr>
        <p:spPr>
          <a:xfrm>
            <a:off x="4371294" y="2659535"/>
            <a:ext cx="1620000" cy="3600000"/>
          </a:xfrm>
          <a:prstGeom prst="rect">
            <a:avLst/>
          </a:prstGeom>
          <a:solidFill>
            <a:srgbClr val="FFCC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71450" indent="-171450">
              <a:buFont typeface="Wingdings" panose="05000000000000000000" pitchFamily="2" charset="2"/>
              <a:buChar char="§"/>
            </a:pPr>
            <a:r>
              <a:rPr lang="en-GB" sz="1100" dirty="0"/>
              <a:t>Reduced Spending from Customers</a:t>
            </a:r>
          </a:p>
          <a:p>
            <a:pPr marL="171450" indent="-171450">
              <a:buFont typeface="Wingdings" panose="05000000000000000000" pitchFamily="2" charset="2"/>
              <a:buChar char="§"/>
            </a:pPr>
            <a:r>
              <a:rPr lang="en-GB" sz="1100" dirty="0"/>
              <a:t>Customer Purchase Intentions and Behaviours</a:t>
            </a:r>
          </a:p>
          <a:p>
            <a:pPr marL="171450" indent="-171450">
              <a:buFont typeface="Wingdings" panose="05000000000000000000" pitchFamily="2" charset="2"/>
              <a:buChar char="§"/>
            </a:pPr>
            <a:r>
              <a:rPr lang="en-GB" sz="1100" dirty="0"/>
              <a:t>Lifestyle Attitudes</a:t>
            </a:r>
          </a:p>
          <a:p>
            <a:endParaRPr lang="en-GB" sz="1100" dirty="0"/>
          </a:p>
        </p:txBody>
      </p:sp>
      <p:sp>
        <p:nvSpPr>
          <p:cNvPr id="49" name="Rectangle 48">
            <a:extLst>
              <a:ext uri="{FF2B5EF4-FFF2-40B4-BE49-F238E27FC236}">
                <a16:creationId xmlns:a16="http://schemas.microsoft.com/office/drawing/2014/main" id="{86722983-5243-23FC-CC27-CA85D4423137}"/>
              </a:ext>
            </a:extLst>
          </p:cNvPr>
          <p:cNvSpPr/>
          <p:nvPr/>
        </p:nvSpPr>
        <p:spPr>
          <a:xfrm>
            <a:off x="6193991" y="616780"/>
            <a:ext cx="1620000" cy="1619998"/>
          </a:xfrm>
          <a:prstGeom prst="rect">
            <a:avLst/>
          </a:prstGeom>
          <a:solidFill>
            <a:srgbClr val="00FF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T</a:t>
            </a:r>
          </a:p>
        </p:txBody>
      </p:sp>
      <p:sp>
        <p:nvSpPr>
          <p:cNvPr id="50" name="Rectangle 49">
            <a:extLst>
              <a:ext uri="{FF2B5EF4-FFF2-40B4-BE49-F238E27FC236}">
                <a16:creationId xmlns:a16="http://schemas.microsoft.com/office/drawing/2014/main" id="{99659247-1C19-7E4C-FBB0-43CD92DDC2B3}"/>
              </a:ext>
            </a:extLst>
          </p:cNvPr>
          <p:cNvSpPr/>
          <p:nvPr/>
        </p:nvSpPr>
        <p:spPr>
          <a:xfrm>
            <a:off x="6198817" y="2266414"/>
            <a:ext cx="1620000" cy="360000"/>
          </a:xfrm>
          <a:prstGeom prst="rect">
            <a:avLst/>
          </a:prstGeom>
          <a:solidFill>
            <a:srgbClr val="00FF00"/>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dirty="0"/>
              <a:t>Technological</a:t>
            </a:r>
          </a:p>
        </p:txBody>
      </p:sp>
      <p:sp>
        <p:nvSpPr>
          <p:cNvPr id="51" name="Rectangle 50">
            <a:extLst>
              <a:ext uri="{FF2B5EF4-FFF2-40B4-BE49-F238E27FC236}">
                <a16:creationId xmlns:a16="http://schemas.microsoft.com/office/drawing/2014/main" id="{6BDB5635-0BDC-3D57-D590-7493D794782A}"/>
              </a:ext>
            </a:extLst>
          </p:cNvPr>
          <p:cNvSpPr/>
          <p:nvPr/>
        </p:nvSpPr>
        <p:spPr>
          <a:xfrm>
            <a:off x="6193991" y="2656050"/>
            <a:ext cx="1620000" cy="3600000"/>
          </a:xfrm>
          <a:prstGeom prst="rect">
            <a:avLst/>
          </a:prstGeom>
          <a:solidFill>
            <a:srgbClr val="00FF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1100" dirty="0"/>
              <a:t> </a:t>
            </a:r>
          </a:p>
        </p:txBody>
      </p:sp>
      <p:sp>
        <p:nvSpPr>
          <p:cNvPr id="52" name="Rectangle 51">
            <a:extLst>
              <a:ext uri="{FF2B5EF4-FFF2-40B4-BE49-F238E27FC236}">
                <a16:creationId xmlns:a16="http://schemas.microsoft.com/office/drawing/2014/main" id="{2ADCE573-3A1E-C55B-B7E3-C8143FE02A5F}"/>
              </a:ext>
            </a:extLst>
          </p:cNvPr>
          <p:cNvSpPr/>
          <p:nvPr/>
        </p:nvSpPr>
        <p:spPr>
          <a:xfrm>
            <a:off x="8026341" y="616780"/>
            <a:ext cx="1620000" cy="1619999"/>
          </a:xfrm>
          <a:prstGeom prst="rect">
            <a:avLst/>
          </a:prstGeom>
          <a:solidFill>
            <a:schemeClr val="bg2">
              <a:lumMod val="75000"/>
            </a:schemeClr>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E</a:t>
            </a:r>
          </a:p>
        </p:txBody>
      </p:sp>
      <p:sp>
        <p:nvSpPr>
          <p:cNvPr id="53" name="Rectangle 52">
            <a:extLst>
              <a:ext uri="{FF2B5EF4-FFF2-40B4-BE49-F238E27FC236}">
                <a16:creationId xmlns:a16="http://schemas.microsoft.com/office/drawing/2014/main" id="{41C4F983-680F-78F1-8384-80A350E6B748}"/>
              </a:ext>
            </a:extLst>
          </p:cNvPr>
          <p:cNvSpPr/>
          <p:nvPr/>
        </p:nvSpPr>
        <p:spPr>
          <a:xfrm>
            <a:off x="8025050" y="2266414"/>
            <a:ext cx="1612842" cy="360000"/>
          </a:xfrm>
          <a:prstGeom prst="rect">
            <a:avLst/>
          </a:prstGeom>
          <a:solidFill>
            <a:schemeClr val="bg2">
              <a:lumMod val="75000"/>
            </a:schemeClr>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dirty="0"/>
              <a:t>Environmental</a:t>
            </a:r>
          </a:p>
        </p:txBody>
      </p:sp>
      <p:sp>
        <p:nvSpPr>
          <p:cNvPr id="54" name="Rectangle 53">
            <a:extLst>
              <a:ext uri="{FF2B5EF4-FFF2-40B4-BE49-F238E27FC236}">
                <a16:creationId xmlns:a16="http://schemas.microsoft.com/office/drawing/2014/main" id="{3EF1A932-B3BC-32A7-749D-27A5E402F3A1}"/>
              </a:ext>
            </a:extLst>
          </p:cNvPr>
          <p:cNvSpPr/>
          <p:nvPr/>
        </p:nvSpPr>
        <p:spPr>
          <a:xfrm>
            <a:off x="8021471" y="2656049"/>
            <a:ext cx="1620000" cy="3600000"/>
          </a:xfrm>
          <a:prstGeom prst="rect">
            <a:avLst/>
          </a:prstGeom>
          <a:solidFill>
            <a:schemeClr val="bg2">
              <a:lumMod val="75000"/>
            </a:schemeClr>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1100" dirty="0"/>
              <a:t> </a:t>
            </a:r>
          </a:p>
        </p:txBody>
      </p:sp>
      <p:sp>
        <p:nvSpPr>
          <p:cNvPr id="55" name="Rectangle 54">
            <a:extLst>
              <a:ext uri="{FF2B5EF4-FFF2-40B4-BE49-F238E27FC236}">
                <a16:creationId xmlns:a16="http://schemas.microsoft.com/office/drawing/2014/main" id="{F150A616-1AF4-3CE5-4E37-CF65A0C8C03F}"/>
              </a:ext>
            </a:extLst>
          </p:cNvPr>
          <p:cNvSpPr/>
          <p:nvPr/>
        </p:nvSpPr>
        <p:spPr>
          <a:xfrm>
            <a:off x="9858691" y="616780"/>
            <a:ext cx="1620000" cy="1619997"/>
          </a:xfrm>
          <a:prstGeom prst="rect">
            <a:avLst/>
          </a:prstGeom>
          <a:solidFill>
            <a:srgbClr val="9900CC"/>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L</a:t>
            </a:r>
          </a:p>
        </p:txBody>
      </p:sp>
      <p:sp>
        <p:nvSpPr>
          <p:cNvPr id="56" name="Rectangle 55">
            <a:extLst>
              <a:ext uri="{FF2B5EF4-FFF2-40B4-BE49-F238E27FC236}">
                <a16:creationId xmlns:a16="http://schemas.microsoft.com/office/drawing/2014/main" id="{F41E152B-6E4D-D083-FA6F-F25058FCF6C2}"/>
              </a:ext>
            </a:extLst>
          </p:cNvPr>
          <p:cNvSpPr/>
          <p:nvPr/>
        </p:nvSpPr>
        <p:spPr>
          <a:xfrm>
            <a:off x="9865543" y="2266414"/>
            <a:ext cx="1613148" cy="360000"/>
          </a:xfrm>
          <a:prstGeom prst="rect">
            <a:avLst/>
          </a:prstGeom>
          <a:solidFill>
            <a:srgbClr val="9900CC"/>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dirty="0"/>
              <a:t>Legal</a:t>
            </a:r>
          </a:p>
        </p:txBody>
      </p:sp>
      <p:sp>
        <p:nvSpPr>
          <p:cNvPr id="57" name="Rectangle 56">
            <a:extLst>
              <a:ext uri="{FF2B5EF4-FFF2-40B4-BE49-F238E27FC236}">
                <a16:creationId xmlns:a16="http://schemas.microsoft.com/office/drawing/2014/main" id="{0C5E1837-60C2-A99E-7E07-983258CED875}"/>
              </a:ext>
            </a:extLst>
          </p:cNvPr>
          <p:cNvSpPr/>
          <p:nvPr/>
        </p:nvSpPr>
        <p:spPr>
          <a:xfrm>
            <a:off x="9865543" y="2664009"/>
            <a:ext cx="1620000" cy="3600000"/>
          </a:xfrm>
          <a:prstGeom prst="rect">
            <a:avLst/>
          </a:prstGeom>
          <a:solidFill>
            <a:srgbClr val="9900CC"/>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71450" indent="-171450">
              <a:buFont typeface="Wingdings" panose="05000000000000000000" pitchFamily="2" charset="2"/>
              <a:buChar char="§"/>
            </a:pPr>
            <a:r>
              <a:rPr lang="en-GB" sz="1200" dirty="0"/>
              <a:t>Employment Laws</a:t>
            </a:r>
          </a:p>
          <a:p>
            <a:pPr marL="171450" indent="-171450">
              <a:buFont typeface="Wingdings" panose="05000000000000000000" pitchFamily="2" charset="2"/>
              <a:buChar char="§"/>
            </a:pPr>
            <a:r>
              <a:rPr lang="en-GB" sz="1200" dirty="0"/>
              <a:t>Health and Safety Laws</a:t>
            </a:r>
          </a:p>
        </p:txBody>
      </p:sp>
      <p:sp>
        <p:nvSpPr>
          <p:cNvPr id="58" name="TextBox 57">
            <a:extLst>
              <a:ext uri="{FF2B5EF4-FFF2-40B4-BE49-F238E27FC236}">
                <a16:creationId xmlns:a16="http://schemas.microsoft.com/office/drawing/2014/main" id="{B13B6967-FB46-AE50-906B-B548FA6F9301}"/>
              </a:ext>
            </a:extLst>
          </p:cNvPr>
          <p:cNvSpPr txBox="1"/>
          <p:nvPr/>
        </p:nvSpPr>
        <p:spPr>
          <a:xfrm>
            <a:off x="3522970" y="96371"/>
            <a:ext cx="5146059" cy="430887"/>
          </a:xfrm>
          <a:prstGeom prst="rect">
            <a:avLst/>
          </a:prstGeom>
          <a:noFill/>
        </p:spPr>
        <p:txBody>
          <a:bodyPr wrap="square" rtlCol="0">
            <a:spAutoFit/>
          </a:bodyPr>
          <a:lstStyle/>
          <a:p>
            <a:pPr algn="ctr"/>
            <a:r>
              <a:rPr lang="en-GB" sz="2200" b="1" dirty="0"/>
              <a:t>PESTEL – Declining Profits</a:t>
            </a:r>
          </a:p>
        </p:txBody>
      </p:sp>
    </p:spTree>
    <p:extLst>
      <p:ext uri="{BB962C8B-B14F-4D97-AF65-F5344CB8AC3E}">
        <p14:creationId xmlns:p14="http://schemas.microsoft.com/office/powerpoint/2010/main" val="14092848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08749FB-5801-45C8-BF7B-840E23F8A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DAA7C513-277B-4325-9779-116946C0D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11207835" cy="351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20F6923-DC2F-4143-ACA0-519D0FE6C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150596"/>
            <a:ext cx="3248522" cy="2219668"/>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319B32C-704E-4A0B-BD7B-186B70511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150596"/>
            <a:ext cx="7794722" cy="221966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4877F-38CC-CC98-DD41-B192036D205E}"/>
              </a:ext>
            </a:extLst>
          </p:cNvPr>
          <p:cNvSpPr>
            <a:spLocks noGrp="1"/>
          </p:cNvSpPr>
          <p:nvPr>
            <p:ph type="title"/>
          </p:nvPr>
        </p:nvSpPr>
        <p:spPr>
          <a:xfrm>
            <a:off x="4178301" y="4391025"/>
            <a:ext cx="7192110" cy="1738808"/>
          </a:xfrm>
        </p:spPr>
        <p:txBody>
          <a:bodyPr>
            <a:normAutofit/>
          </a:bodyPr>
          <a:lstStyle/>
          <a:p>
            <a:pPr algn="ctr"/>
            <a:r>
              <a:rPr lang="en-GB" cap="none" dirty="0">
                <a:solidFill>
                  <a:srgbClr val="FFFFFF"/>
                </a:solidFill>
              </a:rPr>
              <a:t>What is Fishbone?</a:t>
            </a:r>
          </a:p>
        </p:txBody>
      </p:sp>
      <p:sp>
        <p:nvSpPr>
          <p:cNvPr id="3" name="Content Placeholder 2">
            <a:extLst>
              <a:ext uri="{FF2B5EF4-FFF2-40B4-BE49-F238E27FC236}">
                <a16:creationId xmlns:a16="http://schemas.microsoft.com/office/drawing/2014/main" id="{788F2A52-88BC-B037-A592-C4E83CB223A2}"/>
              </a:ext>
            </a:extLst>
          </p:cNvPr>
          <p:cNvSpPr>
            <a:spLocks noGrp="1"/>
          </p:cNvSpPr>
          <p:nvPr>
            <p:ph idx="1"/>
          </p:nvPr>
        </p:nvSpPr>
        <p:spPr>
          <a:xfrm>
            <a:off x="484632" y="484632"/>
            <a:ext cx="11222735" cy="3511948"/>
          </a:xfrm>
        </p:spPr>
        <p:txBody>
          <a:bodyPr anchor="ctr">
            <a:normAutofit/>
          </a:bodyPr>
          <a:lstStyle/>
          <a:p>
            <a:pPr>
              <a:buFont typeface="Wingdings" panose="05000000000000000000" pitchFamily="2" charset="2"/>
              <a:buChar char="§"/>
            </a:pPr>
            <a:r>
              <a:rPr lang="en-GB" dirty="0"/>
              <a:t> </a:t>
            </a:r>
            <a:r>
              <a:rPr lang="en-GB" sz="2000" dirty="0"/>
              <a:t>Typically, a fishbone diagram is used to focus a discussion around a problem during product development and troubleshooting. After brainstorming all possible causes for a problem, the facilitator assists the group in evaluating the potential causes based on their importance and constructing a hierarchy. </a:t>
            </a:r>
          </a:p>
          <a:p>
            <a:pPr>
              <a:buFont typeface="Wingdings" panose="05000000000000000000" pitchFamily="2" charset="2"/>
              <a:buChar char="§"/>
            </a:pPr>
            <a:r>
              <a:rPr lang="en-GB" sz="2000" dirty="0"/>
              <a:t> The name derives from the diagram's design, which resembles the skeleton of a fish. It is customary to work from right to left in a fishbone diagram, with each large bone branching out to include smaller bones of greater detail.</a:t>
            </a:r>
          </a:p>
        </p:txBody>
      </p:sp>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a:xfrm>
            <a:off x="10837333" y="6470704"/>
            <a:ext cx="973667" cy="274320"/>
          </a:xfrm>
        </p:spPr>
        <p:txBody>
          <a:bodyPr>
            <a:noAutofit/>
          </a:bodyPr>
          <a:lstStyle/>
          <a:p>
            <a:pPr algn="ctr">
              <a:spcAft>
                <a:spcPts val="600"/>
              </a:spcAft>
            </a:pPr>
            <a:r>
              <a:rPr lang="en-GB" sz="1800" dirty="0"/>
              <a:t>6</a:t>
            </a:r>
          </a:p>
        </p:txBody>
      </p:sp>
    </p:spTree>
    <p:extLst>
      <p:ext uri="{BB962C8B-B14F-4D97-AF65-F5344CB8AC3E}">
        <p14:creationId xmlns:p14="http://schemas.microsoft.com/office/powerpoint/2010/main" val="34766384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p:txBody>
          <a:bodyPr/>
          <a:lstStyle/>
          <a:p>
            <a:pPr algn="ctr"/>
            <a:r>
              <a:rPr lang="en-GB" sz="1800" dirty="0"/>
              <a:t>7</a:t>
            </a:r>
          </a:p>
        </p:txBody>
      </p:sp>
      <p:sp>
        <p:nvSpPr>
          <p:cNvPr id="57" name="Line 119">
            <a:extLst>
              <a:ext uri="{FF2B5EF4-FFF2-40B4-BE49-F238E27FC236}">
                <a16:creationId xmlns:a16="http://schemas.microsoft.com/office/drawing/2014/main" id="{2ABD9C04-D8E0-D6FA-6B44-DE8C0FE7A8F9}"/>
              </a:ext>
            </a:extLst>
          </p:cNvPr>
          <p:cNvSpPr>
            <a:spLocks noChangeShapeType="1"/>
          </p:cNvSpPr>
          <p:nvPr/>
        </p:nvSpPr>
        <p:spPr bwMode="auto">
          <a:xfrm>
            <a:off x="2182532" y="2228083"/>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8" name="Text Box 118">
            <a:extLst>
              <a:ext uri="{FF2B5EF4-FFF2-40B4-BE49-F238E27FC236}">
                <a16:creationId xmlns:a16="http://schemas.microsoft.com/office/drawing/2014/main" id="{0B120C74-F834-BFC8-8B30-B2E85C37E991}"/>
              </a:ext>
            </a:extLst>
          </p:cNvPr>
          <p:cNvSpPr txBox="1">
            <a:spLocks noChangeArrowheads="1"/>
          </p:cNvSpPr>
          <p:nvPr/>
        </p:nvSpPr>
        <p:spPr bwMode="auto">
          <a:xfrm>
            <a:off x="1122082" y="2021147"/>
            <a:ext cx="1060450" cy="363538"/>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Lockdown Restrictions</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59" name="Line 117">
            <a:extLst>
              <a:ext uri="{FF2B5EF4-FFF2-40B4-BE49-F238E27FC236}">
                <a16:creationId xmlns:a16="http://schemas.microsoft.com/office/drawing/2014/main" id="{B3092A5B-DB7F-F93C-8B37-2D9D8D92DE6B}"/>
              </a:ext>
            </a:extLst>
          </p:cNvPr>
          <p:cNvSpPr>
            <a:spLocks noChangeShapeType="1"/>
          </p:cNvSpPr>
          <p:nvPr/>
        </p:nvSpPr>
        <p:spPr bwMode="auto">
          <a:xfrm>
            <a:off x="2784195" y="282974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0" name="Text Box 116">
            <a:extLst>
              <a:ext uri="{FF2B5EF4-FFF2-40B4-BE49-F238E27FC236}">
                <a16:creationId xmlns:a16="http://schemas.microsoft.com/office/drawing/2014/main" id="{5A48DF04-5FB7-9F11-8800-2EA8C311C1E6}"/>
              </a:ext>
            </a:extLst>
          </p:cNvPr>
          <p:cNvSpPr txBox="1">
            <a:spLocks noChangeArrowheads="1"/>
          </p:cNvSpPr>
          <p:nvPr/>
        </p:nvSpPr>
        <p:spPr bwMode="auto">
          <a:xfrm>
            <a:off x="1709457" y="2632895"/>
            <a:ext cx="1060450" cy="363538"/>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Supply Chain Issues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1" name="Line 115">
            <a:extLst>
              <a:ext uri="{FF2B5EF4-FFF2-40B4-BE49-F238E27FC236}">
                <a16:creationId xmlns:a16="http://schemas.microsoft.com/office/drawing/2014/main" id="{E157B9A3-4399-445B-3045-023F4B4A5B39}"/>
              </a:ext>
            </a:extLst>
          </p:cNvPr>
          <p:cNvSpPr>
            <a:spLocks noChangeShapeType="1"/>
          </p:cNvSpPr>
          <p:nvPr/>
        </p:nvSpPr>
        <p:spPr bwMode="auto">
          <a:xfrm>
            <a:off x="3336645" y="338219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2" name="Text Box 114">
            <a:extLst>
              <a:ext uri="{FF2B5EF4-FFF2-40B4-BE49-F238E27FC236}">
                <a16:creationId xmlns:a16="http://schemas.microsoft.com/office/drawing/2014/main" id="{6563A912-FA9C-501B-5503-BED9BFD562AE}"/>
              </a:ext>
            </a:extLst>
          </p:cNvPr>
          <p:cNvSpPr txBox="1">
            <a:spLocks noChangeArrowheads="1"/>
          </p:cNvSpPr>
          <p:nvPr/>
        </p:nvSpPr>
        <p:spPr bwMode="auto">
          <a:xfrm>
            <a:off x="2261907" y="3185345"/>
            <a:ext cx="1060450" cy="363538"/>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Lack of Online Stores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3" name="Line 113">
            <a:extLst>
              <a:ext uri="{FF2B5EF4-FFF2-40B4-BE49-F238E27FC236}">
                <a16:creationId xmlns:a16="http://schemas.microsoft.com/office/drawing/2014/main" id="{7D4E8CA6-9228-C249-600F-1DC988B691AF}"/>
              </a:ext>
            </a:extLst>
          </p:cNvPr>
          <p:cNvSpPr>
            <a:spLocks noChangeShapeType="1"/>
          </p:cNvSpPr>
          <p:nvPr/>
        </p:nvSpPr>
        <p:spPr bwMode="auto">
          <a:xfrm>
            <a:off x="4527270" y="223602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4" name="Text Box 112">
            <a:extLst>
              <a:ext uri="{FF2B5EF4-FFF2-40B4-BE49-F238E27FC236}">
                <a16:creationId xmlns:a16="http://schemas.microsoft.com/office/drawing/2014/main" id="{9A904A33-7219-C58B-7A4B-C1648A1AC1D0}"/>
              </a:ext>
            </a:extLst>
          </p:cNvPr>
          <p:cNvSpPr txBox="1">
            <a:spLocks noChangeArrowheads="1"/>
          </p:cNvSpPr>
          <p:nvPr/>
        </p:nvSpPr>
        <p:spPr bwMode="auto">
          <a:xfrm>
            <a:off x="3452532" y="2032820"/>
            <a:ext cx="1060450" cy="363538"/>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Increased</a:t>
            </a:r>
            <a:endParaRPr kumimoji="0" lang="en-US" altLang="en-US" sz="8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Living Costs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5" name="Line 111">
            <a:extLst>
              <a:ext uri="{FF2B5EF4-FFF2-40B4-BE49-F238E27FC236}">
                <a16:creationId xmlns:a16="http://schemas.microsoft.com/office/drawing/2014/main" id="{5D88B50A-6C2F-7985-24C0-1A857C4CBC92}"/>
              </a:ext>
            </a:extLst>
          </p:cNvPr>
          <p:cNvSpPr>
            <a:spLocks noChangeShapeType="1"/>
          </p:cNvSpPr>
          <p:nvPr/>
        </p:nvSpPr>
        <p:spPr bwMode="auto">
          <a:xfrm>
            <a:off x="5070195" y="283609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6" name="Text Box 110">
            <a:extLst>
              <a:ext uri="{FF2B5EF4-FFF2-40B4-BE49-F238E27FC236}">
                <a16:creationId xmlns:a16="http://schemas.microsoft.com/office/drawing/2014/main" id="{0F303125-68B1-A6E0-F7C0-0E872B699B0B}"/>
              </a:ext>
            </a:extLst>
          </p:cNvPr>
          <p:cNvSpPr txBox="1">
            <a:spLocks noChangeArrowheads="1"/>
          </p:cNvSpPr>
          <p:nvPr/>
        </p:nvSpPr>
        <p:spPr bwMode="auto">
          <a:xfrm>
            <a:off x="3995457" y="2632895"/>
            <a:ext cx="1060450" cy="363538"/>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Increased Transport Costs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7" name="Line 109">
            <a:extLst>
              <a:ext uri="{FF2B5EF4-FFF2-40B4-BE49-F238E27FC236}">
                <a16:creationId xmlns:a16="http://schemas.microsoft.com/office/drawing/2014/main" id="{A6380803-11DB-6785-E206-B99784997F59}"/>
              </a:ext>
            </a:extLst>
          </p:cNvPr>
          <p:cNvSpPr>
            <a:spLocks noChangeShapeType="1"/>
          </p:cNvSpPr>
          <p:nvPr/>
        </p:nvSpPr>
        <p:spPr bwMode="auto">
          <a:xfrm>
            <a:off x="5622645" y="338854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8" name="Text Box 108">
            <a:extLst>
              <a:ext uri="{FF2B5EF4-FFF2-40B4-BE49-F238E27FC236}">
                <a16:creationId xmlns:a16="http://schemas.microsoft.com/office/drawing/2014/main" id="{4412E310-877A-BA3F-4B24-27CC844434A5}"/>
              </a:ext>
            </a:extLst>
          </p:cNvPr>
          <p:cNvSpPr txBox="1">
            <a:spLocks noChangeArrowheads="1"/>
          </p:cNvSpPr>
          <p:nvPr/>
        </p:nvSpPr>
        <p:spPr bwMode="auto">
          <a:xfrm>
            <a:off x="4547907" y="3185345"/>
            <a:ext cx="1060450" cy="363538"/>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Increased</a:t>
            </a:r>
            <a:endParaRPr kumimoji="0" lang="en-US" altLang="en-US" sz="8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Production Cost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9" name="Line 107">
            <a:extLst>
              <a:ext uri="{FF2B5EF4-FFF2-40B4-BE49-F238E27FC236}">
                <a16:creationId xmlns:a16="http://schemas.microsoft.com/office/drawing/2014/main" id="{AF93BC56-9693-FA19-C0E1-56E719A71DBA}"/>
              </a:ext>
            </a:extLst>
          </p:cNvPr>
          <p:cNvSpPr>
            <a:spLocks noChangeShapeType="1"/>
          </p:cNvSpPr>
          <p:nvPr/>
        </p:nvSpPr>
        <p:spPr bwMode="auto">
          <a:xfrm>
            <a:off x="6733895" y="2220145"/>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0" name="Text Box 106">
            <a:extLst>
              <a:ext uri="{FF2B5EF4-FFF2-40B4-BE49-F238E27FC236}">
                <a16:creationId xmlns:a16="http://schemas.microsoft.com/office/drawing/2014/main" id="{C3BFC636-E242-FEAD-BBC4-094CA72BFB5A}"/>
              </a:ext>
            </a:extLst>
          </p:cNvPr>
          <p:cNvSpPr txBox="1">
            <a:spLocks noChangeArrowheads="1"/>
          </p:cNvSpPr>
          <p:nvPr/>
        </p:nvSpPr>
        <p:spPr bwMode="auto">
          <a:xfrm>
            <a:off x="5659157" y="2032820"/>
            <a:ext cx="1060450" cy="363538"/>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rPr>
              <a:t>Consumer Intent</a:t>
            </a:r>
          </a:p>
        </p:txBody>
      </p:sp>
      <p:sp>
        <p:nvSpPr>
          <p:cNvPr id="71" name="Line 105">
            <a:extLst>
              <a:ext uri="{FF2B5EF4-FFF2-40B4-BE49-F238E27FC236}">
                <a16:creationId xmlns:a16="http://schemas.microsoft.com/office/drawing/2014/main" id="{BA6639DE-AD92-9AA8-9C10-20A8719FC607}"/>
              </a:ext>
            </a:extLst>
          </p:cNvPr>
          <p:cNvSpPr>
            <a:spLocks noChangeShapeType="1"/>
          </p:cNvSpPr>
          <p:nvPr/>
        </p:nvSpPr>
        <p:spPr bwMode="auto">
          <a:xfrm>
            <a:off x="7335557" y="2821808"/>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2" name="Text Box 104">
            <a:extLst>
              <a:ext uri="{FF2B5EF4-FFF2-40B4-BE49-F238E27FC236}">
                <a16:creationId xmlns:a16="http://schemas.microsoft.com/office/drawing/2014/main" id="{C1C7DB6D-1B8F-4346-784A-F2E813383A90}"/>
              </a:ext>
            </a:extLst>
          </p:cNvPr>
          <p:cNvSpPr txBox="1">
            <a:spLocks noChangeArrowheads="1"/>
          </p:cNvSpPr>
          <p:nvPr/>
        </p:nvSpPr>
        <p:spPr bwMode="auto">
          <a:xfrm>
            <a:off x="6260820" y="2632895"/>
            <a:ext cx="1060450" cy="363538"/>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Reduces Spending</a:t>
            </a:r>
            <a:endParaRPr kumimoji="0" lang="en-US" altLang="en-US" sz="800" b="0" i="0" u="none" strike="noStrike" cap="none" normalizeH="0" baseline="0" dirty="0">
              <a:ln>
                <a:noFill/>
              </a:ln>
              <a:solidFill>
                <a:schemeClr val="tx1"/>
              </a:solidFill>
              <a:effectLst/>
            </a:endParaRPr>
          </a:p>
        </p:txBody>
      </p:sp>
      <p:sp>
        <p:nvSpPr>
          <p:cNvPr id="73" name="Line 103">
            <a:extLst>
              <a:ext uri="{FF2B5EF4-FFF2-40B4-BE49-F238E27FC236}">
                <a16:creationId xmlns:a16="http://schemas.microsoft.com/office/drawing/2014/main" id="{BEB411A1-9AFD-C0B8-66AF-6E3449168A6F}"/>
              </a:ext>
            </a:extLst>
          </p:cNvPr>
          <p:cNvSpPr>
            <a:spLocks noChangeShapeType="1"/>
          </p:cNvSpPr>
          <p:nvPr/>
        </p:nvSpPr>
        <p:spPr bwMode="auto">
          <a:xfrm>
            <a:off x="7888007" y="3374258"/>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4" name="Text Box 102">
            <a:extLst>
              <a:ext uri="{FF2B5EF4-FFF2-40B4-BE49-F238E27FC236}">
                <a16:creationId xmlns:a16="http://schemas.microsoft.com/office/drawing/2014/main" id="{CAC6F308-CAC6-1F2B-7C6A-3340A038D628}"/>
              </a:ext>
            </a:extLst>
          </p:cNvPr>
          <p:cNvSpPr txBox="1">
            <a:spLocks noChangeArrowheads="1"/>
          </p:cNvSpPr>
          <p:nvPr/>
        </p:nvSpPr>
        <p:spPr bwMode="auto">
          <a:xfrm>
            <a:off x="6813270" y="3185345"/>
            <a:ext cx="1060450" cy="363538"/>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rPr>
              <a:t>Travel Restrictions</a:t>
            </a:r>
          </a:p>
        </p:txBody>
      </p:sp>
      <p:sp>
        <p:nvSpPr>
          <p:cNvPr id="75" name="Line 101">
            <a:extLst>
              <a:ext uri="{FF2B5EF4-FFF2-40B4-BE49-F238E27FC236}">
                <a16:creationId xmlns:a16="http://schemas.microsoft.com/office/drawing/2014/main" id="{D416D5A9-DBC4-FDED-B135-79BBAA3BA8C0}"/>
              </a:ext>
            </a:extLst>
          </p:cNvPr>
          <p:cNvSpPr>
            <a:spLocks noChangeShapeType="1"/>
          </p:cNvSpPr>
          <p:nvPr/>
        </p:nvSpPr>
        <p:spPr bwMode="auto">
          <a:xfrm>
            <a:off x="5608357" y="416642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6" name="Text Box 100">
            <a:extLst>
              <a:ext uri="{FF2B5EF4-FFF2-40B4-BE49-F238E27FC236}">
                <a16:creationId xmlns:a16="http://schemas.microsoft.com/office/drawing/2014/main" id="{AEA64C40-B79C-96CB-BC06-52362D46CF54}"/>
              </a:ext>
            </a:extLst>
          </p:cNvPr>
          <p:cNvSpPr txBox="1">
            <a:spLocks noChangeArrowheads="1"/>
          </p:cNvSpPr>
          <p:nvPr/>
        </p:nvSpPr>
        <p:spPr bwMode="auto">
          <a:xfrm>
            <a:off x="4547907" y="3977508"/>
            <a:ext cx="1060450" cy="363537"/>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sz="900" dirty="0">
                <a:latin typeface="Arial" panose="020B0604020202020204" pitchFamily="34" charset="0"/>
              </a:rPr>
              <a:t>Increased Energy Costs</a:t>
            </a:r>
            <a:endParaRPr kumimoji="0" lang="en-US" altLang="en-US" sz="900" b="0" i="0" u="none" strike="noStrike" cap="none" normalizeH="0" baseline="0" dirty="0">
              <a:ln>
                <a:noFill/>
              </a:ln>
              <a:solidFill>
                <a:schemeClr val="tx1"/>
              </a:solidFill>
              <a:effectLst/>
              <a:latin typeface="Arial" panose="020B0604020202020204" pitchFamily="34" charset="0"/>
            </a:endParaRPr>
          </a:p>
        </p:txBody>
      </p:sp>
      <p:sp>
        <p:nvSpPr>
          <p:cNvPr id="77" name="Line 99">
            <a:extLst>
              <a:ext uri="{FF2B5EF4-FFF2-40B4-BE49-F238E27FC236}">
                <a16:creationId xmlns:a16="http://schemas.microsoft.com/office/drawing/2014/main" id="{326B874D-301D-DA9C-1A33-DE1460300BA5}"/>
              </a:ext>
            </a:extLst>
          </p:cNvPr>
          <p:cNvSpPr>
            <a:spLocks noChangeShapeType="1"/>
          </p:cNvSpPr>
          <p:nvPr/>
        </p:nvSpPr>
        <p:spPr bwMode="auto">
          <a:xfrm>
            <a:off x="5084482" y="4723633"/>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8" name="Text Box 98">
            <a:extLst>
              <a:ext uri="{FF2B5EF4-FFF2-40B4-BE49-F238E27FC236}">
                <a16:creationId xmlns:a16="http://schemas.microsoft.com/office/drawing/2014/main" id="{A868C57D-3D19-EA0E-AA07-CEB8DFBA72C0}"/>
              </a:ext>
            </a:extLst>
          </p:cNvPr>
          <p:cNvSpPr txBox="1">
            <a:spLocks noChangeArrowheads="1"/>
          </p:cNvSpPr>
          <p:nvPr/>
        </p:nvSpPr>
        <p:spPr bwMode="auto">
          <a:xfrm>
            <a:off x="4025620" y="4534720"/>
            <a:ext cx="1060450" cy="363538"/>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Increased Supplier Costs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9" name="Line 97">
            <a:extLst>
              <a:ext uri="{FF2B5EF4-FFF2-40B4-BE49-F238E27FC236}">
                <a16:creationId xmlns:a16="http://schemas.microsoft.com/office/drawing/2014/main" id="{D2062A5F-0FD8-C287-63A1-B4B3A8DDECF9}"/>
              </a:ext>
            </a:extLst>
          </p:cNvPr>
          <p:cNvSpPr>
            <a:spLocks noChangeShapeType="1"/>
          </p:cNvSpPr>
          <p:nvPr/>
        </p:nvSpPr>
        <p:spPr bwMode="auto">
          <a:xfrm>
            <a:off x="4586007" y="5276083"/>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0" name="Text Box 96">
            <a:extLst>
              <a:ext uri="{FF2B5EF4-FFF2-40B4-BE49-F238E27FC236}">
                <a16:creationId xmlns:a16="http://schemas.microsoft.com/office/drawing/2014/main" id="{8F3479C0-AC42-6565-2B92-04DBED0959DA}"/>
              </a:ext>
            </a:extLst>
          </p:cNvPr>
          <p:cNvSpPr txBox="1">
            <a:spLocks noChangeArrowheads="1"/>
          </p:cNvSpPr>
          <p:nvPr/>
        </p:nvSpPr>
        <p:spPr bwMode="auto">
          <a:xfrm>
            <a:off x="3525557" y="5087170"/>
            <a:ext cx="1060450" cy="363538"/>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81" name="Line 95">
            <a:extLst>
              <a:ext uri="{FF2B5EF4-FFF2-40B4-BE49-F238E27FC236}">
                <a16:creationId xmlns:a16="http://schemas.microsoft.com/office/drawing/2014/main" id="{77DCDB77-56A0-4972-9E61-174FA620FFD8}"/>
              </a:ext>
            </a:extLst>
          </p:cNvPr>
          <p:cNvSpPr>
            <a:spLocks noChangeShapeType="1"/>
          </p:cNvSpPr>
          <p:nvPr/>
        </p:nvSpPr>
        <p:spPr bwMode="auto">
          <a:xfrm>
            <a:off x="3292195" y="4136258"/>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2" name="Text Box 94">
            <a:extLst>
              <a:ext uri="{FF2B5EF4-FFF2-40B4-BE49-F238E27FC236}">
                <a16:creationId xmlns:a16="http://schemas.microsoft.com/office/drawing/2014/main" id="{24A17511-D34E-4F71-33ED-89532CDC61EC}"/>
              </a:ext>
            </a:extLst>
          </p:cNvPr>
          <p:cNvSpPr txBox="1">
            <a:spLocks noChangeArrowheads="1"/>
          </p:cNvSpPr>
          <p:nvPr/>
        </p:nvSpPr>
        <p:spPr bwMode="auto">
          <a:xfrm>
            <a:off x="2231745" y="3947345"/>
            <a:ext cx="1060450" cy="363538"/>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algn="ctr"/>
            <a:r>
              <a:rPr lang="en-GB" sz="900" dirty="0"/>
              <a:t>Event and Gathering Restriction</a:t>
            </a:r>
          </a:p>
        </p:txBody>
      </p:sp>
      <p:sp>
        <p:nvSpPr>
          <p:cNvPr id="83" name="Line 93">
            <a:extLst>
              <a:ext uri="{FF2B5EF4-FFF2-40B4-BE49-F238E27FC236}">
                <a16:creationId xmlns:a16="http://schemas.microsoft.com/office/drawing/2014/main" id="{50A243D9-DBD0-283E-916A-739AA833E60F}"/>
              </a:ext>
            </a:extLst>
          </p:cNvPr>
          <p:cNvSpPr>
            <a:spLocks noChangeShapeType="1"/>
          </p:cNvSpPr>
          <p:nvPr/>
        </p:nvSpPr>
        <p:spPr bwMode="auto">
          <a:xfrm>
            <a:off x="2841345" y="469347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4" name="Text Box 92">
            <a:extLst>
              <a:ext uri="{FF2B5EF4-FFF2-40B4-BE49-F238E27FC236}">
                <a16:creationId xmlns:a16="http://schemas.microsoft.com/office/drawing/2014/main" id="{066E596F-E092-79CC-73BC-F602E149FD84}"/>
              </a:ext>
            </a:extLst>
          </p:cNvPr>
          <p:cNvSpPr txBox="1">
            <a:spLocks noChangeArrowheads="1"/>
          </p:cNvSpPr>
          <p:nvPr/>
        </p:nvSpPr>
        <p:spPr bwMode="auto">
          <a:xfrm>
            <a:off x="1782482" y="4506145"/>
            <a:ext cx="1060450" cy="363538"/>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85" name="Line 91">
            <a:extLst>
              <a:ext uri="{FF2B5EF4-FFF2-40B4-BE49-F238E27FC236}">
                <a16:creationId xmlns:a16="http://schemas.microsoft.com/office/drawing/2014/main" id="{A3B2581E-4430-B43E-6E40-9EE547C218B8}"/>
              </a:ext>
            </a:extLst>
          </p:cNvPr>
          <p:cNvSpPr>
            <a:spLocks noChangeShapeType="1"/>
          </p:cNvSpPr>
          <p:nvPr/>
        </p:nvSpPr>
        <p:spPr bwMode="auto">
          <a:xfrm>
            <a:off x="2342870" y="5245920"/>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6" name="Text Box 90">
            <a:extLst>
              <a:ext uri="{FF2B5EF4-FFF2-40B4-BE49-F238E27FC236}">
                <a16:creationId xmlns:a16="http://schemas.microsoft.com/office/drawing/2014/main" id="{D3A8FBE0-DC65-D23F-48E1-5D54E03619EC}"/>
              </a:ext>
            </a:extLst>
          </p:cNvPr>
          <p:cNvSpPr txBox="1">
            <a:spLocks noChangeArrowheads="1"/>
          </p:cNvSpPr>
          <p:nvPr/>
        </p:nvSpPr>
        <p:spPr bwMode="auto">
          <a:xfrm>
            <a:off x="1271306" y="5049444"/>
            <a:ext cx="1060451" cy="363538"/>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87" name="Rectangle 89">
            <a:extLst>
              <a:ext uri="{FF2B5EF4-FFF2-40B4-BE49-F238E27FC236}">
                <a16:creationId xmlns:a16="http://schemas.microsoft.com/office/drawing/2014/main" id="{40DEFFE4-E722-7C33-EAE6-0BD2E7C9CE27}"/>
              </a:ext>
            </a:extLst>
          </p:cNvPr>
          <p:cNvSpPr>
            <a:spLocks noChangeArrowheads="1"/>
          </p:cNvSpPr>
          <p:nvPr/>
        </p:nvSpPr>
        <p:spPr bwMode="auto">
          <a:xfrm>
            <a:off x="1833282" y="1320033"/>
            <a:ext cx="998538" cy="487362"/>
          </a:xfrm>
          <a:prstGeom prst="rect">
            <a:avLst/>
          </a:prstGeom>
          <a:solidFill>
            <a:schemeClr val="accent3"/>
          </a:solidFill>
          <a:ln w="10160">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Corona-19</a:t>
            </a:r>
            <a:br>
              <a:rPr kumimoji="0" lang="en-GB"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br>
            <a:r>
              <a:rPr kumimoji="0" lang="en-GB"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Virus</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88" name="Rectangle 88">
            <a:extLst>
              <a:ext uri="{FF2B5EF4-FFF2-40B4-BE49-F238E27FC236}">
                <a16:creationId xmlns:a16="http://schemas.microsoft.com/office/drawing/2014/main" id="{3573CA6B-8E13-0B57-2852-2E5243A1F132}"/>
              </a:ext>
            </a:extLst>
          </p:cNvPr>
          <p:cNvSpPr>
            <a:spLocks noChangeArrowheads="1"/>
          </p:cNvSpPr>
          <p:nvPr/>
        </p:nvSpPr>
        <p:spPr bwMode="auto">
          <a:xfrm>
            <a:off x="4168495" y="1320033"/>
            <a:ext cx="998537" cy="487362"/>
          </a:xfrm>
          <a:prstGeom prst="rect">
            <a:avLst/>
          </a:prstGeom>
          <a:solidFill>
            <a:schemeClr val="accent3"/>
          </a:solidFill>
          <a:ln w="10160">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Inflation</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9" name="Rectangle 87">
            <a:extLst>
              <a:ext uri="{FF2B5EF4-FFF2-40B4-BE49-F238E27FC236}">
                <a16:creationId xmlns:a16="http://schemas.microsoft.com/office/drawing/2014/main" id="{297CD1E2-6395-D9A1-F18B-3464853ACF9E}"/>
              </a:ext>
            </a:extLst>
          </p:cNvPr>
          <p:cNvSpPr>
            <a:spLocks noChangeArrowheads="1"/>
          </p:cNvSpPr>
          <p:nvPr/>
        </p:nvSpPr>
        <p:spPr bwMode="auto">
          <a:xfrm>
            <a:off x="6408457" y="1320033"/>
            <a:ext cx="998538" cy="487362"/>
          </a:xfrm>
          <a:prstGeom prst="rect">
            <a:avLst/>
          </a:prstGeom>
          <a:solidFill>
            <a:schemeClr val="accent3"/>
          </a:solidFill>
          <a:ln w="10160">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Customer</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90" name="Line 86">
            <a:extLst>
              <a:ext uri="{FF2B5EF4-FFF2-40B4-BE49-F238E27FC236}">
                <a16:creationId xmlns:a16="http://schemas.microsoft.com/office/drawing/2014/main" id="{72032013-1A33-FA44-67BB-633DC16B41AA}"/>
              </a:ext>
            </a:extLst>
          </p:cNvPr>
          <p:cNvSpPr>
            <a:spLocks noChangeShapeType="1"/>
          </p:cNvSpPr>
          <p:nvPr/>
        </p:nvSpPr>
        <p:spPr bwMode="auto">
          <a:xfrm>
            <a:off x="1426882" y="3713983"/>
            <a:ext cx="8012113" cy="1587"/>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1" name="Line 85">
            <a:extLst>
              <a:ext uri="{FF2B5EF4-FFF2-40B4-BE49-F238E27FC236}">
                <a16:creationId xmlns:a16="http://schemas.microsoft.com/office/drawing/2014/main" id="{1176F9B1-B546-E5E3-27AA-FE9401A0F348}"/>
              </a:ext>
            </a:extLst>
          </p:cNvPr>
          <p:cNvSpPr>
            <a:spLocks noChangeShapeType="1"/>
          </p:cNvSpPr>
          <p:nvPr/>
        </p:nvSpPr>
        <p:spPr bwMode="auto">
          <a:xfrm>
            <a:off x="2331757" y="1812158"/>
            <a:ext cx="1865313"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2" name="Line 84">
            <a:extLst>
              <a:ext uri="{FF2B5EF4-FFF2-40B4-BE49-F238E27FC236}">
                <a16:creationId xmlns:a16="http://schemas.microsoft.com/office/drawing/2014/main" id="{38C8A1B5-187D-C5AD-E525-C272D86682D1}"/>
              </a:ext>
            </a:extLst>
          </p:cNvPr>
          <p:cNvSpPr>
            <a:spLocks noChangeShapeType="1"/>
          </p:cNvSpPr>
          <p:nvPr/>
        </p:nvSpPr>
        <p:spPr bwMode="auto">
          <a:xfrm>
            <a:off x="4668557" y="1812158"/>
            <a:ext cx="1797050"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3" name="Line 83">
            <a:extLst>
              <a:ext uri="{FF2B5EF4-FFF2-40B4-BE49-F238E27FC236}">
                <a16:creationId xmlns:a16="http://schemas.microsoft.com/office/drawing/2014/main" id="{63A4A59D-D10C-1041-5075-8FBD1EDC2625}"/>
              </a:ext>
            </a:extLst>
          </p:cNvPr>
          <p:cNvSpPr>
            <a:spLocks noChangeShapeType="1"/>
          </p:cNvSpPr>
          <p:nvPr/>
        </p:nvSpPr>
        <p:spPr bwMode="auto">
          <a:xfrm>
            <a:off x="6908520" y="1812158"/>
            <a:ext cx="1825625"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4" name="Line 82">
            <a:extLst>
              <a:ext uri="{FF2B5EF4-FFF2-40B4-BE49-F238E27FC236}">
                <a16:creationId xmlns:a16="http://schemas.microsoft.com/office/drawing/2014/main" id="{DE304B86-D61C-3B19-EA3A-356608BB0B82}"/>
              </a:ext>
            </a:extLst>
          </p:cNvPr>
          <p:cNvSpPr>
            <a:spLocks noChangeShapeType="1"/>
          </p:cNvSpPr>
          <p:nvPr/>
        </p:nvSpPr>
        <p:spPr bwMode="auto">
          <a:xfrm flipV="1">
            <a:off x="2584170" y="3713983"/>
            <a:ext cx="1612900"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5" name="Line 81">
            <a:extLst>
              <a:ext uri="{FF2B5EF4-FFF2-40B4-BE49-F238E27FC236}">
                <a16:creationId xmlns:a16="http://schemas.microsoft.com/office/drawing/2014/main" id="{D38DBD36-529C-6AA0-6704-51F7B1DEBED1}"/>
              </a:ext>
            </a:extLst>
          </p:cNvPr>
          <p:cNvSpPr>
            <a:spLocks noChangeShapeType="1"/>
          </p:cNvSpPr>
          <p:nvPr/>
        </p:nvSpPr>
        <p:spPr bwMode="auto">
          <a:xfrm flipV="1">
            <a:off x="4793970" y="3713983"/>
            <a:ext cx="1671637"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7" name="Text Box 79">
            <a:extLst>
              <a:ext uri="{FF2B5EF4-FFF2-40B4-BE49-F238E27FC236}">
                <a16:creationId xmlns:a16="http://schemas.microsoft.com/office/drawing/2014/main" id="{79D00303-AE6F-F163-D801-50D6A2F34D12}"/>
              </a:ext>
            </a:extLst>
          </p:cNvPr>
          <p:cNvSpPr txBox="1">
            <a:spLocks noChangeArrowheads="1"/>
          </p:cNvSpPr>
          <p:nvPr/>
        </p:nvSpPr>
        <p:spPr bwMode="auto">
          <a:xfrm>
            <a:off x="9448520" y="3326633"/>
            <a:ext cx="1060450" cy="765175"/>
          </a:xfrm>
          <a:prstGeom prst="rect">
            <a:avLst/>
          </a:prstGeom>
          <a:solidFill>
            <a:schemeClr val="accent3"/>
          </a:solid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Declining Profits</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98" name="Line 78">
            <a:extLst>
              <a:ext uri="{FF2B5EF4-FFF2-40B4-BE49-F238E27FC236}">
                <a16:creationId xmlns:a16="http://schemas.microsoft.com/office/drawing/2014/main" id="{F2CAAB4F-D9C6-43EC-F1E9-42835D25E891}"/>
              </a:ext>
            </a:extLst>
          </p:cNvPr>
          <p:cNvSpPr>
            <a:spLocks noChangeShapeType="1"/>
          </p:cNvSpPr>
          <p:nvPr/>
        </p:nvSpPr>
        <p:spPr bwMode="auto">
          <a:xfrm>
            <a:off x="7876895" y="4171183"/>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9" name="Text Box 77">
            <a:extLst>
              <a:ext uri="{FF2B5EF4-FFF2-40B4-BE49-F238E27FC236}">
                <a16:creationId xmlns:a16="http://schemas.microsoft.com/office/drawing/2014/main" id="{1A7D4CBC-6A6A-5087-3936-EE41DF09E87A}"/>
              </a:ext>
            </a:extLst>
          </p:cNvPr>
          <p:cNvSpPr txBox="1">
            <a:spLocks noChangeArrowheads="1"/>
          </p:cNvSpPr>
          <p:nvPr/>
        </p:nvSpPr>
        <p:spPr bwMode="auto">
          <a:xfrm>
            <a:off x="6816445" y="3982270"/>
            <a:ext cx="1060450" cy="363538"/>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0" name="Line 76">
            <a:extLst>
              <a:ext uri="{FF2B5EF4-FFF2-40B4-BE49-F238E27FC236}">
                <a16:creationId xmlns:a16="http://schemas.microsoft.com/office/drawing/2014/main" id="{E40E3317-4D3B-98E7-D888-2CE41162B13B}"/>
              </a:ext>
            </a:extLst>
          </p:cNvPr>
          <p:cNvSpPr>
            <a:spLocks noChangeShapeType="1"/>
          </p:cNvSpPr>
          <p:nvPr/>
        </p:nvSpPr>
        <p:spPr bwMode="auto">
          <a:xfrm>
            <a:off x="7353020" y="472839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1" name="Text Box 75">
            <a:extLst>
              <a:ext uri="{FF2B5EF4-FFF2-40B4-BE49-F238E27FC236}">
                <a16:creationId xmlns:a16="http://schemas.microsoft.com/office/drawing/2014/main" id="{CD9A5712-2A34-EF0D-FE60-AC00062680FD}"/>
              </a:ext>
            </a:extLst>
          </p:cNvPr>
          <p:cNvSpPr txBox="1">
            <a:spLocks noChangeArrowheads="1"/>
          </p:cNvSpPr>
          <p:nvPr/>
        </p:nvSpPr>
        <p:spPr bwMode="auto">
          <a:xfrm>
            <a:off x="6294157" y="4539483"/>
            <a:ext cx="1060450" cy="363537"/>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102" name="Line 74">
            <a:extLst>
              <a:ext uri="{FF2B5EF4-FFF2-40B4-BE49-F238E27FC236}">
                <a16:creationId xmlns:a16="http://schemas.microsoft.com/office/drawing/2014/main" id="{05814E2C-14F7-BB18-4C9F-FE861DB01CD7}"/>
              </a:ext>
            </a:extLst>
          </p:cNvPr>
          <p:cNvSpPr>
            <a:spLocks noChangeShapeType="1"/>
          </p:cNvSpPr>
          <p:nvPr/>
        </p:nvSpPr>
        <p:spPr bwMode="auto">
          <a:xfrm>
            <a:off x="6854545" y="5280845"/>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3" name="Text Box 73">
            <a:extLst>
              <a:ext uri="{FF2B5EF4-FFF2-40B4-BE49-F238E27FC236}">
                <a16:creationId xmlns:a16="http://schemas.microsoft.com/office/drawing/2014/main" id="{01AF1D17-D514-D2A1-83E0-601FB97ACE40}"/>
              </a:ext>
            </a:extLst>
          </p:cNvPr>
          <p:cNvSpPr txBox="1">
            <a:spLocks noChangeArrowheads="1"/>
          </p:cNvSpPr>
          <p:nvPr/>
        </p:nvSpPr>
        <p:spPr bwMode="auto">
          <a:xfrm>
            <a:off x="5794095" y="5091933"/>
            <a:ext cx="1060450" cy="363537"/>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104" name="Line 72">
            <a:extLst>
              <a:ext uri="{FF2B5EF4-FFF2-40B4-BE49-F238E27FC236}">
                <a16:creationId xmlns:a16="http://schemas.microsoft.com/office/drawing/2014/main" id="{B3596616-1B87-772C-BFFC-181A4DB569BF}"/>
              </a:ext>
            </a:extLst>
          </p:cNvPr>
          <p:cNvSpPr>
            <a:spLocks noChangeShapeType="1"/>
          </p:cNvSpPr>
          <p:nvPr/>
        </p:nvSpPr>
        <p:spPr bwMode="auto">
          <a:xfrm flipV="1">
            <a:off x="7062507" y="3718745"/>
            <a:ext cx="1671638"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5" name="Rectangle 120">
            <a:extLst>
              <a:ext uri="{FF2B5EF4-FFF2-40B4-BE49-F238E27FC236}">
                <a16:creationId xmlns:a16="http://schemas.microsoft.com/office/drawing/2014/main" id="{DAC315A2-042D-1EA2-C528-5C9465738FF7}"/>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06" name="Rectangle 144">
            <a:extLst>
              <a:ext uri="{FF2B5EF4-FFF2-40B4-BE49-F238E27FC236}">
                <a16:creationId xmlns:a16="http://schemas.microsoft.com/office/drawing/2014/main" id="{ED8419BF-127B-1C37-DEE1-BED2E2F928DC}"/>
              </a:ext>
            </a:extLst>
          </p:cNvPr>
          <p:cNvSpPr>
            <a:spLocks noChangeArrowheads="1"/>
          </p:cNvSpPr>
          <p:nvPr/>
        </p:nvSpPr>
        <p:spPr bwMode="auto">
          <a:xfrm>
            <a:off x="0" y="4572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07" name="TextBox 106">
            <a:extLst>
              <a:ext uri="{FF2B5EF4-FFF2-40B4-BE49-F238E27FC236}">
                <a16:creationId xmlns:a16="http://schemas.microsoft.com/office/drawing/2014/main" id="{EF49D1C7-CC18-A2EA-BA97-021AE13DD943}"/>
              </a:ext>
            </a:extLst>
          </p:cNvPr>
          <p:cNvSpPr txBox="1"/>
          <p:nvPr/>
        </p:nvSpPr>
        <p:spPr>
          <a:xfrm>
            <a:off x="4327151" y="197406"/>
            <a:ext cx="3098987" cy="430887"/>
          </a:xfrm>
          <a:prstGeom prst="rect">
            <a:avLst/>
          </a:prstGeom>
          <a:noFill/>
        </p:spPr>
        <p:txBody>
          <a:bodyPr wrap="square" rtlCol="0">
            <a:spAutoFit/>
          </a:bodyPr>
          <a:lstStyle/>
          <a:p>
            <a:pPr algn="ctr"/>
            <a:r>
              <a:rPr lang="en-GB" sz="2200" b="1" dirty="0"/>
              <a:t>Fishbone Diagram</a:t>
            </a:r>
          </a:p>
        </p:txBody>
      </p:sp>
    </p:spTree>
    <p:extLst>
      <p:ext uri="{BB962C8B-B14F-4D97-AF65-F5344CB8AC3E}">
        <p14:creationId xmlns:p14="http://schemas.microsoft.com/office/powerpoint/2010/main" val="28753242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08749FB-5801-45C8-BF7B-840E23F8A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DAA7C513-277B-4325-9779-116946C0D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11207835" cy="351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20F6923-DC2F-4143-ACA0-519D0FE6C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150596"/>
            <a:ext cx="3248522" cy="2219668"/>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319B32C-704E-4A0B-BD7B-186B70511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150596"/>
            <a:ext cx="7794722" cy="221966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4877F-38CC-CC98-DD41-B192036D205E}"/>
              </a:ext>
            </a:extLst>
          </p:cNvPr>
          <p:cNvSpPr>
            <a:spLocks noGrp="1"/>
          </p:cNvSpPr>
          <p:nvPr>
            <p:ph type="title"/>
          </p:nvPr>
        </p:nvSpPr>
        <p:spPr>
          <a:xfrm>
            <a:off x="4178301" y="4391025"/>
            <a:ext cx="7192110" cy="1738808"/>
          </a:xfrm>
        </p:spPr>
        <p:txBody>
          <a:bodyPr>
            <a:normAutofit/>
          </a:bodyPr>
          <a:lstStyle/>
          <a:p>
            <a:pPr algn="ctr"/>
            <a:r>
              <a:rPr lang="en-GB" cap="none" dirty="0">
                <a:solidFill>
                  <a:srgbClr val="FFFFFF"/>
                </a:solidFill>
              </a:rPr>
              <a:t>What is a PMI?</a:t>
            </a:r>
          </a:p>
        </p:txBody>
      </p:sp>
      <p:sp>
        <p:nvSpPr>
          <p:cNvPr id="3" name="Content Placeholder 2">
            <a:extLst>
              <a:ext uri="{FF2B5EF4-FFF2-40B4-BE49-F238E27FC236}">
                <a16:creationId xmlns:a16="http://schemas.microsoft.com/office/drawing/2014/main" id="{788F2A52-88BC-B037-A592-C4E83CB223A2}"/>
              </a:ext>
            </a:extLst>
          </p:cNvPr>
          <p:cNvSpPr>
            <a:spLocks noGrp="1"/>
          </p:cNvSpPr>
          <p:nvPr>
            <p:ph idx="1"/>
          </p:nvPr>
        </p:nvSpPr>
        <p:spPr>
          <a:xfrm>
            <a:off x="484633" y="484632"/>
            <a:ext cx="11207834" cy="3511948"/>
          </a:xfrm>
        </p:spPr>
        <p:txBody>
          <a:bodyPr anchor="ctr">
            <a:normAutofit/>
          </a:bodyPr>
          <a:lstStyle/>
          <a:p>
            <a:pPr>
              <a:buFont typeface="Wingdings" panose="05000000000000000000" pitchFamily="2" charset="2"/>
              <a:buChar char="§"/>
            </a:pPr>
            <a:r>
              <a:rPr lang="en-GB" dirty="0"/>
              <a:t> </a:t>
            </a:r>
            <a:r>
              <a:rPr lang="en-GB" sz="2000" dirty="0"/>
              <a:t>The PMI tool can be used to critically examine texts, </a:t>
            </a:r>
            <a:r>
              <a:rPr lang="en-GB" sz="2000" dirty="0" err="1"/>
              <a:t>analyze</a:t>
            </a:r>
            <a:r>
              <a:rPr lang="en-GB" sz="2000" dirty="0"/>
              <a:t> the implications or consequences of actions, and stimulate the sharing of thoughts and ideas. Through the PMI tool, students are encouraged to broaden their thinking, consider the topic from multiple perspectives, and weigh the pros and cons before making a decision. As a cooperative tool, it promotes brainstorming and consensus-building.</a:t>
            </a:r>
          </a:p>
        </p:txBody>
      </p:sp>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a:xfrm>
            <a:off x="10837333" y="6470704"/>
            <a:ext cx="973667" cy="274320"/>
          </a:xfrm>
        </p:spPr>
        <p:txBody>
          <a:bodyPr>
            <a:noAutofit/>
          </a:bodyPr>
          <a:lstStyle/>
          <a:p>
            <a:pPr algn="ctr">
              <a:spcAft>
                <a:spcPts val="600"/>
              </a:spcAft>
            </a:pPr>
            <a:r>
              <a:rPr lang="en-GB" sz="1800" dirty="0"/>
              <a:t>8</a:t>
            </a:r>
          </a:p>
        </p:txBody>
      </p:sp>
    </p:spTree>
    <p:extLst>
      <p:ext uri="{BB962C8B-B14F-4D97-AF65-F5344CB8AC3E}">
        <p14:creationId xmlns:p14="http://schemas.microsoft.com/office/powerpoint/2010/main" val="24859100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EF676E3E-35F9-01C3-A4E9-CE8548641BBE}"/>
              </a:ext>
            </a:extLst>
          </p:cNvPr>
          <p:cNvSpPr>
            <a:spLocks noGrp="1"/>
          </p:cNvSpPr>
          <p:nvPr>
            <p:ph type="sldNum" sz="quarter" idx="12"/>
          </p:nvPr>
        </p:nvSpPr>
        <p:spPr/>
        <p:txBody>
          <a:bodyPr/>
          <a:lstStyle/>
          <a:p>
            <a:pPr algn="ctr"/>
            <a:r>
              <a:rPr lang="en-GB" sz="1800" dirty="0"/>
              <a:t>9</a:t>
            </a:r>
          </a:p>
        </p:txBody>
      </p:sp>
      <p:sp>
        <p:nvSpPr>
          <p:cNvPr id="39" name="Rectangle 38">
            <a:extLst>
              <a:ext uri="{FF2B5EF4-FFF2-40B4-BE49-F238E27FC236}">
                <a16:creationId xmlns:a16="http://schemas.microsoft.com/office/drawing/2014/main" id="{DBE14D7E-A5E9-535F-1EED-2438D3828FB9}"/>
              </a:ext>
            </a:extLst>
          </p:cNvPr>
          <p:cNvSpPr/>
          <p:nvPr/>
        </p:nvSpPr>
        <p:spPr>
          <a:xfrm>
            <a:off x="1695450" y="804862"/>
            <a:ext cx="2700000" cy="1440000"/>
          </a:xfrm>
          <a:prstGeom prst="rect">
            <a:avLst/>
          </a:prstGeom>
          <a:solidFill>
            <a:srgbClr val="00B05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b="1" dirty="0"/>
              <a:t>P</a:t>
            </a:r>
          </a:p>
        </p:txBody>
      </p:sp>
      <p:sp>
        <p:nvSpPr>
          <p:cNvPr id="44" name="Rectangle 43">
            <a:extLst>
              <a:ext uri="{FF2B5EF4-FFF2-40B4-BE49-F238E27FC236}">
                <a16:creationId xmlns:a16="http://schemas.microsoft.com/office/drawing/2014/main" id="{EB8193C1-CD40-B9DD-0EA1-53166F56C36E}"/>
              </a:ext>
            </a:extLst>
          </p:cNvPr>
          <p:cNvSpPr/>
          <p:nvPr/>
        </p:nvSpPr>
        <p:spPr>
          <a:xfrm>
            <a:off x="1695452" y="2666113"/>
            <a:ext cx="2700000" cy="2880000"/>
          </a:xfrm>
          <a:prstGeom prst="rect">
            <a:avLst/>
          </a:prstGeom>
          <a:solidFill>
            <a:srgbClr val="00B05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285750" indent="-285750">
              <a:buFont typeface="Wingdings" panose="05000000000000000000" pitchFamily="2" charset="2"/>
              <a:buChar char="§"/>
            </a:pPr>
            <a:r>
              <a:rPr lang="en-GB" dirty="0"/>
              <a:t>Low Maintenance Costs</a:t>
            </a:r>
          </a:p>
          <a:p>
            <a:pPr marL="285750" indent="-285750">
              <a:buFont typeface="Wingdings" panose="05000000000000000000" pitchFamily="2" charset="2"/>
              <a:buChar char="§"/>
            </a:pPr>
            <a:r>
              <a:rPr lang="en-GB" dirty="0"/>
              <a:t>International Sales</a:t>
            </a:r>
          </a:p>
          <a:p>
            <a:pPr marL="285750" indent="-285750">
              <a:buFont typeface="Wingdings" panose="05000000000000000000" pitchFamily="2" charset="2"/>
              <a:buChar char="§"/>
            </a:pPr>
            <a:r>
              <a:rPr lang="en-GB" dirty="0"/>
              <a:t>Lower Taxes</a:t>
            </a:r>
          </a:p>
          <a:p>
            <a:pPr marL="285750" indent="-285750">
              <a:buFont typeface="Wingdings" panose="05000000000000000000" pitchFamily="2" charset="2"/>
              <a:buChar char="§"/>
            </a:pPr>
            <a:r>
              <a:rPr lang="en-GB" dirty="0"/>
              <a:t>24/7 Availability</a:t>
            </a:r>
          </a:p>
          <a:p>
            <a:pPr marL="285750" indent="-285750">
              <a:buFont typeface="Wingdings" panose="05000000000000000000" pitchFamily="2" charset="2"/>
              <a:buChar char="§"/>
            </a:pPr>
            <a:r>
              <a:rPr lang="en-GB" dirty="0"/>
              <a:t>Ad Revenue</a:t>
            </a:r>
          </a:p>
          <a:p>
            <a:pPr marL="285750" indent="-285750">
              <a:buFont typeface="Wingdings" panose="05000000000000000000" pitchFamily="2" charset="2"/>
              <a:buChar char="§"/>
            </a:pPr>
            <a:r>
              <a:rPr lang="en-GB" dirty="0"/>
              <a:t>Home Delivery</a:t>
            </a:r>
          </a:p>
          <a:p>
            <a:r>
              <a:rPr lang="en-GB" dirty="0"/>
              <a:t> </a:t>
            </a:r>
          </a:p>
        </p:txBody>
      </p:sp>
      <p:sp>
        <p:nvSpPr>
          <p:cNvPr id="47" name="Rectangle 46">
            <a:extLst>
              <a:ext uri="{FF2B5EF4-FFF2-40B4-BE49-F238E27FC236}">
                <a16:creationId xmlns:a16="http://schemas.microsoft.com/office/drawing/2014/main" id="{4086BCFE-4CED-8FF1-795A-AE67813EE1FB}"/>
              </a:ext>
            </a:extLst>
          </p:cNvPr>
          <p:cNvSpPr/>
          <p:nvPr/>
        </p:nvSpPr>
        <p:spPr>
          <a:xfrm>
            <a:off x="1695450" y="2271499"/>
            <a:ext cx="2699999" cy="360000"/>
          </a:xfrm>
          <a:prstGeom prst="rect">
            <a:avLst/>
          </a:prstGeom>
          <a:solidFill>
            <a:srgbClr val="339933"/>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dirty="0"/>
              <a:t>Plus</a:t>
            </a:r>
          </a:p>
        </p:txBody>
      </p:sp>
      <p:sp>
        <p:nvSpPr>
          <p:cNvPr id="3" name="Rectangle 2">
            <a:extLst>
              <a:ext uri="{FF2B5EF4-FFF2-40B4-BE49-F238E27FC236}">
                <a16:creationId xmlns:a16="http://schemas.microsoft.com/office/drawing/2014/main" id="{0AC4F06D-ED97-56F2-2385-19ED675FFB88}"/>
              </a:ext>
            </a:extLst>
          </p:cNvPr>
          <p:cNvSpPr/>
          <p:nvPr/>
        </p:nvSpPr>
        <p:spPr>
          <a:xfrm>
            <a:off x="4747398" y="804862"/>
            <a:ext cx="2700000" cy="1440000"/>
          </a:xfrm>
          <a:prstGeom prst="rect">
            <a:avLst/>
          </a:prstGeom>
          <a:solidFill>
            <a:srgbClr val="FF00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b="1" dirty="0"/>
              <a:t>M</a:t>
            </a:r>
          </a:p>
        </p:txBody>
      </p:sp>
      <p:sp>
        <p:nvSpPr>
          <p:cNvPr id="4" name="Rectangle 3">
            <a:extLst>
              <a:ext uri="{FF2B5EF4-FFF2-40B4-BE49-F238E27FC236}">
                <a16:creationId xmlns:a16="http://schemas.microsoft.com/office/drawing/2014/main" id="{CCED6BBF-34A3-828F-476A-5E4914A46341}"/>
              </a:ext>
            </a:extLst>
          </p:cNvPr>
          <p:cNvSpPr/>
          <p:nvPr/>
        </p:nvSpPr>
        <p:spPr>
          <a:xfrm>
            <a:off x="4747398" y="2658439"/>
            <a:ext cx="2700000" cy="2880000"/>
          </a:xfrm>
          <a:prstGeom prst="rect">
            <a:avLst/>
          </a:prstGeom>
          <a:solidFill>
            <a:srgbClr val="FF00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285750" indent="-285750">
              <a:buFont typeface="Wingdings" panose="05000000000000000000" pitchFamily="2" charset="2"/>
              <a:buChar char="§"/>
            </a:pPr>
            <a:r>
              <a:rPr lang="en-GB" dirty="0"/>
              <a:t>Internet Requirement</a:t>
            </a:r>
          </a:p>
          <a:p>
            <a:pPr marL="285750" indent="-285750">
              <a:buFont typeface="Wingdings" panose="05000000000000000000" pitchFamily="2" charset="2"/>
              <a:buChar char="§"/>
            </a:pPr>
            <a:r>
              <a:rPr lang="en-GB" dirty="0"/>
              <a:t>Delivery Delays</a:t>
            </a:r>
          </a:p>
          <a:p>
            <a:pPr marL="285750" indent="-285750">
              <a:buFont typeface="Wingdings" panose="05000000000000000000" pitchFamily="2" charset="2"/>
              <a:buChar char="§"/>
            </a:pPr>
            <a:r>
              <a:rPr lang="en-GB" dirty="0"/>
              <a:t>Lack of Tactile Experience</a:t>
            </a:r>
          </a:p>
          <a:p>
            <a:pPr marL="285750" indent="-285750">
              <a:buFont typeface="Wingdings" panose="05000000000000000000" pitchFamily="2" charset="2"/>
              <a:buChar char="§"/>
            </a:pPr>
            <a:r>
              <a:rPr lang="en-GB" dirty="0"/>
              <a:t>Price and Product Comparation</a:t>
            </a:r>
          </a:p>
        </p:txBody>
      </p:sp>
      <p:sp>
        <p:nvSpPr>
          <p:cNvPr id="6" name="Rectangle 5">
            <a:extLst>
              <a:ext uri="{FF2B5EF4-FFF2-40B4-BE49-F238E27FC236}">
                <a16:creationId xmlns:a16="http://schemas.microsoft.com/office/drawing/2014/main" id="{A28DDC12-E645-9971-A942-704E413B4DE6}"/>
              </a:ext>
            </a:extLst>
          </p:cNvPr>
          <p:cNvSpPr/>
          <p:nvPr/>
        </p:nvSpPr>
        <p:spPr>
          <a:xfrm>
            <a:off x="4757180" y="2267814"/>
            <a:ext cx="2700000" cy="360000"/>
          </a:xfrm>
          <a:prstGeom prst="rect">
            <a:avLst/>
          </a:prstGeom>
          <a:solidFill>
            <a:srgbClr val="CC00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dirty="0"/>
              <a:t>Minus</a:t>
            </a:r>
          </a:p>
        </p:txBody>
      </p:sp>
      <p:sp>
        <p:nvSpPr>
          <p:cNvPr id="9" name="Rectangle 8">
            <a:extLst>
              <a:ext uri="{FF2B5EF4-FFF2-40B4-BE49-F238E27FC236}">
                <a16:creationId xmlns:a16="http://schemas.microsoft.com/office/drawing/2014/main" id="{5584CDE6-0B73-CE95-2FEF-897262227D04}"/>
              </a:ext>
            </a:extLst>
          </p:cNvPr>
          <p:cNvSpPr/>
          <p:nvPr/>
        </p:nvSpPr>
        <p:spPr>
          <a:xfrm>
            <a:off x="7796550" y="804862"/>
            <a:ext cx="2700000" cy="1440000"/>
          </a:xfrm>
          <a:prstGeom prst="rect">
            <a:avLst/>
          </a:prstGeom>
          <a:solidFill>
            <a:srgbClr val="FF99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b="1" dirty="0"/>
              <a:t>I</a:t>
            </a:r>
          </a:p>
        </p:txBody>
      </p:sp>
      <p:sp>
        <p:nvSpPr>
          <p:cNvPr id="11" name="Rectangle 10">
            <a:extLst>
              <a:ext uri="{FF2B5EF4-FFF2-40B4-BE49-F238E27FC236}">
                <a16:creationId xmlns:a16="http://schemas.microsoft.com/office/drawing/2014/main" id="{F3581060-5229-4882-884A-1E1A2194C885}"/>
              </a:ext>
            </a:extLst>
          </p:cNvPr>
          <p:cNvSpPr/>
          <p:nvPr/>
        </p:nvSpPr>
        <p:spPr>
          <a:xfrm>
            <a:off x="7796550" y="2666113"/>
            <a:ext cx="2700000" cy="2880000"/>
          </a:xfrm>
          <a:prstGeom prst="rect">
            <a:avLst/>
          </a:prstGeom>
          <a:solidFill>
            <a:srgbClr val="FF99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285750" indent="-285750">
              <a:buFont typeface="Wingdings" panose="05000000000000000000" pitchFamily="2" charset="2"/>
              <a:buChar char="§"/>
            </a:pPr>
            <a:r>
              <a:rPr lang="en-GB" dirty="0"/>
              <a:t>Customer Reviews </a:t>
            </a:r>
          </a:p>
        </p:txBody>
      </p:sp>
      <p:sp>
        <p:nvSpPr>
          <p:cNvPr id="12" name="Rectangle 11">
            <a:extLst>
              <a:ext uri="{FF2B5EF4-FFF2-40B4-BE49-F238E27FC236}">
                <a16:creationId xmlns:a16="http://schemas.microsoft.com/office/drawing/2014/main" id="{C483EE91-FDC9-D457-1555-088932835E62}"/>
              </a:ext>
            </a:extLst>
          </p:cNvPr>
          <p:cNvSpPr/>
          <p:nvPr/>
        </p:nvSpPr>
        <p:spPr>
          <a:xfrm>
            <a:off x="7796550" y="2275487"/>
            <a:ext cx="2700000" cy="360000"/>
          </a:xfrm>
          <a:prstGeom prst="rect">
            <a:avLst/>
          </a:prstGeom>
          <a:solidFill>
            <a:srgbClr val="CC99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dirty="0"/>
              <a:t>Interesting</a:t>
            </a:r>
          </a:p>
        </p:txBody>
      </p:sp>
      <p:sp>
        <p:nvSpPr>
          <p:cNvPr id="16" name="TextBox 15">
            <a:extLst>
              <a:ext uri="{FF2B5EF4-FFF2-40B4-BE49-F238E27FC236}">
                <a16:creationId xmlns:a16="http://schemas.microsoft.com/office/drawing/2014/main" id="{F295A466-1420-FFC7-7C91-39E2F73BD359}"/>
              </a:ext>
            </a:extLst>
          </p:cNvPr>
          <p:cNvSpPr txBox="1"/>
          <p:nvPr/>
        </p:nvSpPr>
        <p:spPr>
          <a:xfrm>
            <a:off x="3647559" y="158531"/>
            <a:ext cx="4919241" cy="430887"/>
          </a:xfrm>
          <a:prstGeom prst="rect">
            <a:avLst/>
          </a:prstGeom>
          <a:noFill/>
        </p:spPr>
        <p:txBody>
          <a:bodyPr wrap="square" rtlCol="0">
            <a:spAutoFit/>
          </a:bodyPr>
          <a:lstStyle/>
          <a:p>
            <a:pPr algn="ctr"/>
            <a:r>
              <a:rPr lang="en-GB" sz="2200" b="1" dirty="0"/>
              <a:t>PMI Diagram - Shift to E-commerce</a:t>
            </a:r>
            <a:r>
              <a:rPr lang="en-GB" b="1" dirty="0"/>
              <a:t> </a:t>
            </a:r>
          </a:p>
        </p:txBody>
      </p:sp>
    </p:spTree>
    <p:extLst>
      <p:ext uri="{BB962C8B-B14F-4D97-AF65-F5344CB8AC3E}">
        <p14:creationId xmlns:p14="http://schemas.microsoft.com/office/powerpoint/2010/main" val="21391188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08749FB-5801-45C8-BF7B-840E23F8A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DAA7C513-277B-4325-9779-116946C0D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11207835" cy="351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20F6923-DC2F-4143-ACA0-519D0FE6C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150596"/>
            <a:ext cx="3248522" cy="2219668"/>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319B32C-704E-4A0B-BD7B-186B70511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150596"/>
            <a:ext cx="7794722" cy="221966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4877F-38CC-CC98-DD41-B192036D205E}"/>
              </a:ext>
            </a:extLst>
          </p:cNvPr>
          <p:cNvSpPr>
            <a:spLocks noGrp="1"/>
          </p:cNvSpPr>
          <p:nvPr>
            <p:ph type="title"/>
          </p:nvPr>
        </p:nvSpPr>
        <p:spPr>
          <a:xfrm>
            <a:off x="4178301" y="4391025"/>
            <a:ext cx="7192110" cy="1738808"/>
          </a:xfrm>
        </p:spPr>
        <p:txBody>
          <a:bodyPr>
            <a:normAutofit/>
          </a:bodyPr>
          <a:lstStyle/>
          <a:p>
            <a:pPr algn="ctr"/>
            <a:r>
              <a:rPr lang="en-GB" cap="none" dirty="0">
                <a:solidFill>
                  <a:srgbClr val="FFFFFF"/>
                </a:solidFill>
              </a:rPr>
              <a:t>Conclusion</a:t>
            </a:r>
          </a:p>
        </p:txBody>
      </p:sp>
      <p:sp>
        <p:nvSpPr>
          <p:cNvPr id="3" name="Content Placeholder 2">
            <a:extLst>
              <a:ext uri="{FF2B5EF4-FFF2-40B4-BE49-F238E27FC236}">
                <a16:creationId xmlns:a16="http://schemas.microsoft.com/office/drawing/2014/main" id="{788F2A52-88BC-B037-A592-C4E83CB223A2}"/>
              </a:ext>
            </a:extLst>
          </p:cNvPr>
          <p:cNvSpPr>
            <a:spLocks noGrp="1"/>
          </p:cNvSpPr>
          <p:nvPr>
            <p:ph idx="1"/>
          </p:nvPr>
        </p:nvSpPr>
        <p:spPr>
          <a:xfrm>
            <a:off x="484633" y="484632"/>
            <a:ext cx="11207834" cy="3511948"/>
          </a:xfrm>
        </p:spPr>
        <p:txBody>
          <a:bodyPr anchor="ctr">
            <a:normAutofit/>
          </a:bodyPr>
          <a:lstStyle/>
          <a:p>
            <a:pPr>
              <a:buFont typeface="Wingdings" panose="05000000000000000000" pitchFamily="2" charset="2"/>
              <a:buChar char="§"/>
            </a:pPr>
            <a:r>
              <a:rPr lang="en-GB" dirty="0"/>
              <a:t> </a:t>
            </a:r>
            <a:r>
              <a:rPr lang="en-GB" sz="2000" dirty="0"/>
              <a:t>Having conducted our research, we concluded that improving T.M Lewin's e-commerce is the most effective course of action. As a result of not having to rent stores, we found that maintenance costs were lower, international sales increased due to accessibility to a broader global market, 24/7 availability allowed greater chances of concluding a sale, publicity on the company website could generate additional revenue, and the ability to deliver products home will enhance sales overall. </a:t>
            </a:r>
          </a:p>
          <a:p>
            <a:pPr>
              <a:buFont typeface="Wingdings" panose="05000000000000000000" pitchFamily="2" charset="2"/>
              <a:buChar char="§"/>
            </a:pPr>
            <a:r>
              <a:rPr lang="en-GB" sz="2000" dirty="0"/>
              <a:t> In the event of such a shift, there will be negligible disadvantages, such as customers who lack an internet connection or are not technologically proficient being unable to purchase items online, possible delays in delivery caused by traffic, weather or human error, as well as a competitive environment due to the large number of similarly minded companies.</a:t>
            </a:r>
          </a:p>
        </p:txBody>
      </p:sp>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a:xfrm>
            <a:off x="10837333" y="6470704"/>
            <a:ext cx="973667" cy="274320"/>
          </a:xfrm>
        </p:spPr>
        <p:txBody>
          <a:bodyPr>
            <a:noAutofit/>
          </a:bodyPr>
          <a:lstStyle/>
          <a:p>
            <a:pPr algn="ctr">
              <a:spcAft>
                <a:spcPts val="600"/>
              </a:spcAft>
            </a:pPr>
            <a:r>
              <a:rPr lang="en-GB" sz="1800" dirty="0"/>
              <a:t>10</a:t>
            </a:r>
          </a:p>
        </p:txBody>
      </p:sp>
    </p:spTree>
    <p:extLst>
      <p:ext uri="{BB962C8B-B14F-4D97-AF65-F5344CB8AC3E}">
        <p14:creationId xmlns:p14="http://schemas.microsoft.com/office/powerpoint/2010/main" val="25115619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70D4A79B-06B2-4FE7-9CF6-54D940A8F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4BBFA14D-8E4F-42D4-B5A0-9588A6A45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5" y="321731"/>
            <a:ext cx="11551187" cy="621453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CB0D74-D8ED-A703-933B-0E0A19610FEE}"/>
              </a:ext>
            </a:extLst>
          </p:cNvPr>
          <p:cNvSpPr>
            <a:spLocks noGrp="1"/>
          </p:cNvSpPr>
          <p:nvPr>
            <p:ph type="title"/>
          </p:nvPr>
        </p:nvSpPr>
        <p:spPr>
          <a:xfrm>
            <a:off x="1024129" y="585216"/>
            <a:ext cx="10329671" cy="1499616"/>
          </a:xfrm>
        </p:spPr>
        <p:txBody>
          <a:bodyPr>
            <a:normAutofit/>
          </a:bodyPr>
          <a:lstStyle/>
          <a:p>
            <a:pPr algn="ctr"/>
            <a:r>
              <a:rPr lang="en-GB" cap="none" dirty="0">
                <a:solidFill>
                  <a:srgbClr val="FFFFFF"/>
                </a:solidFill>
              </a:rPr>
              <a:t>Reference List</a:t>
            </a:r>
          </a:p>
        </p:txBody>
      </p:sp>
      <p:cxnSp>
        <p:nvCxnSpPr>
          <p:cNvPr id="30" name="Straight Connector 29">
            <a:extLst>
              <a:ext uri="{FF2B5EF4-FFF2-40B4-BE49-F238E27FC236}">
                <a16:creationId xmlns:a16="http://schemas.microsoft.com/office/drawing/2014/main" id="{610B2B88-1A1B-486B-9366-918FE2E71D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7B5A2F3-A38B-36D4-CF19-A7F7795CD271}"/>
              </a:ext>
            </a:extLst>
          </p:cNvPr>
          <p:cNvSpPr>
            <a:spLocks noGrp="1"/>
          </p:cNvSpPr>
          <p:nvPr>
            <p:ph idx="1"/>
          </p:nvPr>
        </p:nvSpPr>
        <p:spPr>
          <a:xfrm>
            <a:off x="1024129" y="1740724"/>
            <a:ext cx="10329671" cy="4795542"/>
          </a:xfrm>
        </p:spPr>
        <p:txBody>
          <a:bodyPr>
            <a:noAutofit/>
          </a:bodyPr>
          <a:lstStyle/>
          <a:p>
            <a:pPr marL="0" indent="0">
              <a:buNone/>
            </a:pPr>
            <a:r>
              <a:rPr lang="en-GB" sz="1800" dirty="0">
                <a:solidFill>
                  <a:srgbClr val="FFFFFF"/>
                </a:solidFill>
                <a:effectLst/>
              </a:rPr>
              <a:t>Harrison, N. (2021) </a:t>
            </a:r>
            <a:r>
              <a:rPr lang="en-GB" sz="1800" i="1" dirty="0">
                <a:solidFill>
                  <a:srgbClr val="FFFFFF"/>
                </a:solidFill>
                <a:effectLst/>
              </a:rPr>
              <a:t>TM </a:t>
            </a:r>
            <a:r>
              <a:rPr lang="en-GB" sz="1800" i="1" dirty="0" err="1">
                <a:solidFill>
                  <a:srgbClr val="FFFFFF"/>
                </a:solidFill>
                <a:effectLst/>
              </a:rPr>
              <a:t>lewin</a:t>
            </a:r>
            <a:r>
              <a:rPr lang="en-GB" sz="1800" i="1" dirty="0">
                <a:solidFill>
                  <a:srgbClr val="FFFFFF"/>
                </a:solidFill>
                <a:effectLst/>
              </a:rPr>
              <a:t> management buys remaining 20% stake in the business</a:t>
            </a:r>
            <a:r>
              <a:rPr lang="en-GB" sz="1800" dirty="0">
                <a:solidFill>
                  <a:srgbClr val="FFFFFF"/>
                </a:solidFill>
                <a:effectLst/>
              </a:rPr>
              <a:t>, </a:t>
            </a:r>
            <a:r>
              <a:rPr lang="en-GB" sz="1800" i="1" dirty="0">
                <a:solidFill>
                  <a:srgbClr val="FFFFFF"/>
                </a:solidFill>
                <a:effectLst/>
              </a:rPr>
              <a:t>Retail Week</a:t>
            </a:r>
            <a:r>
              <a:rPr lang="en-GB" sz="1800" dirty="0">
                <a:solidFill>
                  <a:srgbClr val="FFFFFF"/>
                </a:solidFill>
                <a:effectLst/>
              </a:rPr>
              <a:t>. Retail Week. Available at: https://www.retail-week.com/finance/tm-lewin-management-buys-remaining-20-stake-in-the-business/5077696.article (Accessed: October 30, 2022).</a:t>
            </a:r>
          </a:p>
          <a:p>
            <a:pPr marL="0" indent="0">
              <a:buNone/>
            </a:pPr>
            <a:r>
              <a:rPr lang="en-GB" sz="1800" dirty="0">
                <a:solidFill>
                  <a:srgbClr val="FFFFFF"/>
                </a:solidFill>
                <a:effectLst/>
              </a:rPr>
              <a:t>Retail &amp; Leisure International (2020) </a:t>
            </a:r>
            <a:r>
              <a:rPr lang="en-GB" sz="1800" i="1" dirty="0">
                <a:solidFill>
                  <a:srgbClr val="FFFFFF"/>
                </a:solidFill>
                <a:effectLst/>
              </a:rPr>
              <a:t>TM </a:t>
            </a:r>
            <a:r>
              <a:rPr lang="en-GB" sz="1800" i="1" dirty="0" err="1">
                <a:solidFill>
                  <a:srgbClr val="FFFFFF"/>
                </a:solidFill>
                <a:effectLst/>
              </a:rPr>
              <a:t>lewin</a:t>
            </a:r>
            <a:r>
              <a:rPr lang="en-GB" sz="1800" i="1" dirty="0">
                <a:solidFill>
                  <a:srgbClr val="FFFFFF"/>
                </a:solidFill>
                <a:effectLst/>
              </a:rPr>
              <a:t> seeks bids amid pandemic shutdown</a:t>
            </a:r>
            <a:r>
              <a:rPr lang="en-GB" sz="1800" dirty="0">
                <a:solidFill>
                  <a:srgbClr val="FFFFFF"/>
                </a:solidFill>
                <a:effectLst/>
              </a:rPr>
              <a:t>, </a:t>
            </a:r>
            <a:r>
              <a:rPr lang="en-GB" sz="1800" i="1" dirty="0">
                <a:solidFill>
                  <a:srgbClr val="FFFFFF"/>
                </a:solidFill>
                <a:effectLst/>
              </a:rPr>
              <a:t>Retail &amp; Leisure International</a:t>
            </a:r>
            <a:r>
              <a:rPr lang="en-GB" sz="1800" dirty="0">
                <a:solidFill>
                  <a:srgbClr val="FFFFFF"/>
                </a:solidFill>
                <a:effectLst/>
              </a:rPr>
              <a:t>. Available at: https://www.rli.uk.com/tm-lewin-seeks-bids-amid-pandemic-shutdown/ (Accessed: October 30, 2022).</a:t>
            </a:r>
          </a:p>
          <a:p>
            <a:pPr marL="0" indent="0">
              <a:buNone/>
            </a:pPr>
            <a:r>
              <a:rPr lang="en-GB" sz="1800" dirty="0" err="1">
                <a:solidFill>
                  <a:srgbClr val="FFFFFF"/>
                </a:solidFill>
                <a:effectLst/>
              </a:rPr>
              <a:t>Jahshan</a:t>
            </a:r>
            <a:r>
              <a:rPr lang="en-GB" sz="1800" dirty="0">
                <a:solidFill>
                  <a:srgbClr val="FFFFFF"/>
                </a:solidFill>
                <a:effectLst/>
              </a:rPr>
              <a:t>, E. (2020) </a:t>
            </a:r>
            <a:r>
              <a:rPr lang="en-GB" sz="1800" i="1" dirty="0">
                <a:solidFill>
                  <a:srgbClr val="FFFFFF"/>
                </a:solidFill>
                <a:effectLst/>
              </a:rPr>
              <a:t>Charles Tyrwhitt mulls TM </a:t>
            </a:r>
            <a:r>
              <a:rPr lang="en-GB" sz="1800" i="1" dirty="0" err="1">
                <a:solidFill>
                  <a:srgbClr val="FFFFFF"/>
                </a:solidFill>
                <a:effectLst/>
              </a:rPr>
              <a:t>lewin</a:t>
            </a:r>
            <a:r>
              <a:rPr lang="en-GB" sz="1800" i="1" dirty="0">
                <a:solidFill>
                  <a:srgbClr val="FFFFFF"/>
                </a:solidFill>
                <a:effectLst/>
              </a:rPr>
              <a:t> takeover</a:t>
            </a:r>
            <a:r>
              <a:rPr lang="en-GB" sz="1800" dirty="0">
                <a:solidFill>
                  <a:srgbClr val="FFFFFF"/>
                </a:solidFill>
                <a:effectLst/>
              </a:rPr>
              <a:t>, </a:t>
            </a:r>
            <a:r>
              <a:rPr lang="en-GB" sz="1800" i="1" dirty="0">
                <a:solidFill>
                  <a:srgbClr val="FFFFFF"/>
                </a:solidFill>
                <a:effectLst/>
              </a:rPr>
              <a:t>Retail Gazette</a:t>
            </a:r>
            <a:r>
              <a:rPr lang="en-GB" sz="1800" dirty="0">
                <a:solidFill>
                  <a:srgbClr val="FFFFFF"/>
                </a:solidFill>
                <a:effectLst/>
              </a:rPr>
              <a:t>. Available at: https://www.retailgazette.co.uk/blog/2020/05/charles-tyrwhitt-mulls-tm-lewin-takeover/ (Accessed: October 30, 2022).</a:t>
            </a:r>
          </a:p>
          <a:p>
            <a:pPr marL="0" indent="0">
              <a:buNone/>
            </a:pPr>
            <a:r>
              <a:rPr lang="en-GB" sz="1800" dirty="0">
                <a:solidFill>
                  <a:srgbClr val="FFFFFF"/>
                </a:solidFill>
                <a:effectLst/>
              </a:rPr>
              <a:t>BBC News (2020) </a:t>
            </a:r>
            <a:r>
              <a:rPr lang="en-GB" sz="1800" i="1" dirty="0">
                <a:solidFill>
                  <a:srgbClr val="FFFFFF"/>
                </a:solidFill>
                <a:effectLst/>
              </a:rPr>
              <a:t>Coronavirus: TM </a:t>
            </a:r>
            <a:r>
              <a:rPr lang="en-GB" sz="1800" i="1" dirty="0" err="1">
                <a:solidFill>
                  <a:srgbClr val="FFFFFF"/>
                </a:solidFill>
                <a:effectLst/>
              </a:rPr>
              <a:t>lewin</a:t>
            </a:r>
            <a:r>
              <a:rPr lang="en-GB" sz="1800" i="1" dirty="0">
                <a:solidFill>
                  <a:srgbClr val="FFFFFF"/>
                </a:solidFill>
                <a:effectLst/>
              </a:rPr>
              <a:t> to close all UK shops</a:t>
            </a:r>
            <a:r>
              <a:rPr lang="en-GB" sz="1800" dirty="0">
                <a:solidFill>
                  <a:srgbClr val="FFFFFF"/>
                </a:solidFill>
                <a:effectLst/>
              </a:rPr>
              <a:t>, </a:t>
            </a:r>
            <a:r>
              <a:rPr lang="en-GB" sz="1800" i="1" dirty="0">
                <a:solidFill>
                  <a:srgbClr val="FFFFFF"/>
                </a:solidFill>
                <a:effectLst/>
              </a:rPr>
              <a:t>BBC News</a:t>
            </a:r>
            <a:r>
              <a:rPr lang="en-GB" sz="1800" dirty="0">
                <a:solidFill>
                  <a:srgbClr val="FFFFFF"/>
                </a:solidFill>
                <a:effectLst/>
              </a:rPr>
              <a:t>. BBC. Available at: https://www.bbc.co.uk/news/business-53242719 (Accessed: October 30, 2022).</a:t>
            </a:r>
          </a:p>
          <a:p>
            <a:pPr marL="0" indent="0">
              <a:buNone/>
            </a:pPr>
            <a:r>
              <a:rPr lang="en-GB" sz="1800" dirty="0">
                <a:solidFill>
                  <a:srgbClr val="FFFFFF"/>
                </a:solidFill>
                <a:effectLst/>
              </a:rPr>
              <a:t>The Guardian (2020) </a:t>
            </a:r>
            <a:r>
              <a:rPr lang="en-GB" sz="1800" i="1" dirty="0" err="1">
                <a:solidFill>
                  <a:srgbClr val="FFFFFF"/>
                </a:solidFill>
                <a:effectLst/>
              </a:rPr>
              <a:t>Harveys</a:t>
            </a:r>
            <a:r>
              <a:rPr lang="en-GB" sz="1800" i="1" dirty="0">
                <a:solidFill>
                  <a:srgbClr val="FFFFFF"/>
                </a:solidFill>
                <a:effectLst/>
              </a:rPr>
              <a:t> and TM </a:t>
            </a:r>
            <a:r>
              <a:rPr lang="en-GB" sz="1800" i="1" dirty="0" err="1">
                <a:solidFill>
                  <a:srgbClr val="FFFFFF"/>
                </a:solidFill>
                <a:effectLst/>
              </a:rPr>
              <a:t>lewin</a:t>
            </a:r>
            <a:r>
              <a:rPr lang="en-GB" sz="1800" i="1" dirty="0">
                <a:solidFill>
                  <a:srgbClr val="FFFFFF"/>
                </a:solidFill>
                <a:effectLst/>
              </a:rPr>
              <a:t> fall into administration with loss of 800 jobs</a:t>
            </a:r>
            <a:r>
              <a:rPr lang="en-GB" sz="1800" dirty="0">
                <a:solidFill>
                  <a:srgbClr val="FFFFFF"/>
                </a:solidFill>
                <a:effectLst/>
              </a:rPr>
              <a:t>, </a:t>
            </a:r>
            <a:r>
              <a:rPr lang="en-GB" sz="1800" i="1" dirty="0">
                <a:solidFill>
                  <a:srgbClr val="FFFFFF"/>
                </a:solidFill>
                <a:effectLst/>
              </a:rPr>
              <a:t>The Guardian</a:t>
            </a:r>
            <a:r>
              <a:rPr lang="en-GB" sz="1800" dirty="0">
                <a:solidFill>
                  <a:srgbClr val="FFFFFF"/>
                </a:solidFill>
                <a:effectLst/>
              </a:rPr>
              <a:t>. Guardian News and Media. Available at: https://www.theguardian.com/business/2020/jun/30/harveys-falls-into-administration-with-loss-of-240-jobs (Accessed: October 30, 2022).</a:t>
            </a:r>
          </a:p>
        </p:txBody>
      </p:sp>
      <p:sp>
        <p:nvSpPr>
          <p:cNvPr id="6" name="Slide Number Placeholder 5">
            <a:extLst>
              <a:ext uri="{FF2B5EF4-FFF2-40B4-BE49-F238E27FC236}">
                <a16:creationId xmlns:a16="http://schemas.microsoft.com/office/drawing/2014/main" id="{CAE3259D-BC15-6FA7-DB7A-A74BB8B9F0F3}"/>
              </a:ext>
            </a:extLst>
          </p:cNvPr>
          <p:cNvSpPr>
            <a:spLocks noGrp="1"/>
          </p:cNvSpPr>
          <p:nvPr>
            <p:ph type="sldNum" sz="quarter" idx="12"/>
          </p:nvPr>
        </p:nvSpPr>
        <p:spPr>
          <a:xfrm>
            <a:off x="10837333" y="6536693"/>
            <a:ext cx="973667" cy="274320"/>
          </a:xfrm>
        </p:spPr>
        <p:txBody>
          <a:bodyPr>
            <a:noAutofit/>
          </a:bodyPr>
          <a:lstStyle/>
          <a:p>
            <a:pPr algn="ctr">
              <a:spcAft>
                <a:spcPts val="600"/>
              </a:spcAft>
            </a:pPr>
            <a:r>
              <a:rPr lang="en-GB" sz="1800" dirty="0">
                <a:solidFill>
                  <a:schemeClr val="bg1">
                    <a:lumMod val="95000"/>
                    <a:lumOff val="5000"/>
                  </a:schemeClr>
                </a:solidFill>
              </a:rPr>
              <a:t>11</a:t>
            </a:r>
          </a:p>
        </p:txBody>
      </p:sp>
    </p:spTree>
    <p:extLst>
      <p:ext uri="{BB962C8B-B14F-4D97-AF65-F5344CB8AC3E}">
        <p14:creationId xmlns:p14="http://schemas.microsoft.com/office/powerpoint/2010/main" val="838709452"/>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15529</TotalTime>
  <Words>1344</Words>
  <Application>Microsoft Office PowerPoint</Application>
  <PresentationFormat>Widescreen</PresentationFormat>
  <Paragraphs>123</Paragraphs>
  <Slides>13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Tw Cen MT</vt:lpstr>
      <vt:lpstr>Wingdings</vt:lpstr>
      <vt:lpstr>Wingdings 3</vt:lpstr>
      <vt:lpstr>Integral</vt:lpstr>
      <vt:lpstr>Problem Solving and Decision Making (BMSW4004_BIRM)</vt:lpstr>
      <vt:lpstr>Table of Contents</vt:lpstr>
      <vt:lpstr>Introduction</vt:lpstr>
      <vt:lpstr>Problem Solving and Decision Making</vt:lpstr>
      <vt:lpstr>T.M Lewin Declining Profits</vt:lpstr>
      <vt:lpstr>What is PESTEL?</vt:lpstr>
      <vt:lpstr>PowerPoint Presentation</vt:lpstr>
      <vt:lpstr>What is Fishbone?</vt:lpstr>
      <vt:lpstr>PowerPoint Presentation</vt:lpstr>
      <vt:lpstr>What is a PMI?</vt:lpstr>
      <vt:lpstr>PowerPoint Presentation</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and Research Methods   (BMSW4003_BIRM)</dc:title>
  <dc:creator>Arkeny Armageddon</dc:creator>
  <cp:lastModifiedBy>Arkeny Armageddon</cp:lastModifiedBy>
  <cp:revision>230</cp:revision>
  <dcterms:created xsi:type="dcterms:W3CDTF">2022-08-09T20:31:40Z</dcterms:created>
  <dcterms:modified xsi:type="dcterms:W3CDTF">2022-10-31T05:30:39Z</dcterms:modified>
</cp:coreProperties>
</file>