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0" r:id="rId7"/>
    <p:sldId id="259" r:id="rId8"/>
    <p:sldId id="258" r:id="rId9"/>
    <p:sldId id="261" r:id="rId10"/>
    <p:sldId id="262" r:id="rId11"/>
    <p:sldId id="263" r:id="rId12"/>
    <p:sldId id="264" r:id="rId13"/>
    <p:sldId id="265" r:id="rId14"/>
    <p:sldId id="266" r:id="rId15"/>
    <p:sldId id="274" r:id="rId16"/>
    <p:sldId id="267" r:id="rId17"/>
    <p:sldId id="268" r:id="rId18"/>
    <p:sldId id="269" r:id="rId19"/>
    <p:sldId id="270" r:id="rId20"/>
    <p:sldId id="271" r:id="rId21"/>
    <p:sldId id="272" r:id="rId22"/>
    <p:sldId id="273"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39131-B27C-487A-9A63-0AB28A13ACB0}" v="75" dt="2022-02-07T08:55:53.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36" autoAdjust="0"/>
    <p:restoredTop sz="94660"/>
  </p:normalViewPr>
  <p:slideViewPr>
    <p:cSldViewPr snapToGrid="0">
      <p:cViewPr varScale="1">
        <p:scale>
          <a:sx n="75" d="100"/>
          <a:sy n="75" d="100"/>
        </p:scale>
        <p:origin x="4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DEC39131-B27C-487A-9A63-0AB28A13ACB0}"/>
    <pc:docChg chg="modSld">
      <pc:chgData name="Chris House" userId="5059c1ca-85b5-4287-8a2b-cb2ea54da421" providerId="ADAL" clId="{DEC39131-B27C-487A-9A63-0AB28A13ACB0}" dt="2022-02-07T08:55:53.088" v="74" actId="20577"/>
      <pc:docMkLst>
        <pc:docMk/>
      </pc:docMkLst>
      <pc:sldChg chg="modSp">
        <pc:chgData name="Chris House" userId="5059c1ca-85b5-4287-8a2b-cb2ea54da421" providerId="ADAL" clId="{DEC39131-B27C-487A-9A63-0AB28A13ACB0}" dt="2022-02-07T08:55:53.088" v="74" actId="20577"/>
        <pc:sldMkLst>
          <pc:docMk/>
          <pc:sldMk cId="2619021410" sldId="265"/>
        </pc:sldMkLst>
        <pc:spChg chg="mod">
          <ac:chgData name="Chris House" userId="5059c1ca-85b5-4287-8a2b-cb2ea54da421" providerId="ADAL" clId="{DEC39131-B27C-487A-9A63-0AB28A13ACB0}" dt="2022-02-07T08:55:53.088" v="74" actId="20577"/>
          <ac:spMkLst>
            <pc:docMk/>
            <pc:sldMk cId="2619021410" sldId="265"/>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2/7/2022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2/7/2022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2/7/2022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2/7/2022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2/7/2022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How to do a research proposal</a:t>
            </a:r>
          </a:p>
        </p:txBody>
      </p:sp>
      <p:sp>
        <p:nvSpPr>
          <p:cNvPr id="3" name="Subtitle 2"/>
          <p:cNvSpPr>
            <a:spLocks noGrp="1"/>
          </p:cNvSpPr>
          <p:nvPr>
            <p:ph type="subTitle" idx="1"/>
          </p:nvPr>
        </p:nvSpPr>
        <p:spPr/>
        <p:txBody>
          <a:bodyPr/>
          <a:lstStyle/>
          <a:p>
            <a:r>
              <a:rPr lang="en-GB" dirty="0"/>
              <a:t>From postgraduate assessment sheet</a:t>
            </a:r>
          </a:p>
        </p:txBody>
      </p:sp>
    </p:spTree>
    <p:extLst>
      <p:ext uri="{BB962C8B-B14F-4D97-AF65-F5344CB8AC3E}">
        <p14:creationId xmlns:p14="http://schemas.microsoft.com/office/powerpoint/2010/main" val="2870224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1.1 Introduction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Research skills are a vital prerequisite of postgraduate studies.  In the first instance, a successful dissertation   is founded on a clear understanding of the research process and its application.  Secondly, the skills developed help in the vocational world in relation to independent and critical thinking </a:t>
            </a:r>
            <a:r>
              <a:rPr lang="en-GB">
                <a:latin typeface="Calibri" panose="020F0502020204030204" pitchFamily="34" charset="0"/>
                <a:ea typeface="Calibri" panose="020F0502020204030204" pitchFamily="34" charset="0"/>
                <a:cs typeface="Times New Roman" panose="02020603050405020304" pitchFamily="18" charset="0"/>
              </a:rPr>
              <a:t>within industry.  </a:t>
            </a:r>
            <a:r>
              <a:rPr lang="en-GB" dirty="0">
                <a:latin typeface="Calibri" panose="020F0502020204030204" pitchFamily="34" charset="0"/>
                <a:ea typeface="Calibri" panose="020F0502020204030204" pitchFamily="34" charset="0"/>
                <a:cs typeface="Times New Roman" panose="02020603050405020304" pitchFamily="18" charset="0"/>
              </a:rPr>
              <a:t>Hence, this research methods module will form the basis from which your understanding of the research process is based.</a:t>
            </a:r>
          </a:p>
          <a:p>
            <a:endParaRPr lang="en-GB" dirty="0"/>
          </a:p>
        </p:txBody>
      </p:sp>
      <p:pic>
        <p:nvPicPr>
          <p:cNvPr id="4" name="Picture 3"/>
          <p:cNvPicPr>
            <a:picLocks noChangeAspect="1"/>
          </p:cNvPicPr>
          <p:nvPr/>
        </p:nvPicPr>
        <p:blipFill>
          <a:blip r:embed="rId2"/>
          <a:stretch>
            <a:fillRect/>
          </a:stretch>
        </p:blipFill>
        <p:spPr>
          <a:xfrm>
            <a:off x="3256511" y="4427985"/>
            <a:ext cx="5562600" cy="1790700"/>
          </a:xfrm>
          <a:prstGeom prst="rect">
            <a:avLst/>
          </a:prstGeom>
        </p:spPr>
      </p:pic>
    </p:spTree>
    <p:extLst>
      <p:ext uri="{BB962C8B-B14F-4D97-AF65-F5344CB8AC3E}">
        <p14:creationId xmlns:p14="http://schemas.microsoft.com/office/powerpoint/2010/main" val="199586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1.2 What are Research Proposals?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Research proposals serve a number of purposes. Among them:</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They convince others that your research is worth undertaking.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They enable you to demonstrate expertise and competency in your particular area of study.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They may serve as a contract between the researcher and her funders.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They serve as a planning tool for the researcher.   (Higson-Smith, 2005)</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They serve as a form of assessment for research courses.</a:t>
            </a:r>
          </a:p>
          <a:p>
            <a:endParaRPr lang="en-GB" dirty="0"/>
          </a:p>
        </p:txBody>
      </p:sp>
    </p:spTree>
    <p:extLst>
      <p:ext uri="{BB962C8B-B14F-4D97-AF65-F5344CB8AC3E}">
        <p14:creationId xmlns:p14="http://schemas.microsoft.com/office/powerpoint/2010/main" val="286700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1.3 How to Write a Research Proposal?</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Most students and beginning researchers do not fully understand what a research proposal means, nor do they understand its importance. To put it bluntly, one's research is only as a good as one's proposal. An ill-conceived proposal dooms the dissertation.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 research proposal is intended to convince others that you have a worthwhile research project and that you have the competence and the work-plan to complete it. Generally, a research proposal should contain all the key elements involved in the research process and include sufficient information for the readers to evaluate the proposed study.</a:t>
            </a:r>
          </a:p>
          <a:p>
            <a:endParaRPr lang="en-GB" dirty="0"/>
          </a:p>
        </p:txBody>
      </p:sp>
    </p:spTree>
    <p:extLst>
      <p:ext uri="{BB962C8B-B14F-4D97-AF65-F5344CB8AC3E}">
        <p14:creationId xmlns:p14="http://schemas.microsoft.com/office/powerpoint/2010/main" val="1904422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Fundamentals</a:t>
            </a:r>
          </a:p>
        </p:txBody>
      </p:sp>
      <p:sp>
        <p:nvSpPr>
          <p:cNvPr id="3" name="Content Placeholder 2"/>
          <p:cNvSpPr>
            <a:spLocks noGrp="1"/>
          </p:cNvSpPr>
          <p:nvPr>
            <p:ph idx="1"/>
          </p:nvPr>
        </p:nvSpPr>
        <p:spPr/>
        <p:txBody>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Regardless of your research area and the methodology you choose, all research proposals must address the following questions: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What you plan to accomplish?</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Why you want to do it?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How you are going to do it? </a:t>
            </a:r>
          </a:p>
          <a:p>
            <a:endParaRPr lang="en-GB" dirty="0"/>
          </a:p>
        </p:txBody>
      </p:sp>
      <p:pic>
        <p:nvPicPr>
          <p:cNvPr id="4" name="Picture 3"/>
          <p:cNvPicPr>
            <a:picLocks noChangeAspect="1"/>
          </p:cNvPicPr>
          <p:nvPr/>
        </p:nvPicPr>
        <p:blipFill>
          <a:blip r:embed="rId2"/>
          <a:stretch>
            <a:fillRect/>
          </a:stretch>
        </p:blipFill>
        <p:spPr>
          <a:xfrm>
            <a:off x="6817757" y="3894686"/>
            <a:ext cx="5146075" cy="2755496"/>
          </a:xfrm>
          <a:prstGeom prst="rect">
            <a:avLst/>
          </a:prstGeom>
        </p:spPr>
      </p:pic>
    </p:spTree>
    <p:extLst>
      <p:ext uri="{BB962C8B-B14F-4D97-AF65-F5344CB8AC3E}">
        <p14:creationId xmlns:p14="http://schemas.microsoft.com/office/powerpoint/2010/main" val="2827132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features</a:t>
            </a:r>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proposal should have sufficient information to convince your marker that you have an important research idea, that you have a good grasp of the relevant literature and the major issues, and that your methodology is sound. </a:t>
            </a: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 quality of your research proposal depends not only on the quality of your proposed dissertation, but also on the quality of your proposal writing. A good research project may run the risk of rejection simply because the proposal is poorly written. Therefore, it pays if your writing is coherent, clear and compelling. </a:t>
            </a:r>
          </a:p>
          <a:p>
            <a:endParaRPr lang="en-GB" dirty="0"/>
          </a:p>
        </p:txBody>
      </p:sp>
    </p:spTree>
    <p:extLst>
      <p:ext uri="{BB962C8B-B14F-4D97-AF65-F5344CB8AC3E}">
        <p14:creationId xmlns:p14="http://schemas.microsoft.com/office/powerpoint/2010/main" val="417159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 Structure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lnSpcReduction="10000"/>
          </a:bodyPr>
          <a:lstStyle/>
          <a:p>
            <a:r>
              <a:rPr lang="en-GB" dirty="0"/>
              <a:t>Title</a:t>
            </a:r>
          </a:p>
          <a:p>
            <a:r>
              <a:rPr lang="en-GB" dirty="0"/>
              <a:t>Introduction</a:t>
            </a:r>
          </a:p>
          <a:p>
            <a:r>
              <a:rPr lang="en-GB" dirty="0"/>
              <a:t>Literature Review</a:t>
            </a:r>
          </a:p>
          <a:p>
            <a:r>
              <a:rPr lang="en-GB" dirty="0"/>
              <a:t>Methods</a:t>
            </a:r>
          </a:p>
          <a:p>
            <a:r>
              <a:rPr lang="en-GB" dirty="0"/>
              <a:t>Results</a:t>
            </a:r>
          </a:p>
          <a:p>
            <a:r>
              <a:rPr lang="en-GB" dirty="0"/>
              <a:t>Evaluation</a:t>
            </a:r>
          </a:p>
          <a:p>
            <a:r>
              <a:rPr lang="en-GB" dirty="0"/>
              <a:t>Timetable</a:t>
            </a:r>
          </a:p>
          <a:p>
            <a:endParaRPr lang="en-GB" dirty="0"/>
          </a:p>
          <a:p>
            <a:r>
              <a:rPr lang="en-GB" dirty="0">
                <a:solidFill>
                  <a:srgbClr val="FFFF00"/>
                </a:solidFill>
              </a:rPr>
              <a:t>It basically reflects the structure of your dissertation and hence is a great planning tool</a:t>
            </a:r>
          </a:p>
        </p:txBody>
      </p:sp>
      <p:pic>
        <p:nvPicPr>
          <p:cNvPr id="4" name="Picture 3"/>
          <p:cNvPicPr>
            <a:picLocks noChangeAspect="1"/>
          </p:cNvPicPr>
          <p:nvPr/>
        </p:nvPicPr>
        <p:blipFill>
          <a:blip r:embed="rId2"/>
          <a:stretch>
            <a:fillRect/>
          </a:stretch>
        </p:blipFill>
        <p:spPr>
          <a:xfrm>
            <a:off x="6122380" y="1715627"/>
            <a:ext cx="5253067" cy="3263698"/>
          </a:xfrm>
          <a:prstGeom prst="rect">
            <a:avLst/>
          </a:prstGeom>
        </p:spPr>
      </p:pic>
    </p:spTree>
    <p:extLst>
      <p:ext uri="{BB962C8B-B14F-4D97-AF65-F5344CB8AC3E}">
        <p14:creationId xmlns:p14="http://schemas.microsoft.com/office/powerpoint/2010/main" val="314396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1.4.1 Title: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It should be concise and descriptive. For example, the phrase,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"An investigation of . . ." </a:t>
            </a:r>
            <a:r>
              <a:rPr lang="en-GB" dirty="0">
                <a:latin typeface="Calibri" panose="020F0502020204030204" pitchFamily="34" charset="0"/>
                <a:ea typeface="Calibri" panose="020F0502020204030204" pitchFamily="34" charset="0"/>
                <a:cs typeface="Times New Roman" panose="02020603050405020304" pitchFamily="18" charset="0"/>
              </a:rPr>
              <a:t>could be omitted. Often titles are stated in terms of a functional relationship, because such titles clearly indicate the independent and dependent variables. However, if possible, think of an informative but catchy title. An effective title not only pricks the reader's interest, but also predisposes him/her favourably towards the proposal. </a:t>
            </a:r>
          </a:p>
          <a:p>
            <a:endParaRPr lang="en-GB" dirty="0"/>
          </a:p>
        </p:txBody>
      </p:sp>
      <p:pic>
        <p:nvPicPr>
          <p:cNvPr id="4" name="Picture 3"/>
          <p:cNvPicPr>
            <a:picLocks noChangeAspect="1"/>
          </p:cNvPicPr>
          <p:nvPr/>
        </p:nvPicPr>
        <p:blipFill>
          <a:blip r:embed="rId2"/>
          <a:stretch>
            <a:fillRect/>
          </a:stretch>
        </p:blipFill>
        <p:spPr>
          <a:xfrm>
            <a:off x="4298546" y="4151917"/>
            <a:ext cx="2902354" cy="2203927"/>
          </a:xfrm>
          <a:prstGeom prst="rect">
            <a:avLst/>
          </a:prstGeom>
        </p:spPr>
      </p:pic>
    </p:spTree>
    <p:extLst>
      <p:ext uri="{BB962C8B-B14F-4D97-AF65-F5344CB8AC3E}">
        <p14:creationId xmlns:p14="http://schemas.microsoft.com/office/powerpoint/2010/main" val="359521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1.4.2 Introduction: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925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main purpose of the introduction is to provide the necessary background or context for your research problem. How to frame the research problem is perhaps the biggest problem in proposal writing.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If the research problem is framed in the context of a general, rambling literature review, then the research question may appear trivial and uninteresting. However, if the same question is placed in the context of a very focused and current research area, its significance will become evident.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Unfortunately, there are no hard and fast rules on how to frame your research question just as there is no prescription on how to write an interesting and informative opening paragraph. A lot depends on your creativity, your ability to think clearly and the depth of your understanding of problem areas.</a:t>
            </a:r>
          </a:p>
          <a:p>
            <a:endParaRPr lang="en-GB" dirty="0"/>
          </a:p>
        </p:txBody>
      </p:sp>
    </p:spTree>
    <p:extLst>
      <p:ext uri="{BB962C8B-B14F-4D97-AF65-F5344CB8AC3E}">
        <p14:creationId xmlns:p14="http://schemas.microsoft.com/office/powerpoint/2010/main" val="3266915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Some considerations: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92500" lnSpcReduction="10000"/>
          </a:bodyPr>
          <a:lstStyle/>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Try to place your research question in the context of either a vogue area, or an older area that 	remains viable.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Brief but appropriate historical backdrop.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The contemporary context in which your proposed research question occupies the central 	stage. This can be in the form of a rationale or justification for </a:t>
            </a:r>
            <a:r>
              <a:rPr lang="en-GB">
                <a:solidFill>
                  <a:srgbClr val="FFFF00"/>
                </a:solidFill>
                <a:latin typeface="Calibri" panose="020F0502020204030204" pitchFamily="34" charset="0"/>
                <a:ea typeface="Calibri" panose="020F0502020204030204" pitchFamily="34" charset="0"/>
                <a:cs typeface="Times New Roman" panose="02020603050405020304" pitchFamily="18" charset="0"/>
              </a:rPr>
              <a:t>the research.</a:t>
            </a:r>
            <a:endPar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4.	Identify "key players" and refer to the most relevant and representative publications.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In short, try to paint your research question in broad brushes and at the same time bring out its significance. </a:t>
            </a:r>
          </a:p>
          <a:p>
            <a:endParaRPr lang="en-GB" dirty="0"/>
          </a:p>
        </p:txBody>
      </p:sp>
    </p:spTree>
    <p:extLst>
      <p:ext uri="{BB962C8B-B14F-4D97-AF65-F5344CB8AC3E}">
        <p14:creationId xmlns:p14="http://schemas.microsoft.com/office/powerpoint/2010/main" val="261902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Introductory structure</a:t>
            </a:r>
          </a:p>
        </p:txBody>
      </p:sp>
      <p:sp>
        <p:nvSpPr>
          <p:cNvPr id="3" name="Content Placeholder 2"/>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The introduction typically begins with a general statement of the problem area, with a focus on a specific research problem, to be followed by the rational or justification for the proposed study. The introduction generally covers the following elements: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1.</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State the research problem, which is often referred to as the purpose of the study.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Provide the context and set the stage for your research question in such a way as to 	show its necessity and importance. </a:t>
            </a:r>
          </a:p>
          <a:p>
            <a:pPr marL="457200" indent="-457200">
              <a:lnSpc>
                <a:spcPct val="107000"/>
              </a:lnSpc>
              <a:spcAft>
                <a:spcPts val="800"/>
              </a:spcAft>
              <a:buAutoNum type="arabicPeriod" startAt="3"/>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Present the rationale of your proposed study and clearly indicate why it is worth 	doing. Has the study been done before? Will the study benefit,  advance 	understanding or influence policy? </a:t>
            </a:r>
          </a:p>
          <a:p>
            <a:pPr marL="457200" indent="-457200">
              <a:lnSpc>
                <a:spcPct val="107000"/>
              </a:lnSpc>
              <a:spcAft>
                <a:spcPts val="800"/>
              </a:spcAft>
              <a:buAutoNum type="arabicPeriod" startAt="3"/>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6792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Introductory structure</a:t>
            </a:r>
          </a:p>
        </p:txBody>
      </p:sp>
      <p:sp>
        <p:nvSpPr>
          <p:cNvPr id="3" name="Content Placeholder 2"/>
          <p:cNvSpPr>
            <a:spLocks noGrp="1"/>
          </p:cNvSpPr>
          <p:nvPr>
            <p:ph idx="1"/>
          </p:nvPr>
        </p:nvSpPr>
        <p:spPr/>
        <p:txBody>
          <a:bodyPr>
            <a:normAutofit/>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4.	Briefly describe the major issues and sub-problems to be addressed by your research.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5.	Identify the key independent and dependent variables of your experiment. 	Alternatively, specify the phenomenon you want to study.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6.	State your hypothesis, theory, (Please do not confuse the hypothesis with the 	statistical null hypothesis.) OR Research Aim and specific research objectives.</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7.	Set the boundaries of your proposed research in order to provide a clear focus.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8.	Provide definitions of key concepts.  </a:t>
            </a:r>
            <a:endParaRPr lang="en-GB" dirty="0"/>
          </a:p>
        </p:txBody>
      </p:sp>
    </p:spTree>
    <p:extLst>
      <p:ext uri="{BB962C8B-B14F-4D97-AF65-F5344CB8AC3E}">
        <p14:creationId xmlns:p14="http://schemas.microsoft.com/office/powerpoint/2010/main" val="2947099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1.4.3 Literature Review:</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a:xfrm>
            <a:off x="149629" y="1620982"/>
            <a:ext cx="11729258" cy="5020887"/>
          </a:xfrm>
        </p:spPr>
        <p:txBody>
          <a:bodyPr>
            <a:normAutofit fontScale="92500" lnSpcReduction="10000"/>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The literature review serves several important functions: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Gives credits to those who have laid the groundwork for your research.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2.	Demonstrates your knowledge of the research problem.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Demonstrates your understanding of the theoretical and research issues related to your research 	question and their relative significance.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4.	Shows your ability to critically evaluate relevant literature information.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5.	Indicates your ability to integrate and synthesise the existing literature.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6.	Provides new theoretical insights or develops a new model as the conceptual framework for your 	research.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7.	Convinces your reader that your proposed research will contribute to the literature.</a:t>
            </a:r>
          </a:p>
          <a:p>
            <a:endParaRPr lang="en-GB" dirty="0"/>
          </a:p>
        </p:txBody>
      </p:sp>
    </p:spTree>
    <p:extLst>
      <p:ext uri="{BB962C8B-B14F-4D97-AF65-F5344CB8AC3E}">
        <p14:creationId xmlns:p14="http://schemas.microsoft.com/office/powerpoint/2010/main" val="35729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Most students' literature reviews suffer from the following problems: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Lacking organisation and structure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Lacking focus, unity and coherence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Being repetitive and verbose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Failing to cite influential papers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Failing to keep up with recent developments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Failing to critically evaluate cited papers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Citing irrelevant or trivial references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Depending too much on secondary sources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Writing an essay</a:t>
            </a:r>
          </a:p>
          <a:p>
            <a:endParaRPr lang="en-GB" dirty="0"/>
          </a:p>
        </p:txBody>
      </p:sp>
      <p:pic>
        <p:nvPicPr>
          <p:cNvPr id="4" name="Picture 3"/>
          <p:cNvPicPr>
            <a:picLocks noChangeAspect="1"/>
          </p:cNvPicPr>
          <p:nvPr/>
        </p:nvPicPr>
        <p:blipFill>
          <a:blip r:embed="rId2"/>
          <a:stretch>
            <a:fillRect/>
          </a:stretch>
        </p:blipFill>
        <p:spPr>
          <a:xfrm>
            <a:off x="6753300" y="2570018"/>
            <a:ext cx="4168238" cy="2778825"/>
          </a:xfrm>
          <a:prstGeom prst="rect">
            <a:avLst/>
          </a:prstGeom>
        </p:spPr>
      </p:pic>
    </p:spTree>
    <p:extLst>
      <p:ext uri="{BB962C8B-B14F-4D97-AF65-F5344CB8AC3E}">
        <p14:creationId xmlns:p14="http://schemas.microsoft.com/office/powerpoint/2010/main" val="231895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8" end="8"/>
                                            </p:txEl>
                                          </p:spTgt>
                                        </p:tgtEl>
                                        <p:attrNameLst>
                                          <p:attrName>style.visibility</p:attrName>
                                        </p:attrNameLst>
                                      </p:cBhvr>
                                      <p:to>
                                        <p:strVal val="visible"/>
                                      </p:to>
                                    </p:set>
                                    <p:animEffect transition="in" filter="wipe(down)">
                                      <p:cBhvr>
                                        <p:cTn id="151" dur="580">
                                          <p:stCondLst>
                                            <p:cond delay="0"/>
                                          </p:stCondLst>
                                        </p:cTn>
                                        <p:tgtEl>
                                          <p:spTgt spid="3">
                                            <p:txEl>
                                              <p:pRg st="8" end="8"/>
                                            </p:txEl>
                                          </p:spTgt>
                                        </p:tgtEl>
                                      </p:cBhvr>
                                    </p:animEffect>
                                    <p:anim calcmode="lin" valueType="num">
                                      <p:cBhvr>
                                        <p:cTn id="152"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8" end="8"/>
                                            </p:txEl>
                                          </p:spTgt>
                                        </p:tgtEl>
                                      </p:cBhvr>
                                      <p:to x="100000" y="60000"/>
                                    </p:animScale>
                                    <p:animScale>
                                      <p:cBhvr>
                                        <p:cTn id="158" dur="166" decel="50000">
                                          <p:stCondLst>
                                            <p:cond delay="676"/>
                                          </p:stCondLst>
                                        </p:cTn>
                                        <p:tgtEl>
                                          <p:spTgt spid="3">
                                            <p:txEl>
                                              <p:pRg st="8" end="8"/>
                                            </p:txEl>
                                          </p:spTgt>
                                        </p:tgtEl>
                                      </p:cBhvr>
                                      <p:to x="100000" y="100000"/>
                                    </p:animScale>
                                    <p:animScale>
                                      <p:cBhvr>
                                        <p:cTn id="159" dur="26">
                                          <p:stCondLst>
                                            <p:cond delay="1312"/>
                                          </p:stCondLst>
                                        </p:cTn>
                                        <p:tgtEl>
                                          <p:spTgt spid="3">
                                            <p:txEl>
                                              <p:pRg st="8" end="8"/>
                                            </p:txEl>
                                          </p:spTgt>
                                        </p:tgtEl>
                                      </p:cBhvr>
                                      <p:to x="100000" y="80000"/>
                                    </p:animScale>
                                    <p:animScale>
                                      <p:cBhvr>
                                        <p:cTn id="160" dur="166" decel="50000">
                                          <p:stCondLst>
                                            <p:cond delay="1338"/>
                                          </p:stCondLst>
                                        </p:cTn>
                                        <p:tgtEl>
                                          <p:spTgt spid="3">
                                            <p:txEl>
                                              <p:pRg st="8" end="8"/>
                                            </p:txEl>
                                          </p:spTgt>
                                        </p:tgtEl>
                                      </p:cBhvr>
                                      <p:to x="100000" y="100000"/>
                                    </p:animScale>
                                    <p:animScale>
                                      <p:cBhvr>
                                        <p:cTn id="161" dur="26">
                                          <p:stCondLst>
                                            <p:cond delay="1642"/>
                                          </p:stCondLst>
                                        </p:cTn>
                                        <p:tgtEl>
                                          <p:spTgt spid="3">
                                            <p:txEl>
                                              <p:pRg st="8" end="8"/>
                                            </p:txEl>
                                          </p:spTgt>
                                        </p:tgtEl>
                                      </p:cBhvr>
                                      <p:to x="100000" y="90000"/>
                                    </p:animScale>
                                    <p:animScale>
                                      <p:cBhvr>
                                        <p:cTn id="162" dur="166" decel="50000">
                                          <p:stCondLst>
                                            <p:cond delay="1668"/>
                                          </p:stCondLst>
                                        </p:cTn>
                                        <p:tgtEl>
                                          <p:spTgt spid="3">
                                            <p:txEl>
                                              <p:pRg st="8" end="8"/>
                                            </p:txEl>
                                          </p:spTgt>
                                        </p:tgtEl>
                                      </p:cBhvr>
                                      <p:to x="100000" y="100000"/>
                                    </p:animScale>
                                    <p:animScale>
                                      <p:cBhvr>
                                        <p:cTn id="163" dur="26">
                                          <p:stCondLst>
                                            <p:cond delay="1808"/>
                                          </p:stCondLst>
                                        </p:cTn>
                                        <p:tgtEl>
                                          <p:spTgt spid="3">
                                            <p:txEl>
                                              <p:pRg st="8" end="8"/>
                                            </p:txEl>
                                          </p:spTgt>
                                        </p:tgtEl>
                                      </p:cBhvr>
                                      <p:to x="100000" y="95000"/>
                                    </p:animScale>
                                    <p:animScale>
                                      <p:cBhvr>
                                        <p:cTn id="164"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coherence</a:t>
            </a:r>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Your scholarship and research competence will be questioned if any of the previous slide applies to your proposal.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There are different ways to organise your literature review. Make use of subheadings to bring order and coherence to your review. For example, having established the importance of your research area and its current state of development, you may devote several subsections on related issues as: theoretical models, measuring instruments, etc. </a:t>
            </a:r>
          </a:p>
          <a:p>
            <a:endParaRPr lang="en-GB" dirty="0"/>
          </a:p>
        </p:txBody>
      </p:sp>
    </p:spTree>
    <p:extLst>
      <p:ext uri="{BB962C8B-B14F-4D97-AF65-F5344CB8AC3E}">
        <p14:creationId xmlns:p14="http://schemas.microsoft.com/office/powerpoint/2010/main" val="261949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1.4.4 Methods: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lnSpcReduction="1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Method section is very important because it tells your lecturer how you plan to tackle your research problem. It will provide your work plan and describe the activities necessary for the completion of your project.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 guiding principle for writing the Method section is that it should contain sufficient information for the reader to determine whether methodology is sound. Some even argue that a good proposal should contain sufficient details for another qualified researcher to implement the study.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You need to demonstrate your knowledge of alternative methods and make the case that your approach is the most appropriate and most valid way to address your research question (methodological review). </a:t>
            </a:r>
          </a:p>
          <a:p>
            <a:endParaRPr lang="en-GB" dirty="0"/>
          </a:p>
        </p:txBody>
      </p:sp>
    </p:spTree>
    <p:extLst>
      <p:ext uri="{BB962C8B-B14F-4D97-AF65-F5344CB8AC3E}">
        <p14:creationId xmlns:p14="http://schemas.microsoft.com/office/powerpoint/2010/main" val="141886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1.4.5 Results: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Obviously, you do not have results at the proposal stage. However, you need to have some idea about what kind of data you will be collecting, and what statistical procedures will be used in order to answer your research question or test your hypothesis/objectives. </a:t>
            </a:r>
          </a:p>
          <a:p>
            <a:r>
              <a:rPr lang="en-GB" dirty="0">
                <a:latin typeface="Calibri" panose="020F0502020204030204" pitchFamily="34" charset="0"/>
                <a:ea typeface="Calibri" panose="020F0502020204030204" pitchFamily="34" charset="0"/>
                <a:cs typeface="Times New Roman" panose="02020603050405020304" pitchFamily="18" charset="0"/>
              </a:rPr>
              <a:t>Note the type of data so that you can propose forms of presenting/analysing the data</a:t>
            </a:r>
          </a:p>
          <a:p>
            <a:endParaRPr lang="en-GB" dirty="0"/>
          </a:p>
        </p:txBody>
      </p:sp>
    </p:spTree>
    <p:extLst>
      <p:ext uri="{BB962C8B-B14F-4D97-AF65-F5344CB8AC3E}">
        <p14:creationId xmlns:p14="http://schemas.microsoft.com/office/powerpoint/2010/main" val="313329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9993" y="764373"/>
            <a:ext cx="9486207" cy="1293028"/>
          </a:xfrm>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1.4.6 Evaluation, discussion or analysis: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It is important to convince your reader of the potential impact of your proposed research. You need to communicate a sense of enthusiasm and confidence without exaggerating the merits of your proposal. That is why you also need to mention the limitations and weaknesses of the proposed research, which may be justified by time and financial constraints as well as by the early developmental stage of your research area. </a:t>
            </a:r>
          </a:p>
          <a:p>
            <a:endParaRPr lang="en-GB" dirty="0"/>
          </a:p>
        </p:txBody>
      </p:sp>
      <p:pic>
        <p:nvPicPr>
          <p:cNvPr id="4" name="Picture 3"/>
          <p:cNvPicPr>
            <a:picLocks noChangeAspect="1"/>
          </p:cNvPicPr>
          <p:nvPr/>
        </p:nvPicPr>
        <p:blipFill>
          <a:blip r:embed="rId2"/>
          <a:stretch>
            <a:fillRect/>
          </a:stretch>
        </p:blipFill>
        <p:spPr>
          <a:xfrm>
            <a:off x="3591097" y="4017293"/>
            <a:ext cx="4778779" cy="2338551"/>
          </a:xfrm>
          <a:prstGeom prst="rect">
            <a:avLst/>
          </a:prstGeom>
        </p:spPr>
      </p:pic>
    </p:spTree>
    <p:extLst>
      <p:ext uri="{BB962C8B-B14F-4D97-AF65-F5344CB8AC3E}">
        <p14:creationId xmlns:p14="http://schemas.microsoft.com/office/powerpoint/2010/main" val="2414113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Timetable</a:t>
            </a: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You should include a Timetable e.g. Gantt chart</a:t>
            </a:r>
          </a:p>
          <a:p>
            <a:endParaRPr lang="en-GB" dirty="0"/>
          </a:p>
        </p:txBody>
      </p:sp>
      <p:pic>
        <p:nvPicPr>
          <p:cNvPr id="4" name="Picture 3"/>
          <p:cNvPicPr>
            <a:picLocks noChangeAspect="1"/>
          </p:cNvPicPr>
          <p:nvPr/>
        </p:nvPicPr>
        <p:blipFill>
          <a:blip r:embed="rId2"/>
          <a:stretch>
            <a:fillRect/>
          </a:stretch>
        </p:blipFill>
        <p:spPr>
          <a:xfrm>
            <a:off x="1511847" y="2903483"/>
            <a:ext cx="8096250" cy="3657600"/>
          </a:xfrm>
          <a:prstGeom prst="rect">
            <a:avLst/>
          </a:prstGeom>
        </p:spPr>
      </p:pic>
    </p:spTree>
    <p:extLst>
      <p:ext uri="{BB962C8B-B14F-4D97-AF65-F5344CB8AC3E}">
        <p14:creationId xmlns:p14="http://schemas.microsoft.com/office/powerpoint/2010/main" val="178733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enjoy</a:t>
            </a:r>
          </a:p>
        </p:txBody>
      </p:sp>
      <p:sp>
        <p:nvSpPr>
          <p:cNvPr id="3" name="Content Placeholder 2"/>
          <p:cNvSpPr>
            <a:spLocks noGrp="1"/>
          </p:cNvSpPr>
          <p:nvPr>
            <p:ph idx="1"/>
          </p:nvPr>
        </p:nvSpPr>
        <p:spPr/>
        <p:txBody>
          <a:bodyPr/>
          <a:lstStyle/>
          <a:p>
            <a:r>
              <a:rPr lang="en-GB" dirty="0"/>
              <a:t>You choose the topic so you should enjoy it!</a:t>
            </a:r>
          </a:p>
          <a:p>
            <a:r>
              <a:rPr lang="en-GB" dirty="0"/>
              <a:t>A good proposal will often lead to a good dissertation </a:t>
            </a:r>
          </a:p>
          <a:p>
            <a:r>
              <a:rPr lang="en-GB" dirty="0"/>
              <a:t>and facilitate the smooth and efficient implementation of your research.</a:t>
            </a:r>
          </a:p>
          <a:p>
            <a:endParaRPr lang="en-GB" dirty="0"/>
          </a:p>
          <a:p>
            <a:pPr marL="0" indent="0">
              <a:buNone/>
            </a:pPr>
            <a:r>
              <a:rPr lang="en-GB" dirty="0">
                <a:solidFill>
                  <a:srgbClr val="FFFF00"/>
                </a:solidFill>
              </a:rPr>
              <a:t>SEMINAR</a:t>
            </a:r>
          </a:p>
          <a:p>
            <a:r>
              <a:rPr lang="en-GB" dirty="0">
                <a:effectLst>
                  <a:outerShdw blurRad="38100" dist="25400" dir="5400000" algn="ctr">
                    <a:srgbClr val="6E747A">
                      <a:alpha val="43000"/>
                    </a:srgbClr>
                  </a:outerShdw>
                </a:effectLst>
              </a:rPr>
              <a:t>Mind maps and your research proposal (MSc Research Methods)</a:t>
            </a:r>
            <a:endParaRPr lang="en-GB" b="1" dirty="0"/>
          </a:p>
          <a:p>
            <a:r>
              <a:rPr lang="en-GB" dirty="0"/>
              <a:t>HANDOUT AND EXERCISE</a:t>
            </a:r>
          </a:p>
          <a:p>
            <a:pPr marL="0" indent="0">
              <a:buNone/>
            </a:pPr>
            <a:endParaRPr lang="en-GB" dirty="0"/>
          </a:p>
        </p:txBody>
      </p:sp>
    </p:spTree>
    <p:extLst>
      <p:ext uri="{BB962C8B-B14F-4D97-AF65-F5344CB8AC3E}">
        <p14:creationId xmlns:p14="http://schemas.microsoft.com/office/powerpoint/2010/main" val="26284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wipe(down)">
                                      <p:cBhvr>
                                        <p:cTn id="61" dur="580">
                                          <p:stCondLst>
                                            <p:cond delay="0"/>
                                          </p:stCondLst>
                                        </p:cTn>
                                        <p:tgtEl>
                                          <p:spTgt spid="3">
                                            <p:txEl>
                                              <p:pRg st="4" end="4"/>
                                            </p:txEl>
                                          </p:spTgt>
                                        </p:tgtEl>
                                      </p:cBhvr>
                                    </p:animEffect>
                                    <p:anim calcmode="lin" valueType="num">
                                      <p:cBhvr>
                                        <p:cTn id="6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4" end="4"/>
                                            </p:txEl>
                                          </p:spTgt>
                                        </p:tgtEl>
                                      </p:cBhvr>
                                      <p:to x="100000" y="60000"/>
                                    </p:animScale>
                                    <p:animScale>
                                      <p:cBhvr>
                                        <p:cTn id="68" dur="166" decel="50000">
                                          <p:stCondLst>
                                            <p:cond delay="676"/>
                                          </p:stCondLst>
                                        </p:cTn>
                                        <p:tgtEl>
                                          <p:spTgt spid="3">
                                            <p:txEl>
                                              <p:pRg st="4" end="4"/>
                                            </p:txEl>
                                          </p:spTgt>
                                        </p:tgtEl>
                                      </p:cBhvr>
                                      <p:to x="100000" y="100000"/>
                                    </p:animScale>
                                    <p:animScale>
                                      <p:cBhvr>
                                        <p:cTn id="69" dur="26">
                                          <p:stCondLst>
                                            <p:cond delay="1312"/>
                                          </p:stCondLst>
                                        </p:cTn>
                                        <p:tgtEl>
                                          <p:spTgt spid="3">
                                            <p:txEl>
                                              <p:pRg st="4" end="4"/>
                                            </p:txEl>
                                          </p:spTgt>
                                        </p:tgtEl>
                                      </p:cBhvr>
                                      <p:to x="100000" y="80000"/>
                                    </p:animScale>
                                    <p:animScale>
                                      <p:cBhvr>
                                        <p:cTn id="70" dur="166" decel="50000">
                                          <p:stCondLst>
                                            <p:cond delay="1338"/>
                                          </p:stCondLst>
                                        </p:cTn>
                                        <p:tgtEl>
                                          <p:spTgt spid="3">
                                            <p:txEl>
                                              <p:pRg st="4" end="4"/>
                                            </p:txEl>
                                          </p:spTgt>
                                        </p:tgtEl>
                                      </p:cBhvr>
                                      <p:to x="100000" y="100000"/>
                                    </p:animScale>
                                    <p:animScale>
                                      <p:cBhvr>
                                        <p:cTn id="71" dur="26">
                                          <p:stCondLst>
                                            <p:cond delay="1642"/>
                                          </p:stCondLst>
                                        </p:cTn>
                                        <p:tgtEl>
                                          <p:spTgt spid="3">
                                            <p:txEl>
                                              <p:pRg st="4" end="4"/>
                                            </p:txEl>
                                          </p:spTgt>
                                        </p:tgtEl>
                                      </p:cBhvr>
                                      <p:to x="100000" y="90000"/>
                                    </p:animScale>
                                    <p:animScale>
                                      <p:cBhvr>
                                        <p:cTn id="72" dur="166" decel="50000">
                                          <p:stCondLst>
                                            <p:cond delay="1668"/>
                                          </p:stCondLst>
                                        </p:cTn>
                                        <p:tgtEl>
                                          <p:spTgt spid="3">
                                            <p:txEl>
                                              <p:pRg st="4" end="4"/>
                                            </p:txEl>
                                          </p:spTgt>
                                        </p:tgtEl>
                                      </p:cBhvr>
                                      <p:to x="100000" y="100000"/>
                                    </p:animScale>
                                    <p:animScale>
                                      <p:cBhvr>
                                        <p:cTn id="73" dur="26">
                                          <p:stCondLst>
                                            <p:cond delay="1808"/>
                                          </p:stCondLst>
                                        </p:cTn>
                                        <p:tgtEl>
                                          <p:spTgt spid="3">
                                            <p:txEl>
                                              <p:pRg st="4" end="4"/>
                                            </p:txEl>
                                          </p:spTgt>
                                        </p:tgtEl>
                                      </p:cBhvr>
                                      <p:to x="100000" y="95000"/>
                                    </p:animScale>
                                    <p:animScale>
                                      <p:cBhvr>
                                        <p:cTn id="74" dur="166" decel="50000">
                                          <p:stCondLst>
                                            <p:cond delay="1834"/>
                                          </p:stCondLst>
                                        </p:cTn>
                                        <p:tgtEl>
                                          <p:spTgt spid="3">
                                            <p:txEl>
                                              <p:pRg st="4" end="4"/>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5" end="5"/>
                                            </p:txEl>
                                          </p:spTgt>
                                        </p:tgtEl>
                                        <p:attrNameLst>
                                          <p:attrName>style.visibility</p:attrName>
                                        </p:attrNameLst>
                                      </p:cBhvr>
                                      <p:to>
                                        <p:strVal val="visible"/>
                                      </p:to>
                                    </p:set>
                                    <p:animEffect transition="in" filter="wipe(down)">
                                      <p:cBhvr>
                                        <p:cTn id="79" dur="580">
                                          <p:stCondLst>
                                            <p:cond delay="0"/>
                                          </p:stCondLst>
                                        </p:cTn>
                                        <p:tgtEl>
                                          <p:spTgt spid="3">
                                            <p:txEl>
                                              <p:pRg st="5" end="5"/>
                                            </p:txEl>
                                          </p:spTgt>
                                        </p:tgtEl>
                                      </p:cBhvr>
                                    </p:animEffect>
                                    <p:anim calcmode="lin" valueType="num">
                                      <p:cBhvr>
                                        <p:cTn id="8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5" end="5"/>
                                            </p:txEl>
                                          </p:spTgt>
                                        </p:tgtEl>
                                      </p:cBhvr>
                                      <p:to x="100000" y="60000"/>
                                    </p:animScale>
                                    <p:animScale>
                                      <p:cBhvr>
                                        <p:cTn id="86" dur="166" decel="50000">
                                          <p:stCondLst>
                                            <p:cond delay="676"/>
                                          </p:stCondLst>
                                        </p:cTn>
                                        <p:tgtEl>
                                          <p:spTgt spid="3">
                                            <p:txEl>
                                              <p:pRg st="5" end="5"/>
                                            </p:txEl>
                                          </p:spTgt>
                                        </p:tgtEl>
                                      </p:cBhvr>
                                      <p:to x="100000" y="100000"/>
                                    </p:animScale>
                                    <p:animScale>
                                      <p:cBhvr>
                                        <p:cTn id="87" dur="26">
                                          <p:stCondLst>
                                            <p:cond delay="1312"/>
                                          </p:stCondLst>
                                        </p:cTn>
                                        <p:tgtEl>
                                          <p:spTgt spid="3">
                                            <p:txEl>
                                              <p:pRg st="5" end="5"/>
                                            </p:txEl>
                                          </p:spTgt>
                                        </p:tgtEl>
                                      </p:cBhvr>
                                      <p:to x="100000" y="80000"/>
                                    </p:animScale>
                                    <p:animScale>
                                      <p:cBhvr>
                                        <p:cTn id="88" dur="166" decel="50000">
                                          <p:stCondLst>
                                            <p:cond delay="1338"/>
                                          </p:stCondLst>
                                        </p:cTn>
                                        <p:tgtEl>
                                          <p:spTgt spid="3">
                                            <p:txEl>
                                              <p:pRg st="5" end="5"/>
                                            </p:txEl>
                                          </p:spTgt>
                                        </p:tgtEl>
                                      </p:cBhvr>
                                      <p:to x="100000" y="100000"/>
                                    </p:animScale>
                                    <p:animScale>
                                      <p:cBhvr>
                                        <p:cTn id="89" dur="26">
                                          <p:stCondLst>
                                            <p:cond delay="1642"/>
                                          </p:stCondLst>
                                        </p:cTn>
                                        <p:tgtEl>
                                          <p:spTgt spid="3">
                                            <p:txEl>
                                              <p:pRg st="5" end="5"/>
                                            </p:txEl>
                                          </p:spTgt>
                                        </p:tgtEl>
                                      </p:cBhvr>
                                      <p:to x="100000" y="90000"/>
                                    </p:animScale>
                                    <p:animScale>
                                      <p:cBhvr>
                                        <p:cTn id="90" dur="166" decel="50000">
                                          <p:stCondLst>
                                            <p:cond delay="1668"/>
                                          </p:stCondLst>
                                        </p:cTn>
                                        <p:tgtEl>
                                          <p:spTgt spid="3">
                                            <p:txEl>
                                              <p:pRg st="5" end="5"/>
                                            </p:txEl>
                                          </p:spTgt>
                                        </p:tgtEl>
                                      </p:cBhvr>
                                      <p:to x="100000" y="100000"/>
                                    </p:animScale>
                                    <p:animScale>
                                      <p:cBhvr>
                                        <p:cTn id="91" dur="26">
                                          <p:stCondLst>
                                            <p:cond delay="1808"/>
                                          </p:stCondLst>
                                        </p:cTn>
                                        <p:tgtEl>
                                          <p:spTgt spid="3">
                                            <p:txEl>
                                              <p:pRg st="5" end="5"/>
                                            </p:txEl>
                                          </p:spTgt>
                                        </p:tgtEl>
                                      </p:cBhvr>
                                      <p:to x="100000" y="95000"/>
                                    </p:animScale>
                                    <p:animScale>
                                      <p:cBhvr>
                                        <p:cTn id="92" dur="166" decel="50000">
                                          <p:stCondLst>
                                            <p:cond delay="1834"/>
                                          </p:stCondLst>
                                        </p:cTn>
                                        <p:tgtEl>
                                          <p:spTgt spid="3">
                                            <p:txEl>
                                              <p:pRg st="5" end="5"/>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6" end="6"/>
                                            </p:txEl>
                                          </p:spTgt>
                                        </p:tgtEl>
                                        <p:attrNameLst>
                                          <p:attrName>style.visibility</p:attrName>
                                        </p:attrNameLst>
                                      </p:cBhvr>
                                      <p:to>
                                        <p:strVal val="visible"/>
                                      </p:to>
                                    </p:set>
                                    <p:animEffect transition="in" filter="wipe(down)">
                                      <p:cBhvr>
                                        <p:cTn id="97" dur="580">
                                          <p:stCondLst>
                                            <p:cond delay="0"/>
                                          </p:stCondLst>
                                        </p:cTn>
                                        <p:tgtEl>
                                          <p:spTgt spid="3">
                                            <p:txEl>
                                              <p:pRg st="6" end="6"/>
                                            </p:txEl>
                                          </p:spTgt>
                                        </p:tgtEl>
                                      </p:cBhvr>
                                    </p:animEffect>
                                    <p:anim calcmode="lin" valueType="num">
                                      <p:cBhvr>
                                        <p:cTn id="9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6" end="6"/>
                                            </p:txEl>
                                          </p:spTgt>
                                        </p:tgtEl>
                                      </p:cBhvr>
                                      <p:to x="100000" y="60000"/>
                                    </p:animScale>
                                    <p:animScale>
                                      <p:cBhvr>
                                        <p:cTn id="104" dur="166" decel="50000">
                                          <p:stCondLst>
                                            <p:cond delay="676"/>
                                          </p:stCondLst>
                                        </p:cTn>
                                        <p:tgtEl>
                                          <p:spTgt spid="3">
                                            <p:txEl>
                                              <p:pRg st="6" end="6"/>
                                            </p:txEl>
                                          </p:spTgt>
                                        </p:tgtEl>
                                      </p:cBhvr>
                                      <p:to x="100000" y="100000"/>
                                    </p:animScale>
                                    <p:animScale>
                                      <p:cBhvr>
                                        <p:cTn id="105" dur="26">
                                          <p:stCondLst>
                                            <p:cond delay="1312"/>
                                          </p:stCondLst>
                                        </p:cTn>
                                        <p:tgtEl>
                                          <p:spTgt spid="3">
                                            <p:txEl>
                                              <p:pRg st="6" end="6"/>
                                            </p:txEl>
                                          </p:spTgt>
                                        </p:tgtEl>
                                      </p:cBhvr>
                                      <p:to x="100000" y="80000"/>
                                    </p:animScale>
                                    <p:animScale>
                                      <p:cBhvr>
                                        <p:cTn id="106" dur="166" decel="50000">
                                          <p:stCondLst>
                                            <p:cond delay="1338"/>
                                          </p:stCondLst>
                                        </p:cTn>
                                        <p:tgtEl>
                                          <p:spTgt spid="3">
                                            <p:txEl>
                                              <p:pRg st="6" end="6"/>
                                            </p:txEl>
                                          </p:spTgt>
                                        </p:tgtEl>
                                      </p:cBhvr>
                                      <p:to x="100000" y="100000"/>
                                    </p:animScale>
                                    <p:animScale>
                                      <p:cBhvr>
                                        <p:cTn id="107" dur="26">
                                          <p:stCondLst>
                                            <p:cond delay="1642"/>
                                          </p:stCondLst>
                                        </p:cTn>
                                        <p:tgtEl>
                                          <p:spTgt spid="3">
                                            <p:txEl>
                                              <p:pRg st="6" end="6"/>
                                            </p:txEl>
                                          </p:spTgt>
                                        </p:tgtEl>
                                      </p:cBhvr>
                                      <p:to x="100000" y="90000"/>
                                    </p:animScale>
                                    <p:animScale>
                                      <p:cBhvr>
                                        <p:cTn id="108" dur="166" decel="50000">
                                          <p:stCondLst>
                                            <p:cond delay="1668"/>
                                          </p:stCondLst>
                                        </p:cTn>
                                        <p:tgtEl>
                                          <p:spTgt spid="3">
                                            <p:txEl>
                                              <p:pRg st="6" end="6"/>
                                            </p:txEl>
                                          </p:spTgt>
                                        </p:tgtEl>
                                      </p:cBhvr>
                                      <p:to x="100000" y="100000"/>
                                    </p:animScale>
                                    <p:animScale>
                                      <p:cBhvr>
                                        <p:cTn id="109" dur="26">
                                          <p:stCondLst>
                                            <p:cond delay="1808"/>
                                          </p:stCondLst>
                                        </p:cTn>
                                        <p:tgtEl>
                                          <p:spTgt spid="3">
                                            <p:txEl>
                                              <p:pRg st="6" end="6"/>
                                            </p:txEl>
                                          </p:spTgt>
                                        </p:tgtEl>
                                      </p:cBhvr>
                                      <p:to x="100000" y="95000"/>
                                    </p:animScale>
                                    <p:animScale>
                                      <p:cBhvr>
                                        <p:cTn id="11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5E8D16-4475-4E4F-83B0-4B061B127996}">
  <ds:schemaRefs>
    <ds:schemaRef ds:uri="http://schemas.microsoft.com/office/2006/documentManagement/types"/>
    <ds:schemaRef ds:uri="http://purl.org/dc/elements/1.1/"/>
    <ds:schemaRef ds:uri="http://schemas.openxmlformats.org/package/2006/metadata/core-properties"/>
    <ds:schemaRef ds:uri="http://purl.org/dc/dcmitype/"/>
    <ds:schemaRef ds:uri="d2d6d51c-be45-489c-bfaa-c0c3d4c0c982"/>
    <ds:schemaRef ds:uri="http://purl.org/dc/terms/"/>
    <ds:schemaRef ds:uri="696490a5-0429-499a-a254-a60426c02ef0"/>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0841E24-1578-4A12-8677-EE83B0B1A253}">
  <ds:schemaRefs>
    <ds:schemaRef ds:uri="http://schemas.microsoft.com/sharepoint/v3/contenttype/forms"/>
  </ds:schemaRefs>
</ds:datastoreItem>
</file>

<file path=customXml/itemProps3.xml><?xml version="1.0" encoding="utf-8"?>
<ds:datastoreItem xmlns:ds="http://schemas.openxmlformats.org/officeDocument/2006/customXml" ds:itemID="{B7037665-06E0-4723-B39F-518572FC40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326</TotalTime>
  <Words>1637</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Century Gothic</vt:lpstr>
      <vt:lpstr>Vapor Trail</vt:lpstr>
      <vt:lpstr>How to do a research proposal</vt:lpstr>
      <vt:lpstr>1.1 Introduction </vt:lpstr>
      <vt:lpstr>1.2 What are Research Proposals? </vt:lpstr>
      <vt:lpstr>1.3 How to Write a Research Proposal? </vt:lpstr>
      <vt:lpstr>Fundamentals</vt:lpstr>
      <vt:lpstr>Key features</vt:lpstr>
      <vt:lpstr>1.4 Structure </vt:lpstr>
      <vt:lpstr>1.4.1 Title: </vt:lpstr>
      <vt:lpstr>1.4.2 Introduction: </vt:lpstr>
      <vt:lpstr>Some considerations: </vt:lpstr>
      <vt:lpstr>Introductory structure</vt:lpstr>
      <vt:lpstr>Introductory structure</vt:lpstr>
      <vt:lpstr>1.4.3 Literature Review: </vt:lpstr>
      <vt:lpstr>Most students' literature reviews suffer from the following problems:  </vt:lpstr>
      <vt:lpstr>coherence</vt:lpstr>
      <vt:lpstr>1.4.4 Methods:  </vt:lpstr>
      <vt:lpstr>1.4.5 Results:  </vt:lpstr>
      <vt:lpstr>1.4.6 Evaluation, discussion or analysis:  </vt:lpstr>
      <vt:lpstr>Timetable</vt:lpstr>
      <vt:lpstr>enjoy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do a research proposal</dc:title>
  <dc:creator>Chris House</dc:creator>
  <cp:lastModifiedBy>Chris House</cp:lastModifiedBy>
  <cp:revision>7</cp:revision>
  <dcterms:created xsi:type="dcterms:W3CDTF">2021-02-02T13:27:21Z</dcterms:created>
  <dcterms:modified xsi:type="dcterms:W3CDTF">2022-02-07T08:55:54Z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