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876" r:id="rId4"/>
  </p:sldMasterIdLst>
  <p:notesMasterIdLst>
    <p:notesMasterId r:id="rId13"/>
  </p:notesMasterIdLst>
  <p:handoutMasterIdLst>
    <p:handoutMasterId r:id="rId14"/>
  </p:handoutMasterIdLst>
  <p:sldIdLst>
    <p:sldId id="256" r:id="rId5"/>
    <p:sldId id="267" r:id="rId6"/>
    <p:sldId id="265" r:id="rId7"/>
    <p:sldId id="257" r:id="rId8"/>
    <p:sldId id="266" r:id="rId9"/>
    <p:sldId id="262" r:id="rId10"/>
    <p:sldId id="260" r:id="rId11"/>
    <p:sldId id="264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81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8" d="100"/>
          <a:sy n="68" d="100"/>
        </p:scale>
        <p:origin x="3288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C45E872-1A40-4FE7-986C-59F628C1EA5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B9F5374-08E9-4C85-B7A7-3F19604B5391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EA06F1-B57D-406B-8F09-B1FDC0D0B1F3}" type="datetimeFigureOut">
              <a:rPr lang="en-US" smtClean="0"/>
              <a:t>11/18/2019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37FACC5-BCFD-4649-8006-C71939BACE6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146B17-7076-4944-A4A2-FD49936A332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7EDE44-B1FC-494A-A972-62DC7CABB27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568954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37F2BD-238E-42D0-B670-F788A50DBDE8}" type="datetimeFigureOut">
              <a:rPr lang="en-US" smtClean="0"/>
              <a:t>11/18/2019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E8DF69-FFB1-4D3A-9D8C-5887E79674D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64761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E8DF69-FFB1-4D3A-9D8C-5887E79674D9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45575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E8DF69-FFB1-4D3A-9D8C-5887E79674D9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20894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E8DF69-FFB1-4D3A-9D8C-5887E79674D9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51396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AB3A824-1A51-4B26-AD58-A6D8E14F6C04}" type="datetimeFigureOut">
              <a:rPr lang="en-US" noProof="0" smtClean="0"/>
              <a:t>11/18/2019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 noProof="0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D22F896-40B5-4ADD-8801-0D06FADFA095}" type="slidenum">
              <a:rPr lang="en-US" noProof="0" smtClean="0"/>
              <a:t>‹#›</a:t>
            </a:fld>
            <a:endParaRPr lang="en-US" noProof="0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1787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62C4-EDD9-4389-A98B-B87ECEA2A816}" type="datetimeFigureOut">
              <a:rPr lang="en-US" noProof="0" smtClean="0"/>
              <a:t>11/18/2019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720390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59C3-6A89-4494-99FF-5A4D6FFD50EB}" type="datetimeFigureOut">
              <a:rPr lang="en-US" noProof="0" smtClean="0"/>
              <a:t>11/18/2019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noProof="0" smtClean="0"/>
              <a:t>‹#›</a:t>
            </a:fld>
            <a:endParaRPr lang="en-US" noProof="0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93603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54B2F-12DE-47F5-8894-472B206D2E1E}" type="datetimeFigureOut">
              <a:rPr lang="en-US" noProof="0" smtClean="0"/>
              <a:t>11/18/2019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1816700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C1C18-307B-4F68-A007-B5B542270E8D}" type="datetimeFigureOut">
              <a:rPr lang="en-US" noProof="0" smtClean="0"/>
              <a:t>11/18/2019</a:t>
            </a:fld>
            <a:endParaRPr lang="en-US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963352574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F3416-4057-4DAA-829D-4CA07428D088}" type="datetimeFigureOut">
              <a:rPr lang="en-US" noProof="0" smtClean="0"/>
              <a:t>11/18/2019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0054287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D9284-D300-4297-87F7-E791DCC15DB1}" type="datetimeFigureOut">
              <a:rPr lang="en-US" noProof="0" smtClean="0"/>
              <a:t>11/18/2019</a:t>
            </a:fld>
            <a:endParaRPr lang="en-US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988259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525BB-DA17-4BA0-B3C8-3AC3ABC827E6}" type="datetimeFigureOut">
              <a:rPr lang="en-US" noProof="0" smtClean="0"/>
              <a:t>11/18/2019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1583836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C4C9A-3960-41CF-A4E9-2A8FB932454B}" type="datetimeFigureOut">
              <a:rPr lang="en-US" noProof="0" smtClean="0"/>
              <a:t>11/18/2019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40848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33E-8B18-4087-B112-809917729534}" type="datetimeFigureOut">
              <a:rPr lang="en-US" noProof="0" smtClean="0"/>
              <a:t>11/18/2019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35526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FE419-2371-464F-8239-3959401C3561}" type="datetimeFigureOut">
              <a:rPr lang="en-US" noProof="0" smtClean="0"/>
              <a:t>11/18/2019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9947638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3CBC1C18-307B-4F68-A007-B5B542270E8D}" type="datetimeFigureOut">
              <a:rPr lang="en-US" noProof="0" smtClean="0"/>
              <a:t>11/18/2019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r>
              <a:rPr lang="en-US" noProof="0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022588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0" name="Straight Connector 41">
            <a:extLst>
              <a:ext uri="{FF2B5EF4-FFF2-40B4-BE49-F238E27FC236}">
                <a16:creationId xmlns:a16="http://schemas.microsoft.com/office/drawing/2014/main" id="{63FED537-3AF1-4C36-9904-77B6A54D27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5462458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050E78D6-F072-48E7-8270-20EFBDD26F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5795" y="3518962"/>
            <a:ext cx="10195329" cy="1769640"/>
          </a:xfrm>
        </p:spPr>
        <p:txBody>
          <a:bodyPr>
            <a:normAutofit/>
          </a:bodyPr>
          <a:lstStyle/>
          <a:p>
            <a:r>
              <a:rPr lang="en-US" sz="6000" cap="none" dirty="0">
                <a:latin typeface="Curlz MT" panose="04040404050702020202" pitchFamily="82" charset="0"/>
              </a:rPr>
              <a:t>Future Placement Opportunities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C7BD98-5486-489C-BAA0-A69CEFF691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498442" y="5815014"/>
            <a:ext cx="5190033" cy="469055"/>
          </a:xfrm>
        </p:spPr>
        <p:txBody>
          <a:bodyPr>
            <a:normAutofit/>
          </a:bodyPr>
          <a:lstStyle/>
          <a:p>
            <a:r>
              <a:rPr lang="en-US" sz="2000" dirty="0"/>
              <a:t>By Mircea Sau </a:t>
            </a:r>
          </a:p>
        </p:txBody>
      </p:sp>
      <p:pic>
        <p:nvPicPr>
          <p:cNvPr id="7" name="Picture 6" descr="Man looking at landscape">
            <a:extLst>
              <a:ext uri="{FF2B5EF4-FFF2-40B4-BE49-F238E27FC236}">
                <a16:creationId xmlns:a16="http://schemas.microsoft.com/office/drawing/2014/main" id="{CD9EF39B-AB41-49AB-8163-8B5FD7D2832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3840" y="256539"/>
            <a:ext cx="11704320" cy="3764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40504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28460BD8-AE3F-4AC9-9D0B-717052AA5D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54420CFE-F482-466E-9E1E-C78513C0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5331032B-BD21-4BDA-920C-12E358052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Rectangle 23">
              <a:extLst>
                <a:ext uri="{FF2B5EF4-FFF2-40B4-BE49-F238E27FC236}">
                  <a16:creationId xmlns:a16="http://schemas.microsoft.com/office/drawing/2014/main" id="{E7514DA3-59E7-409E-8A3B-AD097F6E56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Rectangle 25">
              <a:extLst>
                <a:ext uri="{FF2B5EF4-FFF2-40B4-BE49-F238E27FC236}">
                  <a16:creationId xmlns:a16="http://schemas.microsoft.com/office/drawing/2014/main" id="{57B9A2A6-3BE4-4599-9364-F71C5BFD6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4FD744C6-4ED8-4BC9-BF68-6BDF701C5D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7">
              <a:extLst>
                <a:ext uri="{FF2B5EF4-FFF2-40B4-BE49-F238E27FC236}">
                  <a16:creationId xmlns:a16="http://schemas.microsoft.com/office/drawing/2014/main" id="{092C5BAD-C911-4F8F-A1C5-470268BE6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8">
              <a:extLst>
                <a:ext uri="{FF2B5EF4-FFF2-40B4-BE49-F238E27FC236}">
                  <a16:creationId xmlns:a16="http://schemas.microsoft.com/office/drawing/2014/main" id="{B133D0C8-4EC4-424F-8E70-0482D5B1B6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9">
              <a:extLst>
                <a:ext uri="{FF2B5EF4-FFF2-40B4-BE49-F238E27FC236}">
                  <a16:creationId xmlns:a16="http://schemas.microsoft.com/office/drawing/2014/main" id="{7B1532A0-F4B3-4DE8-B18F-740CAAD25A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8EFDD162-BBBA-4062-8BBF-53DBA10913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DCFC9E65-3E19-4483-B952-25D29683CA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2783C067-F8BF-4755-B516-8A0CD74C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664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2ED796EC-E7FF-46DB-B912-FB08BF12A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549A2DAB-B431-487D-95AD-BB0FECB49E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38534" y="3818467"/>
            <a:ext cx="4450292" cy="3039533"/>
          </a:xfrm>
          <a:prstGeom prst="triangle">
            <a:avLst>
              <a:gd name="adj" fmla="val 100000"/>
            </a:avLst>
          </a:prstGeom>
          <a:solidFill>
            <a:schemeClr val="accent1">
              <a:alpha val="88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Rectangle 27">
            <a:extLst>
              <a:ext uri="{FF2B5EF4-FFF2-40B4-BE49-F238E27FC236}">
                <a16:creationId xmlns:a16="http://schemas.microsoft.com/office/drawing/2014/main" id="{0819F787-32B4-46A8-BC57-C6571BCEE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5641" y="0"/>
            <a:ext cx="1766359" cy="6858000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C5ECDEE1-7093-418F-9CF5-24EEB115C1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134600" y="0"/>
            <a:ext cx="1727200" cy="6858000"/>
          </a:xfrm>
          <a:prstGeom prst="line">
            <a:avLst/>
          </a:prstGeom>
          <a:ln w="15875" cap="sq">
            <a:solidFill>
              <a:schemeClr val="accent2"/>
            </a:solidFill>
            <a:bevel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045062AF-EB11-4651-BC4A-4DA21768D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0018B7-BD82-445E-A96E-BBEE94D291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07067" y="4050833"/>
            <a:ext cx="7766936" cy="109689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r" defTabSz="457200">
              <a:spcBef>
                <a:spcPts val="1000"/>
              </a:spcBef>
              <a:buNone/>
            </a:pPr>
            <a:r>
              <a:rPr lang="en-US" sz="1800">
                <a:solidFill>
                  <a:schemeClr val="tx1">
                    <a:lumMod val="50000"/>
                    <a:lumOff val="50000"/>
                  </a:schemeClr>
                </a:solidFill>
              </a:rPr>
              <a:t>-What is it?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74ECDD-9B4C-49F3-9C00-A7A93E890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7067" y="1397000"/>
            <a:ext cx="7766936" cy="265383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 defTabSz="457200"/>
            <a:r>
              <a:rPr lang="en-US" sz="5400"/>
              <a:t>Understanding the idea of a placement </a:t>
            </a:r>
          </a:p>
        </p:txBody>
      </p:sp>
    </p:spTree>
    <p:extLst>
      <p:ext uri="{BB962C8B-B14F-4D97-AF65-F5344CB8AC3E}">
        <p14:creationId xmlns:p14="http://schemas.microsoft.com/office/powerpoint/2010/main" val="33133737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child, sitting, small, birthday&#10;&#10;Description automatically generated">
            <a:extLst>
              <a:ext uri="{FF2B5EF4-FFF2-40B4-BE49-F238E27FC236}">
                <a16:creationId xmlns:a16="http://schemas.microsoft.com/office/drawing/2014/main" id="{C2991154-2CF1-4388-B1F2-5BED51333A3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308" r="16242"/>
          <a:stretch/>
        </p:blipFill>
        <p:spPr>
          <a:xfrm>
            <a:off x="-1" y="10"/>
            <a:ext cx="7370057" cy="6857990"/>
          </a:xfrm>
          <a:prstGeom prst="rect">
            <a:avLst/>
          </a:prstGeom>
        </p:spPr>
      </p:pic>
      <p:pic>
        <p:nvPicPr>
          <p:cNvPr id="7" name="Picture 6" descr="A close up of a sign&#10;&#10;Description automatically generated">
            <a:extLst>
              <a:ext uri="{FF2B5EF4-FFF2-40B4-BE49-F238E27FC236}">
                <a16:creationId xmlns:a16="http://schemas.microsoft.com/office/drawing/2014/main" id="{9D1CF593-F569-4410-8757-C2E795EF083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050" r="16371" b="3"/>
          <a:stretch/>
        </p:blipFill>
        <p:spPr>
          <a:xfrm>
            <a:off x="7534656" y="1"/>
            <a:ext cx="4657344" cy="3346704"/>
          </a:xfrm>
          <a:prstGeom prst="rect">
            <a:avLst/>
          </a:prstGeom>
        </p:spPr>
      </p:pic>
      <p:pic>
        <p:nvPicPr>
          <p:cNvPr id="5" name="Picture 4" descr="A blue and white boat in the water&#10;&#10;Description automatically generated">
            <a:extLst>
              <a:ext uri="{FF2B5EF4-FFF2-40B4-BE49-F238E27FC236}">
                <a16:creationId xmlns:a16="http://schemas.microsoft.com/office/drawing/2014/main" id="{26FBD101-3601-4640-A833-D98CF42EC9F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182" r="56"/>
          <a:stretch/>
        </p:blipFill>
        <p:spPr>
          <a:xfrm>
            <a:off x="7534654" y="3511296"/>
            <a:ext cx="4657346" cy="3346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5317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4B6193-F9F1-4C54-838F-77350B9FC5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43399" y="288401"/>
            <a:ext cx="9875520" cy="1356360"/>
          </a:xfrm>
        </p:spPr>
        <p:txBody>
          <a:bodyPr>
            <a:normAutofit/>
          </a:bodyPr>
          <a:lstStyle/>
          <a:p>
            <a:r>
              <a:rPr lang="en-US" dirty="0"/>
              <a:t>CAMP AMERICA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D83874B-400B-45DE-9D94-27E1A83676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69734" y="1730486"/>
            <a:ext cx="4754880" cy="777240"/>
          </a:xfrm>
        </p:spPr>
        <p:txBody>
          <a:bodyPr/>
          <a:lstStyle/>
          <a:p>
            <a:r>
              <a:rPr lang="en-GB" dirty="0"/>
              <a:t>About the organisation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05750E-4675-45E2-A1BE-0317287E29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469734" y="2677727"/>
            <a:ext cx="4754880" cy="3383280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Biggest and Best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An award winning company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Highest chance of placement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Official J1 Visa sponsors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Reliable and honest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Support across the world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CCCF8AFC-EEBB-407D-A1A6-F85A6F49F13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316888" y="1732184"/>
            <a:ext cx="4754880" cy="777240"/>
          </a:xfrm>
        </p:spPr>
        <p:txBody>
          <a:bodyPr/>
          <a:lstStyle/>
          <a:p>
            <a:r>
              <a:rPr lang="en-GB" dirty="0"/>
              <a:t>Skills developments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0B77C016-324B-47C4-8802-556BB167AB6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344827" y="2677727"/>
            <a:ext cx="4754880" cy="3383280"/>
          </a:xfrm>
        </p:spPr>
        <p:txBody>
          <a:bodyPr/>
          <a:lstStyle/>
          <a:p>
            <a:r>
              <a:rPr lang="en-GB" dirty="0"/>
              <a:t>Team leader</a:t>
            </a:r>
          </a:p>
          <a:p>
            <a:r>
              <a:rPr lang="en-GB" dirty="0"/>
              <a:t>Planning and organising</a:t>
            </a:r>
          </a:p>
          <a:p>
            <a:r>
              <a:rPr lang="en-GB" dirty="0"/>
              <a:t>People management and coordinating with others</a:t>
            </a:r>
          </a:p>
          <a:p>
            <a:r>
              <a:rPr lang="en-GB" dirty="0"/>
              <a:t>Creativity </a:t>
            </a:r>
          </a:p>
          <a:p>
            <a:r>
              <a:rPr lang="en-GB" dirty="0"/>
              <a:t>Emotional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7" name="Picture 6" descr="Woman on top of a hill">
            <a:extLst>
              <a:ext uri="{FF2B5EF4-FFF2-40B4-BE49-F238E27FC236}">
                <a16:creationId xmlns:a16="http://schemas.microsoft.com/office/drawing/2014/main" id="{5B1885B6-720E-4434-8EED-676D134293D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3898" t="9091" r="-1" b="-1"/>
          <a:stretch/>
        </p:blipFill>
        <p:spPr>
          <a:xfrm>
            <a:off x="20" y="10"/>
            <a:ext cx="2734036" cy="6867719"/>
          </a:xfrm>
          <a:custGeom>
            <a:avLst/>
            <a:gdLst>
              <a:gd name="connsiteX0" fmla="*/ 0 w 2734056"/>
              <a:gd name="connsiteY0" fmla="*/ 0 h 6858000"/>
              <a:gd name="connsiteX1" fmla="*/ 1674254 w 2734056"/>
              <a:gd name="connsiteY1" fmla="*/ 0 h 6858000"/>
              <a:gd name="connsiteX2" fmla="*/ 2734056 w 2734056"/>
              <a:gd name="connsiteY2" fmla="*/ 6850199 h 6858000"/>
              <a:gd name="connsiteX3" fmla="*/ 2734056 w 2734056"/>
              <a:gd name="connsiteY3" fmla="*/ 6858000 h 6858000"/>
              <a:gd name="connsiteX4" fmla="*/ 461457 w 2734056"/>
              <a:gd name="connsiteY4" fmla="*/ 6858000 h 6858000"/>
              <a:gd name="connsiteX5" fmla="*/ 0 w 2734056"/>
              <a:gd name="connsiteY5" fmla="*/ 4134118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461457" y="6858000"/>
                </a:lnTo>
                <a:lnTo>
                  <a:pt x="0" y="413411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284743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B4DE830A-B531-4A3B-96F6-0ECE88B085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2813DF2C-461A-4A8F-9679-A172790D1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54CD3A85-C039-4249-86E4-1EB9318B5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23">
              <a:extLst>
                <a:ext uri="{FF2B5EF4-FFF2-40B4-BE49-F238E27FC236}">
                  <a16:creationId xmlns:a16="http://schemas.microsoft.com/office/drawing/2014/main" id="{887EA6D2-2883-42C2-993D-094CA6D65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5">
              <a:extLst>
                <a:ext uri="{FF2B5EF4-FFF2-40B4-BE49-F238E27FC236}">
                  <a16:creationId xmlns:a16="http://schemas.microsoft.com/office/drawing/2014/main" id="{3B895046-636F-4D1B-ACA4-29AA0CB33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C6B0CDE3-E054-4EDD-A43B-F96843D8B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7">
              <a:extLst>
                <a:ext uri="{FF2B5EF4-FFF2-40B4-BE49-F238E27FC236}">
                  <a16:creationId xmlns:a16="http://schemas.microsoft.com/office/drawing/2014/main" id="{3B66B1A2-F145-4C9B-85CC-4BF30D58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8">
              <a:extLst>
                <a:ext uri="{FF2B5EF4-FFF2-40B4-BE49-F238E27FC236}">
                  <a16:creationId xmlns:a16="http://schemas.microsoft.com/office/drawing/2014/main" id="{5D4FC972-94B3-4035-8D31-E668C132B4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29">
              <a:extLst>
                <a:ext uri="{FF2B5EF4-FFF2-40B4-BE49-F238E27FC236}">
                  <a16:creationId xmlns:a16="http://schemas.microsoft.com/office/drawing/2014/main" id="{374B9941-AFBE-4A77-A50E-B6EA04A746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27A982C5-2C38-4CE9-BC18-94697AD65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Isosceles Triangle 21">
              <a:extLst>
                <a:ext uri="{FF2B5EF4-FFF2-40B4-BE49-F238E27FC236}">
                  <a16:creationId xmlns:a16="http://schemas.microsoft.com/office/drawing/2014/main" id="{0060D8D1-7BB1-498F-AFBB-ADAC130A9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BB55A06-12A0-4CC9-BBF4-8C9B6F5D2B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4501" y="5085960"/>
            <a:ext cx="7673801" cy="1087656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457200"/>
            <a:r>
              <a:rPr lang="en-US" sz="3400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                                   PGL</a:t>
            </a:r>
            <a:br>
              <a:rPr lang="en-US" sz="3400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</a:br>
            <a:r>
              <a:rPr lang="en-US" sz="3400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“Adventure trips that last a life time”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21811E-D0FE-4A00-9C71-CF7EC9BBBE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080576" y="6173616"/>
            <a:ext cx="2978430" cy="729387"/>
          </a:xfrm>
        </p:spPr>
        <p:txBody>
          <a:bodyPr vert="horz" lIns="91440" tIns="45720" rIns="91440" bIns="45720" rtlCol="0" anchor="t">
            <a:normAutofit/>
          </a:bodyPr>
          <a:lstStyle/>
          <a:p>
            <a:pPr defTabSz="457200">
              <a:spcBef>
                <a:spcPts val="1000"/>
              </a:spcBef>
            </a:pPr>
            <a:r>
              <a:rPr lang="en-US" sz="1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About the company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148EA85-4131-4D9E-A035-7A4812D6AD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000" t="18651" r="20731" b="8870"/>
          <a:stretch/>
        </p:blipFill>
        <p:spPr>
          <a:xfrm>
            <a:off x="1610821" y="187386"/>
            <a:ext cx="6873165" cy="4808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49813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55972E-0BF2-44D6-A9A1-F4E8AE2136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3897" y="668214"/>
            <a:ext cx="5707966" cy="1389185"/>
          </a:xfrm>
        </p:spPr>
        <p:txBody>
          <a:bodyPr/>
          <a:lstStyle/>
          <a:p>
            <a:r>
              <a:rPr lang="en-GB" dirty="0"/>
              <a:t>      Royal Caribbean</a:t>
            </a:r>
            <a:br>
              <a:rPr lang="en-GB" dirty="0"/>
            </a:br>
            <a:r>
              <a:rPr lang="en-GB" dirty="0"/>
              <a:t>“Discover a new world”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0563D8-2F58-4D19-8A29-94528270580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Company’s background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Why work for them?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27BC79B-2EA5-44CD-8B25-7926674C4AA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Enforce my knowledge in costumer service</a:t>
            </a:r>
          </a:p>
          <a:p>
            <a:r>
              <a:rPr lang="en-GB" dirty="0"/>
              <a:t>Improve communication skills</a:t>
            </a:r>
          </a:p>
          <a:p>
            <a:r>
              <a:rPr lang="en-GB" dirty="0"/>
              <a:t>Discover new cultures </a:t>
            </a:r>
          </a:p>
          <a:p>
            <a:r>
              <a:rPr lang="en-GB" dirty="0"/>
              <a:t>Representing Wales and Swansea University</a:t>
            </a:r>
          </a:p>
          <a:p>
            <a:r>
              <a:rPr lang="en-GB" dirty="0"/>
              <a:t>Save and make money in the same time</a:t>
            </a:r>
          </a:p>
          <a:p>
            <a:r>
              <a:rPr lang="en-GB" dirty="0"/>
              <a:t>Life on a cruise ship is just one big holiday</a:t>
            </a:r>
          </a:p>
        </p:txBody>
      </p:sp>
    </p:spTree>
    <p:extLst>
      <p:ext uri="{BB962C8B-B14F-4D97-AF65-F5344CB8AC3E}">
        <p14:creationId xmlns:p14="http://schemas.microsoft.com/office/powerpoint/2010/main" val="23630209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E3DC42C2-6B58-404C-B339-2C72808A5B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D81407-D1A6-42DD-AE7A-4FA34ACD13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5805" y="2120582"/>
            <a:ext cx="4425863" cy="271268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rgbClr val="FFFFFF"/>
                </a:solidFill>
              </a:rPr>
              <a:t>Thank you for all the opportunities!</a:t>
            </a:r>
            <a:br>
              <a:rPr lang="en-US" dirty="0">
                <a:solidFill>
                  <a:srgbClr val="FFFFFF"/>
                </a:solidFill>
              </a:rPr>
            </a:br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4" name="Picture 3" descr="Two people climbing a mountain">
            <a:extLst>
              <a:ext uri="{FF2B5EF4-FFF2-40B4-BE49-F238E27FC236}">
                <a16:creationId xmlns:a16="http://schemas.microsoft.com/office/drawing/2014/main" id="{629F2A20-8FE1-4EA2-AE83-45314542A65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278" b="2278"/>
          <a:stretch/>
        </p:blipFill>
        <p:spPr>
          <a:xfrm>
            <a:off x="232860" y="243840"/>
            <a:ext cx="5432443" cy="6377939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1FF5D4E-7134-4EA4-BA11-FE50F4576B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55805" y="3226853"/>
            <a:ext cx="5057244" cy="4229929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en-US" sz="6000" dirty="0">
                <a:solidFill>
                  <a:srgbClr val="FFFFFF"/>
                </a:solidFill>
              </a:rPr>
              <a:t>Any questions?</a:t>
            </a:r>
          </a:p>
          <a:p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CF82941-5589-49BF-B6B1-76122B2D0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3840"/>
            <a:ext cx="11724640" cy="6377939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6469836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8DF4D7F6-81B5-452A-9CE6-76D81F91D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FA0E24-DD5A-4F21-AD39-81E7952AE3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3502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/>
              <a:t>References:</a:t>
            </a:r>
          </a:p>
        </p:txBody>
      </p:sp>
      <p:sp>
        <p:nvSpPr>
          <p:cNvPr id="33" name="Isosceles Triangle 32">
            <a:extLst>
              <a:ext uri="{FF2B5EF4-FFF2-40B4-BE49-F238E27FC236}">
                <a16:creationId xmlns:a16="http://schemas.microsoft.com/office/drawing/2014/main" id="{4600514D-20FB-4559-97DC-D1DC39E6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5" name="Isosceles Triangle 34">
            <a:extLst>
              <a:ext uri="{FF2B5EF4-FFF2-40B4-BE49-F238E27FC236}">
                <a16:creationId xmlns:a16="http://schemas.microsoft.com/office/drawing/2014/main" id="{266F638A-E405-4AC0-B984-72E5813B0D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38534" y="3818467"/>
            <a:ext cx="4450292" cy="3039533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7D1CBE93-B17D-4509-843C-82287C380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134600" y="0"/>
            <a:ext cx="1727200" cy="6858000"/>
          </a:xfrm>
          <a:prstGeom prst="line">
            <a:avLst/>
          </a:prstGeom>
          <a:ln w="15875" cap="sq">
            <a:solidFill>
              <a:schemeClr val="accent2"/>
            </a:solidFill>
            <a:bevel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AE6277B4-6A43-48AB-89B2-3442221619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2DD92-23DF-446D-A425-831EE14A5C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3502" y="2160590"/>
            <a:ext cx="8470898" cy="3429260"/>
          </a:xfrm>
        </p:spPr>
        <p:txBody>
          <a:bodyPr>
            <a:normAutofit/>
          </a:bodyPr>
          <a:lstStyle/>
          <a:p>
            <a:r>
              <a:rPr lang="en-GB" dirty="0"/>
              <a:t>Camp America. (2019). </a:t>
            </a:r>
            <a:r>
              <a:rPr lang="en-GB" i="1" dirty="0"/>
              <a:t>Why Choose Camp America</a:t>
            </a:r>
            <a:r>
              <a:rPr lang="en-GB" dirty="0"/>
              <a:t>. [online] Available at: https://www.campamerica.co.uk/about-us/why-choose-camp-america [Accessed 12 Nov. 2019].</a:t>
            </a:r>
          </a:p>
          <a:p>
            <a:r>
              <a:rPr lang="en-GB" dirty="0"/>
              <a:t>Pgl.co.uk. (2019). </a:t>
            </a:r>
            <a:r>
              <a:rPr lang="en-GB" i="1" dirty="0"/>
              <a:t>Jobs, apprenticeships and careers with PGL</a:t>
            </a:r>
            <a:r>
              <a:rPr lang="en-GB" dirty="0"/>
              <a:t>. [online] Available at: https://www.pgl.co.uk/en-gb/about-us/jobs-at-pgl [Accessed 18 Nov. 2019].</a:t>
            </a:r>
          </a:p>
          <a:p>
            <a:r>
              <a:rPr lang="en-GB" dirty="0"/>
              <a:t>Official Royal Caribbean UK Blog. (2019). </a:t>
            </a:r>
            <a:r>
              <a:rPr lang="en-GB" i="1" dirty="0"/>
              <a:t>Official Royal Caribbean UK Blog</a:t>
            </a:r>
            <a:r>
              <a:rPr lang="en-GB" dirty="0"/>
              <a:t>. [online] Available at: https://www.royalcaribbean.co.uk/blog/ [Accessed 18 Nov. 2019].</a:t>
            </a:r>
          </a:p>
          <a:p>
            <a:endParaRPr lang="en-GB" dirty="0"/>
          </a:p>
        </p:txBody>
      </p:sp>
      <p:sp>
        <p:nvSpPr>
          <p:cNvPr id="41" name="Rectangle 27">
            <a:extLst>
              <a:ext uri="{FF2B5EF4-FFF2-40B4-BE49-F238E27FC236}">
                <a16:creationId xmlns:a16="http://schemas.microsoft.com/office/drawing/2014/main" id="{27B538D5-95DB-47ED-9CB4-34AE5BF78E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5641" y="0"/>
            <a:ext cx="1766359" cy="6858000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283436681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b385d60f68dd989dca1fdc827799d853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911b479caf7b199da365455750e4572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  <Status xmlns="71af3243-3dd4-4a8d-8c0d-dd76da1f02a5">Not started</Statu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30FAE8E-18A7-4D4B-B1D5-F068BB36F49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557C456-CC1D-4991-B397-26B0CCF834E5}">
  <ds:schemaRefs>
    <ds:schemaRef ds:uri="http://www.w3.org/XML/1998/namespace"/>
    <ds:schemaRef ds:uri="http://schemas.microsoft.com/office/2006/documentManagement/types"/>
    <ds:schemaRef ds:uri="71af3243-3dd4-4a8d-8c0d-dd76da1f02a5"/>
    <ds:schemaRef ds:uri="http://schemas.microsoft.com/office/2006/metadata/properties"/>
    <ds:schemaRef ds:uri="http://purl.org/dc/dcmitype/"/>
    <ds:schemaRef ds:uri="http://purl.org/dc/terms/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16c05727-aa75-4e4a-9b5f-8a80a1165891"/>
  </ds:schemaRefs>
</ds:datastoreItem>
</file>

<file path=customXml/itemProps3.xml><?xml version="1.0" encoding="utf-8"?>
<ds:datastoreItem xmlns:ds="http://schemas.openxmlformats.org/officeDocument/2006/customXml" ds:itemID="{05AD055F-6A08-4727-8DB8-D3FD1D1AA77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Tourism design</Template>
  <TotalTime>0</TotalTime>
  <Words>246</Words>
  <Application>Microsoft Office PowerPoint</Application>
  <PresentationFormat>Widescreen</PresentationFormat>
  <Paragraphs>42</Paragraphs>
  <Slides>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Corbel</vt:lpstr>
      <vt:lpstr>Curlz MT</vt:lpstr>
      <vt:lpstr>Basis</vt:lpstr>
      <vt:lpstr>Future Placement Opportunities</vt:lpstr>
      <vt:lpstr>Understanding the idea of a placement </vt:lpstr>
      <vt:lpstr>PowerPoint Presentation</vt:lpstr>
      <vt:lpstr>CAMP AMERICA</vt:lpstr>
      <vt:lpstr>                                    PGL “Adventure trips that last a life time”</vt:lpstr>
      <vt:lpstr>      Royal Caribbean “Discover a new world”</vt:lpstr>
      <vt:lpstr>Thank you for all the opportunities! 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2019-11-12T10:30:50Z</dcterms:created>
  <dcterms:modified xsi:type="dcterms:W3CDTF">2019-11-18T15:54:12Z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