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18D824-5C45-4BF5-BC6A-BD0A75505235}" v="774" dt="2020-01-16T18:50:26.925"/>
    <p1510:client id="{BB605B1E-EA60-451A-8543-52F8534CF63E}" v="500" dt="2020-05-28T21:01:12.809"/>
    <p1510:client id="{F7D4CAB8-EE79-4082-9A69-3ECC12AD0664}" v="677" dt="2020-01-17T17:56:15.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5/28/2020</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5/28/2020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5/28/2020</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5/28/2020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5/28/2020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5/28/2020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5/28/2020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5/28/2020</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5/28/2020</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5/28/2020</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ictionary.cambridge.org/dictionary/english/femininity" TargetMode="External"/><Relationship Id="rId7" Type="http://schemas.openxmlformats.org/officeDocument/2006/relationships/hyperlink" Target="https://www.voicesofyouth.org/blog/masculinity-and-femininity" TargetMode="External"/><Relationship Id="rId2" Type="http://schemas.openxmlformats.org/officeDocument/2006/relationships/hyperlink" Target="https://dictionary.cambridge.org/dictionary/english/masculinity" TargetMode="External"/><Relationship Id="rId1" Type="http://schemas.openxmlformats.org/officeDocument/2006/relationships/slideLayout" Target="../slideLayouts/slideLayout2.xml"/><Relationship Id="rId6" Type="http://schemas.openxmlformats.org/officeDocument/2006/relationships/hyperlink" Target="https://www.researchgate.net/profile/Mimi_Schippers/publication/227187516_Recovering_the_Feminine_Other_Masculinity_Femininity_and_Gender_Hegemony/links/54ac049d0cf2ce2df6693695.pdf" TargetMode="External"/><Relationship Id="rId5" Type="http://schemas.openxmlformats.org/officeDocument/2006/relationships/hyperlink" Target="https://www.globalpolicyjournal.com/blog/27/10/2016/hegemonic-masculinity-how-dominant-man-subjugates-other-men-women-and-society" TargetMode="External"/><Relationship Id="rId4" Type="http://schemas.openxmlformats.org/officeDocument/2006/relationships/hyperlink" Target="http://irep.ntu.ac.uk/id/eprint/10286/1/186320_3988%20Edley%20PrePublish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FAEB6-E27C-EC44-BD3F-BB289ABE0793}"/>
              </a:ext>
            </a:extLst>
          </p:cNvPr>
          <p:cNvSpPr>
            <a:spLocks noGrp="1"/>
          </p:cNvSpPr>
          <p:nvPr>
            <p:ph type="ctrTitle"/>
          </p:nvPr>
        </p:nvSpPr>
        <p:spPr>
          <a:xfrm>
            <a:off x="1561708" y="2091263"/>
            <a:ext cx="9068586" cy="1797050"/>
          </a:xfrm>
        </p:spPr>
        <p:txBody>
          <a:bodyPr/>
          <a:lstStyle/>
          <a:p>
            <a:r>
              <a:rPr lang="en-GB"/>
              <a:t>ECED7003 Assignment 3</a:t>
            </a:r>
            <a:endParaRPr lang="en-US"/>
          </a:p>
        </p:txBody>
      </p:sp>
      <p:sp>
        <p:nvSpPr>
          <p:cNvPr id="3" name="Subtitle 2">
            <a:extLst>
              <a:ext uri="{FF2B5EF4-FFF2-40B4-BE49-F238E27FC236}">
                <a16:creationId xmlns:a16="http://schemas.microsoft.com/office/drawing/2014/main" id="{1075F1FE-2A0E-2246-97A7-619CFB747B19}"/>
              </a:ext>
            </a:extLst>
          </p:cNvPr>
          <p:cNvSpPr>
            <a:spLocks noGrp="1"/>
          </p:cNvSpPr>
          <p:nvPr>
            <p:ph type="subTitle" idx="1"/>
          </p:nvPr>
        </p:nvSpPr>
        <p:spPr>
          <a:xfrm>
            <a:off x="1562100" y="4089396"/>
            <a:ext cx="9060265" cy="1325033"/>
          </a:xfrm>
        </p:spPr>
        <p:txBody>
          <a:bodyPr vert="horz" lIns="91440" tIns="45720" rIns="91440" bIns="45720" rtlCol="0" anchor="t">
            <a:normAutofit/>
          </a:bodyPr>
          <a:lstStyle/>
          <a:p>
            <a:r>
              <a:rPr lang="en-US"/>
              <a:t>Critically explore how Hegemonic Masculinity and Masculine Femininity challenge and are challenged by traditional 'norms' in the 21st century.</a:t>
            </a:r>
          </a:p>
          <a:p>
            <a:endParaRPr lang="en-US"/>
          </a:p>
          <a:p>
            <a:r>
              <a:rPr lang="en-US"/>
              <a:t>Name: Alexander Bryant-Evans</a:t>
            </a:r>
          </a:p>
          <a:p>
            <a:r>
              <a:rPr lang="en-US"/>
              <a:t>Student Number: 1907657</a:t>
            </a:r>
          </a:p>
        </p:txBody>
      </p:sp>
    </p:spTree>
    <p:extLst>
      <p:ext uri="{BB962C8B-B14F-4D97-AF65-F5344CB8AC3E}">
        <p14:creationId xmlns:p14="http://schemas.microsoft.com/office/powerpoint/2010/main" val="3836707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81AE2-57A2-1949-A3E1-4360AA245F27}"/>
              </a:ext>
            </a:extLst>
          </p:cNvPr>
          <p:cNvSpPr>
            <a:spLocks noGrp="1"/>
          </p:cNvSpPr>
          <p:nvPr>
            <p:ph type="title"/>
          </p:nvPr>
        </p:nvSpPr>
        <p:spPr/>
        <p:txBody>
          <a:bodyPr/>
          <a:lstStyle/>
          <a:p>
            <a:r>
              <a:rPr lang="en-GB"/>
              <a:t>Masculinity &amp; Femininity</a:t>
            </a:r>
            <a:endParaRPr lang="en-US"/>
          </a:p>
        </p:txBody>
      </p:sp>
      <p:sp>
        <p:nvSpPr>
          <p:cNvPr id="3" name="Content Placeholder 2">
            <a:extLst>
              <a:ext uri="{FF2B5EF4-FFF2-40B4-BE49-F238E27FC236}">
                <a16:creationId xmlns:a16="http://schemas.microsoft.com/office/drawing/2014/main" id="{D7F8EE50-35D5-B44D-9D9A-4599FF368F52}"/>
              </a:ext>
            </a:extLst>
          </p:cNvPr>
          <p:cNvSpPr>
            <a:spLocks noGrp="1"/>
          </p:cNvSpPr>
          <p:nvPr>
            <p:ph idx="1"/>
          </p:nvPr>
        </p:nvSpPr>
        <p:spPr/>
        <p:txBody>
          <a:bodyPr vert="horz" lIns="91440" tIns="45720" rIns="91440" bIns="45720" rtlCol="0" anchor="t">
            <a:normAutofit/>
          </a:bodyPr>
          <a:lstStyle/>
          <a:p>
            <a:r>
              <a:rPr lang="en-GB"/>
              <a:t>The Cambridge dictionary defines masculinity as the following:</a:t>
            </a:r>
          </a:p>
          <a:p>
            <a:pPr marL="0" indent="0">
              <a:buNone/>
            </a:pPr>
            <a:r>
              <a:rPr lang="en-GB"/>
              <a:t> “</a:t>
            </a:r>
            <a:r>
              <a:rPr lang="en-GB" i="1"/>
              <a:t>the characteristics that are traditionally thought to be typical of or suitable for men” </a:t>
            </a:r>
            <a:r>
              <a:rPr lang="en-GB"/>
              <a:t>(Cambridge University Press, 2020).</a:t>
            </a:r>
          </a:p>
          <a:p>
            <a:r>
              <a:rPr lang="en-GB"/>
              <a:t>Traits that are associated with masculinity are: Dominance, Strength, Independence, Assertiveness and Bravery to name a few (girlwhocaresabouttheworld, 2019).</a:t>
            </a:r>
          </a:p>
          <a:p>
            <a:r>
              <a:rPr lang="en-GB"/>
              <a:t>Femininity is defined as the following:</a:t>
            </a:r>
          </a:p>
          <a:p>
            <a:pPr marL="0" indent="0">
              <a:buNone/>
            </a:pPr>
            <a:r>
              <a:rPr lang="en-GB"/>
              <a:t> “</a:t>
            </a:r>
            <a:r>
              <a:rPr lang="en-GB" i="1"/>
              <a:t>the fact or quality of having characteristics that are traditionally thought to be typical of or suitable for a woman” </a:t>
            </a:r>
            <a:r>
              <a:rPr lang="en-GB"/>
              <a:t>(Cambridge University Press, 2020).</a:t>
            </a:r>
          </a:p>
          <a:p>
            <a:r>
              <a:rPr lang="en-GB"/>
              <a:t>Traits associated with femininity are: Emotional, Nurturing, Vulnerable, Caring and Humble (girlwhocaresabouttheworld, 2019).</a:t>
            </a:r>
            <a:endParaRPr lang="en-US"/>
          </a:p>
        </p:txBody>
      </p:sp>
    </p:spTree>
    <p:extLst>
      <p:ext uri="{BB962C8B-B14F-4D97-AF65-F5344CB8AC3E}">
        <p14:creationId xmlns:p14="http://schemas.microsoft.com/office/powerpoint/2010/main" val="2381802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D1E5-7DB0-5C40-BDA1-DD604768C399}"/>
              </a:ext>
            </a:extLst>
          </p:cNvPr>
          <p:cNvSpPr>
            <a:spLocks noGrp="1"/>
          </p:cNvSpPr>
          <p:nvPr>
            <p:ph type="title"/>
          </p:nvPr>
        </p:nvSpPr>
        <p:spPr/>
        <p:txBody>
          <a:bodyPr/>
          <a:lstStyle/>
          <a:p>
            <a:r>
              <a:rPr lang="en-GB"/>
              <a:t>Hegemonic Masculinity</a:t>
            </a:r>
            <a:endParaRPr lang="en-US"/>
          </a:p>
        </p:txBody>
      </p:sp>
      <p:sp>
        <p:nvSpPr>
          <p:cNvPr id="3" name="Content Placeholder 2">
            <a:extLst>
              <a:ext uri="{FF2B5EF4-FFF2-40B4-BE49-F238E27FC236}">
                <a16:creationId xmlns:a16="http://schemas.microsoft.com/office/drawing/2014/main" id="{52BB4262-279F-1A45-A677-00F1CAB4AB98}"/>
              </a:ext>
            </a:extLst>
          </p:cNvPr>
          <p:cNvSpPr>
            <a:spLocks noGrp="1"/>
          </p:cNvSpPr>
          <p:nvPr>
            <p:ph idx="1"/>
          </p:nvPr>
        </p:nvSpPr>
        <p:spPr/>
        <p:txBody>
          <a:bodyPr vert="horz" lIns="91440" tIns="45720" rIns="91440" bIns="45720" rtlCol="0" anchor="t">
            <a:normAutofit fontScale="92500" lnSpcReduction="20000"/>
          </a:bodyPr>
          <a:lstStyle/>
          <a:p>
            <a:r>
              <a:rPr lang="en-GB" dirty="0"/>
              <a:t>Hegemonic Masculinity is the dominant and most socially powerfully form of masculinity (Thorpe </a:t>
            </a:r>
            <a:r>
              <a:rPr lang="en-GB" i="1" dirty="0"/>
              <a:t>et al, </a:t>
            </a:r>
            <a:r>
              <a:rPr lang="en-GB" dirty="0"/>
              <a:t>2017).</a:t>
            </a:r>
          </a:p>
          <a:p>
            <a:r>
              <a:rPr lang="en-GB" dirty="0"/>
              <a:t>Hegemonic Masculinity is used as a tool of the patriarchal system to ensure that certain masculine traits remain at the top of the social ladder. It is a form of masculinity used to dominate females and men who do not embody the traits of hegemonic masculinity, such as those who identify as gay (Schippers, 2006).</a:t>
            </a:r>
          </a:p>
          <a:p>
            <a:r>
              <a:rPr lang="en-GB" dirty="0"/>
              <a:t>Hegemonic masculinity can also be seen as the form of masculinity that all men position themselves in relation to. Men internalise certain behaviours that reproduce hegemonic masculinity and perpetuate the patriarchal hierarchy in society (</a:t>
            </a:r>
            <a:r>
              <a:rPr lang="en-GB" dirty="0" err="1"/>
              <a:t>Morettini</a:t>
            </a:r>
            <a:r>
              <a:rPr lang="en-GB" dirty="0"/>
              <a:t>, 2016)</a:t>
            </a:r>
          </a:p>
          <a:p>
            <a:r>
              <a:rPr lang="en-GB" dirty="0"/>
              <a:t>Masculinities dominated by the hegemonic form are seen to be </a:t>
            </a:r>
            <a:r>
              <a:rPr lang="en-GB" i="1" dirty="0"/>
              <a:t>subordinate masculinities </a:t>
            </a:r>
            <a:r>
              <a:rPr lang="en-GB" dirty="0"/>
              <a:t>(Schippers, 2006).</a:t>
            </a:r>
          </a:p>
          <a:p>
            <a:r>
              <a:rPr lang="en-GB" dirty="0"/>
              <a:t>Connell defines hegemonic masculinity as “</a:t>
            </a:r>
            <a:r>
              <a:rPr lang="en-GB" i="1" dirty="0"/>
              <a:t>the configuration of gender practice which embodies the currently accepted answer to the problem of legitimacy patriarchy, which guarantees (or is taken to guarantee) the dominant position of men and the subordination of women” </a:t>
            </a:r>
            <a:r>
              <a:rPr lang="en-GB" dirty="0"/>
              <a:t>(Schippers, 2006).</a:t>
            </a:r>
            <a:endParaRPr lang="en-US" dirty="0"/>
          </a:p>
        </p:txBody>
      </p:sp>
    </p:spTree>
    <p:extLst>
      <p:ext uri="{BB962C8B-B14F-4D97-AF65-F5344CB8AC3E}">
        <p14:creationId xmlns:p14="http://schemas.microsoft.com/office/powerpoint/2010/main" val="1255790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9C90-9662-F94E-8F7F-FB3BC26BDE4C}"/>
              </a:ext>
            </a:extLst>
          </p:cNvPr>
          <p:cNvSpPr>
            <a:spLocks noGrp="1"/>
          </p:cNvSpPr>
          <p:nvPr>
            <p:ph type="title"/>
          </p:nvPr>
        </p:nvSpPr>
        <p:spPr/>
        <p:txBody>
          <a:bodyPr/>
          <a:lstStyle/>
          <a:p>
            <a:r>
              <a:rPr lang="en-GB"/>
              <a:t>Masculine Femininity</a:t>
            </a:r>
            <a:endParaRPr lang="en-US"/>
          </a:p>
        </p:txBody>
      </p:sp>
      <p:sp>
        <p:nvSpPr>
          <p:cNvPr id="3" name="Content Placeholder 2">
            <a:extLst>
              <a:ext uri="{FF2B5EF4-FFF2-40B4-BE49-F238E27FC236}">
                <a16:creationId xmlns:a16="http://schemas.microsoft.com/office/drawing/2014/main" id="{D52630FC-E91C-8D43-8EFE-289E126C82E0}"/>
              </a:ext>
            </a:extLst>
          </p:cNvPr>
          <p:cNvSpPr>
            <a:spLocks noGrp="1"/>
          </p:cNvSpPr>
          <p:nvPr>
            <p:ph idx="1"/>
          </p:nvPr>
        </p:nvSpPr>
        <p:spPr/>
        <p:txBody>
          <a:bodyPr vert="horz" lIns="91440" tIns="45720" rIns="91440" bIns="45720" rtlCol="0" anchor="t">
            <a:normAutofit lnSpcReduction="10000"/>
          </a:bodyPr>
          <a:lstStyle/>
          <a:p>
            <a:r>
              <a:rPr lang="en-GB"/>
              <a:t>Rutherford stated that the identity of masculinity has changed. He called it the ‘new man’ (Edley</a:t>
            </a:r>
            <a:r>
              <a:rPr lang="en-GB" i="1"/>
              <a:t> et al</a:t>
            </a:r>
            <a:r>
              <a:rPr lang="en-GB"/>
              <a:t>, 1997).</a:t>
            </a:r>
          </a:p>
          <a:p>
            <a:r>
              <a:rPr lang="en-GB"/>
              <a:t>‘New man’ does not embody the traditional masculine traits, but rather shares more traits with those that are traditionally defined as feminine (Edley </a:t>
            </a:r>
            <a:r>
              <a:rPr lang="en-GB" i="1"/>
              <a:t>et al</a:t>
            </a:r>
            <a:r>
              <a:rPr lang="en-GB"/>
              <a:t>, 1997).</a:t>
            </a:r>
          </a:p>
          <a:p>
            <a:r>
              <a:rPr lang="en-GB"/>
              <a:t>Such traits include: sensitivity, caring and soft (Edley </a:t>
            </a:r>
            <a:r>
              <a:rPr lang="en-GB" i="1"/>
              <a:t>et al</a:t>
            </a:r>
            <a:r>
              <a:rPr lang="en-GB"/>
              <a:t>, 1997).</a:t>
            </a:r>
          </a:p>
          <a:p>
            <a:r>
              <a:rPr lang="en-GB"/>
              <a:t>Rutherford believed that the feminisation of the workplace was a huge contributory factor in securing this change in masculinity. Jobs have shifted from hard, physical manufacturing roles, to more office based (Edley </a:t>
            </a:r>
            <a:r>
              <a:rPr lang="en-GB" i="1"/>
              <a:t>et al,</a:t>
            </a:r>
            <a:r>
              <a:rPr lang="en-GB"/>
              <a:t> 1997). Masculine traits not needed for these workplaces are no longer socialised into male children (Edley  </a:t>
            </a:r>
            <a:r>
              <a:rPr lang="en-GB" i="1"/>
              <a:t>et al</a:t>
            </a:r>
            <a:r>
              <a:rPr lang="en-GB"/>
              <a:t>, 1997). </a:t>
            </a:r>
          </a:p>
          <a:p>
            <a:r>
              <a:rPr lang="en-GB" err="1"/>
              <a:t>Mairtin</a:t>
            </a:r>
            <a:r>
              <a:rPr lang="en-GB"/>
              <a:t> Mac an </a:t>
            </a:r>
            <a:r>
              <a:rPr lang="en-GB" err="1"/>
              <a:t>Ghail</a:t>
            </a:r>
            <a:r>
              <a:rPr lang="en-GB"/>
              <a:t> claimed that this feminisation of masculinity has led to a 'crisis of masculinity', whereby men no longer are socially equipped for their role in society (CGP, 2016).</a:t>
            </a:r>
          </a:p>
        </p:txBody>
      </p:sp>
    </p:spTree>
    <p:extLst>
      <p:ext uri="{BB962C8B-B14F-4D97-AF65-F5344CB8AC3E}">
        <p14:creationId xmlns:p14="http://schemas.microsoft.com/office/powerpoint/2010/main" val="89219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D16B-807D-DC45-AB6A-142272905511}"/>
              </a:ext>
            </a:extLst>
          </p:cNvPr>
          <p:cNvSpPr>
            <a:spLocks noGrp="1"/>
          </p:cNvSpPr>
          <p:nvPr>
            <p:ph type="title"/>
          </p:nvPr>
        </p:nvSpPr>
        <p:spPr/>
        <p:txBody>
          <a:bodyPr>
            <a:normAutofit fontScale="90000"/>
          </a:bodyPr>
          <a:lstStyle/>
          <a:p>
            <a:r>
              <a:rPr lang="en-GB"/>
              <a:t>21</a:t>
            </a:r>
            <a:r>
              <a:rPr lang="en-GB" baseline="30000"/>
              <a:t>st</a:t>
            </a:r>
            <a:r>
              <a:rPr lang="en-GB"/>
              <a:t> century norms and challenges</a:t>
            </a:r>
            <a:endParaRPr lang="en-US"/>
          </a:p>
        </p:txBody>
      </p:sp>
      <p:sp>
        <p:nvSpPr>
          <p:cNvPr id="3" name="Content Placeholder 2">
            <a:extLst>
              <a:ext uri="{FF2B5EF4-FFF2-40B4-BE49-F238E27FC236}">
                <a16:creationId xmlns:a16="http://schemas.microsoft.com/office/drawing/2014/main" id="{B0E61865-A9A9-B04C-8711-9A1C634F7282}"/>
              </a:ext>
            </a:extLst>
          </p:cNvPr>
          <p:cNvSpPr>
            <a:spLocks noGrp="1"/>
          </p:cNvSpPr>
          <p:nvPr>
            <p:ph idx="1"/>
          </p:nvPr>
        </p:nvSpPr>
        <p:spPr/>
        <p:txBody>
          <a:bodyPr vert="horz" lIns="91440" tIns="45720" rIns="91440" bIns="45720" rtlCol="0" anchor="t">
            <a:normAutofit/>
          </a:bodyPr>
          <a:lstStyle/>
          <a:p>
            <a:r>
              <a:rPr lang="en-GB"/>
              <a:t>The masculine gender role has changed dramatically over the last century. Men are now taking on roles that were traditionally seen as feminine, such as doing housework and raising children (CGP, 2016).</a:t>
            </a:r>
          </a:p>
          <a:p>
            <a:r>
              <a:rPr lang="en-GB"/>
              <a:t>This is a challenge to hegemonic masculinity, which is seen as a method of dominating Femininity. If men, who are placed at the top of the social ladder, are displaying feminine traits, then the hegemonic traits will be of a feminine nature and not suitable for a patriarchal society.</a:t>
            </a:r>
          </a:p>
          <a:p>
            <a:r>
              <a:rPr lang="en-GB"/>
              <a:t>Jonathan </a:t>
            </a:r>
            <a:r>
              <a:rPr lang="en-GB" err="1"/>
              <a:t>Gershuny</a:t>
            </a:r>
            <a:r>
              <a:rPr lang="en-GB"/>
              <a:t> has documented the rise in the  number of 'house-husbands'. These are men who undertake what would have been a traditional female role, whilst their female partner becomes the main 'breadwinner' in the home. The complete opposite of a traditional 'Functionalist Nuclear Family' (CGP, 2016)</a:t>
            </a:r>
          </a:p>
          <a:p>
            <a:endParaRPr lang="en-GB"/>
          </a:p>
          <a:p>
            <a:endParaRPr lang="en-US"/>
          </a:p>
        </p:txBody>
      </p:sp>
    </p:spTree>
    <p:extLst>
      <p:ext uri="{BB962C8B-B14F-4D97-AF65-F5344CB8AC3E}">
        <p14:creationId xmlns:p14="http://schemas.microsoft.com/office/powerpoint/2010/main" val="2664588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0FCB-335F-8E4B-95B0-D22CFE9C0B6A}"/>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C2826676-E31D-534D-8B56-C6B0AC3FA5CB}"/>
              </a:ext>
            </a:extLst>
          </p:cNvPr>
          <p:cNvSpPr>
            <a:spLocks noGrp="1"/>
          </p:cNvSpPr>
          <p:nvPr>
            <p:ph idx="1"/>
          </p:nvPr>
        </p:nvSpPr>
        <p:spPr>
          <a:xfrm>
            <a:off x="1066800" y="1722120"/>
            <a:ext cx="10058400" cy="4672753"/>
          </a:xfrm>
        </p:spPr>
        <p:txBody>
          <a:bodyPr vert="horz" lIns="91440" tIns="45720" rIns="91440" bIns="45720" rtlCol="0" anchor="t">
            <a:normAutofit fontScale="77500" lnSpcReduction="20000"/>
          </a:bodyPr>
          <a:lstStyle/>
          <a:p>
            <a:pPr marL="342900" indent="-342900">
              <a:buAutoNum type="arabicPeriod"/>
            </a:pPr>
            <a:r>
              <a:rPr lang="en-GB" dirty="0"/>
              <a:t>Cambridge University Press (2020) </a:t>
            </a:r>
            <a:r>
              <a:rPr lang="en-GB" i="1" dirty="0"/>
              <a:t>Meaning of Masculinity in English</a:t>
            </a:r>
            <a:r>
              <a:rPr lang="en-GB" dirty="0"/>
              <a:t>. Available at: </a:t>
            </a:r>
            <a:r>
              <a:rPr lang="en-GB" dirty="0">
                <a:ea typeface="+mn-lt"/>
                <a:cs typeface="+mn-lt"/>
                <a:hlinkClick r:id="rId2"/>
              </a:rPr>
              <a:t>https://dictionary.cambridge.org/dictionary/english/masculinity</a:t>
            </a:r>
            <a:r>
              <a:rPr lang="en-US" dirty="0">
                <a:ea typeface="+mn-lt"/>
                <a:cs typeface="+mn-lt"/>
              </a:rPr>
              <a:t> (Accessed: 13th January 2020).</a:t>
            </a:r>
            <a:endParaRPr lang="en-US" dirty="0"/>
          </a:p>
          <a:p>
            <a:pPr marL="342900" indent="-342900">
              <a:buAutoNum type="arabicPeriod"/>
            </a:pPr>
            <a:r>
              <a:rPr lang="en-GB" dirty="0">
                <a:ea typeface="+mn-lt"/>
                <a:cs typeface="+mn-lt"/>
              </a:rPr>
              <a:t>Cambridge</a:t>
            </a:r>
            <a:r>
              <a:rPr lang="en-GB" dirty="0"/>
              <a:t> University Press (2020) </a:t>
            </a:r>
            <a:r>
              <a:rPr lang="en-GB" i="1" dirty="0"/>
              <a:t>Meaning of Femininity in English</a:t>
            </a:r>
            <a:r>
              <a:rPr lang="en-GB" dirty="0"/>
              <a:t>. Available at: </a:t>
            </a:r>
            <a:r>
              <a:rPr lang="en-GB" dirty="0">
                <a:ea typeface="+mn-lt"/>
                <a:cs typeface="+mn-lt"/>
                <a:hlinkClick r:id="rId3"/>
              </a:rPr>
              <a:t>https://dictionary.cambridge.org/dictionary/english/femininity</a:t>
            </a:r>
            <a:r>
              <a:rPr lang="en-GB" dirty="0">
                <a:ea typeface="+mn-lt"/>
                <a:cs typeface="+mn-lt"/>
              </a:rPr>
              <a:t> (Accessed: 13th January 2020).</a:t>
            </a:r>
          </a:p>
          <a:p>
            <a:pPr marL="342900" indent="-342900">
              <a:buAutoNum type="arabicPeriod"/>
            </a:pPr>
            <a:r>
              <a:rPr lang="en-GB" dirty="0"/>
              <a:t>CGP (2016) </a:t>
            </a:r>
            <a:r>
              <a:rPr lang="en-GB" i="1" dirty="0"/>
              <a:t>A Level Sociology: Complete Revision and Practice</a:t>
            </a:r>
            <a:r>
              <a:rPr lang="en-GB" dirty="0"/>
              <a:t>. Newcastle upon Tyne: Expanders Ltd.</a:t>
            </a:r>
          </a:p>
          <a:p>
            <a:pPr marL="342900" indent="-342900">
              <a:buAutoNum type="arabicPeriod"/>
            </a:pPr>
            <a:r>
              <a:rPr lang="en-GB" dirty="0"/>
              <a:t>Edley, N., Wetherell, M. (1997) 'Jockeying for Position: The construction of masculine identities’, </a:t>
            </a:r>
            <a:r>
              <a:rPr lang="en-GB" i="1" dirty="0"/>
              <a:t>Discourse &amp; Society</a:t>
            </a:r>
            <a:r>
              <a:rPr lang="en-GB" dirty="0"/>
              <a:t>, 8(2), pp. 203-217. Available at: </a:t>
            </a:r>
            <a:r>
              <a:rPr lang="en-GB" dirty="0">
                <a:ea typeface="+mn-lt"/>
                <a:cs typeface="+mn-lt"/>
                <a:hlinkClick r:id="rId4"/>
              </a:rPr>
              <a:t>http://irep.ntu.ac.uk/id/eprint/10286/1/186320_3988%20Edley%20PrePublisher.pdf</a:t>
            </a:r>
            <a:r>
              <a:rPr lang="en-GB" dirty="0">
                <a:ea typeface="+mn-lt"/>
                <a:cs typeface="+mn-lt"/>
              </a:rPr>
              <a:t> (Accessed: 14th January 2020).</a:t>
            </a:r>
          </a:p>
          <a:p>
            <a:pPr marL="342900" indent="-342900">
              <a:buAutoNum type="arabicPeriod"/>
            </a:pPr>
            <a:r>
              <a:rPr lang="en-GB" dirty="0" err="1"/>
              <a:t>Morettini</a:t>
            </a:r>
            <a:r>
              <a:rPr lang="en-GB" dirty="0"/>
              <a:t>, F.M. (2016) 'Hegemonic Masculinity: How the dominant man subjugates other Men, Women and Society', Global Policy, 27 October. Available at: </a:t>
            </a:r>
            <a:r>
              <a:rPr lang="en-GB" dirty="0">
                <a:hlinkClick r:id="rId5"/>
              </a:rPr>
              <a:t>https://www.globalpolicyjournal.com/blog/27/10/2016/hegemonic-masculinity-how-dominant-man-subjugates-other-men-women-and-society</a:t>
            </a:r>
            <a:r>
              <a:rPr lang="en-GB" dirty="0"/>
              <a:t> (Accessed: 28 May 2020).</a:t>
            </a:r>
            <a:endParaRPr lang="en-GB" i="1" dirty="0"/>
          </a:p>
          <a:p>
            <a:pPr marL="342900" indent="-342900">
              <a:buAutoNum type="arabicPeriod"/>
            </a:pPr>
            <a:r>
              <a:rPr lang="en-GB" dirty="0"/>
              <a:t>Schippers, M. (2006) 'Recovering the feminine other: masculinity, femininity and gender hegemony’, </a:t>
            </a:r>
            <a:r>
              <a:rPr lang="en-GB" i="1" dirty="0"/>
              <a:t>Theory and Society</a:t>
            </a:r>
            <a:r>
              <a:rPr lang="en-GB" dirty="0"/>
              <a:t>, 36, pp. 85-102. Available at: </a:t>
            </a:r>
            <a:r>
              <a:rPr lang="en-GB" dirty="0">
                <a:ea typeface="+mn-lt"/>
                <a:cs typeface="+mn-lt"/>
                <a:hlinkClick r:id="rId6"/>
              </a:rPr>
              <a:t>https://www.researchgate.net/profile/Mimi_Schippers/publication/227187516_Recovering_the_Feminine_Other_Masculinity_Femininity_and_Gender_Hegemony/links/54ac049d0cf2ce2df6693695.pdf</a:t>
            </a:r>
            <a:r>
              <a:rPr lang="en-GB" dirty="0">
                <a:ea typeface="+mn-lt"/>
                <a:cs typeface="+mn-lt"/>
              </a:rPr>
              <a:t> (Accessed: 14th January 2020).</a:t>
            </a:r>
          </a:p>
          <a:p>
            <a:pPr marL="342900" indent="-342900">
              <a:buAutoNum type="arabicPeriod"/>
            </a:pPr>
            <a:r>
              <a:rPr lang="en-GB" dirty="0"/>
              <a:t>Thorpe, C., You’ll, C. (2017) </a:t>
            </a:r>
            <a:r>
              <a:rPr lang="en-GB" i="1" dirty="0"/>
              <a:t>Heads Up Sociology</a:t>
            </a:r>
            <a:r>
              <a:rPr lang="en-GB" dirty="0"/>
              <a:t>. London: Dorking Kindersley Limited.</a:t>
            </a:r>
          </a:p>
          <a:p>
            <a:pPr marL="342900" indent="-342900">
              <a:buAutoNum type="arabicPeriod"/>
            </a:pPr>
            <a:r>
              <a:rPr lang="en-GB" dirty="0" err="1"/>
              <a:t>Girlwhocaresabouttheworld</a:t>
            </a:r>
            <a:r>
              <a:rPr lang="en-GB" dirty="0"/>
              <a:t> (2019) ‘Masculinity and femininity’, </a:t>
            </a:r>
            <a:r>
              <a:rPr lang="en-GB" i="1" dirty="0"/>
              <a:t>Voices of Youth</a:t>
            </a:r>
            <a:r>
              <a:rPr lang="en-GB" dirty="0"/>
              <a:t> [blog]. 20 August. Available at: </a:t>
            </a:r>
            <a:r>
              <a:rPr lang="en-GB" dirty="0">
                <a:ea typeface="+mn-lt"/>
                <a:cs typeface="+mn-lt"/>
                <a:hlinkClick r:id="rId7"/>
              </a:rPr>
              <a:t>https://www.voicesofyouth.org/blog/masculinity-and-femininity</a:t>
            </a:r>
            <a:r>
              <a:rPr lang="en-US" dirty="0">
                <a:ea typeface="+mn-lt"/>
                <a:cs typeface="+mn-lt"/>
              </a:rPr>
              <a:t> (Accessed: 13th January 2020).</a:t>
            </a:r>
            <a:endParaRPr lang="en-US" dirty="0"/>
          </a:p>
        </p:txBody>
      </p:sp>
    </p:spTree>
    <p:extLst>
      <p:ext uri="{BB962C8B-B14F-4D97-AF65-F5344CB8AC3E}">
        <p14:creationId xmlns:p14="http://schemas.microsoft.com/office/powerpoint/2010/main" val="76186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Savon</vt:lpstr>
      <vt:lpstr>ECED7003 Assignment 3</vt:lpstr>
      <vt:lpstr>Masculinity &amp; Femininity</vt:lpstr>
      <vt:lpstr>Hegemonic Masculinity</vt:lpstr>
      <vt:lpstr>Masculine Femininity</vt:lpstr>
      <vt:lpstr>21st century norms and challenges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ECED7003 Assignment 2</dc:title>
  <dc:creator>Alexander Bryant-Evans</dc:creator>
  <cp:revision>74</cp:revision>
  <dcterms:created xsi:type="dcterms:W3CDTF">2020-01-15T19:34:05Z</dcterms:created>
  <dcterms:modified xsi:type="dcterms:W3CDTF">2020-05-28T21:05:57Z</dcterms:modified>
</cp:coreProperties>
</file>